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32"/>
  </p:notesMasterIdLst>
  <p:sldIdLst>
    <p:sldId id="257" r:id="rId3"/>
    <p:sldId id="339" r:id="rId4"/>
    <p:sldId id="399" r:id="rId5"/>
    <p:sldId id="400" r:id="rId6"/>
    <p:sldId id="384" r:id="rId7"/>
    <p:sldId id="393" r:id="rId8"/>
    <p:sldId id="394" r:id="rId9"/>
    <p:sldId id="385" r:id="rId10"/>
    <p:sldId id="395" r:id="rId11"/>
    <p:sldId id="386" r:id="rId12"/>
    <p:sldId id="396" r:id="rId13"/>
    <p:sldId id="270" r:id="rId14"/>
    <p:sldId id="340" r:id="rId15"/>
    <p:sldId id="352" r:id="rId16"/>
    <p:sldId id="363" r:id="rId17"/>
    <p:sldId id="364" r:id="rId18"/>
    <p:sldId id="397" r:id="rId19"/>
    <p:sldId id="387" r:id="rId20"/>
    <p:sldId id="388" r:id="rId21"/>
    <p:sldId id="398" r:id="rId22"/>
    <p:sldId id="365" r:id="rId23"/>
    <p:sldId id="366" r:id="rId24"/>
    <p:sldId id="389" r:id="rId25"/>
    <p:sldId id="390" r:id="rId26"/>
    <p:sldId id="367" r:id="rId27"/>
    <p:sldId id="368" r:id="rId28"/>
    <p:sldId id="391" r:id="rId29"/>
    <p:sldId id="369" r:id="rId30"/>
    <p:sldId id="39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ED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EB29EB-9BAF-41F5-88FC-482070BBC9E3}" v="15" dt="2025-09-30T14:54:02.4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2337" autoAdjust="0"/>
  </p:normalViewPr>
  <p:slideViewPr>
    <p:cSldViewPr snapToGrid="0">
      <p:cViewPr>
        <p:scale>
          <a:sx n="57" d="100"/>
          <a:sy n="57" d="100"/>
        </p:scale>
        <p:origin x="1452" y="6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BDEB29EB-9BAF-41F5-88FC-482070BBC9E3}"/>
    <pc:docChg chg="custSel modSld">
      <pc:chgData name="Christian Felices" userId="8e38ee09-c2ff-4103-943a-2518637016e9" providerId="ADAL" clId="{BDEB29EB-9BAF-41F5-88FC-482070BBC9E3}" dt="2025-09-30T14:54:02.483" v="1065"/>
      <pc:docMkLst>
        <pc:docMk/>
      </pc:docMkLst>
      <pc:sldChg chg="addSp delSp modSp mod">
        <pc:chgData name="Christian Felices" userId="8e38ee09-c2ff-4103-943a-2518637016e9" providerId="ADAL" clId="{BDEB29EB-9BAF-41F5-88FC-482070BBC9E3}" dt="2025-09-30T13:52:14.929" v="263" actId="404"/>
        <pc:sldMkLst>
          <pc:docMk/>
          <pc:sldMk cId="2092189658" sldId="270"/>
        </pc:sldMkLst>
        <pc:spChg chg="mod">
          <ac:chgData name="Christian Felices" userId="8e38ee09-c2ff-4103-943a-2518637016e9" providerId="ADAL" clId="{BDEB29EB-9BAF-41F5-88FC-482070BBC9E3}" dt="2025-09-30T13:40:28.482" v="24" actId="20577"/>
          <ac:spMkLst>
            <pc:docMk/>
            <pc:sldMk cId="2092189658" sldId="270"/>
            <ac:spMk id="2" creationId="{44487DD0-9201-E8C9-BA97-D0C97349FCA1}"/>
          </ac:spMkLst>
        </pc:spChg>
        <pc:spChg chg="del">
          <ac:chgData name="Christian Felices" userId="8e38ee09-c2ff-4103-943a-2518637016e9" providerId="ADAL" clId="{BDEB29EB-9BAF-41F5-88FC-482070BBC9E3}" dt="2025-09-30T13:40:31.301" v="25" actId="478"/>
          <ac:spMkLst>
            <pc:docMk/>
            <pc:sldMk cId="2092189658" sldId="270"/>
            <ac:spMk id="3" creationId="{C5E1CE6F-C5D9-B5FB-6EB8-72A1ADB645C8}"/>
          </ac:spMkLst>
        </pc:spChg>
        <pc:graphicFrameChg chg="add mod modGraphic">
          <ac:chgData name="Christian Felices" userId="8e38ee09-c2ff-4103-943a-2518637016e9" providerId="ADAL" clId="{BDEB29EB-9BAF-41F5-88FC-482070BBC9E3}" dt="2025-09-30T13:52:14.929" v="263" actId="404"/>
          <ac:graphicFrameMkLst>
            <pc:docMk/>
            <pc:sldMk cId="2092189658" sldId="270"/>
            <ac:graphicFrameMk id="4" creationId="{98D1B8BE-D22F-6375-9A68-6E034842BAF2}"/>
          </ac:graphicFrameMkLst>
        </pc:graphicFrameChg>
      </pc:sldChg>
      <pc:sldChg chg="addSp delSp modSp mod">
        <pc:chgData name="Christian Felices" userId="8e38ee09-c2ff-4103-943a-2518637016e9" providerId="ADAL" clId="{BDEB29EB-9BAF-41F5-88FC-482070BBC9E3}" dt="2025-09-30T14:38:08.311" v="490" actId="14734"/>
        <pc:sldMkLst>
          <pc:docMk/>
          <pc:sldMk cId="3372131469" sldId="340"/>
        </pc:sldMkLst>
        <pc:spChg chg="mod">
          <ac:chgData name="Christian Felices" userId="8e38ee09-c2ff-4103-943a-2518637016e9" providerId="ADAL" clId="{BDEB29EB-9BAF-41F5-88FC-482070BBC9E3}" dt="2025-09-30T14:37:39.911" v="485" actId="20577"/>
          <ac:spMkLst>
            <pc:docMk/>
            <pc:sldMk cId="3372131469" sldId="340"/>
            <ac:spMk id="2" creationId="{870B64DD-C6D3-81EB-021B-37F560941523}"/>
          </ac:spMkLst>
        </pc:spChg>
        <pc:graphicFrameChg chg="del">
          <ac:chgData name="Christian Felices" userId="8e38ee09-c2ff-4103-943a-2518637016e9" providerId="ADAL" clId="{BDEB29EB-9BAF-41F5-88FC-482070BBC9E3}" dt="2025-09-30T13:54:32.396" v="283" actId="478"/>
          <ac:graphicFrameMkLst>
            <pc:docMk/>
            <pc:sldMk cId="3372131469" sldId="340"/>
            <ac:graphicFrameMk id="4" creationId="{7C773BA1-6173-2620-9185-E5E00CAEE8B3}"/>
          </ac:graphicFrameMkLst>
        </pc:graphicFrameChg>
        <pc:graphicFrameChg chg="add mod modGraphic">
          <ac:chgData name="Christian Felices" userId="8e38ee09-c2ff-4103-943a-2518637016e9" providerId="ADAL" clId="{BDEB29EB-9BAF-41F5-88FC-482070BBC9E3}" dt="2025-09-30T14:38:08.311" v="490" actId="14734"/>
          <ac:graphicFrameMkLst>
            <pc:docMk/>
            <pc:sldMk cId="3372131469" sldId="340"/>
            <ac:graphicFrameMk id="5" creationId="{658CDC57-8C4D-8DE6-45AD-40DD6AB4CEBE}"/>
          </ac:graphicFrameMkLst>
        </pc:graphicFrameChg>
      </pc:sldChg>
      <pc:sldChg chg="addSp modSp mod">
        <pc:chgData name="Christian Felices" userId="8e38ee09-c2ff-4103-943a-2518637016e9" providerId="ADAL" clId="{BDEB29EB-9BAF-41F5-88FC-482070BBC9E3}" dt="2025-09-30T14:47:46.106" v="764" actId="2711"/>
        <pc:sldMkLst>
          <pc:docMk/>
          <pc:sldMk cId="700238719" sldId="352"/>
        </pc:sldMkLst>
        <pc:spChg chg="add mod">
          <ac:chgData name="Christian Felices" userId="8e38ee09-c2ff-4103-943a-2518637016e9" providerId="ADAL" clId="{BDEB29EB-9BAF-41F5-88FC-482070BBC9E3}" dt="2025-09-30T14:46:16.355" v="761" actId="1038"/>
          <ac:spMkLst>
            <pc:docMk/>
            <pc:sldMk cId="700238719" sldId="352"/>
            <ac:spMk id="5" creationId="{9E5A4581-6EA9-B4EE-7113-FACFFC62D344}"/>
          </ac:spMkLst>
        </pc:spChg>
        <pc:spChg chg="mod">
          <ac:chgData name="Christian Felices" userId="8e38ee09-c2ff-4103-943a-2518637016e9" providerId="ADAL" clId="{BDEB29EB-9BAF-41F5-88FC-482070BBC9E3}" dt="2025-09-30T14:40:07.063" v="521" actId="1076"/>
          <ac:spMkLst>
            <pc:docMk/>
            <pc:sldMk cId="700238719" sldId="352"/>
            <ac:spMk id="6" creationId="{26BA5DA4-2A4C-75AC-F888-0DF200D6C2D5}"/>
          </ac:spMkLst>
        </pc:spChg>
        <pc:graphicFrameChg chg="add mod modGraphic">
          <ac:chgData name="Christian Felices" userId="8e38ee09-c2ff-4103-943a-2518637016e9" providerId="ADAL" clId="{BDEB29EB-9BAF-41F5-88FC-482070BBC9E3}" dt="2025-09-30T14:47:46.106" v="764" actId="2711"/>
          <ac:graphicFrameMkLst>
            <pc:docMk/>
            <pc:sldMk cId="700238719" sldId="352"/>
            <ac:graphicFrameMk id="4" creationId="{060E5C42-2994-7B25-11BA-BB0D4ADFA467}"/>
          </ac:graphicFrameMkLst>
        </pc:graphicFrameChg>
      </pc:sldChg>
      <pc:sldChg chg="modSp mod">
        <pc:chgData name="Christian Felices" userId="8e38ee09-c2ff-4103-943a-2518637016e9" providerId="ADAL" clId="{BDEB29EB-9BAF-41F5-88FC-482070BBC9E3}" dt="2025-09-30T14:50:33.097" v="879" actId="1076"/>
        <pc:sldMkLst>
          <pc:docMk/>
          <pc:sldMk cId="710678837" sldId="363"/>
        </pc:sldMkLst>
        <pc:spChg chg="mod">
          <ac:chgData name="Christian Felices" userId="8e38ee09-c2ff-4103-943a-2518637016e9" providerId="ADAL" clId="{BDEB29EB-9BAF-41F5-88FC-482070BBC9E3}" dt="2025-09-30T14:50:33.097" v="879" actId="1076"/>
          <ac:spMkLst>
            <pc:docMk/>
            <pc:sldMk cId="710678837" sldId="363"/>
            <ac:spMk id="3" creationId="{0118F9A6-0D2D-C4B0-2D94-D22FF26C13E8}"/>
          </ac:spMkLst>
        </pc:spChg>
        <pc:spChg chg="mod">
          <ac:chgData name="Christian Felices" userId="8e38ee09-c2ff-4103-943a-2518637016e9" providerId="ADAL" clId="{BDEB29EB-9BAF-41F5-88FC-482070BBC9E3}" dt="2025-09-30T14:48:45.280" v="809" actId="27636"/>
          <ac:spMkLst>
            <pc:docMk/>
            <pc:sldMk cId="710678837" sldId="363"/>
            <ac:spMk id="6" creationId="{2A29F5D3-531D-909A-48E3-E45435DDEFF7}"/>
          </ac:spMkLst>
        </pc:spChg>
      </pc:sldChg>
      <pc:sldChg chg="addSp delSp modSp mod">
        <pc:chgData name="Christian Felices" userId="8e38ee09-c2ff-4103-943a-2518637016e9" providerId="ADAL" clId="{BDEB29EB-9BAF-41F5-88FC-482070BBC9E3}" dt="2025-09-30T14:54:02.483" v="1065"/>
        <pc:sldMkLst>
          <pc:docMk/>
          <pc:sldMk cId="2483878280" sldId="364"/>
        </pc:sldMkLst>
        <pc:spChg chg="del">
          <ac:chgData name="Christian Felices" userId="8e38ee09-c2ff-4103-943a-2518637016e9" providerId="ADAL" clId="{BDEB29EB-9BAF-41F5-88FC-482070BBC9E3}" dt="2025-09-30T14:51:02.895" v="880" actId="478"/>
          <ac:spMkLst>
            <pc:docMk/>
            <pc:sldMk cId="2483878280" sldId="364"/>
            <ac:spMk id="2" creationId="{AE1D8093-00C7-6CE4-F25E-E571A3A45945}"/>
          </ac:spMkLst>
        </pc:spChg>
        <pc:spChg chg="del">
          <ac:chgData name="Christian Felices" userId="8e38ee09-c2ff-4103-943a-2518637016e9" providerId="ADAL" clId="{BDEB29EB-9BAF-41F5-88FC-482070BBC9E3}" dt="2025-09-30T14:51:02.895" v="880" actId="478"/>
          <ac:spMkLst>
            <pc:docMk/>
            <pc:sldMk cId="2483878280" sldId="364"/>
            <ac:spMk id="5" creationId="{6D98B9FD-85F0-9AA8-21FC-03F515FFBF47}"/>
          </ac:spMkLst>
        </pc:spChg>
        <pc:spChg chg="del">
          <ac:chgData name="Christian Felices" userId="8e38ee09-c2ff-4103-943a-2518637016e9" providerId="ADAL" clId="{BDEB29EB-9BAF-41F5-88FC-482070BBC9E3}" dt="2025-09-30T14:51:02.895" v="880" actId="478"/>
          <ac:spMkLst>
            <pc:docMk/>
            <pc:sldMk cId="2483878280" sldId="364"/>
            <ac:spMk id="6" creationId="{A72905F0-6DFF-B79C-5D2E-216C1183D8CB}"/>
          </ac:spMkLst>
        </pc:spChg>
        <pc:spChg chg="del">
          <ac:chgData name="Christian Felices" userId="8e38ee09-c2ff-4103-943a-2518637016e9" providerId="ADAL" clId="{BDEB29EB-9BAF-41F5-88FC-482070BBC9E3}" dt="2025-09-30T14:51:02.895" v="880" actId="478"/>
          <ac:spMkLst>
            <pc:docMk/>
            <pc:sldMk cId="2483878280" sldId="364"/>
            <ac:spMk id="7" creationId="{228FE538-B71F-8FC8-B01C-C4503D47A50D}"/>
          </ac:spMkLst>
        </pc:spChg>
        <pc:spChg chg="del">
          <ac:chgData name="Christian Felices" userId="8e38ee09-c2ff-4103-943a-2518637016e9" providerId="ADAL" clId="{BDEB29EB-9BAF-41F5-88FC-482070BBC9E3}" dt="2025-09-30T14:51:02.895" v="880" actId="478"/>
          <ac:spMkLst>
            <pc:docMk/>
            <pc:sldMk cId="2483878280" sldId="364"/>
            <ac:spMk id="8" creationId="{F13E3D01-6065-07B8-1C2A-B7FF03C85134}"/>
          </ac:spMkLst>
        </pc:spChg>
        <pc:spChg chg="del">
          <ac:chgData name="Christian Felices" userId="8e38ee09-c2ff-4103-943a-2518637016e9" providerId="ADAL" clId="{BDEB29EB-9BAF-41F5-88FC-482070BBC9E3}" dt="2025-09-30T14:51:02.895" v="880" actId="478"/>
          <ac:spMkLst>
            <pc:docMk/>
            <pc:sldMk cId="2483878280" sldId="364"/>
            <ac:spMk id="9" creationId="{735DB574-DC35-5467-BF39-9D3A7CC0ED16}"/>
          </ac:spMkLst>
        </pc:spChg>
        <pc:spChg chg="del">
          <ac:chgData name="Christian Felices" userId="8e38ee09-c2ff-4103-943a-2518637016e9" providerId="ADAL" clId="{BDEB29EB-9BAF-41F5-88FC-482070BBC9E3}" dt="2025-09-30T14:51:02.895" v="880" actId="478"/>
          <ac:spMkLst>
            <pc:docMk/>
            <pc:sldMk cId="2483878280" sldId="364"/>
            <ac:spMk id="14" creationId="{E49B6A3A-0EF5-CFF0-3D91-1823520C7181}"/>
          </ac:spMkLst>
        </pc:spChg>
        <pc:spChg chg="del">
          <ac:chgData name="Christian Felices" userId="8e38ee09-c2ff-4103-943a-2518637016e9" providerId="ADAL" clId="{BDEB29EB-9BAF-41F5-88FC-482070BBC9E3}" dt="2025-09-30T14:51:02.895" v="880" actId="478"/>
          <ac:spMkLst>
            <pc:docMk/>
            <pc:sldMk cId="2483878280" sldId="364"/>
            <ac:spMk id="15" creationId="{241F261A-43C6-FF1D-AA16-B25B25F8C0B3}"/>
          </ac:spMkLst>
        </pc:spChg>
        <pc:spChg chg="add mod">
          <ac:chgData name="Christian Felices" userId="8e38ee09-c2ff-4103-943a-2518637016e9" providerId="ADAL" clId="{BDEB29EB-9BAF-41F5-88FC-482070BBC9E3}" dt="2025-09-30T14:53:54.881" v="1064" actId="1076"/>
          <ac:spMkLst>
            <pc:docMk/>
            <pc:sldMk cId="2483878280" sldId="364"/>
            <ac:spMk id="17" creationId="{B74504CC-BEFC-EBA5-747A-E51678DF13E0}"/>
          </ac:spMkLst>
        </pc:spChg>
        <pc:spChg chg="add mod">
          <ac:chgData name="Christian Felices" userId="8e38ee09-c2ff-4103-943a-2518637016e9" providerId="ADAL" clId="{BDEB29EB-9BAF-41F5-88FC-482070BBC9E3}" dt="2025-09-30T14:54:02.483" v="1065"/>
          <ac:spMkLst>
            <pc:docMk/>
            <pc:sldMk cId="2483878280" sldId="364"/>
            <ac:spMk id="18" creationId="{68D26BF3-8090-6B53-B3D6-9E381267E355}"/>
          </ac:spMkLst>
        </pc:spChg>
        <pc:cxnChg chg="del">
          <ac:chgData name="Christian Felices" userId="8e38ee09-c2ff-4103-943a-2518637016e9" providerId="ADAL" clId="{BDEB29EB-9BAF-41F5-88FC-482070BBC9E3}" dt="2025-09-30T14:51:02.895" v="880" actId="478"/>
          <ac:cxnSpMkLst>
            <pc:docMk/>
            <pc:sldMk cId="2483878280" sldId="364"/>
            <ac:cxnSpMk id="12" creationId="{790CDCCD-09E2-2058-4EF0-758E15A0B78C}"/>
          </ac:cxnSpMkLst>
        </pc:cxnChg>
        <pc:cxnChg chg="del">
          <ac:chgData name="Christian Felices" userId="8e38ee09-c2ff-4103-943a-2518637016e9" providerId="ADAL" clId="{BDEB29EB-9BAF-41F5-88FC-482070BBC9E3}" dt="2025-09-30T14:51:02.895" v="880" actId="478"/>
          <ac:cxnSpMkLst>
            <pc:docMk/>
            <pc:sldMk cId="2483878280" sldId="364"/>
            <ac:cxnSpMk id="13" creationId="{811A4070-B469-D3B6-7C67-3D43E929B735}"/>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F2D7E-6CE3-47AA-9618-B6878DE74F29}"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0A7F5354-B24D-4333-8C58-CEFEEAE95BD3}">
      <dgm:prSet custT="1"/>
      <dgm:spPr/>
      <dgm:t>
        <a:bodyPr/>
        <a:lstStyle/>
        <a:p>
          <a:r>
            <a:rPr lang="en-GB" sz="2200">
              <a:latin typeface="Arial" panose="020B0604020202020204" pitchFamily="34" charset="0"/>
              <a:cs typeface="Arial" panose="020B0604020202020204" pitchFamily="34" charset="0"/>
            </a:rPr>
            <a:t>Collaboration platform, e.g. collaboration design</a:t>
          </a:r>
          <a:endParaRPr lang="en-US" sz="2200">
            <a:latin typeface="Arial" panose="020B0604020202020204" pitchFamily="34" charset="0"/>
            <a:cs typeface="Arial" panose="020B0604020202020204" pitchFamily="34" charset="0"/>
          </a:endParaRPr>
        </a:p>
      </dgm:t>
    </dgm:pt>
    <dgm:pt modelId="{8C00D34B-8B8D-4DEA-B9FA-07B53920460E}" type="parTrans" cxnId="{A8B2D1A9-263B-4085-BCE0-367100669A35}">
      <dgm:prSet/>
      <dgm:spPr/>
      <dgm:t>
        <a:bodyPr/>
        <a:lstStyle/>
        <a:p>
          <a:endParaRPr lang="en-US" sz="2200">
            <a:latin typeface="Arial" panose="020B0604020202020204" pitchFamily="34" charset="0"/>
            <a:cs typeface="Arial" panose="020B0604020202020204" pitchFamily="34" charset="0"/>
          </a:endParaRPr>
        </a:p>
      </dgm:t>
    </dgm:pt>
    <dgm:pt modelId="{1C1EB5C0-3A95-445C-8711-965F5D75AEB1}" type="sibTrans" cxnId="{A8B2D1A9-263B-4085-BCE0-367100669A35}">
      <dgm:prSet/>
      <dgm:spPr/>
      <dgm:t>
        <a:bodyPr/>
        <a:lstStyle/>
        <a:p>
          <a:endParaRPr lang="en-US" sz="2200">
            <a:latin typeface="Arial" panose="020B0604020202020204" pitchFamily="34" charset="0"/>
            <a:cs typeface="Arial" panose="020B0604020202020204" pitchFamily="34" charset="0"/>
          </a:endParaRPr>
        </a:p>
      </dgm:t>
    </dgm:pt>
    <dgm:pt modelId="{5C738661-F35A-4405-878C-6A6FB1060171}">
      <dgm:prSet custT="1"/>
      <dgm:spPr/>
      <dgm:t>
        <a:bodyPr/>
        <a:lstStyle/>
        <a:p>
          <a:r>
            <a:rPr lang="en-GB" sz="2200">
              <a:latin typeface="Arial" panose="020B0604020202020204" pitchFamily="34" charset="0"/>
              <a:cs typeface="Arial" panose="020B0604020202020204" pitchFamily="34" charset="0"/>
            </a:rPr>
            <a:t>Third-party marketplace, commerce marketing front-end and transaction support to multiple businesses</a:t>
          </a:r>
          <a:endParaRPr lang="en-US" sz="2200">
            <a:latin typeface="Arial" panose="020B0604020202020204" pitchFamily="34" charset="0"/>
            <a:cs typeface="Arial" panose="020B0604020202020204" pitchFamily="34" charset="0"/>
          </a:endParaRPr>
        </a:p>
      </dgm:t>
    </dgm:pt>
    <dgm:pt modelId="{76E5D9BA-8FF1-495D-A4E8-25104D71F971}" type="parTrans" cxnId="{08B35C2F-8E42-4D9B-A280-3A1FC2C02494}">
      <dgm:prSet/>
      <dgm:spPr/>
      <dgm:t>
        <a:bodyPr/>
        <a:lstStyle/>
        <a:p>
          <a:endParaRPr lang="en-US" sz="2200">
            <a:latin typeface="Arial" panose="020B0604020202020204" pitchFamily="34" charset="0"/>
            <a:cs typeface="Arial" panose="020B0604020202020204" pitchFamily="34" charset="0"/>
          </a:endParaRPr>
        </a:p>
      </dgm:t>
    </dgm:pt>
    <dgm:pt modelId="{5A5C0140-F1E5-4017-9222-4DBDD4B1E890}" type="sibTrans" cxnId="{08B35C2F-8E42-4D9B-A280-3A1FC2C02494}">
      <dgm:prSet/>
      <dgm:spPr/>
      <dgm:t>
        <a:bodyPr/>
        <a:lstStyle/>
        <a:p>
          <a:endParaRPr lang="en-US" sz="2200">
            <a:latin typeface="Arial" panose="020B0604020202020204" pitchFamily="34" charset="0"/>
            <a:cs typeface="Arial" panose="020B0604020202020204" pitchFamily="34" charset="0"/>
          </a:endParaRPr>
        </a:p>
      </dgm:t>
    </dgm:pt>
    <dgm:pt modelId="{F45F897E-98C7-4BF3-9535-16D2EAEB8404}">
      <dgm:prSet custT="1"/>
      <dgm:spPr/>
      <dgm:t>
        <a:bodyPr/>
        <a:lstStyle/>
        <a:p>
          <a:r>
            <a:rPr lang="en-GB" sz="2200">
              <a:latin typeface="Arial" panose="020B0604020202020204" pitchFamily="34" charset="0"/>
              <a:cs typeface="Arial" panose="020B0604020202020204" pitchFamily="34" charset="0"/>
            </a:rPr>
            <a:t>Value-chain integrator, added value by integrating multiple steps of the value chain</a:t>
          </a:r>
          <a:endParaRPr lang="en-US" sz="2200">
            <a:latin typeface="Arial" panose="020B0604020202020204" pitchFamily="34" charset="0"/>
            <a:cs typeface="Arial" panose="020B0604020202020204" pitchFamily="34" charset="0"/>
          </a:endParaRPr>
        </a:p>
      </dgm:t>
    </dgm:pt>
    <dgm:pt modelId="{CF4AD860-1F76-4558-8BC2-5E6FA93A4C89}" type="parTrans" cxnId="{8C1BA205-6460-4C63-A0BF-E08EE5E21788}">
      <dgm:prSet/>
      <dgm:spPr/>
      <dgm:t>
        <a:bodyPr/>
        <a:lstStyle/>
        <a:p>
          <a:endParaRPr lang="en-US" sz="2200">
            <a:latin typeface="Arial" panose="020B0604020202020204" pitchFamily="34" charset="0"/>
            <a:cs typeface="Arial" panose="020B0604020202020204" pitchFamily="34" charset="0"/>
          </a:endParaRPr>
        </a:p>
      </dgm:t>
    </dgm:pt>
    <dgm:pt modelId="{4B774A37-BE78-46F5-BF6D-E78DD4EC5C74}" type="sibTrans" cxnId="{8C1BA205-6460-4C63-A0BF-E08EE5E21788}">
      <dgm:prSet/>
      <dgm:spPr/>
      <dgm:t>
        <a:bodyPr/>
        <a:lstStyle/>
        <a:p>
          <a:endParaRPr lang="en-US" sz="2200">
            <a:latin typeface="Arial" panose="020B0604020202020204" pitchFamily="34" charset="0"/>
            <a:cs typeface="Arial" panose="020B0604020202020204" pitchFamily="34" charset="0"/>
          </a:endParaRPr>
        </a:p>
      </dgm:t>
    </dgm:pt>
    <dgm:pt modelId="{9A3965D5-2EE2-4F44-86B3-715A102C5F35}">
      <dgm:prSet custT="1"/>
      <dgm:spPr/>
      <dgm:t>
        <a:bodyPr/>
        <a:lstStyle/>
        <a:p>
          <a:r>
            <a:rPr lang="en-GB" sz="2200">
              <a:latin typeface="Arial" panose="020B0604020202020204" pitchFamily="34" charset="0"/>
              <a:cs typeface="Arial" panose="020B0604020202020204" pitchFamily="34" charset="0"/>
            </a:rPr>
            <a:t>Value-chain service providers, support part of value chain e.g. logistics, payment</a:t>
          </a:r>
          <a:endParaRPr lang="en-US" sz="2200">
            <a:latin typeface="Arial" panose="020B0604020202020204" pitchFamily="34" charset="0"/>
            <a:cs typeface="Arial" panose="020B0604020202020204" pitchFamily="34" charset="0"/>
          </a:endParaRPr>
        </a:p>
      </dgm:t>
    </dgm:pt>
    <dgm:pt modelId="{6989C577-542A-439A-AD62-D149554CC98E}" type="parTrans" cxnId="{4A30AFAE-14AA-48A4-B8C1-A51A9A9645D4}">
      <dgm:prSet/>
      <dgm:spPr/>
      <dgm:t>
        <a:bodyPr/>
        <a:lstStyle/>
        <a:p>
          <a:endParaRPr lang="en-US" sz="2200">
            <a:latin typeface="Arial" panose="020B0604020202020204" pitchFamily="34" charset="0"/>
            <a:cs typeface="Arial" panose="020B0604020202020204" pitchFamily="34" charset="0"/>
          </a:endParaRPr>
        </a:p>
      </dgm:t>
    </dgm:pt>
    <dgm:pt modelId="{8FAABA37-2F9F-4DBB-85FC-5C6BF63C049D}" type="sibTrans" cxnId="{4A30AFAE-14AA-48A4-B8C1-A51A9A9645D4}">
      <dgm:prSet/>
      <dgm:spPr/>
      <dgm:t>
        <a:bodyPr/>
        <a:lstStyle/>
        <a:p>
          <a:endParaRPr lang="en-US" sz="2200">
            <a:latin typeface="Arial" panose="020B0604020202020204" pitchFamily="34" charset="0"/>
            <a:cs typeface="Arial" panose="020B0604020202020204" pitchFamily="34" charset="0"/>
          </a:endParaRPr>
        </a:p>
      </dgm:t>
    </dgm:pt>
    <dgm:pt modelId="{0CC8869B-D92A-411F-817A-5BAB7BAB2C16}">
      <dgm:prSet custT="1"/>
      <dgm:spPr/>
      <dgm:t>
        <a:bodyPr/>
        <a:lstStyle/>
        <a:p>
          <a:r>
            <a:rPr lang="en-GB" sz="2200">
              <a:latin typeface="Arial" panose="020B0604020202020204" pitchFamily="34" charset="0"/>
              <a:cs typeface="Arial" panose="020B0604020202020204" pitchFamily="34" charset="0"/>
            </a:rPr>
            <a:t>Information brokerage, business information and consultancy.</a:t>
          </a:r>
          <a:endParaRPr lang="en-US" sz="2200">
            <a:latin typeface="Arial" panose="020B0604020202020204" pitchFamily="34" charset="0"/>
            <a:cs typeface="Arial" panose="020B0604020202020204" pitchFamily="34" charset="0"/>
          </a:endParaRPr>
        </a:p>
      </dgm:t>
    </dgm:pt>
    <dgm:pt modelId="{8DA21C8A-C0D9-40D6-B71B-F77D9B4C83D8}" type="parTrans" cxnId="{44AE9718-8F5E-4F1A-8D8F-93E7B61987B8}">
      <dgm:prSet/>
      <dgm:spPr/>
      <dgm:t>
        <a:bodyPr/>
        <a:lstStyle/>
        <a:p>
          <a:endParaRPr lang="en-US" sz="2200">
            <a:latin typeface="Arial" panose="020B0604020202020204" pitchFamily="34" charset="0"/>
            <a:cs typeface="Arial" panose="020B0604020202020204" pitchFamily="34" charset="0"/>
          </a:endParaRPr>
        </a:p>
      </dgm:t>
    </dgm:pt>
    <dgm:pt modelId="{9C1CF295-1F5D-4817-89E4-551921910CF6}" type="sibTrans" cxnId="{44AE9718-8F5E-4F1A-8D8F-93E7B61987B8}">
      <dgm:prSet/>
      <dgm:spPr/>
      <dgm:t>
        <a:bodyPr/>
        <a:lstStyle/>
        <a:p>
          <a:endParaRPr lang="en-US" sz="2200">
            <a:latin typeface="Arial" panose="020B0604020202020204" pitchFamily="34" charset="0"/>
            <a:cs typeface="Arial" panose="020B0604020202020204" pitchFamily="34" charset="0"/>
          </a:endParaRPr>
        </a:p>
      </dgm:t>
    </dgm:pt>
    <dgm:pt modelId="{D7D952C1-D3AB-416B-B527-6F6323258568}">
      <dgm:prSet custT="1"/>
      <dgm:spPr/>
      <dgm:t>
        <a:bodyPr/>
        <a:lstStyle/>
        <a:p>
          <a:r>
            <a:rPr lang="en-GB" sz="2200">
              <a:latin typeface="Arial" panose="020B0604020202020204" pitchFamily="34" charset="0"/>
              <a:cs typeface="Arial" panose="020B0604020202020204" pitchFamily="34" charset="0"/>
            </a:rPr>
            <a:t>Trust and other services, trust providers.</a:t>
          </a:r>
          <a:endParaRPr lang="en-US" sz="2200">
            <a:latin typeface="Arial" panose="020B0604020202020204" pitchFamily="34" charset="0"/>
            <a:cs typeface="Arial" panose="020B0604020202020204" pitchFamily="34" charset="0"/>
          </a:endParaRPr>
        </a:p>
      </dgm:t>
    </dgm:pt>
    <dgm:pt modelId="{660BA1D5-F4F3-49F8-B390-FF7F2B939378}" type="parTrans" cxnId="{1DD4449B-1674-4395-813A-7F177FADDBF5}">
      <dgm:prSet/>
      <dgm:spPr/>
      <dgm:t>
        <a:bodyPr/>
        <a:lstStyle/>
        <a:p>
          <a:endParaRPr lang="en-US" sz="2200">
            <a:latin typeface="Arial" panose="020B0604020202020204" pitchFamily="34" charset="0"/>
            <a:cs typeface="Arial" panose="020B0604020202020204" pitchFamily="34" charset="0"/>
          </a:endParaRPr>
        </a:p>
      </dgm:t>
    </dgm:pt>
    <dgm:pt modelId="{C72D1135-24FF-440F-998F-49D9987980CD}" type="sibTrans" cxnId="{1DD4449B-1674-4395-813A-7F177FADDBF5}">
      <dgm:prSet/>
      <dgm:spPr/>
      <dgm:t>
        <a:bodyPr/>
        <a:lstStyle/>
        <a:p>
          <a:endParaRPr lang="en-US" sz="2200">
            <a:latin typeface="Arial" panose="020B0604020202020204" pitchFamily="34" charset="0"/>
            <a:cs typeface="Arial" panose="020B0604020202020204" pitchFamily="34" charset="0"/>
          </a:endParaRPr>
        </a:p>
      </dgm:t>
    </dgm:pt>
    <dgm:pt modelId="{4EDC39A2-B53E-4FCF-9055-5340E4AFB1F1}" type="pres">
      <dgm:prSet presAssocID="{BA1F2D7E-6CE3-47AA-9618-B6878DE74F29}" presName="diagram" presStyleCnt="0">
        <dgm:presLayoutVars>
          <dgm:dir/>
          <dgm:resizeHandles val="exact"/>
        </dgm:presLayoutVars>
      </dgm:prSet>
      <dgm:spPr/>
    </dgm:pt>
    <dgm:pt modelId="{5421CA8D-5AC3-49B4-B731-166564338BA9}" type="pres">
      <dgm:prSet presAssocID="{0A7F5354-B24D-4333-8C58-CEFEEAE95BD3}" presName="node" presStyleLbl="node1" presStyleIdx="0" presStyleCnt="6">
        <dgm:presLayoutVars>
          <dgm:bulletEnabled val="1"/>
        </dgm:presLayoutVars>
      </dgm:prSet>
      <dgm:spPr/>
    </dgm:pt>
    <dgm:pt modelId="{67988E83-D7A0-4C57-838E-6744B9734D91}" type="pres">
      <dgm:prSet presAssocID="{1C1EB5C0-3A95-445C-8711-965F5D75AEB1}" presName="sibTrans" presStyleCnt="0"/>
      <dgm:spPr/>
    </dgm:pt>
    <dgm:pt modelId="{D0BCB305-E118-478B-9C74-9E251D138F6A}" type="pres">
      <dgm:prSet presAssocID="{5C738661-F35A-4405-878C-6A6FB1060171}" presName="node" presStyleLbl="node1" presStyleIdx="1" presStyleCnt="6">
        <dgm:presLayoutVars>
          <dgm:bulletEnabled val="1"/>
        </dgm:presLayoutVars>
      </dgm:prSet>
      <dgm:spPr/>
    </dgm:pt>
    <dgm:pt modelId="{39802DCB-1016-4977-9959-FF82F7553592}" type="pres">
      <dgm:prSet presAssocID="{5A5C0140-F1E5-4017-9222-4DBDD4B1E890}" presName="sibTrans" presStyleCnt="0"/>
      <dgm:spPr/>
    </dgm:pt>
    <dgm:pt modelId="{B90DFB47-C534-447A-AE16-4D12186B8AF2}" type="pres">
      <dgm:prSet presAssocID="{F45F897E-98C7-4BF3-9535-16D2EAEB8404}" presName="node" presStyleLbl="node1" presStyleIdx="2" presStyleCnt="6">
        <dgm:presLayoutVars>
          <dgm:bulletEnabled val="1"/>
        </dgm:presLayoutVars>
      </dgm:prSet>
      <dgm:spPr/>
    </dgm:pt>
    <dgm:pt modelId="{CE192754-81CE-453C-87A1-37D9129C0D5D}" type="pres">
      <dgm:prSet presAssocID="{4B774A37-BE78-46F5-BF6D-E78DD4EC5C74}" presName="sibTrans" presStyleCnt="0"/>
      <dgm:spPr/>
    </dgm:pt>
    <dgm:pt modelId="{EA264119-0BE0-42E9-A7A7-02F1FB7092D9}" type="pres">
      <dgm:prSet presAssocID="{9A3965D5-2EE2-4F44-86B3-715A102C5F35}" presName="node" presStyleLbl="node1" presStyleIdx="3" presStyleCnt="6">
        <dgm:presLayoutVars>
          <dgm:bulletEnabled val="1"/>
        </dgm:presLayoutVars>
      </dgm:prSet>
      <dgm:spPr/>
    </dgm:pt>
    <dgm:pt modelId="{9FC5E8D4-F473-4D32-BBB6-4CE40CF2B6F2}" type="pres">
      <dgm:prSet presAssocID="{8FAABA37-2F9F-4DBB-85FC-5C6BF63C049D}" presName="sibTrans" presStyleCnt="0"/>
      <dgm:spPr/>
    </dgm:pt>
    <dgm:pt modelId="{45669455-FD76-4FF9-939F-A1913AF37090}" type="pres">
      <dgm:prSet presAssocID="{0CC8869B-D92A-411F-817A-5BAB7BAB2C16}" presName="node" presStyleLbl="node1" presStyleIdx="4" presStyleCnt="6">
        <dgm:presLayoutVars>
          <dgm:bulletEnabled val="1"/>
        </dgm:presLayoutVars>
      </dgm:prSet>
      <dgm:spPr/>
    </dgm:pt>
    <dgm:pt modelId="{D89827E4-2727-46A5-99C8-F95B6775964A}" type="pres">
      <dgm:prSet presAssocID="{9C1CF295-1F5D-4817-89E4-551921910CF6}" presName="sibTrans" presStyleCnt="0"/>
      <dgm:spPr/>
    </dgm:pt>
    <dgm:pt modelId="{D9AC9707-884D-41D5-A19E-972A23A65DF9}" type="pres">
      <dgm:prSet presAssocID="{D7D952C1-D3AB-416B-B527-6F6323258568}" presName="node" presStyleLbl="node1" presStyleIdx="5" presStyleCnt="6">
        <dgm:presLayoutVars>
          <dgm:bulletEnabled val="1"/>
        </dgm:presLayoutVars>
      </dgm:prSet>
      <dgm:spPr/>
    </dgm:pt>
  </dgm:ptLst>
  <dgm:cxnLst>
    <dgm:cxn modelId="{8C1BA205-6460-4C63-A0BF-E08EE5E21788}" srcId="{BA1F2D7E-6CE3-47AA-9618-B6878DE74F29}" destId="{F45F897E-98C7-4BF3-9535-16D2EAEB8404}" srcOrd="2" destOrd="0" parTransId="{CF4AD860-1F76-4558-8BC2-5E6FA93A4C89}" sibTransId="{4B774A37-BE78-46F5-BF6D-E78DD4EC5C74}"/>
    <dgm:cxn modelId="{721C3B0C-E545-42F0-9CAA-AE47FCED20A0}" type="presOf" srcId="{0CC8869B-D92A-411F-817A-5BAB7BAB2C16}" destId="{45669455-FD76-4FF9-939F-A1913AF37090}" srcOrd="0" destOrd="0" presId="urn:microsoft.com/office/officeart/2005/8/layout/default"/>
    <dgm:cxn modelId="{44AE9718-8F5E-4F1A-8D8F-93E7B61987B8}" srcId="{BA1F2D7E-6CE3-47AA-9618-B6878DE74F29}" destId="{0CC8869B-D92A-411F-817A-5BAB7BAB2C16}" srcOrd="4" destOrd="0" parTransId="{8DA21C8A-C0D9-40D6-B71B-F77D9B4C83D8}" sibTransId="{9C1CF295-1F5D-4817-89E4-551921910CF6}"/>
    <dgm:cxn modelId="{7224F918-B311-41D6-9FCD-F0F67CD094A2}" type="presOf" srcId="{F45F897E-98C7-4BF3-9535-16D2EAEB8404}" destId="{B90DFB47-C534-447A-AE16-4D12186B8AF2}" srcOrd="0" destOrd="0" presId="urn:microsoft.com/office/officeart/2005/8/layout/default"/>
    <dgm:cxn modelId="{08B35C2F-8E42-4D9B-A280-3A1FC2C02494}" srcId="{BA1F2D7E-6CE3-47AA-9618-B6878DE74F29}" destId="{5C738661-F35A-4405-878C-6A6FB1060171}" srcOrd="1" destOrd="0" parTransId="{76E5D9BA-8FF1-495D-A4E8-25104D71F971}" sibTransId="{5A5C0140-F1E5-4017-9222-4DBDD4B1E890}"/>
    <dgm:cxn modelId="{8158D765-41D2-490C-9AA8-5E24C3A2948D}" type="presOf" srcId="{BA1F2D7E-6CE3-47AA-9618-B6878DE74F29}" destId="{4EDC39A2-B53E-4FCF-9055-5340E4AFB1F1}" srcOrd="0" destOrd="0" presId="urn:microsoft.com/office/officeart/2005/8/layout/default"/>
    <dgm:cxn modelId="{F6534251-DC4B-4812-9AEE-3D959528A971}" type="presOf" srcId="{0A7F5354-B24D-4333-8C58-CEFEEAE95BD3}" destId="{5421CA8D-5AC3-49B4-B731-166564338BA9}" srcOrd="0" destOrd="0" presId="urn:microsoft.com/office/officeart/2005/8/layout/default"/>
    <dgm:cxn modelId="{27165486-F3D0-4DC0-A660-0A51EDD366AE}" type="presOf" srcId="{5C738661-F35A-4405-878C-6A6FB1060171}" destId="{D0BCB305-E118-478B-9C74-9E251D138F6A}" srcOrd="0" destOrd="0" presId="urn:microsoft.com/office/officeart/2005/8/layout/default"/>
    <dgm:cxn modelId="{B3BDF98D-92FE-432D-8617-8E8729B342F4}" type="presOf" srcId="{D7D952C1-D3AB-416B-B527-6F6323258568}" destId="{D9AC9707-884D-41D5-A19E-972A23A65DF9}" srcOrd="0" destOrd="0" presId="urn:microsoft.com/office/officeart/2005/8/layout/default"/>
    <dgm:cxn modelId="{1DD4449B-1674-4395-813A-7F177FADDBF5}" srcId="{BA1F2D7E-6CE3-47AA-9618-B6878DE74F29}" destId="{D7D952C1-D3AB-416B-B527-6F6323258568}" srcOrd="5" destOrd="0" parTransId="{660BA1D5-F4F3-49F8-B390-FF7F2B939378}" sibTransId="{C72D1135-24FF-440F-998F-49D9987980CD}"/>
    <dgm:cxn modelId="{A8B2D1A9-263B-4085-BCE0-367100669A35}" srcId="{BA1F2D7E-6CE3-47AA-9618-B6878DE74F29}" destId="{0A7F5354-B24D-4333-8C58-CEFEEAE95BD3}" srcOrd="0" destOrd="0" parTransId="{8C00D34B-8B8D-4DEA-B9FA-07B53920460E}" sibTransId="{1C1EB5C0-3A95-445C-8711-965F5D75AEB1}"/>
    <dgm:cxn modelId="{4A30AFAE-14AA-48A4-B8C1-A51A9A9645D4}" srcId="{BA1F2D7E-6CE3-47AA-9618-B6878DE74F29}" destId="{9A3965D5-2EE2-4F44-86B3-715A102C5F35}" srcOrd="3" destOrd="0" parTransId="{6989C577-542A-439A-AD62-D149554CC98E}" sibTransId="{8FAABA37-2F9F-4DBB-85FC-5C6BF63C049D}"/>
    <dgm:cxn modelId="{481583C4-A1B7-4F66-92D1-63D4897F1B20}" type="presOf" srcId="{9A3965D5-2EE2-4F44-86B3-715A102C5F35}" destId="{EA264119-0BE0-42E9-A7A7-02F1FB7092D9}" srcOrd="0" destOrd="0" presId="urn:microsoft.com/office/officeart/2005/8/layout/default"/>
    <dgm:cxn modelId="{7652BB08-A946-496E-A6C0-9243085C5B6A}" type="presParOf" srcId="{4EDC39A2-B53E-4FCF-9055-5340E4AFB1F1}" destId="{5421CA8D-5AC3-49B4-B731-166564338BA9}" srcOrd="0" destOrd="0" presId="urn:microsoft.com/office/officeart/2005/8/layout/default"/>
    <dgm:cxn modelId="{B400F8E4-1FCF-44CD-A34A-365177AB2C90}" type="presParOf" srcId="{4EDC39A2-B53E-4FCF-9055-5340E4AFB1F1}" destId="{67988E83-D7A0-4C57-838E-6744B9734D91}" srcOrd="1" destOrd="0" presId="urn:microsoft.com/office/officeart/2005/8/layout/default"/>
    <dgm:cxn modelId="{ACF381C8-EF15-4997-93B9-2BC815F5EC20}" type="presParOf" srcId="{4EDC39A2-B53E-4FCF-9055-5340E4AFB1F1}" destId="{D0BCB305-E118-478B-9C74-9E251D138F6A}" srcOrd="2" destOrd="0" presId="urn:microsoft.com/office/officeart/2005/8/layout/default"/>
    <dgm:cxn modelId="{8E5ABC3D-DF11-44D6-BE7E-40CA58705C4F}" type="presParOf" srcId="{4EDC39A2-B53E-4FCF-9055-5340E4AFB1F1}" destId="{39802DCB-1016-4977-9959-FF82F7553592}" srcOrd="3" destOrd="0" presId="urn:microsoft.com/office/officeart/2005/8/layout/default"/>
    <dgm:cxn modelId="{344F4833-3882-45FA-B26A-9822F728A02E}" type="presParOf" srcId="{4EDC39A2-B53E-4FCF-9055-5340E4AFB1F1}" destId="{B90DFB47-C534-447A-AE16-4D12186B8AF2}" srcOrd="4" destOrd="0" presId="urn:microsoft.com/office/officeart/2005/8/layout/default"/>
    <dgm:cxn modelId="{4E5EFA69-611F-4EDB-A2DD-178A5EA946FA}" type="presParOf" srcId="{4EDC39A2-B53E-4FCF-9055-5340E4AFB1F1}" destId="{CE192754-81CE-453C-87A1-37D9129C0D5D}" srcOrd="5" destOrd="0" presId="urn:microsoft.com/office/officeart/2005/8/layout/default"/>
    <dgm:cxn modelId="{85254AE4-EFAD-4D8C-B0B0-FE5F7DAE1C86}" type="presParOf" srcId="{4EDC39A2-B53E-4FCF-9055-5340E4AFB1F1}" destId="{EA264119-0BE0-42E9-A7A7-02F1FB7092D9}" srcOrd="6" destOrd="0" presId="urn:microsoft.com/office/officeart/2005/8/layout/default"/>
    <dgm:cxn modelId="{C8835BA0-8FB3-4BC6-91CC-9C26167A5ACE}" type="presParOf" srcId="{4EDC39A2-B53E-4FCF-9055-5340E4AFB1F1}" destId="{9FC5E8D4-F473-4D32-BBB6-4CE40CF2B6F2}" srcOrd="7" destOrd="0" presId="urn:microsoft.com/office/officeart/2005/8/layout/default"/>
    <dgm:cxn modelId="{ADDCE24D-81B8-472B-8495-A914E95887BF}" type="presParOf" srcId="{4EDC39A2-B53E-4FCF-9055-5340E4AFB1F1}" destId="{45669455-FD76-4FF9-939F-A1913AF37090}" srcOrd="8" destOrd="0" presId="urn:microsoft.com/office/officeart/2005/8/layout/default"/>
    <dgm:cxn modelId="{4241B651-B4DD-4587-A542-1F88059057E0}" type="presParOf" srcId="{4EDC39A2-B53E-4FCF-9055-5340E4AFB1F1}" destId="{D89827E4-2727-46A5-99C8-F95B6775964A}" srcOrd="9" destOrd="0" presId="urn:microsoft.com/office/officeart/2005/8/layout/default"/>
    <dgm:cxn modelId="{E4612820-1A99-43EF-82CA-7993BE663F5D}" type="presParOf" srcId="{4EDC39A2-B53E-4FCF-9055-5340E4AFB1F1}" destId="{D9AC9707-884D-41D5-A19E-972A23A65DF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1CA8D-5AC3-49B4-B731-166564338BA9}">
      <dsp:nvSpPr>
        <dsp:cNvPr id="0" name=""/>
        <dsp:cNvSpPr/>
      </dsp:nvSpPr>
      <dsp:spPr>
        <a:xfrm>
          <a:off x="746" y="146331"/>
          <a:ext cx="2911710" cy="174702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Collaboration platform, e.g. collaboration design</a:t>
          </a:r>
          <a:endParaRPr lang="en-US" sz="2200" kern="1200">
            <a:latin typeface="Arial" panose="020B0604020202020204" pitchFamily="34" charset="0"/>
            <a:cs typeface="Arial" panose="020B0604020202020204" pitchFamily="34" charset="0"/>
          </a:endParaRPr>
        </a:p>
      </dsp:txBody>
      <dsp:txXfrm>
        <a:off x="746" y="146331"/>
        <a:ext cx="2911710" cy="1747026"/>
      </dsp:txXfrm>
    </dsp:sp>
    <dsp:sp modelId="{D0BCB305-E118-478B-9C74-9E251D138F6A}">
      <dsp:nvSpPr>
        <dsp:cNvPr id="0" name=""/>
        <dsp:cNvSpPr/>
      </dsp:nvSpPr>
      <dsp:spPr>
        <a:xfrm>
          <a:off x="3203628" y="146331"/>
          <a:ext cx="2911710" cy="1747026"/>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Third-party marketplace, commerce marketing front-end and transaction support to multiple businesses</a:t>
          </a:r>
          <a:endParaRPr lang="en-US" sz="2200" kern="1200">
            <a:latin typeface="Arial" panose="020B0604020202020204" pitchFamily="34" charset="0"/>
            <a:cs typeface="Arial" panose="020B0604020202020204" pitchFamily="34" charset="0"/>
          </a:endParaRPr>
        </a:p>
      </dsp:txBody>
      <dsp:txXfrm>
        <a:off x="3203628" y="146331"/>
        <a:ext cx="2911710" cy="1747026"/>
      </dsp:txXfrm>
    </dsp:sp>
    <dsp:sp modelId="{B90DFB47-C534-447A-AE16-4D12186B8AF2}">
      <dsp:nvSpPr>
        <dsp:cNvPr id="0" name=""/>
        <dsp:cNvSpPr/>
      </dsp:nvSpPr>
      <dsp:spPr>
        <a:xfrm>
          <a:off x="746" y="2184529"/>
          <a:ext cx="2911710" cy="1747026"/>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Value-chain integrator, added value by integrating multiple steps of the value chain</a:t>
          </a:r>
          <a:endParaRPr lang="en-US" sz="2200" kern="1200">
            <a:latin typeface="Arial" panose="020B0604020202020204" pitchFamily="34" charset="0"/>
            <a:cs typeface="Arial" panose="020B0604020202020204" pitchFamily="34" charset="0"/>
          </a:endParaRPr>
        </a:p>
      </dsp:txBody>
      <dsp:txXfrm>
        <a:off x="746" y="2184529"/>
        <a:ext cx="2911710" cy="1747026"/>
      </dsp:txXfrm>
    </dsp:sp>
    <dsp:sp modelId="{EA264119-0BE0-42E9-A7A7-02F1FB7092D9}">
      <dsp:nvSpPr>
        <dsp:cNvPr id="0" name=""/>
        <dsp:cNvSpPr/>
      </dsp:nvSpPr>
      <dsp:spPr>
        <a:xfrm>
          <a:off x="3203628" y="2184529"/>
          <a:ext cx="2911710" cy="1747026"/>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Value-chain service providers, support part of value chain e.g. logistics, payment</a:t>
          </a:r>
          <a:endParaRPr lang="en-US" sz="2200" kern="1200">
            <a:latin typeface="Arial" panose="020B0604020202020204" pitchFamily="34" charset="0"/>
            <a:cs typeface="Arial" panose="020B0604020202020204" pitchFamily="34" charset="0"/>
          </a:endParaRPr>
        </a:p>
      </dsp:txBody>
      <dsp:txXfrm>
        <a:off x="3203628" y="2184529"/>
        <a:ext cx="2911710" cy="1747026"/>
      </dsp:txXfrm>
    </dsp:sp>
    <dsp:sp modelId="{45669455-FD76-4FF9-939F-A1913AF37090}">
      <dsp:nvSpPr>
        <dsp:cNvPr id="0" name=""/>
        <dsp:cNvSpPr/>
      </dsp:nvSpPr>
      <dsp:spPr>
        <a:xfrm>
          <a:off x="746" y="4222726"/>
          <a:ext cx="2911710" cy="1747026"/>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Information brokerage, business information and consultancy.</a:t>
          </a:r>
          <a:endParaRPr lang="en-US" sz="2200" kern="1200">
            <a:latin typeface="Arial" panose="020B0604020202020204" pitchFamily="34" charset="0"/>
            <a:cs typeface="Arial" panose="020B0604020202020204" pitchFamily="34" charset="0"/>
          </a:endParaRPr>
        </a:p>
      </dsp:txBody>
      <dsp:txXfrm>
        <a:off x="746" y="4222726"/>
        <a:ext cx="2911710" cy="1747026"/>
      </dsp:txXfrm>
    </dsp:sp>
    <dsp:sp modelId="{D9AC9707-884D-41D5-A19E-972A23A65DF9}">
      <dsp:nvSpPr>
        <dsp:cNvPr id="0" name=""/>
        <dsp:cNvSpPr/>
      </dsp:nvSpPr>
      <dsp:spPr>
        <a:xfrm>
          <a:off x="3203628" y="4222726"/>
          <a:ext cx="2911710" cy="1747026"/>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Trust and other services, trust providers.</a:t>
          </a:r>
          <a:endParaRPr lang="en-US" sz="2200" kern="1200">
            <a:latin typeface="Arial" panose="020B0604020202020204" pitchFamily="34" charset="0"/>
            <a:cs typeface="Arial" panose="020B0604020202020204" pitchFamily="34" charset="0"/>
          </a:endParaRPr>
        </a:p>
      </dsp:txBody>
      <dsp:txXfrm>
        <a:off x="3203628" y="4222726"/>
        <a:ext cx="2911710" cy="174702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30/09/2025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ciencedirect.com/science/article/pii/S0308521X0700042X?casa_token=FpLrm7D7rMIAAAAA:vQ_24zIyqqFJ_2PhiGCSAmdHRkd7c1BGVsznxoZwxQJ8-CkAxdET2cgg2hhj08vsybJisMMc#bib5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DB89DFD4-B21B-4520-A6C4-2A219F0DBE3B}"/>
              </a:ext>
            </a:extLst>
          </p:cNvPr>
          <p:cNvSpPr>
            <a:spLocks noGrp="1" noRot="1" noChangeAspect="1" noTextEdit="1"/>
          </p:cNvSpPr>
          <p:nvPr>
            <p:ph type="sldImg"/>
          </p:nvPr>
        </p:nvSpPr>
        <p:spPr>
          <a:xfrm>
            <a:off x="381000" y="685800"/>
            <a:ext cx="6096000" cy="3429000"/>
          </a:xfrm>
          <a:ln/>
        </p:spPr>
      </p:sp>
      <p:sp>
        <p:nvSpPr>
          <p:cNvPr id="8195" name="Notes Placeholder 2">
            <a:extLst>
              <a:ext uri="{FF2B5EF4-FFF2-40B4-BE49-F238E27FC236}">
                <a16:creationId xmlns:a16="http://schemas.microsoft.com/office/drawing/2014/main" id="{8B494FBA-CA0A-44B9-833F-15F8F4C152D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Source: Timmers’ (1998) Business Models for Electronic Markets, Journal on Electronic markets, 8/2. Loosely speaking e-commerce consists of doing business electronically. Timmers uses the following definition  of business model: an architecture for the product, service and information flows, including a description of the various business actors and their roles and a description of the potential benefits for the various business actors and a description of the sources of revenue. He defines a marketing model as the marketing strategy of the business actor under consideration. The overall approach is to de-construct and re-construct the value chain. </a:t>
            </a:r>
          </a:p>
          <a:p>
            <a:pPr eaLnBrk="1" hangingPunct="1"/>
            <a:r>
              <a:rPr lang="en-US" altLang="en-US">
                <a:latin typeface="Arial" panose="020B0604020202020204" pitchFamily="34" charset="0"/>
                <a:cs typeface="Arial" panose="020B0604020202020204" pitchFamily="34" charset="0"/>
              </a:rPr>
              <a:t>E-shop: web marketing aimed at seeking demand. E.g. business-to-consumer electronic shops such as fleurop.com (selling flowers) and travelocity.com (selling air tickets). </a:t>
            </a:r>
          </a:p>
          <a:p>
            <a:pPr eaLnBrk="1" hangingPunct="1"/>
            <a:r>
              <a:rPr lang="en-US" altLang="en-US">
                <a:latin typeface="Arial" panose="020B0604020202020204" pitchFamily="34" charset="0"/>
                <a:cs typeface="Arial" panose="020B0604020202020204" pitchFamily="34" charset="0"/>
              </a:rPr>
              <a:t>E-procurement: electronic tendering and procurement of goods and services. The purpose is to have wider choice of suppliers (e.g. delat-ets.com for public sector e-procurement and Japan’s airlines at Fehler! Textmarke nicht definiert). </a:t>
            </a:r>
          </a:p>
          <a:p>
            <a:pPr eaLnBrk="1" hangingPunct="1"/>
            <a:r>
              <a:rPr lang="en-US" altLang="en-US">
                <a:latin typeface="Arial" panose="020B0604020202020204" pitchFamily="34" charset="0"/>
                <a:cs typeface="Arial" panose="020B0604020202020204" pitchFamily="34" charset="0"/>
              </a:rPr>
              <a:t>E-auction: they offer an electronic implementation of the bidding process (e.g. e-bay, qxl.com)</a:t>
            </a:r>
          </a:p>
          <a:p>
            <a:pPr eaLnBrk="1" hangingPunct="1"/>
            <a:r>
              <a:rPr lang="en-US" altLang="en-US">
                <a:latin typeface="Arial" panose="020B0604020202020204" pitchFamily="34" charset="0"/>
                <a:cs typeface="Arial" panose="020B0604020202020204" pitchFamily="34" charset="0"/>
              </a:rPr>
              <a:t>E-Mall: a collection of e-shops (e.g. electronic mall bodensee (www.emb.ch) which gives access to individual e-shops and Industry.net and indigosquare.com)</a:t>
            </a:r>
          </a:p>
          <a:p>
            <a:pPr eaLnBrk="1" hangingPunct="1"/>
            <a:r>
              <a:rPr lang="en-US" altLang="en-US">
                <a:latin typeface="Arial" panose="020B0604020202020204" pitchFamily="34" charset="0"/>
                <a:cs typeface="Arial" panose="020B0604020202020204" pitchFamily="34" charset="0"/>
              </a:rPr>
              <a:t>Virtual communities: on-line communities which focus on added value of communication between members (e.g. Google groups, iVillage and Vertical Net)</a:t>
            </a:r>
          </a:p>
          <a:p>
            <a:pPr eaLnBrk="1" hangingPunct="1"/>
            <a:endParaRPr lang="en-US" altLang="en-US">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
        <p:nvSpPr>
          <p:cNvPr id="8196" name="Header Placeholder 3">
            <a:extLst>
              <a:ext uri="{FF2B5EF4-FFF2-40B4-BE49-F238E27FC236}">
                <a16:creationId xmlns:a16="http://schemas.microsoft.com/office/drawing/2014/main" id="{32B86C4D-2FE6-4886-A98C-8BBED5925B38}"/>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8197" name="Footer Placeholder 4">
            <a:extLst>
              <a:ext uri="{FF2B5EF4-FFF2-40B4-BE49-F238E27FC236}">
                <a16:creationId xmlns:a16="http://schemas.microsoft.com/office/drawing/2014/main" id="{CCD481E3-D535-499E-9F2F-078FFF3E0310}"/>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8198" name="Slide Number Placeholder 5">
            <a:extLst>
              <a:ext uri="{FF2B5EF4-FFF2-40B4-BE49-F238E27FC236}">
                <a16:creationId xmlns:a16="http://schemas.microsoft.com/office/drawing/2014/main" id="{2F7D9E6B-73DE-4ABD-9A08-9457094E30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EA1EE62-BDD8-47CA-8A39-605E09D3C70D}" type="slidenum">
              <a:rPr lang="zh-CN" altLang="en-GB"/>
              <a:pPr>
                <a:spcBef>
                  <a:spcPct val="0"/>
                </a:spcBef>
              </a:pPr>
              <a:t>3</a:t>
            </a:fld>
            <a:endParaRPr lang="en-GB" altLang="zh-CN"/>
          </a:p>
        </p:txBody>
      </p:sp>
    </p:spTree>
    <p:extLst>
      <p:ext uri="{BB962C8B-B14F-4D97-AF65-F5344CB8AC3E}">
        <p14:creationId xmlns:p14="http://schemas.microsoft.com/office/powerpoint/2010/main" val="1842755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62CF2E2-E207-4411-863B-E09996D77854}"/>
              </a:ext>
            </a:extLst>
          </p:cNvPr>
          <p:cNvSpPr>
            <a:spLocks noGrp="1" noRot="1" noChangeAspect="1" noTextEdit="1"/>
          </p:cNvSpPr>
          <p:nvPr>
            <p:ph type="sldImg"/>
          </p:nvPr>
        </p:nvSpPr>
        <p:spPr>
          <a:xfrm>
            <a:off x="381000" y="685800"/>
            <a:ext cx="6096000" cy="3429000"/>
          </a:xfrm>
          <a:ln/>
        </p:spPr>
      </p:sp>
      <p:sp>
        <p:nvSpPr>
          <p:cNvPr id="10243" name="Notes Placeholder 2">
            <a:extLst>
              <a:ext uri="{FF2B5EF4-FFF2-40B4-BE49-F238E27FC236}">
                <a16:creationId xmlns:a16="http://schemas.microsoft.com/office/drawing/2014/main" id="{786F872F-24C6-42D4-B954-70CE0D2EAF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cs typeface="Arial" panose="020B0604020202020204" pitchFamily="34" charset="0"/>
              </a:rPr>
              <a:t>Collaboration platforms: these provide a set of tools for collaboration between enterprises (e.g. E-groups now part of Yahoo!, 3D collaborative design &amp; simulation communities)</a:t>
            </a:r>
          </a:p>
          <a:p>
            <a:pPr eaLnBrk="1" hangingPunct="1"/>
            <a:r>
              <a:rPr lang="en-US" altLang="en-US" dirty="0">
                <a:latin typeface="Arial" panose="020B0604020202020204" pitchFamily="34" charset="0"/>
                <a:cs typeface="Arial" panose="020B0604020202020204" pitchFamily="34" charset="0"/>
              </a:rPr>
              <a:t>Third-party marketplaces: these refer to </a:t>
            </a:r>
            <a:r>
              <a:rPr lang="en-US" altLang="en-US" dirty="0" err="1">
                <a:latin typeface="Arial" panose="020B0604020202020204" pitchFamily="34" charset="0"/>
                <a:cs typeface="Arial" panose="020B0604020202020204" pitchFamily="34" charset="0"/>
              </a:rPr>
              <a:t>organisations</a:t>
            </a:r>
            <a:r>
              <a:rPr lang="en-US" altLang="en-US" dirty="0">
                <a:latin typeface="Arial" panose="020B0604020202020204" pitchFamily="34" charset="0"/>
                <a:cs typeface="Arial" panose="020B0604020202020204" pitchFamily="34" charset="0"/>
              </a:rPr>
              <a:t> leaving their web marketing to 3</a:t>
            </a:r>
            <a:r>
              <a:rPr lang="en-US" altLang="en-US" baseline="30000" dirty="0">
                <a:latin typeface="Arial" panose="020B0604020202020204" pitchFamily="34" charset="0"/>
                <a:cs typeface="Arial" panose="020B0604020202020204" pitchFamily="34" charset="0"/>
              </a:rPr>
              <a:t>rd</a:t>
            </a:r>
            <a:r>
              <a:rPr lang="en-US" altLang="en-US" dirty="0">
                <a:latin typeface="Arial" panose="020B0604020202020204" pitchFamily="34" charset="0"/>
                <a:cs typeface="Arial" panose="020B0604020202020204" pitchFamily="34" charset="0"/>
              </a:rPr>
              <a:t> parties (e.g. branding, payment, logistics, ordering and security can be left to 3</a:t>
            </a:r>
            <a:r>
              <a:rPr lang="en-US" altLang="en-US" baseline="30000" dirty="0">
                <a:latin typeface="Arial" panose="020B0604020202020204" pitchFamily="34" charset="0"/>
                <a:cs typeface="Arial" panose="020B0604020202020204" pitchFamily="34" charset="0"/>
              </a:rPr>
              <a:t>rd</a:t>
            </a:r>
            <a:r>
              <a:rPr lang="en-US" altLang="en-US" dirty="0">
                <a:latin typeface="Arial" panose="020B0604020202020204" pitchFamily="34" charset="0"/>
                <a:cs typeface="Arial" panose="020B0604020202020204" pitchFamily="34" charset="0"/>
              </a:rPr>
              <a:t> parties).</a:t>
            </a:r>
          </a:p>
          <a:p>
            <a:pPr eaLnBrk="1" hangingPunct="1"/>
            <a:r>
              <a:rPr lang="en-US" altLang="en-US" dirty="0">
                <a:latin typeface="Arial" panose="020B0604020202020204" pitchFamily="34" charset="0"/>
                <a:cs typeface="Arial" panose="020B0604020202020204" pitchFamily="34" charset="0"/>
              </a:rPr>
              <a:t>Value chain integrators: these focus on the integration of various steps along the value chain (e.g. the ESPRIT project), Sugar cane growing and harvesting - </a:t>
            </a:r>
            <a:r>
              <a:rPr lang="en-GB" b="1" i="0" dirty="0">
                <a:solidFill>
                  <a:srgbClr val="1F1F1F"/>
                </a:solidFill>
                <a:effectLst/>
                <a:latin typeface="ElsevierGulliver"/>
              </a:rPr>
              <a:t>transparency of decision making </a:t>
            </a:r>
            <a:r>
              <a:rPr lang="en-GB" b="0" i="0" dirty="0">
                <a:solidFill>
                  <a:srgbClr val="1F1F1F"/>
                </a:solidFill>
                <a:effectLst/>
                <a:latin typeface="ElsevierGulliver"/>
              </a:rPr>
              <a:t>in the farming sector, and </a:t>
            </a:r>
            <a:r>
              <a:rPr lang="en-GB" b="1" i="0" dirty="0">
                <a:solidFill>
                  <a:srgbClr val="1F1F1F"/>
                </a:solidFill>
                <a:effectLst/>
                <a:latin typeface="ElsevierGulliver"/>
              </a:rPr>
              <a:t>greater product traceability across the chain for improved quality control</a:t>
            </a:r>
            <a:r>
              <a:rPr lang="en-GB" b="0" i="0" dirty="0">
                <a:solidFill>
                  <a:srgbClr val="1F1F1F"/>
                </a:solidFill>
                <a:effectLst/>
                <a:latin typeface="ElsevierGulliver"/>
              </a:rPr>
              <a:t>. </a:t>
            </a:r>
            <a:r>
              <a:rPr lang="en-GB" b="0" i="0" u="none" strike="noStrike" dirty="0" err="1">
                <a:solidFill>
                  <a:srgbClr val="0272B1"/>
                </a:solidFill>
                <a:effectLst/>
                <a:latin typeface="ElsevierGulliver"/>
                <a:hlinkClick r:id="rId3"/>
              </a:rPr>
              <a:t>Salin</a:t>
            </a:r>
            <a:r>
              <a:rPr lang="en-GB" b="0" i="0" u="none" strike="noStrike" dirty="0">
                <a:solidFill>
                  <a:srgbClr val="0272B1"/>
                </a:solidFill>
                <a:effectLst/>
                <a:latin typeface="ElsevierGulliver"/>
                <a:hlinkClick r:id="rId3"/>
              </a:rPr>
              <a:t> (1998)</a:t>
            </a:r>
            <a:r>
              <a:rPr lang="en-GB" b="0" i="0" dirty="0">
                <a:solidFill>
                  <a:srgbClr val="1F1F1F"/>
                </a:solidFill>
                <a:effectLst/>
                <a:latin typeface="ElsevierGulliver"/>
              </a:rPr>
              <a:t> showed how inter-business information networks could be used to allow information sharing across businesses, leading to better management of performance across the businesses within the chain)</a:t>
            </a:r>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Value chain service providers: they </a:t>
            </a:r>
            <a:r>
              <a:rPr lang="en-US" altLang="en-US" dirty="0" err="1">
                <a:latin typeface="Arial" panose="020B0604020202020204" pitchFamily="34" charset="0"/>
                <a:cs typeface="Arial" panose="020B0604020202020204" pitchFamily="34" charset="0"/>
              </a:rPr>
              <a:t>specialise</a:t>
            </a:r>
            <a:r>
              <a:rPr lang="en-US" altLang="en-US" dirty="0">
                <a:latin typeface="Arial" panose="020B0604020202020204" pitchFamily="34" charset="0"/>
                <a:cs typeface="Arial" panose="020B0604020202020204" pitchFamily="34" charset="0"/>
              </a:rPr>
              <a:t> on specific functions (e.g. FedEx for logistics, UPS)</a:t>
            </a:r>
          </a:p>
          <a:p>
            <a:pPr eaLnBrk="1" hangingPunct="1"/>
            <a:r>
              <a:rPr lang="en-US" altLang="en-US" dirty="0">
                <a:latin typeface="Arial" panose="020B0604020202020204" pitchFamily="34" charset="0"/>
                <a:cs typeface="Arial" panose="020B0604020202020204" pitchFamily="34" charset="0"/>
              </a:rPr>
              <a:t>Information brokerage include search engines, customer profiling, business opportunities brokerage and investment advice (these add value to the huge amounts of data available on the Internet)</a:t>
            </a:r>
          </a:p>
          <a:p>
            <a:pPr eaLnBrk="1" hangingPunct="1"/>
            <a:r>
              <a:rPr lang="en-US" altLang="en-US" dirty="0">
                <a:latin typeface="Arial" panose="020B0604020202020204" pitchFamily="34" charset="0"/>
                <a:cs typeface="Arial" panose="020B0604020202020204" pitchFamily="34" charset="0"/>
              </a:rPr>
              <a:t>Trust services are services provided by certification authorities and electronic notaries (e.g. belsign.be, </a:t>
            </a:r>
            <a:r>
              <a:rPr lang="en-US" altLang="en-US" dirty="0" err="1">
                <a:latin typeface="Arial" panose="020B0604020202020204" pitchFamily="34" charset="0"/>
                <a:cs typeface="Arial" panose="020B0604020202020204" pitchFamily="34" charset="0"/>
              </a:rPr>
              <a:t>TRUSTe</a:t>
            </a:r>
            <a:r>
              <a:rPr lang="en-US" altLang="en-US" dirty="0">
                <a:latin typeface="Arial" panose="020B0604020202020204" pitchFamily="34" charset="0"/>
                <a:cs typeface="Arial" panose="020B0604020202020204" pitchFamily="34" charset="0"/>
              </a:rPr>
              <a:t> which authenticates the quality of service provided by companies trading on the Web) </a:t>
            </a:r>
          </a:p>
          <a:p>
            <a:pPr eaLnBrk="1" hangingPunct="1"/>
            <a:endParaRPr lang="en-US" altLang="en-US" dirty="0">
              <a:latin typeface="Arial" panose="020B0604020202020204" pitchFamily="34" charset="0"/>
              <a:cs typeface="Arial" panose="020B0604020202020204" pitchFamily="34" charset="0"/>
            </a:endParaRPr>
          </a:p>
          <a:p>
            <a:pPr eaLnBrk="1" hangingPunct="1"/>
            <a:endParaRPr lang="en-US" altLang="en-US" dirty="0">
              <a:latin typeface="Arial" panose="020B0604020202020204" pitchFamily="34" charset="0"/>
              <a:cs typeface="Arial" panose="020B0604020202020204" pitchFamily="34" charset="0"/>
            </a:endParaRPr>
          </a:p>
        </p:txBody>
      </p:sp>
      <p:sp>
        <p:nvSpPr>
          <p:cNvPr id="10244" name="Header Placeholder 3">
            <a:extLst>
              <a:ext uri="{FF2B5EF4-FFF2-40B4-BE49-F238E27FC236}">
                <a16:creationId xmlns:a16="http://schemas.microsoft.com/office/drawing/2014/main" id="{CF48AC88-44CC-4E3D-AAB1-B230EDDC7DB2}"/>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0245" name="Footer Placeholder 4">
            <a:extLst>
              <a:ext uri="{FF2B5EF4-FFF2-40B4-BE49-F238E27FC236}">
                <a16:creationId xmlns:a16="http://schemas.microsoft.com/office/drawing/2014/main" id="{66A4806B-FA2A-449C-8727-DF4CEA2C8F22}"/>
              </a:ext>
            </a:extLst>
          </p:cNvPr>
          <p:cNvSpPr>
            <a:spLocks noGrp="1"/>
          </p:cNvSpPr>
          <p:nvPr>
            <p:ph type="ftr" sz="quarter" idx="4"/>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endParaRPr lang="en-GB" altLang="zh-CN"/>
          </a:p>
        </p:txBody>
      </p:sp>
      <p:sp>
        <p:nvSpPr>
          <p:cNvPr id="10246" name="Slide Number Placeholder 5">
            <a:extLst>
              <a:ext uri="{FF2B5EF4-FFF2-40B4-BE49-F238E27FC236}">
                <a16:creationId xmlns:a16="http://schemas.microsoft.com/office/drawing/2014/main" id="{CC64B84D-4362-4DC3-AEB1-0951A0B8B2C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7D58DC7-46E7-4E83-93F4-FDDCFBCCF54F}" type="slidenum">
              <a:rPr lang="zh-CN" altLang="en-GB"/>
              <a:pPr>
                <a:spcBef>
                  <a:spcPct val="0"/>
                </a:spcBef>
              </a:pPr>
              <a:t>4</a:t>
            </a:fld>
            <a:endParaRPr lang="en-GB" altLang="zh-CN"/>
          </a:p>
        </p:txBody>
      </p:sp>
    </p:spTree>
    <p:extLst>
      <p:ext uri="{BB962C8B-B14F-4D97-AF65-F5344CB8AC3E}">
        <p14:creationId xmlns:p14="http://schemas.microsoft.com/office/powerpoint/2010/main" val="2673698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altLang="en-US" dirty="0">
                <a:latin typeface="Arial" panose="020B0604020202020204" pitchFamily="34" charset="0"/>
                <a:cs typeface="Arial" panose="020B0604020202020204" pitchFamily="34" charset="0"/>
              </a:rPr>
              <a:t>These </a:t>
            </a:r>
            <a:r>
              <a:rPr lang="en-GB" altLang="en-US" b="1" dirty="0">
                <a:latin typeface="Arial" panose="020B0604020202020204" pitchFamily="34" charset="0"/>
                <a:cs typeface="Arial" panose="020B0604020202020204" pitchFamily="34" charset="0"/>
              </a:rPr>
              <a:t>five typologies </a:t>
            </a:r>
            <a:r>
              <a:rPr lang="en-GB" altLang="en-US" dirty="0">
                <a:latin typeface="Arial" panose="020B0604020202020204" pitchFamily="34" charset="0"/>
                <a:cs typeface="Arial" panose="020B0604020202020204" pitchFamily="34" charset="0"/>
              </a:rPr>
              <a:t>are categorised </a:t>
            </a:r>
            <a:r>
              <a:rPr lang="en-GB" altLang="en-US" b="1" dirty="0">
                <a:latin typeface="Arial" panose="020B0604020202020204" pitchFamily="34" charset="0"/>
                <a:cs typeface="Arial" panose="020B0604020202020204" pitchFamily="34" charset="0"/>
              </a:rPr>
              <a:t>by control and value integration </a:t>
            </a:r>
            <a:r>
              <a:rPr lang="en-GB" altLang="en-US" dirty="0">
                <a:latin typeface="Arial" panose="020B0604020202020204" pitchFamily="34" charset="0"/>
                <a:cs typeface="Arial" panose="020B0604020202020204" pitchFamily="34" charset="0"/>
              </a:rPr>
              <a:t>and </a:t>
            </a:r>
            <a:r>
              <a:rPr lang="en-GB" altLang="en-US" b="1" dirty="0">
                <a:latin typeface="Arial" panose="020B0604020202020204" pitchFamily="34" charset="0"/>
                <a:cs typeface="Arial" panose="020B0604020202020204" pitchFamily="34" charset="0"/>
              </a:rPr>
              <a:t>are driven by transaction costs </a:t>
            </a:r>
            <a:r>
              <a:rPr lang="en-GB" altLang="en-US" dirty="0">
                <a:latin typeface="Arial" panose="020B0604020202020204" pitchFamily="34" charset="0"/>
                <a:cs typeface="Arial" panose="020B0604020202020204" pitchFamily="34" charset="0"/>
              </a:rPr>
              <a:t>(i.e. search costs and coordination costs). </a:t>
            </a:r>
          </a:p>
          <a:p>
            <a:pPr eaLnBrk="1" hangingPunct="1">
              <a:lnSpc>
                <a:spcPct val="90000"/>
              </a:lnSpc>
            </a:pPr>
            <a:r>
              <a:rPr lang="en-GB" altLang="en-US" b="1" dirty="0">
                <a:latin typeface="Arial" panose="020B0604020202020204" pitchFamily="34" charset="0"/>
                <a:cs typeface="Arial" panose="020B0604020202020204" pitchFamily="34" charset="0"/>
              </a:rPr>
              <a:t>Agora</a:t>
            </a:r>
            <a:r>
              <a:rPr lang="en-GB" altLang="en-US" dirty="0">
                <a:latin typeface="Arial" panose="020B0604020202020204" pitchFamily="34" charset="0"/>
                <a:cs typeface="Arial" panose="020B0604020202020204" pitchFamily="34" charset="0"/>
              </a:rPr>
              <a:t> facilitates </a:t>
            </a:r>
            <a:r>
              <a:rPr lang="en-GB" altLang="en-US" b="1" dirty="0">
                <a:latin typeface="Arial" panose="020B0604020202020204" pitchFamily="34" charset="0"/>
                <a:cs typeface="Arial" panose="020B0604020202020204" pitchFamily="34" charset="0"/>
              </a:rPr>
              <a:t>exchange</a:t>
            </a:r>
            <a:r>
              <a:rPr lang="en-GB" altLang="en-US" dirty="0">
                <a:latin typeface="Arial" panose="020B0604020202020204" pitchFamily="34" charset="0"/>
                <a:cs typeface="Arial" panose="020B0604020202020204" pitchFamily="34" charset="0"/>
              </a:rPr>
              <a:t> between </a:t>
            </a:r>
            <a:r>
              <a:rPr lang="en-GB" altLang="en-US" b="1" dirty="0">
                <a:latin typeface="Arial" panose="020B0604020202020204" pitchFamily="34" charset="0"/>
                <a:cs typeface="Arial" panose="020B0604020202020204" pitchFamily="34" charset="0"/>
              </a:rPr>
              <a:t>buyers and sellers. </a:t>
            </a:r>
            <a:r>
              <a:rPr lang="en-GB" altLang="en-US" dirty="0">
                <a:latin typeface="Arial" panose="020B0604020202020204" pitchFamily="34" charset="0"/>
                <a:cs typeface="Arial" panose="020B0604020202020204" pitchFamily="34" charset="0"/>
              </a:rPr>
              <a:t>Prices are defined through on the spot negotiations (i.e. dynamic pricing) and there are many buyers and sellers (e.g. eBay, Priceline, </a:t>
            </a:r>
            <a:r>
              <a:rPr lang="en-GB" altLang="en-US" b="1" dirty="0">
                <a:latin typeface="Arial" panose="020B0604020202020204" pitchFamily="34" charset="0"/>
                <a:cs typeface="Arial" panose="020B0604020202020204" pitchFamily="34" charset="0"/>
              </a:rPr>
              <a:t>Nasdaq</a:t>
            </a:r>
            <a:r>
              <a:rPr lang="en-GB" altLang="en-US" dirty="0">
                <a:latin typeface="Arial" panose="020B0604020202020204" pitchFamily="34" charset="0"/>
                <a:cs typeface="Arial" panose="020B0604020202020204" pitchFamily="34" charset="0"/>
              </a:rPr>
              <a:t>)</a:t>
            </a:r>
          </a:p>
          <a:p>
            <a:pPr eaLnBrk="1" hangingPunct="1">
              <a:lnSpc>
                <a:spcPct val="90000"/>
              </a:lnSpc>
            </a:pPr>
            <a:r>
              <a:rPr lang="en-GB" altLang="en-US" b="1" dirty="0">
                <a:latin typeface="Arial" panose="020B0604020202020204" pitchFamily="34" charset="0"/>
                <a:cs typeface="Arial" panose="020B0604020202020204" pitchFamily="34" charset="0"/>
              </a:rPr>
              <a:t>Aggregation</a:t>
            </a:r>
            <a:r>
              <a:rPr lang="en-GB" altLang="en-US" dirty="0">
                <a:latin typeface="Arial" panose="020B0604020202020204" pitchFamily="34" charset="0"/>
                <a:cs typeface="Arial" panose="020B0604020202020204" pitchFamily="34" charset="0"/>
              </a:rPr>
              <a:t>: one company leads in a hierarchical fashion by taking responsibility for selecting products and services, setting prices, targeting market segments, ensuring fulfilment (e.g. </a:t>
            </a:r>
            <a:r>
              <a:rPr lang="en-GB" altLang="en-US" b="1" dirty="0">
                <a:latin typeface="Arial" panose="020B0604020202020204" pitchFamily="34" charset="0"/>
                <a:cs typeface="Arial" panose="020B0604020202020204" pitchFamily="34" charset="0"/>
              </a:rPr>
              <a:t>Amazon</a:t>
            </a:r>
            <a:r>
              <a:rPr lang="en-GB" altLang="en-US" dirty="0">
                <a:latin typeface="Arial" panose="020B0604020202020204" pitchFamily="34" charset="0"/>
                <a:cs typeface="Arial" panose="020B0604020202020204" pitchFamily="34" charset="0"/>
              </a:rPr>
              <a:t>.com, Travelocity, retailers and wholesalers).</a:t>
            </a:r>
          </a:p>
          <a:p>
            <a:pPr eaLnBrk="1" hangingPunct="1">
              <a:lnSpc>
                <a:spcPct val="90000"/>
              </a:lnSpc>
            </a:pPr>
            <a:r>
              <a:rPr lang="en-GB" altLang="en-US" b="1" dirty="0">
                <a:latin typeface="Arial" panose="020B0604020202020204" pitchFamily="34" charset="0"/>
                <a:cs typeface="Arial" panose="020B0604020202020204" pitchFamily="34" charset="0"/>
              </a:rPr>
              <a:t>Value chain</a:t>
            </a:r>
            <a:r>
              <a:rPr lang="en-GB" altLang="en-US" dirty="0">
                <a:latin typeface="Arial" panose="020B0604020202020204" pitchFamily="34" charset="0"/>
                <a:cs typeface="Arial" panose="020B0604020202020204" pitchFamily="34" charset="0"/>
              </a:rPr>
              <a:t>: one company </a:t>
            </a:r>
            <a:r>
              <a:rPr lang="en-GB" altLang="en-US" b="1" dirty="0">
                <a:latin typeface="Arial" panose="020B0604020202020204" pitchFamily="34" charset="0"/>
                <a:cs typeface="Arial" panose="020B0604020202020204" pitchFamily="34" charset="0"/>
              </a:rPr>
              <a:t>acts as an integrator by designing core technologies</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coordinating</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processes</a:t>
            </a:r>
            <a:r>
              <a:rPr lang="en-GB" altLang="en-US" dirty="0">
                <a:latin typeface="Arial" panose="020B0604020202020204" pitchFamily="34" charset="0"/>
                <a:cs typeface="Arial" panose="020B0604020202020204" pitchFamily="34" charset="0"/>
              </a:rPr>
              <a:t>, marketing and managing relations (e.g. Cisco, Dell, GM)</a:t>
            </a:r>
          </a:p>
          <a:p>
            <a:pPr eaLnBrk="1" hangingPunct="1">
              <a:lnSpc>
                <a:spcPct val="90000"/>
              </a:lnSpc>
            </a:pPr>
            <a:r>
              <a:rPr lang="en-GB" altLang="en-US" b="1" dirty="0">
                <a:latin typeface="Arial" panose="020B0604020202020204" pitchFamily="34" charset="0"/>
                <a:cs typeface="Arial" panose="020B0604020202020204" pitchFamily="34" charset="0"/>
              </a:rPr>
              <a:t>Alliance</a:t>
            </a:r>
            <a:r>
              <a:rPr lang="en-GB" altLang="en-US" dirty="0">
                <a:latin typeface="Arial" panose="020B0604020202020204" pitchFamily="34" charset="0"/>
                <a:cs typeface="Arial" panose="020B0604020202020204" pitchFamily="34" charset="0"/>
              </a:rPr>
              <a:t>: it strives for </a:t>
            </a:r>
            <a:r>
              <a:rPr lang="en-GB" altLang="en-US" b="1" dirty="0">
                <a:latin typeface="Arial" panose="020B0604020202020204" pitchFamily="34" charset="0"/>
                <a:cs typeface="Arial" panose="020B0604020202020204" pitchFamily="34" charset="0"/>
              </a:rPr>
              <a:t>high value integration without </a:t>
            </a:r>
            <a:r>
              <a:rPr lang="en-GB" altLang="en-US" dirty="0">
                <a:latin typeface="Arial" panose="020B0604020202020204" pitchFamily="34" charset="0"/>
                <a:cs typeface="Arial" panose="020B0604020202020204" pitchFamily="34" charset="0"/>
              </a:rPr>
              <a:t>hierarchical </a:t>
            </a:r>
            <a:r>
              <a:rPr lang="en-GB" altLang="en-US" b="1" dirty="0">
                <a:latin typeface="Arial" panose="020B0604020202020204" pitchFamily="34" charset="0"/>
                <a:cs typeface="Arial" panose="020B0604020202020204" pitchFamily="34" charset="0"/>
              </a:rPr>
              <a:t>control</a:t>
            </a:r>
            <a:r>
              <a:rPr lang="en-GB" altLang="en-US" dirty="0">
                <a:latin typeface="Arial" panose="020B0604020202020204" pitchFamily="34" charset="0"/>
                <a:cs typeface="Arial" panose="020B0604020202020204" pitchFamily="34" charset="0"/>
              </a:rPr>
              <a:t>. Participants design goods or services and create knowledge. Alliances depend on rules and standards governing interactions, acceptable behaviour and integration of value. They emphasise end-user involvement (e.g. designers, contributors). </a:t>
            </a:r>
            <a:r>
              <a:rPr lang="en-GB" altLang="en-US" b="1" dirty="0">
                <a:latin typeface="Arial" panose="020B0604020202020204" pitchFamily="34" charset="0"/>
                <a:cs typeface="Arial" panose="020B0604020202020204" pitchFamily="34" charset="0"/>
              </a:rPr>
              <a:t>Alliances enjoy network effects (e.g. more customers bring more developers). </a:t>
            </a:r>
            <a:r>
              <a:rPr lang="en-GB" altLang="en-US" dirty="0">
                <a:latin typeface="Arial" panose="020B0604020202020204" pitchFamily="34" charset="0"/>
                <a:cs typeface="Arial" panose="020B0604020202020204" pitchFamily="34" charset="0"/>
              </a:rPr>
              <a:t>Examples are American online and </a:t>
            </a:r>
            <a:r>
              <a:rPr lang="en-GB" altLang="en-US" b="1" dirty="0">
                <a:latin typeface="Arial" panose="020B0604020202020204" pitchFamily="34" charset="0"/>
                <a:cs typeface="Arial" panose="020B0604020202020204" pitchFamily="34" charset="0"/>
              </a:rPr>
              <a:t>Linux</a:t>
            </a:r>
            <a:r>
              <a:rPr lang="en-GB" altLang="en-US" dirty="0">
                <a:latin typeface="Arial" panose="020B0604020202020204" pitchFamily="34" charset="0"/>
                <a:cs typeface="Arial" panose="020B0604020202020204" pitchFamily="34" charset="0"/>
              </a:rPr>
              <a:t> (mostly intangible products)</a:t>
            </a:r>
          </a:p>
          <a:p>
            <a:pPr eaLnBrk="1" hangingPunct="1">
              <a:lnSpc>
                <a:spcPct val="90000"/>
              </a:lnSpc>
            </a:pPr>
            <a:r>
              <a:rPr lang="en-GB" altLang="en-US" b="1" dirty="0">
                <a:latin typeface="Arial" panose="020B0604020202020204" pitchFamily="34" charset="0"/>
                <a:cs typeface="Arial" panose="020B0604020202020204" pitchFamily="34" charset="0"/>
              </a:rPr>
              <a:t>Distributive</a:t>
            </a:r>
            <a:r>
              <a:rPr lang="en-GB" altLang="en-US" dirty="0">
                <a:latin typeface="Arial" panose="020B0604020202020204" pitchFamily="34" charset="0"/>
                <a:cs typeface="Arial" panose="020B0604020202020204" pitchFamily="34" charset="0"/>
              </a:rPr>
              <a:t> networks: they are hybrids of other b-webs typologies. They can have either high or low value integration, and control can be either hierarchical or self-organising. </a:t>
            </a:r>
            <a:r>
              <a:rPr lang="en-GB" altLang="en-US" b="1" dirty="0">
                <a:latin typeface="Arial" panose="020B0604020202020204" pitchFamily="34" charset="0"/>
                <a:cs typeface="Arial" panose="020B0604020202020204" pitchFamily="34" charset="0"/>
              </a:rPr>
              <a:t>They service other types of b-webs by allocating and delivering goods </a:t>
            </a:r>
            <a:r>
              <a:rPr lang="en-GB" altLang="en-US" dirty="0">
                <a:latin typeface="Arial" panose="020B0604020202020204" pitchFamily="34" charset="0"/>
                <a:cs typeface="Arial" panose="020B0604020202020204" pitchFamily="34" charset="0"/>
              </a:rPr>
              <a:t>(e.g. Internet, </a:t>
            </a:r>
            <a:r>
              <a:rPr lang="en-GB" altLang="en-US" b="1" dirty="0">
                <a:latin typeface="Arial" panose="020B0604020202020204" pitchFamily="34" charset="0"/>
                <a:cs typeface="Arial" panose="020B0604020202020204" pitchFamily="34" charset="0"/>
              </a:rPr>
              <a:t>UPS</a:t>
            </a:r>
            <a:r>
              <a:rPr lang="en-GB" altLang="en-US" dirty="0">
                <a:latin typeface="Arial" panose="020B0604020202020204" pitchFamily="34" charset="0"/>
                <a:cs typeface="Arial" panose="020B0604020202020204" pitchFamily="34" charset="0"/>
              </a:rPr>
              <a:t> , Eri and AT&amp;T). </a:t>
            </a:r>
          </a:p>
          <a:p>
            <a:endParaRPr lang="en-GB" dirty="0"/>
          </a:p>
        </p:txBody>
      </p:sp>
      <p:sp>
        <p:nvSpPr>
          <p:cNvPr id="4" name="Slide Number Placeholder 3"/>
          <p:cNvSpPr>
            <a:spLocks noGrp="1"/>
          </p:cNvSpPr>
          <p:nvPr>
            <p:ph type="sldNum" sz="quarter" idx="5"/>
          </p:nvPr>
        </p:nvSpPr>
        <p:spPr/>
        <p:txBody>
          <a:bodyPr/>
          <a:lstStyle/>
          <a:p>
            <a:fld id="{AFE46027-5F92-4D58-96BF-7A3C0D839583}" type="slidenum">
              <a:rPr lang="en-GB" smtClean="0"/>
              <a:t>8</a:t>
            </a:fld>
            <a:endParaRPr lang="en-GB"/>
          </a:p>
        </p:txBody>
      </p:sp>
    </p:spTree>
    <p:extLst>
      <p:ext uri="{BB962C8B-B14F-4D97-AF65-F5344CB8AC3E}">
        <p14:creationId xmlns:p14="http://schemas.microsoft.com/office/powerpoint/2010/main" val="1844134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ED06F-9B8B-615E-85B3-CC887635B8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36DBE3-48FC-E0EF-1823-4F26C90351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136A32-F90B-A865-05F5-3EFBD59F3B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E5D0409-471C-6D8E-BDBF-D77A18DF7482}"/>
              </a:ext>
            </a:extLst>
          </p:cNvPr>
          <p:cNvSpPr>
            <a:spLocks noGrp="1"/>
          </p:cNvSpPr>
          <p:nvPr>
            <p:ph type="sldNum" sz="quarter" idx="5"/>
          </p:nvPr>
        </p:nvSpPr>
        <p:spPr/>
        <p:txBody>
          <a:bodyPr/>
          <a:lstStyle/>
          <a:p>
            <a:fld id="{AFE46027-5F92-4D58-96BF-7A3C0D839583}" type="slidenum">
              <a:rPr lang="en-GB" smtClean="0"/>
              <a:t>9</a:t>
            </a:fld>
            <a:endParaRPr lang="en-GB"/>
          </a:p>
        </p:txBody>
      </p:sp>
    </p:spTree>
    <p:extLst>
      <p:ext uri="{BB962C8B-B14F-4D97-AF65-F5344CB8AC3E}">
        <p14:creationId xmlns:p14="http://schemas.microsoft.com/office/powerpoint/2010/main" val="1974236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30/09/2025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1AC284E-B78A-418F-94F1-DD7664EEDEAE}" type="datetimeFigureOut">
              <a:rPr lang="en-US" smtClean="0"/>
              <a:pPr>
                <a:defRPr/>
              </a:pPr>
              <a:t>9/30/2025</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4B477F23-AC17-4E5A-A1F3-234343A010BE}" type="slidenum">
              <a:rPr lang="en-US" altLang="en-US" smtClean="0"/>
              <a:pPr/>
              <a:t>‹#›</a:t>
            </a:fld>
            <a:endParaRPr lang="en-US" altLang="en-US"/>
          </a:p>
        </p:txBody>
      </p:sp>
    </p:spTree>
    <p:extLst>
      <p:ext uri="{BB962C8B-B14F-4D97-AF65-F5344CB8AC3E}">
        <p14:creationId xmlns:p14="http://schemas.microsoft.com/office/powerpoint/2010/main" val="40976291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 id="2147484323" r:id="rId2"/>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finance.lycos.com/"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hyperlink" Target="http://www.ups.com/" TargetMode="External"/><Relationship Id="rId1" Type="http://schemas.openxmlformats.org/officeDocument/2006/relationships/slideLayout" Target="../slideLayouts/slideLayout2.xml"/><Relationship Id="rId6" Type="http://schemas.openxmlformats.org/officeDocument/2006/relationships/hyperlink" Target="http://www.cisco.com/" TargetMode="External"/><Relationship Id="rId11" Type="http://schemas.openxmlformats.org/officeDocument/2006/relationships/image" Target="../media/image9.png"/><Relationship Id="rId5" Type="http://schemas.openxmlformats.org/officeDocument/2006/relationships/image" Target="../media/image6.png"/><Relationship Id="rId10" Type="http://schemas.openxmlformats.org/officeDocument/2006/relationships/hyperlink" Target="http://www.ebay.com/" TargetMode="External"/><Relationship Id="rId4" Type="http://schemas.openxmlformats.org/officeDocument/2006/relationships/hyperlink" Target="http://www.musiccity.com/" TargetMode="External"/><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BMSP6017</a:t>
            </a:r>
            <a:br>
              <a:rPr lang="en-GB" altLang="en-US" sz="1800" dirty="0"/>
            </a:br>
            <a:r>
              <a:rPr lang="en-GB" altLang="en-US" sz="1800" dirty="0"/>
              <a:t>Digital Business</a:t>
            </a:r>
            <a:br>
              <a:rPr lang="en-GB" sz="1800" dirty="0"/>
            </a:br>
            <a:br>
              <a:rPr lang="en-GB" sz="1800" dirty="0"/>
            </a:br>
            <a:r>
              <a:rPr lang="en-GB" sz="1800" dirty="0"/>
              <a:t>Session 5: Types of Business Models</a:t>
            </a:r>
            <a:br>
              <a:rPr lang="en-GB" sz="1800" dirty="0"/>
            </a:br>
            <a:r>
              <a:rPr lang="en-GB" sz="1800" dirty="0"/>
              <a:t>for Digital Business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a:xfrm>
            <a:off x="710777" y="723266"/>
            <a:ext cx="10515600" cy="1325563"/>
          </a:xfrm>
        </p:spPr>
        <p:txBody>
          <a:bodyPr/>
          <a:lstStyle/>
          <a:p>
            <a:r>
              <a:rPr lang="en-GB" sz="3600" dirty="0"/>
              <a:t>Objectives for the session:</a:t>
            </a:r>
          </a:p>
        </p:txBody>
      </p:sp>
      <p:sp>
        <p:nvSpPr>
          <p:cNvPr id="4" name="Rectangle 3">
            <a:extLst>
              <a:ext uri="{FF2B5EF4-FFF2-40B4-BE49-F238E27FC236}">
                <a16:creationId xmlns:a16="http://schemas.microsoft.com/office/drawing/2014/main" id="{B5AF923B-3EA8-DE7E-E3A3-4224B1215697}"/>
              </a:ext>
            </a:extLst>
          </p:cNvPr>
          <p:cNvSpPr txBox="1">
            <a:spLocks noChangeArrowheads="1"/>
          </p:cNvSpPr>
          <p:nvPr/>
        </p:nvSpPr>
        <p:spPr>
          <a:xfrm>
            <a:off x="3037957" y="1235758"/>
            <a:ext cx="6116086" cy="4604514"/>
          </a:xfrm>
        </p:spPr>
        <p:txBody>
          <a:bodyPr vert="horz" lIns="82623" tIns="41312" rIns="82623" bIns="41312" rtlCol="0" anchor="ctr">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defTabSz="413126">
              <a:spcBef>
                <a:spcPts val="904"/>
              </a:spcBef>
              <a:defRPr/>
            </a:pPr>
            <a:r>
              <a:rPr lang="en-US" altLang="zh-CN" sz="2349">
                <a:latin typeface="Arial" panose="020B0604020202020204" pitchFamily="34" charset="0"/>
                <a:cs typeface="Arial" panose="020B0604020202020204" pitchFamily="34" charset="0"/>
              </a:rPr>
              <a:t>Business model</a:t>
            </a:r>
          </a:p>
          <a:p>
            <a:pPr lvl="1" defTabSz="413126">
              <a:spcBef>
                <a:spcPts val="904"/>
              </a:spcBef>
              <a:defRPr/>
            </a:pPr>
            <a:r>
              <a:rPr lang="en-US" altLang="zh-CN" sz="2349">
                <a:latin typeface="Arial" panose="020B0604020202020204" pitchFamily="34" charset="0"/>
                <a:cs typeface="Arial" panose="020B0604020202020204" pitchFamily="34" charset="0"/>
              </a:rPr>
              <a:t>Different types of business models</a:t>
            </a:r>
          </a:p>
          <a:p>
            <a:pPr lvl="1" defTabSz="413126">
              <a:spcBef>
                <a:spcPts val="904"/>
              </a:spcBef>
              <a:defRPr/>
            </a:pPr>
            <a:r>
              <a:rPr lang="en-US" altLang="zh-CN" sz="2349">
                <a:latin typeface="Arial" panose="020B0604020202020204" pitchFamily="34" charset="0"/>
                <a:cs typeface="Arial" panose="020B0604020202020204" pitchFamily="34" charset="0"/>
              </a:rPr>
              <a:t>Classifications of business models</a:t>
            </a:r>
          </a:p>
          <a:p>
            <a:pPr lvl="1" defTabSz="413126">
              <a:spcBef>
                <a:spcPts val="904"/>
              </a:spcBef>
              <a:defRPr/>
            </a:pPr>
            <a:r>
              <a:rPr lang="en-US" altLang="zh-CN" sz="2349">
                <a:latin typeface="Arial" panose="020B0604020202020204" pitchFamily="34" charset="0"/>
                <a:cs typeface="Arial" panose="020B0604020202020204" pitchFamily="34" charset="0"/>
              </a:rPr>
              <a:t>Practical examples</a:t>
            </a:r>
          </a:p>
          <a:p>
            <a:pPr lvl="1" defTabSz="413126">
              <a:spcBef>
                <a:spcPts val="904"/>
              </a:spcBef>
              <a:defRPr/>
            </a:pPr>
            <a:r>
              <a:rPr lang="en-US" altLang="zh-CN" sz="2349">
                <a:latin typeface="Arial" panose="020B0604020202020204" pitchFamily="34" charset="0"/>
                <a:cs typeface="Arial" panose="020B0604020202020204" pitchFamily="34" charset="0"/>
              </a:rPr>
              <a:t>Academic papers</a:t>
            </a:r>
          </a:p>
          <a:p>
            <a:pPr lvl="1" defTabSz="413126">
              <a:spcBef>
                <a:spcPts val="904"/>
              </a:spcBef>
              <a:defRPr/>
            </a:pPr>
            <a:r>
              <a:rPr lang="en-US" altLang="zh-CN" sz="2349">
                <a:latin typeface="Arial" panose="020B0604020202020204" pitchFamily="34" charset="0"/>
                <a:cs typeface="Arial" panose="020B0604020202020204" pitchFamily="34" charset="0"/>
              </a:rPr>
              <a:t>Excel further analytics</a:t>
            </a:r>
          </a:p>
          <a:p>
            <a:pPr defTabSz="413126">
              <a:spcBef>
                <a:spcPts val="904"/>
              </a:spcBef>
              <a:defRPr/>
            </a:pPr>
            <a:endParaRPr lang="en-US" altLang="zh-CN" sz="2349"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940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3A3BD17E-176A-43CD-B146-A0E496BD053C}"/>
              </a:ext>
            </a:extLst>
          </p:cNvPr>
          <p:cNvSpPr>
            <a:spLocks noGrp="1" noChangeArrowheads="1"/>
          </p:cNvSpPr>
          <p:nvPr>
            <p:ph type="title" idx="4294967295"/>
          </p:nvPr>
        </p:nvSpPr>
        <p:spPr>
          <a:xfrm>
            <a:off x="583034" y="696281"/>
            <a:ext cx="2891807" cy="5175416"/>
          </a:xfrm>
        </p:spPr>
        <p:txBody>
          <a:bodyPr vert="horz" lIns="82623" tIns="41312" rIns="82623" bIns="41312" rtlCol="0" anchor="ctr">
            <a:normAutofit/>
          </a:bodyPr>
          <a:lstStyle/>
          <a:p>
            <a:pPr defTabSz="413126">
              <a:defRPr/>
            </a:pPr>
            <a:r>
              <a:rPr lang="en-US" altLang="zh-CN" sz="3253" dirty="0">
                <a:solidFill>
                  <a:schemeClr val="tx1">
                    <a:lumMod val="85000"/>
                    <a:lumOff val="15000"/>
                  </a:schemeClr>
                </a:solidFill>
              </a:rPr>
              <a:t>e-Business Model Classification</a:t>
            </a:r>
          </a:p>
        </p:txBody>
      </p:sp>
      <p:sp>
        <p:nvSpPr>
          <p:cNvPr id="5123" name="Rectangle 3">
            <a:extLst>
              <a:ext uri="{FF2B5EF4-FFF2-40B4-BE49-F238E27FC236}">
                <a16:creationId xmlns:a16="http://schemas.microsoft.com/office/drawing/2014/main" id="{64461D7B-4D99-4CCF-960D-63C34E85FF68}"/>
              </a:ext>
            </a:extLst>
          </p:cNvPr>
          <p:cNvSpPr>
            <a:spLocks noGrp="1" noChangeArrowheads="1"/>
          </p:cNvSpPr>
          <p:nvPr>
            <p:ph type="body" idx="4294967295"/>
          </p:nvPr>
        </p:nvSpPr>
        <p:spPr>
          <a:xfrm>
            <a:off x="3974263" y="696281"/>
            <a:ext cx="7989137" cy="6086322"/>
          </a:xfrm>
        </p:spPr>
        <p:txBody>
          <a:bodyPr vert="horz" lIns="82623" tIns="41312" rIns="82623" bIns="41312" rtlCol="0" anchor="ctr">
            <a:noAutofit/>
          </a:bodyPr>
          <a:lstStyle/>
          <a:p>
            <a:pPr defTabSz="413126">
              <a:lnSpc>
                <a:spcPct val="90000"/>
              </a:lnSpc>
              <a:spcBef>
                <a:spcPts val="904"/>
              </a:spcBef>
              <a:defRPr/>
            </a:pPr>
            <a:r>
              <a:rPr lang="en-US" altLang="zh-CN" sz="1988" dirty="0" err="1">
                <a:solidFill>
                  <a:srgbClr val="FFFFFF"/>
                </a:solidFill>
                <a:latin typeface="Arial" panose="020B0604020202020204" pitchFamily="34" charset="0"/>
                <a:cs typeface="Arial" panose="020B0604020202020204" pitchFamily="34" charset="0"/>
              </a:rPr>
              <a:t>Timmers</a:t>
            </a:r>
            <a:r>
              <a:rPr lang="en-US" altLang="zh-CN" sz="1988" dirty="0">
                <a:solidFill>
                  <a:srgbClr val="FFFFFF"/>
                </a:solidFill>
                <a:latin typeface="Arial" panose="020B0604020202020204" pitchFamily="34" charset="0"/>
                <a:cs typeface="Arial" panose="020B0604020202020204" pitchFamily="34" charset="0"/>
              </a:rPr>
              <a:t> 1998 identifies </a:t>
            </a:r>
            <a:r>
              <a:rPr lang="en-US" altLang="zh-CN" sz="1988" b="1" dirty="0">
                <a:solidFill>
                  <a:srgbClr val="FFFFFF"/>
                </a:solidFill>
                <a:latin typeface="Arial" panose="020B0604020202020204" pitchFamily="34" charset="0"/>
                <a:cs typeface="Arial" panose="020B0604020202020204" pitchFamily="34" charset="0"/>
              </a:rPr>
              <a:t>11 different types of E-Business models</a:t>
            </a:r>
          </a:p>
          <a:p>
            <a:pPr lvl="1" defTabSz="413126">
              <a:lnSpc>
                <a:spcPct val="90000"/>
              </a:lnSpc>
              <a:spcBef>
                <a:spcPts val="904"/>
              </a:spcBef>
              <a:defRPr/>
            </a:pPr>
            <a:r>
              <a:rPr lang="en-US" altLang="zh-CN" sz="1988" dirty="0">
                <a:solidFill>
                  <a:srgbClr val="FFFFFF"/>
                </a:solidFill>
                <a:latin typeface="Arial" panose="020B0604020202020204" pitchFamily="34" charset="0"/>
                <a:cs typeface="Arial" panose="020B0604020202020204" pitchFamily="34" charset="0"/>
              </a:rPr>
              <a:t>E-Shop, promotion, cost-reduction, additional outlet (seeking demand)</a:t>
            </a:r>
          </a:p>
          <a:p>
            <a:pPr lvl="1" defTabSz="413126">
              <a:lnSpc>
                <a:spcPct val="90000"/>
              </a:lnSpc>
              <a:spcBef>
                <a:spcPts val="904"/>
              </a:spcBef>
              <a:defRPr/>
            </a:pPr>
            <a:endParaRPr lang="en-US" altLang="zh-CN" sz="1988" dirty="0">
              <a:solidFill>
                <a:srgbClr val="FFFFFF"/>
              </a:solidFill>
              <a:latin typeface="Arial" panose="020B0604020202020204" pitchFamily="34" charset="0"/>
              <a:cs typeface="Arial" panose="020B0604020202020204" pitchFamily="34" charset="0"/>
            </a:endParaRPr>
          </a:p>
          <a:p>
            <a:pPr lvl="1" defTabSz="413126">
              <a:lnSpc>
                <a:spcPct val="90000"/>
              </a:lnSpc>
              <a:spcBef>
                <a:spcPts val="904"/>
              </a:spcBef>
              <a:defRPr/>
            </a:pPr>
            <a:r>
              <a:rPr lang="en-US" altLang="zh-CN" sz="1988" dirty="0">
                <a:solidFill>
                  <a:srgbClr val="FFFFFF"/>
                </a:solidFill>
                <a:latin typeface="Arial" panose="020B0604020202020204" pitchFamily="34" charset="0"/>
                <a:cs typeface="Arial" panose="020B0604020202020204" pitchFamily="34" charset="0"/>
              </a:rPr>
              <a:t>E-Procurement, additional inlet, (seeking suppliers)</a:t>
            </a:r>
          </a:p>
          <a:p>
            <a:pPr lvl="1" defTabSz="413126">
              <a:lnSpc>
                <a:spcPct val="90000"/>
              </a:lnSpc>
              <a:spcBef>
                <a:spcPts val="904"/>
              </a:spcBef>
              <a:defRPr/>
            </a:pPr>
            <a:endParaRPr lang="en-US" altLang="zh-CN" sz="1988" dirty="0">
              <a:solidFill>
                <a:srgbClr val="FFFFFF"/>
              </a:solidFill>
              <a:latin typeface="Arial" panose="020B0604020202020204" pitchFamily="34" charset="0"/>
              <a:cs typeface="Arial" panose="020B0604020202020204" pitchFamily="34" charset="0"/>
            </a:endParaRPr>
          </a:p>
          <a:p>
            <a:pPr lvl="1" defTabSz="413126">
              <a:lnSpc>
                <a:spcPct val="90000"/>
              </a:lnSpc>
              <a:spcBef>
                <a:spcPts val="904"/>
              </a:spcBef>
              <a:defRPr/>
            </a:pPr>
            <a:r>
              <a:rPr lang="en-US" altLang="zh-CN" sz="1988" dirty="0">
                <a:solidFill>
                  <a:srgbClr val="FFFFFF"/>
                </a:solidFill>
                <a:latin typeface="Arial" panose="020B0604020202020204" pitchFamily="34" charset="0"/>
                <a:cs typeface="Arial" panose="020B0604020202020204" pitchFamily="34" charset="0"/>
              </a:rPr>
              <a:t>E-Malls, (collection of E-Shops), aggregators, industry sector marketplace</a:t>
            </a:r>
          </a:p>
          <a:p>
            <a:pPr lvl="1" defTabSz="413126">
              <a:lnSpc>
                <a:spcPct val="90000"/>
              </a:lnSpc>
              <a:spcBef>
                <a:spcPts val="904"/>
              </a:spcBef>
              <a:defRPr/>
            </a:pPr>
            <a:endParaRPr lang="en-US" altLang="zh-CN" sz="1988" dirty="0">
              <a:solidFill>
                <a:srgbClr val="FFFFFF"/>
              </a:solidFill>
              <a:latin typeface="Arial" panose="020B0604020202020204" pitchFamily="34" charset="0"/>
              <a:cs typeface="Arial" panose="020B0604020202020204" pitchFamily="34" charset="0"/>
            </a:endParaRPr>
          </a:p>
          <a:p>
            <a:pPr lvl="1" defTabSz="413126">
              <a:lnSpc>
                <a:spcPct val="90000"/>
              </a:lnSpc>
              <a:spcBef>
                <a:spcPts val="904"/>
              </a:spcBef>
              <a:defRPr/>
            </a:pPr>
            <a:r>
              <a:rPr lang="en-US" altLang="zh-CN" sz="1988" dirty="0">
                <a:solidFill>
                  <a:srgbClr val="FFFFFF"/>
                </a:solidFill>
                <a:latin typeface="Arial" panose="020B0604020202020204" pitchFamily="34" charset="0"/>
                <a:cs typeface="Arial" panose="020B0604020202020204" pitchFamily="34" charset="0"/>
              </a:rPr>
              <a:t>E-Auctions, electronic bidding ( no need for prior movement of goods or parties)</a:t>
            </a:r>
          </a:p>
          <a:p>
            <a:pPr lvl="1" defTabSz="413126">
              <a:lnSpc>
                <a:spcPct val="90000"/>
              </a:lnSpc>
              <a:spcBef>
                <a:spcPts val="904"/>
              </a:spcBef>
              <a:defRPr/>
            </a:pPr>
            <a:endParaRPr lang="en-US" altLang="zh-CN" sz="1988" dirty="0">
              <a:solidFill>
                <a:srgbClr val="FFFFFF"/>
              </a:solidFill>
              <a:latin typeface="Arial" panose="020B0604020202020204" pitchFamily="34" charset="0"/>
              <a:cs typeface="Arial" panose="020B0604020202020204" pitchFamily="34" charset="0"/>
            </a:endParaRPr>
          </a:p>
          <a:p>
            <a:pPr lvl="1" defTabSz="413126">
              <a:lnSpc>
                <a:spcPct val="90000"/>
              </a:lnSpc>
              <a:spcBef>
                <a:spcPts val="904"/>
              </a:spcBef>
              <a:defRPr/>
            </a:pPr>
            <a:r>
              <a:rPr lang="en-US" altLang="zh-CN" sz="1988" dirty="0">
                <a:solidFill>
                  <a:srgbClr val="FFFFFF"/>
                </a:solidFill>
                <a:latin typeface="Arial" panose="020B0604020202020204" pitchFamily="34" charset="0"/>
                <a:cs typeface="Arial" panose="020B0604020202020204" pitchFamily="34" charset="0"/>
              </a:rPr>
              <a:t>Virtual Communities, focus on added- value of communication between members</a:t>
            </a:r>
          </a:p>
          <a:p>
            <a:pPr lvl="1" defTabSz="413126">
              <a:lnSpc>
                <a:spcPct val="90000"/>
              </a:lnSpc>
              <a:spcBef>
                <a:spcPts val="904"/>
              </a:spcBef>
              <a:defRPr/>
            </a:pPr>
            <a:endParaRPr lang="en-US" altLang="zh-CN" sz="1988"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141724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1F43337-C6FC-4F60-9B71-04CB9305692D}"/>
              </a:ext>
            </a:extLst>
          </p:cNvPr>
          <p:cNvSpPr>
            <a:spLocks noGrp="1" noChangeArrowheads="1"/>
          </p:cNvSpPr>
          <p:nvPr>
            <p:ph type="title" idx="4294967295"/>
          </p:nvPr>
        </p:nvSpPr>
        <p:spPr>
          <a:xfrm>
            <a:off x="215900" y="1382789"/>
            <a:ext cx="3963705" cy="4092423"/>
          </a:xfrm>
        </p:spPr>
        <p:txBody>
          <a:bodyPr vert="horz" lIns="82623" tIns="41312" rIns="82623" bIns="41312" rtlCol="0" anchor="ctr">
            <a:normAutofit/>
          </a:bodyPr>
          <a:lstStyle/>
          <a:p>
            <a:pPr defTabSz="413126">
              <a:defRPr/>
            </a:pPr>
            <a:r>
              <a:rPr lang="en-US" altLang="zh-CN" sz="3253" dirty="0"/>
              <a:t>e-Business/</a:t>
            </a:r>
            <a:br>
              <a:rPr lang="en-US" altLang="zh-CN" sz="3253" dirty="0"/>
            </a:br>
            <a:r>
              <a:rPr lang="en-US" altLang="zh-CN" sz="3253" dirty="0"/>
              <a:t>Digital Business Model Classification</a:t>
            </a:r>
          </a:p>
        </p:txBody>
      </p:sp>
      <p:graphicFrame>
        <p:nvGraphicFramePr>
          <p:cNvPr id="6149" name="Rectangle 3">
            <a:extLst>
              <a:ext uri="{FF2B5EF4-FFF2-40B4-BE49-F238E27FC236}">
                <a16:creationId xmlns:a16="http://schemas.microsoft.com/office/drawing/2014/main" id="{289EB69D-83BB-4D01-819A-6B814335E5C6}"/>
              </a:ext>
            </a:extLst>
          </p:cNvPr>
          <p:cNvGraphicFramePr/>
          <p:nvPr/>
        </p:nvGraphicFramePr>
        <p:xfrm>
          <a:off x="4404318" y="370958"/>
          <a:ext cx="6116086" cy="6116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5447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8C7C8-5AB2-414F-88A7-D4727611B4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7522D-7EC2-69DD-B63B-E2A9FCE33506}"/>
              </a:ext>
            </a:extLst>
          </p:cNvPr>
          <p:cNvSpPr>
            <a:spLocks noGrp="1"/>
          </p:cNvSpPr>
          <p:nvPr>
            <p:ph type="title"/>
          </p:nvPr>
        </p:nvSpPr>
        <p:spPr>
          <a:xfrm>
            <a:off x="191230" y="200818"/>
            <a:ext cx="10515600" cy="1325563"/>
          </a:xfrm>
        </p:spPr>
        <p:txBody>
          <a:bodyPr/>
          <a:lstStyle/>
          <a:p>
            <a:r>
              <a:rPr lang="en-GB" sz="3600" dirty="0"/>
              <a:t>Definition of a Business Model</a:t>
            </a:r>
          </a:p>
        </p:txBody>
      </p:sp>
      <p:pic>
        <p:nvPicPr>
          <p:cNvPr id="5" name="Picture 2" descr="Image31">
            <a:extLst>
              <a:ext uri="{FF2B5EF4-FFF2-40B4-BE49-F238E27FC236}">
                <a16:creationId xmlns:a16="http://schemas.microsoft.com/office/drawing/2014/main" id="{0DAC99F7-D205-FC03-4DD6-34256D7150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645" b="4319"/>
          <a:stretch>
            <a:fillRect/>
          </a:stretch>
        </p:blipFill>
        <p:spPr>
          <a:xfrm>
            <a:off x="4100639" y="863599"/>
            <a:ext cx="7900131" cy="4700744"/>
          </a:xfrm>
          <a:prstGeom prst="rect">
            <a:avLst/>
          </a:prstGeom>
          <a:noFill/>
        </p:spPr>
      </p:pic>
      <p:sp>
        <p:nvSpPr>
          <p:cNvPr id="8" name="TextBox 7">
            <a:extLst>
              <a:ext uri="{FF2B5EF4-FFF2-40B4-BE49-F238E27FC236}">
                <a16:creationId xmlns:a16="http://schemas.microsoft.com/office/drawing/2014/main" id="{8E4B7F47-0281-EE7C-624D-C44064E17008}"/>
              </a:ext>
            </a:extLst>
          </p:cNvPr>
          <p:cNvSpPr txBox="1"/>
          <p:nvPr/>
        </p:nvSpPr>
        <p:spPr>
          <a:xfrm>
            <a:off x="191230" y="952838"/>
            <a:ext cx="3796570" cy="4524315"/>
          </a:xfrm>
          <a:prstGeom prst="rect">
            <a:avLst/>
          </a:prstGeom>
          <a:noFill/>
        </p:spPr>
        <p:txBody>
          <a:bodyPr wrap="square">
            <a:spAutoFit/>
          </a:bodyPr>
          <a:lstStyle/>
          <a:p>
            <a:r>
              <a:rPr lang="en-US" altLang="en-US" dirty="0">
                <a:latin typeface="Arial" panose="020B0604020202020204" pitchFamily="34" charset="0"/>
                <a:cs typeface="Arial" panose="020B0604020202020204" pitchFamily="34" charset="0"/>
              </a:rPr>
              <a:t>Innovation ranges from an electronic version of a traditional way of doing business to more innovative ways, for example, by offering via the Internet functions that did not exist before. The extent of integration varies from single function business models (e.g. e-shops that only provide the marketing function business models) to fully-integrated functionality (e.g. value chain integration).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lgn="r"/>
            <a:r>
              <a:rPr lang="en-US" dirty="0">
                <a:latin typeface="Arial" panose="020B0604020202020204" pitchFamily="34" charset="0"/>
                <a:cs typeface="Arial" panose="020B0604020202020204" pitchFamily="34" charset="0"/>
              </a:rPr>
              <a:t>(Timmers, 1998)</a:t>
            </a:r>
            <a:endParaRPr lang="en-GB" dirty="0"/>
          </a:p>
        </p:txBody>
      </p:sp>
    </p:spTree>
    <p:extLst>
      <p:ext uri="{BB962C8B-B14F-4D97-AF65-F5344CB8AC3E}">
        <p14:creationId xmlns:p14="http://schemas.microsoft.com/office/powerpoint/2010/main" val="3663290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83FDA-C02B-B7ED-0385-EB2EAD22AB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C2013-DA61-A5AA-99A6-D24F95D7EDFC}"/>
              </a:ext>
            </a:extLst>
          </p:cNvPr>
          <p:cNvSpPr>
            <a:spLocks noGrp="1"/>
          </p:cNvSpPr>
          <p:nvPr>
            <p:ph type="title"/>
          </p:nvPr>
        </p:nvSpPr>
        <p:spPr>
          <a:xfrm>
            <a:off x="337397" y="525146"/>
            <a:ext cx="10515600" cy="1325563"/>
          </a:xfrm>
        </p:spPr>
        <p:txBody>
          <a:bodyPr/>
          <a:lstStyle/>
          <a:p>
            <a:r>
              <a:rPr lang="en-GB" sz="3600" dirty="0"/>
              <a:t>E-Business Model Types</a:t>
            </a:r>
          </a:p>
        </p:txBody>
      </p:sp>
      <p:sp>
        <p:nvSpPr>
          <p:cNvPr id="5" name="Rectangle 7">
            <a:extLst>
              <a:ext uri="{FF2B5EF4-FFF2-40B4-BE49-F238E27FC236}">
                <a16:creationId xmlns:a16="http://schemas.microsoft.com/office/drawing/2014/main" id="{0223D07C-805B-72C3-7729-1B70E53B8971}"/>
              </a:ext>
            </a:extLst>
          </p:cNvPr>
          <p:cNvSpPr txBox="1">
            <a:spLocks noChangeArrowheads="1"/>
          </p:cNvSpPr>
          <p:nvPr/>
        </p:nvSpPr>
        <p:spPr>
          <a:xfrm>
            <a:off x="1131147" y="1850709"/>
            <a:ext cx="9721850" cy="2471738"/>
          </a:xfrm>
          <a:prstGeom prst="rect">
            <a:avLst/>
          </a:prstGeom>
        </p:spPr>
        <p:txBody>
          <a:bodyPr>
            <a:no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None/>
              <a:defRPr/>
            </a:pPr>
            <a:r>
              <a:rPr lang="en-US" altLang="zh-CN" sz="2400" dirty="0">
                <a:ea typeface="宋体" pitchFamily="2" charset="-122"/>
              </a:rPr>
              <a:t>Tapscott </a:t>
            </a:r>
            <a:r>
              <a:rPr lang="en-US" altLang="zh-CN" sz="2400" i="1" dirty="0">
                <a:ea typeface="宋体" pitchFamily="2" charset="-122"/>
              </a:rPr>
              <a:t>et al</a:t>
            </a:r>
            <a:r>
              <a:rPr lang="en-US" altLang="zh-CN" sz="2400" dirty="0">
                <a:ea typeface="宋体" pitchFamily="2" charset="-122"/>
              </a:rPr>
              <a:t>., (2000): b-webs:</a:t>
            </a:r>
          </a:p>
          <a:p>
            <a:pPr marL="0" indent="0">
              <a:buNone/>
              <a:defRPr/>
            </a:pPr>
            <a:endParaRPr lang="en-US" altLang="zh-CN" sz="2400" dirty="0">
              <a:ea typeface="宋体" pitchFamily="2" charset="-122"/>
            </a:endParaRPr>
          </a:p>
          <a:p>
            <a:pPr lvl="1">
              <a:defRPr/>
            </a:pPr>
            <a:r>
              <a:rPr lang="en-US" altLang="zh-CN" sz="2400" dirty="0">
                <a:ea typeface="宋体" pitchFamily="2" charset="-122"/>
              </a:rPr>
              <a:t>Internet infrastructure, value proposition innovation, multi-enterprise capability machine, competition, customer centric, context reigns, rules &amp; standards,  bathed in knowledge.</a:t>
            </a:r>
          </a:p>
          <a:p>
            <a:pPr marL="192881" lvl="1" indent="0">
              <a:buNone/>
              <a:defRPr/>
            </a:pPr>
            <a:endParaRPr lang="en-US" altLang="zh-CN" sz="2400" dirty="0">
              <a:ea typeface="宋体" pitchFamily="2" charset="-122"/>
            </a:endParaRPr>
          </a:p>
          <a:p>
            <a:pPr lvl="1">
              <a:defRPr/>
            </a:pPr>
            <a:r>
              <a:rPr lang="en-US" altLang="zh-CN" sz="2400" dirty="0">
                <a:ea typeface="宋体" pitchFamily="2" charset="-122"/>
              </a:rPr>
              <a:t>Participants: customers, context providers, content providers, commerce service providers, infrastructure providers</a:t>
            </a:r>
          </a:p>
        </p:txBody>
      </p:sp>
    </p:spTree>
    <p:extLst>
      <p:ext uri="{BB962C8B-B14F-4D97-AF65-F5344CB8AC3E}">
        <p14:creationId xmlns:p14="http://schemas.microsoft.com/office/powerpoint/2010/main" val="223483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5CEE0-32D2-4CD8-7976-B24D86D93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F989CF-76A5-99CF-6901-2B2F27FD85FB}"/>
              </a:ext>
            </a:extLst>
          </p:cNvPr>
          <p:cNvSpPr>
            <a:spLocks noGrp="1"/>
          </p:cNvSpPr>
          <p:nvPr>
            <p:ph type="title"/>
          </p:nvPr>
        </p:nvSpPr>
        <p:spPr>
          <a:xfrm>
            <a:off x="337397" y="525146"/>
            <a:ext cx="10515600" cy="1325563"/>
          </a:xfrm>
        </p:spPr>
        <p:txBody>
          <a:bodyPr/>
          <a:lstStyle/>
          <a:p>
            <a:r>
              <a:rPr lang="en-GB" sz="3600" dirty="0"/>
              <a:t>E-Business Model Types</a:t>
            </a:r>
          </a:p>
        </p:txBody>
      </p:sp>
      <p:pic>
        <p:nvPicPr>
          <p:cNvPr id="7" name="Picture 2">
            <a:hlinkClick r:id="rId2"/>
            <a:extLst>
              <a:ext uri="{FF2B5EF4-FFF2-40B4-BE49-F238E27FC236}">
                <a16:creationId xmlns:a16="http://schemas.microsoft.com/office/drawing/2014/main" id="{3E4804BC-801F-A6D1-E530-4BAC5D8A1E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5137" y="1401832"/>
            <a:ext cx="1598138" cy="150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pic>
        <p:nvPicPr>
          <p:cNvPr id="8" name="Picture 3">
            <a:hlinkClick r:id="rId4"/>
            <a:extLst>
              <a:ext uri="{FF2B5EF4-FFF2-40B4-BE49-F238E27FC236}">
                <a16:creationId xmlns:a16="http://schemas.microsoft.com/office/drawing/2014/main" id="{642FD8BA-8CC8-CEAF-76EE-931F494050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201" y="1341797"/>
            <a:ext cx="1901896" cy="1483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pic>
        <p:nvPicPr>
          <p:cNvPr id="9" name="Picture 4">
            <a:hlinkClick r:id="rId6"/>
            <a:extLst>
              <a:ext uri="{FF2B5EF4-FFF2-40B4-BE49-F238E27FC236}">
                <a16:creationId xmlns:a16="http://schemas.microsoft.com/office/drawing/2014/main" id="{3E1640E2-1F37-466B-11D9-D04A0679F09C}"/>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360894" y="3543300"/>
            <a:ext cx="1636712" cy="154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pic>
      <p:pic>
        <p:nvPicPr>
          <p:cNvPr id="10" name="Picture 5">
            <a:hlinkClick r:id="rId8"/>
            <a:extLst>
              <a:ext uri="{FF2B5EF4-FFF2-40B4-BE49-F238E27FC236}">
                <a16:creationId xmlns:a16="http://schemas.microsoft.com/office/drawing/2014/main" id="{421EB27B-CF60-7D94-5705-97761197C28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a:xfrm>
            <a:off x="1028700" y="4084638"/>
            <a:ext cx="1162050" cy="1095375"/>
          </a:xfrm>
          <a:prstGeom prst="rect">
            <a:avLst/>
          </a:prstGeom>
        </p:spPr>
      </p:pic>
      <p:pic>
        <p:nvPicPr>
          <p:cNvPr id="11" name="Picture 8">
            <a:hlinkClick r:id="rId10"/>
            <a:extLst>
              <a:ext uri="{FF2B5EF4-FFF2-40B4-BE49-F238E27FC236}">
                <a16:creationId xmlns:a16="http://schemas.microsoft.com/office/drawing/2014/main" id="{C52F88DA-B7AF-3605-95D1-4DA783D420F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a:xfrm>
            <a:off x="1028700" y="1120775"/>
            <a:ext cx="1466850" cy="1171575"/>
          </a:xfrm>
          <a:prstGeom prst="rect">
            <a:avLst/>
          </a:prstGeom>
        </p:spPr>
      </p:pic>
      <p:sp>
        <p:nvSpPr>
          <p:cNvPr id="12" name="Line 9">
            <a:extLst>
              <a:ext uri="{FF2B5EF4-FFF2-40B4-BE49-F238E27FC236}">
                <a16:creationId xmlns:a16="http://schemas.microsoft.com/office/drawing/2014/main" id="{8B2642A2-5AFC-66BC-0D90-E8DEDDF5BB55}"/>
              </a:ext>
            </a:extLst>
          </p:cNvPr>
          <p:cNvSpPr>
            <a:spLocks noChangeShapeType="1"/>
          </p:cNvSpPr>
          <p:nvPr/>
        </p:nvSpPr>
        <p:spPr bwMode="auto">
          <a:xfrm flipV="1">
            <a:off x="3609975" y="2159000"/>
            <a:ext cx="15875" cy="2635250"/>
          </a:xfrm>
          <a:prstGeom prst="line">
            <a:avLst/>
          </a:prstGeom>
          <a:noFill/>
          <a:ln w="381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 name="Line 10">
            <a:extLst>
              <a:ext uri="{FF2B5EF4-FFF2-40B4-BE49-F238E27FC236}">
                <a16:creationId xmlns:a16="http://schemas.microsoft.com/office/drawing/2014/main" id="{AAB49E80-0C73-8745-5A4F-35B4E6223876}"/>
              </a:ext>
            </a:extLst>
          </p:cNvPr>
          <p:cNvSpPr>
            <a:spLocks noChangeShapeType="1"/>
          </p:cNvSpPr>
          <p:nvPr/>
        </p:nvSpPr>
        <p:spPr bwMode="auto">
          <a:xfrm rot="5400000" flipV="1">
            <a:off x="6374607" y="2018506"/>
            <a:ext cx="4762" cy="5565775"/>
          </a:xfrm>
          <a:prstGeom prst="line">
            <a:avLst/>
          </a:prstGeom>
          <a:noFill/>
          <a:ln w="38100">
            <a:solidFill>
              <a:srgbClr val="0000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 name="Text Box 11">
            <a:extLst>
              <a:ext uri="{FF2B5EF4-FFF2-40B4-BE49-F238E27FC236}">
                <a16:creationId xmlns:a16="http://schemas.microsoft.com/office/drawing/2014/main" id="{CEA114BB-E7E7-2F0F-AD9A-3E57112500C7}"/>
              </a:ext>
            </a:extLst>
          </p:cNvPr>
          <p:cNvSpPr txBox="1">
            <a:spLocks noChangeArrowheads="1"/>
          </p:cNvSpPr>
          <p:nvPr/>
        </p:nvSpPr>
        <p:spPr bwMode="auto">
          <a:xfrm rot="-5400000">
            <a:off x="2151063" y="3340100"/>
            <a:ext cx="1512887"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2900" b="1">
                <a:solidFill>
                  <a:srgbClr val="0000FF"/>
                </a:solidFill>
                <a:latin typeface="Arial" panose="020B0604020202020204" pitchFamily="34" charset="0"/>
                <a:ea typeface="宋体" panose="02010600030101010101" pitchFamily="2" charset="-122"/>
              </a:rPr>
              <a:t>Control</a:t>
            </a:r>
          </a:p>
        </p:txBody>
      </p:sp>
      <p:sp>
        <p:nvSpPr>
          <p:cNvPr id="15" name="Text Box 12">
            <a:extLst>
              <a:ext uri="{FF2B5EF4-FFF2-40B4-BE49-F238E27FC236}">
                <a16:creationId xmlns:a16="http://schemas.microsoft.com/office/drawing/2014/main" id="{348D9554-C772-71C6-EE74-FA9BC78BD0B2}"/>
              </a:ext>
            </a:extLst>
          </p:cNvPr>
          <p:cNvSpPr txBox="1">
            <a:spLocks noChangeArrowheads="1"/>
          </p:cNvSpPr>
          <p:nvPr/>
        </p:nvSpPr>
        <p:spPr bwMode="auto">
          <a:xfrm>
            <a:off x="4956175" y="4822825"/>
            <a:ext cx="3189288"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2900" b="1">
                <a:solidFill>
                  <a:srgbClr val="0000FF"/>
                </a:solidFill>
                <a:latin typeface="Arial" panose="020B0604020202020204" pitchFamily="34" charset="0"/>
                <a:ea typeface="宋体" panose="02010600030101010101" pitchFamily="2" charset="-122"/>
              </a:rPr>
              <a:t>Value integration</a:t>
            </a:r>
          </a:p>
        </p:txBody>
      </p:sp>
      <p:sp>
        <p:nvSpPr>
          <p:cNvPr id="16" name="Rectangle 13">
            <a:extLst>
              <a:ext uri="{FF2B5EF4-FFF2-40B4-BE49-F238E27FC236}">
                <a16:creationId xmlns:a16="http://schemas.microsoft.com/office/drawing/2014/main" id="{3ABF78F1-491C-2B8F-A9B6-3CEB9A5C4BF8}"/>
              </a:ext>
            </a:extLst>
          </p:cNvPr>
          <p:cNvSpPr>
            <a:spLocks noChangeArrowheads="1"/>
          </p:cNvSpPr>
          <p:nvPr/>
        </p:nvSpPr>
        <p:spPr bwMode="auto">
          <a:xfrm>
            <a:off x="3938588" y="2830513"/>
            <a:ext cx="1135062" cy="457200"/>
          </a:xfrm>
          <a:prstGeom prst="rect">
            <a:avLst/>
          </a:prstGeom>
          <a:solidFill>
            <a:schemeClr val="accent6">
              <a:lumMod val="60000"/>
              <a:lumOff val="40000"/>
            </a:schemeClr>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dirty="0">
                <a:solidFill>
                  <a:srgbClr val="0000FF"/>
                </a:solidFill>
                <a:latin typeface="Arial" panose="020B0604020202020204" pitchFamily="34" charset="0"/>
                <a:ea typeface="宋体" panose="02010600030101010101" pitchFamily="2" charset="-122"/>
              </a:rPr>
              <a:t>Agora</a:t>
            </a:r>
          </a:p>
        </p:txBody>
      </p:sp>
      <p:sp>
        <p:nvSpPr>
          <p:cNvPr id="17" name="Rectangle 14">
            <a:extLst>
              <a:ext uri="{FF2B5EF4-FFF2-40B4-BE49-F238E27FC236}">
                <a16:creationId xmlns:a16="http://schemas.microsoft.com/office/drawing/2014/main" id="{39A82819-276B-F265-B617-4B5F028ADE2B}"/>
              </a:ext>
            </a:extLst>
          </p:cNvPr>
          <p:cNvSpPr>
            <a:spLocks noChangeArrowheads="1"/>
          </p:cNvSpPr>
          <p:nvPr/>
        </p:nvSpPr>
        <p:spPr bwMode="auto">
          <a:xfrm>
            <a:off x="3970338" y="3971925"/>
            <a:ext cx="1154112" cy="457200"/>
          </a:xfrm>
          <a:prstGeom prst="rect">
            <a:avLst/>
          </a:prstGeom>
          <a:solidFill>
            <a:schemeClr val="accent6">
              <a:lumMod val="60000"/>
              <a:lumOff val="40000"/>
            </a:schemeClr>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Aggregation</a:t>
            </a:r>
          </a:p>
        </p:txBody>
      </p:sp>
      <p:sp>
        <p:nvSpPr>
          <p:cNvPr id="18" name="Rectangle 15">
            <a:extLst>
              <a:ext uri="{FF2B5EF4-FFF2-40B4-BE49-F238E27FC236}">
                <a16:creationId xmlns:a16="http://schemas.microsoft.com/office/drawing/2014/main" id="{6B27F71B-A49D-AF2E-91E5-E7565B05DAD1}"/>
              </a:ext>
            </a:extLst>
          </p:cNvPr>
          <p:cNvSpPr>
            <a:spLocks noChangeArrowheads="1"/>
          </p:cNvSpPr>
          <p:nvPr/>
        </p:nvSpPr>
        <p:spPr bwMode="auto">
          <a:xfrm>
            <a:off x="5770563" y="3452813"/>
            <a:ext cx="1154112" cy="457200"/>
          </a:xfrm>
          <a:prstGeom prst="rect">
            <a:avLst/>
          </a:prstGeom>
          <a:solidFill>
            <a:schemeClr val="accent6">
              <a:lumMod val="60000"/>
              <a:lumOff val="40000"/>
            </a:schemeClr>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dirty="0">
                <a:solidFill>
                  <a:srgbClr val="0000FF"/>
                </a:solidFill>
                <a:latin typeface="Arial" panose="020B0604020202020204" pitchFamily="34" charset="0"/>
                <a:ea typeface="宋体" panose="02010600030101010101" pitchFamily="2" charset="-122"/>
              </a:rPr>
              <a:t>Distributive</a:t>
            </a:r>
          </a:p>
          <a:p>
            <a:pPr algn="ctr" eaLnBrk="1" hangingPunct="1">
              <a:lnSpc>
                <a:spcPct val="89000"/>
              </a:lnSpc>
              <a:spcBef>
                <a:spcPct val="30000"/>
              </a:spcBef>
              <a:buClr>
                <a:schemeClr val="accent1"/>
              </a:buClr>
              <a:buSzTx/>
              <a:buFontTx/>
              <a:buNone/>
            </a:pPr>
            <a:r>
              <a:rPr lang="en-US" altLang="zh-CN" sz="1600" b="1" dirty="0">
                <a:solidFill>
                  <a:srgbClr val="0000FF"/>
                </a:solidFill>
                <a:latin typeface="Arial" panose="020B0604020202020204" pitchFamily="34" charset="0"/>
                <a:ea typeface="宋体" panose="02010600030101010101" pitchFamily="2" charset="-122"/>
              </a:rPr>
              <a:t>Network</a:t>
            </a:r>
          </a:p>
        </p:txBody>
      </p:sp>
      <p:sp>
        <p:nvSpPr>
          <p:cNvPr id="19" name="Rectangle 16">
            <a:extLst>
              <a:ext uri="{FF2B5EF4-FFF2-40B4-BE49-F238E27FC236}">
                <a16:creationId xmlns:a16="http://schemas.microsoft.com/office/drawing/2014/main" id="{52A07262-9743-F6F5-60C4-80745442C25D}"/>
              </a:ext>
            </a:extLst>
          </p:cNvPr>
          <p:cNvSpPr>
            <a:spLocks noChangeArrowheads="1"/>
          </p:cNvSpPr>
          <p:nvPr/>
        </p:nvSpPr>
        <p:spPr bwMode="auto">
          <a:xfrm>
            <a:off x="7699375" y="2851150"/>
            <a:ext cx="1133475" cy="457200"/>
          </a:xfrm>
          <a:prstGeom prst="rect">
            <a:avLst/>
          </a:prstGeom>
          <a:solidFill>
            <a:schemeClr val="accent6">
              <a:lumMod val="60000"/>
              <a:lumOff val="40000"/>
            </a:schemeClr>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a:solidFill>
                  <a:srgbClr val="0000FF"/>
                </a:solidFill>
                <a:latin typeface="Arial" panose="020B0604020202020204" pitchFamily="34" charset="0"/>
                <a:ea typeface="宋体" panose="02010600030101010101" pitchFamily="2" charset="-122"/>
              </a:rPr>
              <a:t>Alliance</a:t>
            </a:r>
          </a:p>
        </p:txBody>
      </p:sp>
      <p:sp>
        <p:nvSpPr>
          <p:cNvPr id="20" name="Rectangle 17">
            <a:extLst>
              <a:ext uri="{FF2B5EF4-FFF2-40B4-BE49-F238E27FC236}">
                <a16:creationId xmlns:a16="http://schemas.microsoft.com/office/drawing/2014/main" id="{894ACA28-5CBF-AD20-AE58-B9EA36859FF0}"/>
              </a:ext>
            </a:extLst>
          </p:cNvPr>
          <p:cNvSpPr>
            <a:spLocks noChangeArrowheads="1"/>
          </p:cNvSpPr>
          <p:nvPr/>
        </p:nvSpPr>
        <p:spPr bwMode="auto">
          <a:xfrm>
            <a:off x="7731125" y="3994150"/>
            <a:ext cx="1154113" cy="455613"/>
          </a:xfrm>
          <a:prstGeom prst="rect">
            <a:avLst/>
          </a:prstGeom>
          <a:solidFill>
            <a:schemeClr val="accent6">
              <a:lumMod val="60000"/>
              <a:lumOff val="40000"/>
            </a:schemeClr>
          </a:solidFill>
          <a:ln w="6350">
            <a:solidFill>
              <a:schemeClr val="hlink"/>
            </a:solidFill>
            <a:miter lim="800000"/>
            <a:headEnd/>
            <a:tailEnd/>
          </a:ln>
          <a:effectLst>
            <a:outerShdw dist="107763" dir="2700000" algn="ctr" rotWithShape="0">
              <a:schemeClr val="bg2">
                <a:alpha val="50000"/>
              </a:schemeClr>
            </a:outerShdw>
          </a:effectLst>
        </p:spPr>
        <p:txBody>
          <a:bodyPr wrap="none" lIns="101366" tIns="50683" rIns="101366" bIns="50683" anchor="ctr"/>
          <a:lstStyle>
            <a:lvl1pPr marL="211138" indent="-211138"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algn="ctr" eaLnBrk="1" hangingPunct="1">
              <a:lnSpc>
                <a:spcPct val="89000"/>
              </a:lnSpc>
              <a:spcBef>
                <a:spcPct val="30000"/>
              </a:spcBef>
              <a:buClr>
                <a:schemeClr val="accent1"/>
              </a:buClr>
              <a:buSzTx/>
              <a:buFontTx/>
              <a:buNone/>
            </a:pPr>
            <a:r>
              <a:rPr lang="en-US" altLang="zh-CN" sz="1600" b="1" dirty="0">
                <a:solidFill>
                  <a:srgbClr val="0000FF"/>
                </a:solidFill>
                <a:latin typeface="Arial" panose="020B0604020202020204" pitchFamily="34" charset="0"/>
                <a:ea typeface="宋体" panose="02010600030101010101" pitchFamily="2" charset="-122"/>
              </a:rPr>
              <a:t>Value Chain</a:t>
            </a:r>
          </a:p>
        </p:txBody>
      </p:sp>
      <p:sp>
        <p:nvSpPr>
          <p:cNvPr id="21" name="Line 18">
            <a:extLst>
              <a:ext uri="{FF2B5EF4-FFF2-40B4-BE49-F238E27FC236}">
                <a16:creationId xmlns:a16="http://schemas.microsoft.com/office/drawing/2014/main" id="{7F899812-CB19-B59F-58F7-A576E0B8F3FA}"/>
              </a:ext>
            </a:extLst>
          </p:cNvPr>
          <p:cNvSpPr>
            <a:spLocks noChangeShapeType="1"/>
          </p:cNvSpPr>
          <p:nvPr/>
        </p:nvSpPr>
        <p:spPr bwMode="auto">
          <a:xfrm>
            <a:off x="5092700" y="3038475"/>
            <a:ext cx="1093788" cy="0"/>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2" name="Line 19">
            <a:extLst>
              <a:ext uri="{FF2B5EF4-FFF2-40B4-BE49-F238E27FC236}">
                <a16:creationId xmlns:a16="http://schemas.microsoft.com/office/drawing/2014/main" id="{9CEE3F14-BFBE-813E-AE28-7F51FF38ED70}"/>
              </a:ext>
            </a:extLst>
          </p:cNvPr>
          <p:cNvSpPr>
            <a:spLocks noChangeShapeType="1"/>
          </p:cNvSpPr>
          <p:nvPr/>
        </p:nvSpPr>
        <p:spPr bwMode="auto">
          <a:xfrm>
            <a:off x="6186488" y="3038475"/>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20">
            <a:extLst>
              <a:ext uri="{FF2B5EF4-FFF2-40B4-BE49-F238E27FC236}">
                <a16:creationId xmlns:a16="http://schemas.microsoft.com/office/drawing/2014/main" id="{CBFF1B08-6355-1352-AE40-31251EFE5372}"/>
              </a:ext>
            </a:extLst>
          </p:cNvPr>
          <p:cNvSpPr>
            <a:spLocks noChangeShapeType="1"/>
          </p:cNvSpPr>
          <p:nvPr/>
        </p:nvSpPr>
        <p:spPr bwMode="auto">
          <a:xfrm>
            <a:off x="5132388" y="4319588"/>
            <a:ext cx="1035050" cy="0"/>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4" name="Line 21">
            <a:extLst>
              <a:ext uri="{FF2B5EF4-FFF2-40B4-BE49-F238E27FC236}">
                <a16:creationId xmlns:a16="http://schemas.microsoft.com/office/drawing/2014/main" id="{91B0EB6E-3114-5568-9432-00019B63DF53}"/>
              </a:ext>
            </a:extLst>
          </p:cNvPr>
          <p:cNvSpPr>
            <a:spLocks noChangeShapeType="1"/>
          </p:cNvSpPr>
          <p:nvPr/>
        </p:nvSpPr>
        <p:spPr bwMode="auto">
          <a:xfrm>
            <a:off x="6178550" y="3930650"/>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5" name="Line 22">
            <a:extLst>
              <a:ext uri="{FF2B5EF4-FFF2-40B4-BE49-F238E27FC236}">
                <a16:creationId xmlns:a16="http://schemas.microsoft.com/office/drawing/2014/main" id="{CACF8D5B-B01D-AD0B-792A-0C46595F5F9A}"/>
              </a:ext>
            </a:extLst>
          </p:cNvPr>
          <p:cNvSpPr>
            <a:spLocks noChangeShapeType="1"/>
          </p:cNvSpPr>
          <p:nvPr/>
        </p:nvSpPr>
        <p:spPr bwMode="auto">
          <a:xfrm>
            <a:off x="6599238" y="3027363"/>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 name="Line 23">
            <a:extLst>
              <a:ext uri="{FF2B5EF4-FFF2-40B4-BE49-F238E27FC236}">
                <a16:creationId xmlns:a16="http://schemas.microsoft.com/office/drawing/2014/main" id="{43E7BA3B-4D60-150B-7C5F-1D7D18637BA8}"/>
              </a:ext>
            </a:extLst>
          </p:cNvPr>
          <p:cNvSpPr>
            <a:spLocks noChangeShapeType="1"/>
          </p:cNvSpPr>
          <p:nvPr/>
        </p:nvSpPr>
        <p:spPr bwMode="auto">
          <a:xfrm>
            <a:off x="6589713" y="3919538"/>
            <a:ext cx="0" cy="396875"/>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 name="Line 24">
            <a:extLst>
              <a:ext uri="{FF2B5EF4-FFF2-40B4-BE49-F238E27FC236}">
                <a16:creationId xmlns:a16="http://schemas.microsoft.com/office/drawing/2014/main" id="{A0104252-5EC6-DEE0-012D-93A68481B31E}"/>
              </a:ext>
            </a:extLst>
          </p:cNvPr>
          <p:cNvSpPr>
            <a:spLocks noChangeShapeType="1"/>
          </p:cNvSpPr>
          <p:nvPr/>
        </p:nvSpPr>
        <p:spPr bwMode="auto">
          <a:xfrm>
            <a:off x="6605588" y="3017838"/>
            <a:ext cx="1095375" cy="0"/>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8" name="Line 25">
            <a:extLst>
              <a:ext uri="{FF2B5EF4-FFF2-40B4-BE49-F238E27FC236}">
                <a16:creationId xmlns:a16="http://schemas.microsoft.com/office/drawing/2014/main" id="{F835779C-5626-4030-5DDA-B6F5E7075CDF}"/>
              </a:ext>
            </a:extLst>
          </p:cNvPr>
          <p:cNvSpPr>
            <a:spLocks noChangeShapeType="1"/>
          </p:cNvSpPr>
          <p:nvPr/>
        </p:nvSpPr>
        <p:spPr bwMode="auto">
          <a:xfrm flipV="1">
            <a:off x="6597650" y="4310063"/>
            <a:ext cx="1111250" cy="1587"/>
          </a:xfrm>
          <a:prstGeom prst="line">
            <a:avLst/>
          </a:prstGeom>
          <a:noFill/>
          <a:ln w="3810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9" name="Text Box 26">
            <a:extLst>
              <a:ext uri="{FF2B5EF4-FFF2-40B4-BE49-F238E27FC236}">
                <a16:creationId xmlns:a16="http://schemas.microsoft.com/office/drawing/2014/main" id="{CCE8EBB8-C7D1-D0FB-3D84-DE62F68190E3}"/>
              </a:ext>
            </a:extLst>
          </p:cNvPr>
          <p:cNvSpPr txBox="1">
            <a:spLocks noChangeArrowheads="1"/>
          </p:cNvSpPr>
          <p:nvPr/>
        </p:nvSpPr>
        <p:spPr bwMode="auto">
          <a:xfrm>
            <a:off x="2298700" y="2292350"/>
            <a:ext cx="11049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self-</a:t>
            </a:r>
            <a:br>
              <a:rPr lang="en-US" altLang="zh-CN" sz="1300" b="1">
                <a:solidFill>
                  <a:srgbClr val="0000FF"/>
                </a:solidFill>
                <a:latin typeface="Arial" panose="020B0604020202020204" pitchFamily="34" charset="0"/>
                <a:ea typeface="宋体" panose="02010600030101010101" pitchFamily="2" charset="-122"/>
              </a:rPr>
            </a:br>
            <a:r>
              <a:rPr lang="en-US" altLang="zh-CN" sz="1300" b="1">
                <a:solidFill>
                  <a:srgbClr val="0000FF"/>
                </a:solidFill>
                <a:latin typeface="Arial" panose="020B0604020202020204" pitchFamily="34" charset="0"/>
                <a:ea typeface="宋体" panose="02010600030101010101" pitchFamily="2" charset="-122"/>
              </a:rPr>
              <a:t>organizing</a:t>
            </a:r>
          </a:p>
        </p:txBody>
      </p:sp>
      <p:sp>
        <p:nvSpPr>
          <p:cNvPr id="30" name="Text Box 27">
            <a:extLst>
              <a:ext uri="{FF2B5EF4-FFF2-40B4-BE49-F238E27FC236}">
                <a16:creationId xmlns:a16="http://schemas.microsoft.com/office/drawing/2014/main" id="{6C947DF8-A4E4-BD66-9EBC-77FA6F48B996}"/>
              </a:ext>
            </a:extLst>
          </p:cNvPr>
          <p:cNvSpPr txBox="1">
            <a:spLocks noChangeArrowheads="1"/>
          </p:cNvSpPr>
          <p:nvPr/>
        </p:nvSpPr>
        <p:spPr bwMode="auto">
          <a:xfrm>
            <a:off x="2278063" y="4376738"/>
            <a:ext cx="12096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Hierarchical</a:t>
            </a:r>
          </a:p>
        </p:txBody>
      </p:sp>
      <p:sp>
        <p:nvSpPr>
          <p:cNvPr id="31" name="Text Box 28">
            <a:extLst>
              <a:ext uri="{FF2B5EF4-FFF2-40B4-BE49-F238E27FC236}">
                <a16:creationId xmlns:a16="http://schemas.microsoft.com/office/drawing/2014/main" id="{BADFA8B1-B9C6-E9F3-9C98-603A47D9D8C4}"/>
              </a:ext>
            </a:extLst>
          </p:cNvPr>
          <p:cNvSpPr txBox="1">
            <a:spLocks noChangeArrowheads="1"/>
          </p:cNvSpPr>
          <p:nvPr/>
        </p:nvSpPr>
        <p:spPr bwMode="auto">
          <a:xfrm>
            <a:off x="3621088" y="4902200"/>
            <a:ext cx="595312"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Low</a:t>
            </a:r>
          </a:p>
        </p:txBody>
      </p:sp>
      <p:sp>
        <p:nvSpPr>
          <p:cNvPr id="32" name="Text Box 29">
            <a:extLst>
              <a:ext uri="{FF2B5EF4-FFF2-40B4-BE49-F238E27FC236}">
                <a16:creationId xmlns:a16="http://schemas.microsoft.com/office/drawing/2014/main" id="{254D2512-CF2A-3EC7-5999-EC15BD1564A6}"/>
              </a:ext>
            </a:extLst>
          </p:cNvPr>
          <p:cNvSpPr txBox="1">
            <a:spLocks noChangeArrowheads="1"/>
          </p:cNvSpPr>
          <p:nvPr/>
        </p:nvSpPr>
        <p:spPr bwMode="auto">
          <a:xfrm>
            <a:off x="8537575" y="4902200"/>
            <a:ext cx="63182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wrap="none" lIns="101366" tIns="50683" rIns="101366" bIns="50683">
            <a:spAutoFit/>
          </a:bodyPr>
          <a:lstStyle>
            <a:lvl1pPr marL="63500" indent="-3175" defTabSz="1014413">
              <a:spcBef>
                <a:spcPct val="20000"/>
              </a:spcBef>
              <a:buClr>
                <a:schemeClr val="hlink"/>
              </a:buClr>
              <a:buSzPct val="65000"/>
              <a:buFont typeface="Wingdings" panose="05000000000000000000" pitchFamily="2" charset="2"/>
              <a:buChar char="n"/>
              <a:defRPr sz="3500">
                <a:solidFill>
                  <a:schemeClr val="tx1"/>
                </a:solidFill>
                <a:latin typeface="Tahoma" panose="020B0604030504040204" pitchFamily="34" charset="0"/>
                <a:cs typeface="Arial" panose="020B0604020202020204" pitchFamily="34" charset="0"/>
              </a:defRPr>
            </a:lvl1pPr>
            <a:lvl2pPr marL="742950" indent="-285750" defTabSz="1014413">
              <a:spcBef>
                <a:spcPct val="20000"/>
              </a:spcBef>
              <a:buClr>
                <a:schemeClr val="folHlink"/>
              </a:buClr>
              <a:buSzPct val="65000"/>
              <a:buFont typeface="Wingdings" panose="05000000000000000000" pitchFamily="2" charset="2"/>
              <a:buChar char="n"/>
              <a:defRPr sz="3100">
                <a:solidFill>
                  <a:schemeClr val="tx1"/>
                </a:solidFill>
                <a:latin typeface="Tahoma" panose="020B0604030504040204" pitchFamily="34" charset="0"/>
                <a:cs typeface="Arial" panose="020B0604020202020204" pitchFamily="34" charset="0"/>
              </a:defRPr>
            </a:lvl2pPr>
            <a:lvl3pPr marL="1143000" indent="-228600" defTabSz="1014413">
              <a:spcBef>
                <a:spcPct val="20000"/>
              </a:spcBef>
              <a:buClr>
                <a:schemeClr val="hlink"/>
              </a:buClr>
              <a:buSzPct val="65000"/>
              <a:buFont typeface="Wingdings" panose="05000000000000000000" pitchFamily="2" charset="2"/>
              <a:buChar char="n"/>
              <a:defRPr sz="2700">
                <a:solidFill>
                  <a:schemeClr val="tx1"/>
                </a:solidFill>
                <a:latin typeface="Tahoma" panose="020B0604030504040204" pitchFamily="34" charset="0"/>
                <a:cs typeface="Arial" panose="020B0604020202020204" pitchFamily="34" charset="0"/>
              </a:defRPr>
            </a:lvl3pPr>
            <a:lvl4pPr marL="1600200" indent="-228600" defTabSz="1014413">
              <a:spcBef>
                <a:spcPct val="20000"/>
              </a:spcBef>
              <a:buClr>
                <a:schemeClr val="fo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4pPr>
            <a:lvl5pPr marL="2057400" indent="-228600" defTabSz="1014413">
              <a:spcBef>
                <a:spcPct val="20000"/>
              </a:spcBef>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5pPr>
            <a:lvl6pPr marL="25146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6pPr>
            <a:lvl7pPr marL="29718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7pPr>
            <a:lvl8pPr marL="34290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8pPr>
            <a:lvl9pPr marL="3886200" indent="-228600" defTabSz="1014413" eaLnBrk="0" fontAlgn="base" hangingPunct="0">
              <a:spcBef>
                <a:spcPct val="20000"/>
              </a:spcBef>
              <a:spcAft>
                <a:spcPct val="0"/>
              </a:spcAft>
              <a:buClr>
                <a:schemeClr val="hlink"/>
              </a:buClr>
              <a:buSzPct val="65000"/>
              <a:buFont typeface="Wingdings" panose="05000000000000000000" pitchFamily="2" charset="2"/>
              <a:buChar char="n"/>
              <a:defRPr sz="2200">
                <a:solidFill>
                  <a:schemeClr val="tx1"/>
                </a:solidFill>
                <a:latin typeface="Tahoma" panose="020B0604030504040204" pitchFamily="34" charset="0"/>
                <a:cs typeface="Arial" panose="020B0604020202020204" pitchFamily="34" charset="0"/>
              </a:defRPr>
            </a:lvl9pPr>
          </a:lstStyle>
          <a:p>
            <a:pPr eaLnBrk="1" hangingPunct="1">
              <a:lnSpc>
                <a:spcPct val="89000"/>
              </a:lnSpc>
              <a:spcBef>
                <a:spcPct val="30000"/>
              </a:spcBef>
              <a:buClr>
                <a:schemeClr val="accent1"/>
              </a:buClr>
              <a:buSzTx/>
              <a:buFontTx/>
              <a:buNone/>
            </a:pPr>
            <a:r>
              <a:rPr lang="en-US" altLang="zh-CN" sz="1300" b="1">
                <a:solidFill>
                  <a:srgbClr val="0000FF"/>
                </a:solidFill>
                <a:latin typeface="Arial" panose="020B0604020202020204" pitchFamily="34" charset="0"/>
                <a:ea typeface="宋体" panose="02010600030101010101" pitchFamily="2" charset="-122"/>
              </a:rPr>
              <a:t>High</a:t>
            </a:r>
          </a:p>
        </p:txBody>
      </p:sp>
    </p:spTree>
    <p:extLst>
      <p:ext uri="{BB962C8B-B14F-4D97-AF65-F5344CB8AC3E}">
        <p14:creationId xmlns:p14="http://schemas.microsoft.com/office/powerpoint/2010/main" val="2362032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7C086-97A2-83FD-2A69-8DBF582889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93C906-98CC-0AF8-5A90-6FB15F868BE9}"/>
              </a:ext>
            </a:extLst>
          </p:cNvPr>
          <p:cNvSpPr>
            <a:spLocks noGrp="1"/>
          </p:cNvSpPr>
          <p:nvPr>
            <p:ph type="title"/>
          </p:nvPr>
        </p:nvSpPr>
        <p:spPr>
          <a:xfrm>
            <a:off x="210397" y="207646"/>
            <a:ext cx="1961303" cy="1325563"/>
          </a:xfrm>
        </p:spPr>
        <p:txBody>
          <a:bodyPr/>
          <a:lstStyle/>
          <a:p>
            <a:r>
              <a:rPr lang="en-GB" sz="2800" dirty="0"/>
              <a:t>Tapscott et al., (2000) b-webs</a:t>
            </a:r>
          </a:p>
        </p:txBody>
      </p:sp>
      <p:graphicFrame>
        <p:nvGraphicFramePr>
          <p:cNvPr id="21" name="Group 57">
            <a:extLst>
              <a:ext uri="{FF2B5EF4-FFF2-40B4-BE49-F238E27FC236}">
                <a16:creationId xmlns:a16="http://schemas.microsoft.com/office/drawing/2014/main" id="{E872FCE7-021F-99F0-F504-5CC50039EDED}"/>
              </a:ext>
            </a:extLst>
          </p:cNvPr>
          <p:cNvGraphicFramePr>
            <a:graphicFrameLocks/>
          </p:cNvGraphicFramePr>
          <p:nvPr>
            <p:extLst>
              <p:ext uri="{D42A27DB-BD31-4B8C-83A1-F6EECF244321}">
                <p14:modId xmlns:p14="http://schemas.microsoft.com/office/powerpoint/2010/main" val="1234168293"/>
              </p:ext>
            </p:extLst>
          </p:nvPr>
        </p:nvGraphicFramePr>
        <p:xfrm>
          <a:off x="2400300" y="0"/>
          <a:ext cx="9791700" cy="5851525"/>
        </p:xfrm>
        <a:graphic>
          <a:graphicData uri="http://schemas.openxmlformats.org/drawingml/2006/table">
            <a:tbl>
              <a:tblPr>
                <a:tableStyleId>{3C2FFA5D-87B4-456A-9821-1D502468CF0F}</a:tableStyleId>
              </a:tblPr>
              <a:tblGrid>
                <a:gridCol w="1400175">
                  <a:extLst>
                    <a:ext uri="{9D8B030D-6E8A-4147-A177-3AD203B41FA5}">
                      <a16:colId xmlns:a16="http://schemas.microsoft.com/office/drawing/2014/main" val="20000"/>
                    </a:ext>
                  </a:extLst>
                </a:gridCol>
                <a:gridCol w="1317625">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gridCol w="2017712">
                  <a:extLst>
                    <a:ext uri="{9D8B030D-6E8A-4147-A177-3AD203B41FA5}">
                      <a16:colId xmlns:a16="http://schemas.microsoft.com/office/drawing/2014/main" val="20003"/>
                    </a:ext>
                  </a:extLst>
                </a:gridCol>
                <a:gridCol w="1481138">
                  <a:extLst>
                    <a:ext uri="{9D8B030D-6E8A-4147-A177-3AD203B41FA5}">
                      <a16:colId xmlns:a16="http://schemas.microsoft.com/office/drawing/2014/main" val="20004"/>
                    </a:ext>
                  </a:extLst>
                </a:gridCol>
                <a:gridCol w="1974850">
                  <a:extLst>
                    <a:ext uri="{9D8B030D-6E8A-4147-A177-3AD203B41FA5}">
                      <a16:colId xmlns:a16="http://schemas.microsoft.com/office/drawing/2014/main" val="20005"/>
                    </a:ext>
                  </a:extLst>
                </a:gridCol>
              </a:tblGrid>
              <a:tr h="6500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endParaRPr kumimoji="0" lang="zh-CN" altLang="en-US"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Agora</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Aggregation</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Value chain</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Alliance</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Distributive networks</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extLst>
                  <a:ext uri="{0D108BD9-81ED-4DB2-BD59-A6C34878D82A}">
                    <a16:rowId xmlns:a16="http://schemas.microsoft.com/office/drawing/2014/main" val="10000"/>
                  </a:ext>
                </a:extLst>
              </a:tr>
              <a:tr h="65003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Main theme</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Dynamic pricing</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Selection &amp; convenience</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dirty="0">
                          <a:ln>
                            <a:noFill/>
                          </a:ln>
                          <a:solidFill>
                            <a:schemeClr val="tx1"/>
                          </a:solidFill>
                          <a:effectLst>
                            <a:outerShdw blurRad="38100" dist="38100" dir="2700000" algn="tl">
                              <a:srgbClr val="000000"/>
                            </a:outerShdw>
                          </a:effectLst>
                        </a:rPr>
                        <a:t>Process integration</a:t>
                      </a:r>
                      <a:endPar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Creativity</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Allocation&amp;</a:t>
                      </a:r>
                      <a:br>
                        <a:rPr kumimoji="0" lang="en-US" altLang="zh-CN" sz="1800" b="0" u="none" strike="noStrike" cap="none" normalizeH="0" baseline="0">
                          <a:ln>
                            <a:noFill/>
                          </a:ln>
                          <a:solidFill>
                            <a:schemeClr val="tx1"/>
                          </a:solidFill>
                          <a:effectLst>
                            <a:outerShdw blurRad="38100" dist="38100" dir="2700000" algn="tl">
                              <a:srgbClr val="000000"/>
                            </a:outerShdw>
                          </a:effectLst>
                        </a:rPr>
                      </a:br>
                      <a:r>
                        <a:rPr kumimoji="0" lang="en-US" altLang="zh-CN" sz="1800" b="0" u="none" strike="noStrike" cap="none" normalizeH="0" baseline="0">
                          <a:ln>
                            <a:noFill/>
                          </a:ln>
                          <a:solidFill>
                            <a:schemeClr val="tx1"/>
                          </a:solidFill>
                          <a:effectLst>
                            <a:outerShdw blurRad="38100" dist="38100" dir="2700000" algn="tl">
                              <a:srgbClr val="000000"/>
                            </a:outerShdw>
                          </a:effectLst>
                        </a:rPr>
                        <a:t>distribution</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extLst>
                  <a:ext uri="{0D108BD9-81ED-4DB2-BD59-A6C34878D82A}">
                    <a16:rowId xmlns:a16="http://schemas.microsoft.com/office/drawing/2014/main" val="10001"/>
                  </a:ext>
                </a:extLst>
              </a:tr>
              <a:tr h="1473021">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Value proposition</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Liquidity</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Optimization of selection,…</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Design &amp; delivery of integrated product</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dirty="0">
                          <a:ln>
                            <a:noFill/>
                          </a:ln>
                          <a:solidFill>
                            <a:schemeClr val="tx1"/>
                          </a:solidFill>
                          <a:effectLst>
                            <a:outerShdw blurRad="38100" dist="38100" dir="2700000" algn="tl">
                              <a:srgbClr val="000000"/>
                            </a:outerShdw>
                          </a:effectLst>
                        </a:rPr>
                        <a:t>Creative coll. in aid of a goal shared across a community</a:t>
                      </a:r>
                      <a:endPar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dirty="0">
                          <a:ln>
                            <a:noFill/>
                          </a:ln>
                          <a:solidFill>
                            <a:schemeClr val="tx1"/>
                          </a:solidFill>
                          <a:effectLst>
                            <a:outerShdw blurRad="38100" dist="38100" dir="2700000" algn="tl">
                              <a:srgbClr val="000000"/>
                            </a:outerShdw>
                          </a:effectLst>
                        </a:rPr>
                        <a:t>Exchange &amp; delivery of information, goods &amp; services</a:t>
                      </a:r>
                      <a:endPar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extLst>
                  <a:ext uri="{0D108BD9-81ED-4DB2-BD59-A6C34878D82A}">
                    <a16:rowId xmlns:a16="http://schemas.microsoft.com/office/drawing/2014/main" val="10002"/>
                  </a:ext>
                </a:extLst>
              </a:tr>
              <a:tr h="6810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Customer role</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Market player</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Buyer</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Value driver</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Contributor</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Sender/</a:t>
                      </a:r>
                      <a:br>
                        <a:rPr kumimoji="0" lang="en-US" altLang="zh-CN" sz="1800" b="0" u="none" strike="noStrike" cap="none" normalizeH="0" baseline="0">
                          <a:ln>
                            <a:noFill/>
                          </a:ln>
                          <a:solidFill>
                            <a:schemeClr val="tx1"/>
                          </a:solidFill>
                          <a:effectLst>
                            <a:outerShdw blurRad="38100" dist="38100" dir="2700000" algn="tl">
                              <a:srgbClr val="000000"/>
                            </a:outerShdw>
                          </a:effectLst>
                        </a:rPr>
                      </a:br>
                      <a:r>
                        <a:rPr kumimoji="0" lang="en-US" altLang="zh-CN" sz="1800" b="0" u="none" strike="noStrike" cap="none" normalizeH="0" baseline="0">
                          <a:ln>
                            <a:noFill/>
                          </a:ln>
                          <a:solidFill>
                            <a:schemeClr val="tx1"/>
                          </a:solidFill>
                          <a:effectLst>
                            <a:outerShdw blurRad="38100" dist="38100" dir="2700000" algn="tl">
                              <a:srgbClr val="000000"/>
                            </a:outerShdw>
                          </a:effectLst>
                        </a:rPr>
                        <a:t>recipient</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extLst>
                  <a:ext uri="{0D108BD9-81ED-4DB2-BD59-A6C34878D82A}">
                    <a16:rowId xmlns:a16="http://schemas.microsoft.com/office/drawing/2014/main" val="10003"/>
                  </a:ext>
                </a:extLst>
              </a:tr>
              <a:tr h="1473021">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Knowledge focus</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Timing, market intelligence</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Market segmentation, supplier offerings, fulfillment</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Innovation, supply-chain management</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Community, creativity, standards &amp; roles</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Network optimization, visibility &amp; transparency</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extLst>
                  <a:ext uri="{0D108BD9-81ED-4DB2-BD59-A6C34878D82A}">
                    <a16:rowId xmlns:a16="http://schemas.microsoft.com/office/drawing/2014/main" val="10004"/>
                  </a:ext>
                </a:extLst>
              </a:tr>
              <a:tr h="924360">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Key process</a:t>
                      </a:r>
                      <a:endParaRPr kumimoji="0" lang="en-US" altLang="zh-CN" sz="1800" b="0" i="1"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Price discovery</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dirty="0">
                          <a:ln>
                            <a:noFill/>
                          </a:ln>
                          <a:solidFill>
                            <a:schemeClr val="tx1"/>
                          </a:solidFill>
                          <a:effectLst>
                            <a:outerShdw blurRad="38100" dist="38100" dir="2700000" algn="tl">
                              <a:srgbClr val="000000"/>
                            </a:outerShdw>
                          </a:effectLst>
                        </a:rPr>
                        <a:t>Needs matching</a:t>
                      </a:r>
                      <a:endPar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Product design, supply-chain management</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a:ln>
                            <a:noFill/>
                          </a:ln>
                          <a:solidFill>
                            <a:schemeClr val="tx1"/>
                          </a:solidFill>
                          <a:effectLst>
                            <a:outerShdw blurRad="38100" dist="38100" dir="2700000" algn="tl">
                              <a:srgbClr val="000000"/>
                            </a:outerShdw>
                          </a:effectLst>
                        </a:rPr>
                        <a:t>Innovation</a:t>
                      </a:r>
                      <a:endParaRPr kumimoji="0" lang="en-US" altLang="zh-CN" sz="1800" b="0" i="0" u="none" strike="noStrike" cap="none" normalizeH="0" baseline="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pitchFamily="2" charset="2"/>
                        <a:buNone/>
                        <a:tabLst/>
                      </a:pPr>
                      <a:r>
                        <a:rPr kumimoji="0" lang="en-US" altLang="zh-CN" sz="1800" b="0" u="none" strike="noStrike" cap="none" normalizeH="0" baseline="0" dirty="0">
                          <a:ln>
                            <a:noFill/>
                          </a:ln>
                          <a:solidFill>
                            <a:schemeClr val="tx1"/>
                          </a:solidFill>
                          <a:effectLst>
                            <a:outerShdw blurRad="38100" dist="38100" dir="2700000" algn="tl">
                              <a:srgbClr val="000000"/>
                            </a:outerShdw>
                          </a:effectLst>
                        </a:rPr>
                        <a:t>Distribution</a:t>
                      </a:r>
                      <a:endParaRPr kumimoji="0" lang="en-US" altLang="zh-CN" sz="1800" b="0" i="0" u="none" strike="noStrike" cap="none" normalizeH="0" baseline="0" dirty="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101366" marR="101366" marT="50685" marB="50685" horzOverflow="overflow"/>
                </a:tc>
                <a:extLst>
                  <a:ext uri="{0D108BD9-81ED-4DB2-BD59-A6C34878D82A}">
                    <a16:rowId xmlns:a16="http://schemas.microsoft.com/office/drawing/2014/main" val="10005"/>
                  </a:ext>
                </a:extLst>
              </a:tr>
            </a:tbl>
          </a:graphicData>
        </a:graphic>
      </p:graphicFrame>
      <p:sp>
        <p:nvSpPr>
          <p:cNvPr id="22" name="Line 59">
            <a:extLst>
              <a:ext uri="{FF2B5EF4-FFF2-40B4-BE49-F238E27FC236}">
                <a16:creationId xmlns:a16="http://schemas.microsoft.com/office/drawing/2014/main" id="{4D54D993-1EF9-338C-F3B4-19C44E1C3F39}"/>
              </a:ext>
            </a:extLst>
          </p:cNvPr>
          <p:cNvSpPr>
            <a:spLocks noChangeShapeType="1"/>
          </p:cNvSpPr>
          <p:nvPr/>
        </p:nvSpPr>
        <p:spPr bwMode="auto">
          <a:xfrm flipH="1" flipV="1">
            <a:off x="2400299" y="-1"/>
            <a:ext cx="1384300" cy="6223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 name="TextBox 22">
            <a:extLst>
              <a:ext uri="{FF2B5EF4-FFF2-40B4-BE49-F238E27FC236}">
                <a16:creationId xmlns:a16="http://schemas.microsoft.com/office/drawing/2014/main" id="{A04ABBAB-8760-B641-D4CD-F48BBC84F6CD}"/>
              </a:ext>
            </a:extLst>
          </p:cNvPr>
          <p:cNvSpPr txBox="1"/>
          <p:nvPr/>
        </p:nvSpPr>
        <p:spPr>
          <a:xfrm>
            <a:off x="190500" y="2159000"/>
            <a:ext cx="2044700" cy="2585323"/>
          </a:xfrm>
          <a:prstGeom prst="rect">
            <a:avLst/>
          </a:prstGeom>
          <a:noFill/>
        </p:spPr>
        <p:txBody>
          <a:bodyPr wrap="square" rtlCol="0">
            <a:spAutoFit/>
          </a:bodyPr>
          <a:lstStyle/>
          <a:p>
            <a:r>
              <a:rPr lang="en-GB" dirty="0"/>
              <a:t>5 typologies categorised by control &amp; value integrations, driven by transaction costs  </a:t>
            </a:r>
          </a:p>
          <a:p>
            <a:r>
              <a:rPr lang="en-GB" dirty="0"/>
              <a:t>(</a:t>
            </a:r>
            <a:r>
              <a:rPr lang="en-GB" dirty="0" err="1"/>
              <a:t>ie</a:t>
            </a:r>
            <a:r>
              <a:rPr lang="en-GB" dirty="0"/>
              <a:t> search costs and coordination costs)</a:t>
            </a:r>
          </a:p>
        </p:txBody>
      </p:sp>
    </p:spTree>
    <p:extLst>
      <p:ext uri="{BB962C8B-B14F-4D97-AF65-F5344CB8AC3E}">
        <p14:creationId xmlns:p14="http://schemas.microsoft.com/office/powerpoint/2010/main" val="353146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5151B-AC16-40E6-AFDF-8FAF7E7045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3BE9C-D168-0931-B990-05D8E545BD10}"/>
              </a:ext>
            </a:extLst>
          </p:cNvPr>
          <p:cNvSpPr>
            <a:spLocks noGrp="1"/>
          </p:cNvSpPr>
          <p:nvPr>
            <p:ph type="title"/>
          </p:nvPr>
        </p:nvSpPr>
        <p:spPr>
          <a:xfrm>
            <a:off x="337397" y="525146"/>
            <a:ext cx="10515600" cy="1325563"/>
          </a:xfrm>
        </p:spPr>
        <p:txBody>
          <a:bodyPr/>
          <a:lstStyle/>
          <a:p>
            <a:r>
              <a:rPr lang="en-GB" sz="3600" dirty="0"/>
              <a:t>Business Model Magic Triangle</a:t>
            </a:r>
          </a:p>
        </p:txBody>
      </p:sp>
      <p:sp>
        <p:nvSpPr>
          <p:cNvPr id="6" name="Rectangle 18">
            <a:extLst>
              <a:ext uri="{FF2B5EF4-FFF2-40B4-BE49-F238E27FC236}">
                <a16:creationId xmlns:a16="http://schemas.microsoft.com/office/drawing/2014/main" id="{635ABC28-BD51-CC32-20D1-8BCD98A819E3}"/>
              </a:ext>
            </a:extLst>
          </p:cNvPr>
          <p:cNvSpPr>
            <a:spLocks noChangeArrowheads="1"/>
          </p:cNvSpPr>
          <p:nvPr/>
        </p:nvSpPr>
        <p:spPr bwMode="auto">
          <a:xfrm>
            <a:off x="7121658" y="5724539"/>
            <a:ext cx="457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eaLnBrk="1" hangingPunct="1">
              <a:spcBef>
                <a:spcPct val="0"/>
              </a:spcBef>
              <a:buClrTx/>
              <a:buSzTx/>
              <a:buFontTx/>
              <a:buNone/>
            </a:pPr>
            <a:r>
              <a:rPr kumimoji="0" lang="en-US" altLang="zh-CN" sz="1800" b="0" i="0" dirty="0" err="1">
                <a:solidFill>
                  <a:schemeClr val="bg1"/>
                </a:solidFill>
                <a:latin typeface="Arial" panose="020B0604020202020204" pitchFamily="34" charset="0"/>
                <a:ea typeface="宋体" panose="02010600030101010101" pitchFamily="2" charset="-122"/>
                <a:cs typeface="Arial" panose="020B0604020202020204" pitchFamily="34" charset="0"/>
              </a:rPr>
              <a:t>Pignuer</a:t>
            </a:r>
            <a:r>
              <a:rPr kumimoji="0" lang="en-US" altLang="zh-CN" sz="1800" b="0" i="0" dirty="0">
                <a:solidFill>
                  <a:schemeClr val="bg1"/>
                </a:solidFill>
                <a:latin typeface="Arial" panose="020B0604020202020204" pitchFamily="34" charset="0"/>
                <a:ea typeface="宋体" panose="02010600030101010101" pitchFamily="2" charset="-122"/>
                <a:cs typeface="Arial" panose="020B0604020202020204" pitchFamily="34" charset="0"/>
              </a:rPr>
              <a:t> (2002) et al.,  HEC Paris/Lausanne</a:t>
            </a:r>
          </a:p>
        </p:txBody>
      </p:sp>
      <p:pic>
        <p:nvPicPr>
          <p:cNvPr id="15" name="Picture 14">
            <a:extLst>
              <a:ext uri="{FF2B5EF4-FFF2-40B4-BE49-F238E27FC236}">
                <a16:creationId xmlns:a16="http://schemas.microsoft.com/office/drawing/2014/main" id="{1AA41486-E9D6-7DFD-AC8B-46716EFE94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397" y="1281112"/>
            <a:ext cx="8096250" cy="4295775"/>
          </a:xfrm>
          <a:prstGeom prst="rect">
            <a:avLst/>
          </a:prstGeom>
        </p:spPr>
      </p:pic>
      <p:sp>
        <p:nvSpPr>
          <p:cNvPr id="17" name="TextBox 16">
            <a:extLst>
              <a:ext uri="{FF2B5EF4-FFF2-40B4-BE49-F238E27FC236}">
                <a16:creationId xmlns:a16="http://schemas.microsoft.com/office/drawing/2014/main" id="{B1DD5A43-3EE7-EC3C-BDA5-126D46DF9817}"/>
              </a:ext>
            </a:extLst>
          </p:cNvPr>
          <p:cNvSpPr txBox="1"/>
          <p:nvPr/>
        </p:nvSpPr>
        <p:spPr>
          <a:xfrm>
            <a:off x="8698326" y="5207555"/>
            <a:ext cx="2528047" cy="369332"/>
          </a:xfrm>
          <a:prstGeom prst="rect">
            <a:avLst/>
          </a:prstGeom>
          <a:noFill/>
        </p:spPr>
        <p:txBody>
          <a:bodyPr wrap="square" rtlCol="0">
            <a:spAutoFit/>
          </a:bodyPr>
          <a:lstStyle/>
          <a:p>
            <a:r>
              <a:rPr lang="en-GB" dirty="0"/>
              <a:t>(Böhm et al., 2017)</a:t>
            </a:r>
          </a:p>
        </p:txBody>
      </p:sp>
      <p:sp>
        <p:nvSpPr>
          <p:cNvPr id="21" name="TextBox 20">
            <a:extLst>
              <a:ext uri="{FF2B5EF4-FFF2-40B4-BE49-F238E27FC236}">
                <a16:creationId xmlns:a16="http://schemas.microsoft.com/office/drawing/2014/main" id="{9398742A-78B5-6494-00E4-8A4F6413C6BB}"/>
              </a:ext>
            </a:extLst>
          </p:cNvPr>
          <p:cNvSpPr txBox="1"/>
          <p:nvPr/>
        </p:nvSpPr>
        <p:spPr>
          <a:xfrm>
            <a:off x="8629169" y="1439402"/>
            <a:ext cx="2932526" cy="3416320"/>
          </a:xfrm>
          <a:prstGeom prst="rect">
            <a:avLst/>
          </a:prstGeom>
          <a:noFill/>
        </p:spPr>
        <p:txBody>
          <a:bodyPr wrap="square" rtlCol="0">
            <a:spAutoFit/>
          </a:bodyPr>
          <a:lstStyle/>
          <a:p>
            <a:r>
              <a:rPr lang="en-GB" b="1" dirty="0"/>
              <a:t>e-business logic triangle</a:t>
            </a:r>
            <a:r>
              <a:rPr lang="en-GB" dirty="0"/>
              <a:t>:</a:t>
            </a:r>
          </a:p>
          <a:p>
            <a:endParaRPr lang="en-GB" dirty="0"/>
          </a:p>
          <a:p>
            <a:r>
              <a:rPr lang="en-GB" b="1" dirty="0"/>
              <a:t>Value Proposition</a:t>
            </a:r>
            <a:r>
              <a:rPr lang="en-GB" dirty="0"/>
              <a:t>: What value is delivered to customers?</a:t>
            </a:r>
          </a:p>
          <a:p>
            <a:r>
              <a:rPr lang="en-GB" b="1" dirty="0"/>
              <a:t>Value Architecture</a:t>
            </a:r>
            <a:r>
              <a:rPr lang="en-GB" dirty="0"/>
              <a:t>: How is the value created and delivered?</a:t>
            </a:r>
          </a:p>
          <a:p>
            <a:r>
              <a:rPr lang="en-GB" b="1" dirty="0"/>
              <a:t>Revenue Model</a:t>
            </a:r>
            <a:r>
              <a:rPr lang="en-GB" dirty="0"/>
              <a:t>: How does the business generate income?</a:t>
            </a:r>
          </a:p>
          <a:p>
            <a:endParaRPr lang="en-GB" dirty="0"/>
          </a:p>
        </p:txBody>
      </p:sp>
    </p:spTree>
    <p:extLst>
      <p:ext uri="{BB962C8B-B14F-4D97-AF65-F5344CB8AC3E}">
        <p14:creationId xmlns:p14="http://schemas.microsoft.com/office/powerpoint/2010/main" val="4025433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921715-AE05-A778-B0A1-ABE693F97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6CC673-7396-9399-D714-28696501FDCB}"/>
              </a:ext>
            </a:extLst>
          </p:cNvPr>
          <p:cNvSpPr>
            <a:spLocks noGrp="1"/>
          </p:cNvSpPr>
          <p:nvPr>
            <p:ph type="title"/>
          </p:nvPr>
        </p:nvSpPr>
        <p:spPr>
          <a:xfrm>
            <a:off x="337397" y="525146"/>
            <a:ext cx="10515600" cy="1325563"/>
          </a:xfrm>
        </p:spPr>
        <p:txBody>
          <a:bodyPr/>
          <a:lstStyle/>
          <a:p>
            <a:r>
              <a:rPr lang="en-GB" sz="3600" dirty="0"/>
              <a:t>Activity: Exploring AI Implications through the E-Business Logic Triangle</a:t>
            </a:r>
          </a:p>
        </p:txBody>
      </p:sp>
      <p:sp>
        <p:nvSpPr>
          <p:cNvPr id="6" name="TextBox 5">
            <a:extLst>
              <a:ext uri="{FF2B5EF4-FFF2-40B4-BE49-F238E27FC236}">
                <a16:creationId xmlns:a16="http://schemas.microsoft.com/office/drawing/2014/main" id="{DB0ACE78-8E62-7D89-3B23-FC067BCBC23F}"/>
              </a:ext>
            </a:extLst>
          </p:cNvPr>
          <p:cNvSpPr txBox="1"/>
          <p:nvPr/>
        </p:nvSpPr>
        <p:spPr>
          <a:xfrm>
            <a:off x="1109062" y="2459504"/>
            <a:ext cx="9666514" cy="1938992"/>
          </a:xfrm>
          <a:prstGeom prst="rect">
            <a:avLst/>
          </a:prstGeom>
          <a:noFill/>
        </p:spPr>
        <p:txBody>
          <a:bodyPr wrap="square">
            <a:spAutoFit/>
          </a:bodyPr>
          <a:lstStyle/>
          <a:p>
            <a:r>
              <a:rPr lang="en-GB" sz="2400" dirty="0"/>
              <a:t>Explore how AI tools impact the </a:t>
            </a:r>
            <a:r>
              <a:rPr lang="en-GB" sz="2400" b="1" dirty="0"/>
              <a:t>Value Proposition</a:t>
            </a:r>
            <a:r>
              <a:rPr lang="en-GB" sz="2400" dirty="0"/>
              <a:t>, </a:t>
            </a:r>
            <a:r>
              <a:rPr lang="en-GB" sz="2400" b="1" dirty="0"/>
              <a:t>Value Architecture</a:t>
            </a:r>
            <a:r>
              <a:rPr lang="en-GB" sz="2400" dirty="0"/>
              <a:t>, and </a:t>
            </a:r>
            <a:r>
              <a:rPr lang="en-GB" sz="2400" b="1" dirty="0"/>
              <a:t>Revenue Model</a:t>
            </a:r>
            <a:r>
              <a:rPr lang="en-GB" sz="2400" dirty="0"/>
              <a:t> of a </a:t>
            </a:r>
            <a:r>
              <a:rPr lang="en-GB" sz="2400" b="1" dirty="0"/>
              <a:t>restaurant</a:t>
            </a:r>
            <a:r>
              <a:rPr lang="en-GB" sz="2400" dirty="0"/>
              <a:t> and/or a </a:t>
            </a:r>
            <a:r>
              <a:rPr lang="en-GB" sz="2400" b="1" dirty="0"/>
              <a:t>university</a:t>
            </a:r>
            <a:r>
              <a:rPr lang="en-GB" sz="2400" dirty="0"/>
              <a:t>, while also considering the strategic planning, business model design, and process implementation required to integrate AI effectively.</a:t>
            </a:r>
          </a:p>
        </p:txBody>
      </p:sp>
    </p:spTree>
    <p:extLst>
      <p:ext uri="{BB962C8B-B14F-4D97-AF65-F5344CB8AC3E}">
        <p14:creationId xmlns:p14="http://schemas.microsoft.com/office/powerpoint/2010/main" val="2418363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E0620-9E95-F215-A25B-5B747232C2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AA3862-9141-4BF6-04A3-5B1CF935A8AD}"/>
              </a:ext>
            </a:extLst>
          </p:cNvPr>
          <p:cNvSpPr>
            <a:spLocks noGrp="1"/>
          </p:cNvSpPr>
          <p:nvPr>
            <p:ph type="title"/>
          </p:nvPr>
        </p:nvSpPr>
        <p:spPr>
          <a:xfrm>
            <a:off x="337397" y="525146"/>
            <a:ext cx="10515600" cy="1325563"/>
          </a:xfrm>
        </p:spPr>
        <p:txBody>
          <a:bodyPr/>
          <a:lstStyle/>
          <a:p>
            <a:r>
              <a:rPr lang="en-GB" sz="3600" dirty="0"/>
              <a:t>Example: Digital Marketing company</a:t>
            </a:r>
          </a:p>
        </p:txBody>
      </p:sp>
      <p:graphicFrame>
        <p:nvGraphicFramePr>
          <p:cNvPr id="4" name="Table 3">
            <a:extLst>
              <a:ext uri="{FF2B5EF4-FFF2-40B4-BE49-F238E27FC236}">
                <a16:creationId xmlns:a16="http://schemas.microsoft.com/office/drawing/2014/main" id="{AFB7733C-44D3-3465-8D1E-812D67AB4203}"/>
              </a:ext>
            </a:extLst>
          </p:cNvPr>
          <p:cNvGraphicFramePr>
            <a:graphicFrameLocks noGrp="1"/>
          </p:cNvGraphicFramePr>
          <p:nvPr>
            <p:extLst>
              <p:ext uri="{D42A27DB-BD31-4B8C-83A1-F6EECF244321}">
                <p14:modId xmlns:p14="http://schemas.microsoft.com/office/powerpoint/2010/main" val="420516403"/>
              </p:ext>
            </p:extLst>
          </p:nvPr>
        </p:nvGraphicFramePr>
        <p:xfrm>
          <a:off x="507146" y="1682803"/>
          <a:ext cx="11418472" cy="3535680"/>
        </p:xfrm>
        <a:graphic>
          <a:graphicData uri="http://schemas.openxmlformats.org/drawingml/2006/table">
            <a:tbl>
              <a:tblPr>
                <a:tableStyleId>{35758FB7-9AC5-4552-8A53-C91805E547FA}</a:tableStyleId>
              </a:tblPr>
              <a:tblGrid>
                <a:gridCol w="2854618">
                  <a:extLst>
                    <a:ext uri="{9D8B030D-6E8A-4147-A177-3AD203B41FA5}">
                      <a16:colId xmlns:a16="http://schemas.microsoft.com/office/drawing/2014/main" val="451271734"/>
                    </a:ext>
                  </a:extLst>
                </a:gridCol>
                <a:gridCol w="2854618">
                  <a:extLst>
                    <a:ext uri="{9D8B030D-6E8A-4147-A177-3AD203B41FA5}">
                      <a16:colId xmlns:a16="http://schemas.microsoft.com/office/drawing/2014/main" val="1901010652"/>
                    </a:ext>
                  </a:extLst>
                </a:gridCol>
                <a:gridCol w="2854618">
                  <a:extLst>
                    <a:ext uri="{9D8B030D-6E8A-4147-A177-3AD203B41FA5}">
                      <a16:colId xmlns:a16="http://schemas.microsoft.com/office/drawing/2014/main" val="3251281857"/>
                    </a:ext>
                  </a:extLst>
                </a:gridCol>
                <a:gridCol w="2854618">
                  <a:extLst>
                    <a:ext uri="{9D8B030D-6E8A-4147-A177-3AD203B41FA5}">
                      <a16:colId xmlns:a16="http://schemas.microsoft.com/office/drawing/2014/main" val="3042319343"/>
                    </a:ext>
                  </a:extLst>
                </a:gridCol>
              </a:tblGrid>
              <a:tr h="443364">
                <a:tc>
                  <a:txBody>
                    <a:bodyPr/>
                    <a:lstStyle/>
                    <a:p>
                      <a:pPr>
                        <a:buNone/>
                      </a:pPr>
                      <a:r>
                        <a:rPr lang="en-GB" sz="2000" b="1"/>
                        <a:t>E-Business Logic Triangle Layer</a:t>
                      </a:r>
                      <a:endParaRPr lang="en-GB" sz="2000"/>
                    </a:p>
                  </a:txBody>
                  <a:tcPr anchor="ctr"/>
                </a:tc>
                <a:tc>
                  <a:txBody>
                    <a:bodyPr/>
                    <a:lstStyle/>
                    <a:p>
                      <a:pPr>
                        <a:buNone/>
                      </a:pPr>
                      <a:r>
                        <a:rPr lang="en-GB" sz="2000" b="1"/>
                        <a:t>Strategic Planning</a:t>
                      </a:r>
                      <a:endParaRPr lang="en-GB" sz="2000"/>
                    </a:p>
                  </a:txBody>
                  <a:tcPr anchor="ctr"/>
                </a:tc>
                <a:tc>
                  <a:txBody>
                    <a:bodyPr/>
                    <a:lstStyle/>
                    <a:p>
                      <a:pPr>
                        <a:buNone/>
                      </a:pPr>
                      <a:r>
                        <a:rPr lang="en-GB" sz="2000" b="1"/>
                        <a:t>Business Model Architecture</a:t>
                      </a:r>
                      <a:endParaRPr lang="en-GB" sz="2000"/>
                    </a:p>
                  </a:txBody>
                  <a:tcPr anchor="ctr"/>
                </a:tc>
                <a:tc>
                  <a:txBody>
                    <a:bodyPr/>
                    <a:lstStyle/>
                    <a:p>
                      <a:pPr>
                        <a:buNone/>
                      </a:pPr>
                      <a:r>
                        <a:rPr lang="en-GB" sz="2000" b="1"/>
                        <a:t>Process Implementation</a:t>
                      </a:r>
                      <a:endParaRPr lang="en-GB" sz="2000"/>
                    </a:p>
                  </a:txBody>
                  <a:tcPr anchor="ctr"/>
                </a:tc>
                <a:extLst>
                  <a:ext uri="{0D108BD9-81ED-4DB2-BD59-A6C34878D82A}">
                    <a16:rowId xmlns:a16="http://schemas.microsoft.com/office/drawing/2014/main" val="3265189432"/>
                  </a:ext>
                </a:extLst>
              </a:tr>
              <a:tr h="443364">
                <a:tc>
                  <a:txBody>
                    <a:bodyPr/>
                    <a:lstStyle/>
                    <a:p>
                      <a:pPr>
                        <a:buNone/>
                      </a:pPr>
                      <a:r>
                        <a:rPr lang="en-GB" sz="2000" b="1"/>
                        <a:t>Value Proposition</a:t>
                      </a:r>
                      <a:endParaRPr lang="en-GB" sz="2000"/>
                    </a:p>
                  </a:txBody>
                  <a:tcPr anchor="ctr"/>
                </a:tc>
                <a:tc>
                  <a:txBody>
                    <a:bodyPr/>
                    <a:lstStyle/>
                    <a:p>
                      <a:r>
                        <a:rPr lang="en-US" sz="1400" kern="1200" dirty="0">
                          <a:solidFill>
                            <a:schemeClr val="dk1"/>
                          </a:solidFill>
                          <a:effectLst/>
                          <a:latin typeface="+mn-lt"/>
                          <a:ea typeface="+mn-ea"/>
                          <a:cs typeface="+mn-cs"/>
                        </a:rPr>
                        <a:t>How does AI enhance the company's ability to deliver personalized marketing strategies to clients?</a:t>
                      </a:r>
                      <a:endParaRPr lang="en-GB" sz="1400" kern="1200" dirty="0">
                        <a:solidFill>
                          <a:schemeClr val="dk1"/>
                        </a:solidFill>
                        <a:effectLst/>
                        <a:latin typeface="+mn-lt"/>
                        <a:ea typeface="+mn-ea"/>
                        <a:cs typeface="+mn-cs"/>
                      </a:endParaRPr>
                    </a:p>
                  </a:txBody>
                  <a:tcPr anchor="ctr"/>
                </a:tc>
                <a:tc>
                  <a:txBody>
                    <a:bodyPr/>
                    <a:lstStyle/>
                    <a:p>
                      <a:pPr>
                        <a:buNone/>
                      </a:pPr>
                      <a:r>
                        <a:rPr lang="en-US" sz="1400" kern="1200" dirty="0">
                          <a:solidFill>
                            <a:schemeClr val="dk1"/>
                          </a:solidFill>
                          <a:effectLst/>
                          <a:latin typeface="+mn-lt"/>
                          <a:ea typeface="+mn-ea"/>
                          <a:cs typeface="+mn-cs"/>
                        </a:rPr>
                        <a:t>AI enables real-time audience segmentation and content personalization, improving campaign effectiveness</a:t>
                      </a:r>
                      <a:endParaRPr lang="en-GB" sz="4400" dirty="0"/>
                    </a:p>
                  </a:txBody>
                  <a:tcPr anchor="ctr"/>
                </a:tc>
                <a:tc>
                  <a:txBody>
                    <a:bodyPr/>
                    <a:lstStyle/>
                    <a:p>
                      <a:r>
                        <a:rPr lang="en-US" sz="1400" kern="1200" dirty="0">
                          <a:solidFill>
                            <a:schemeClr val="dk1"/>
                          </a:solidFill>
                          <a:effectLst/>
                          <a:latin typeface="+mn-lt"/>
                          <a:ea typeface="+mn-ea"/>
                          <a:cs typeface="+mn-cs"/>
                        </a:rPr>
                        <a:t>AI tools like predictive analytics and natural language processing are used to tailor ads and optimize engagement.</a:t>
                      </a:r>
                      <a:endParaRPr lang="en-GB" sz="14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1325087609"/>
                  </a:ext>
                </a:extLst>
              </a:tr>
              <a:tr h="691126">
                <a:tc>
                  <a:txBody>
                    <a:bodyPr/>
                    <a:lstStyle/>
                    <a:p>
                      <a:pPr>
                        <a:buNone/>
                      </a:pPr>
                      <a:r>
                        <a:rPr lang="en-GB" sz="2000" b="1"/>
                        <a:t>Value Architecture</a:t>
                      </a:r>
                      <a:endParaRPr lang="en-GB" sz="2000"/>
                    </a:p>
                  </a:txBody>
                  <a:tcPr anchor="ctr"/>
                </a:tc>
                <a:tc>
                  <a:txBody>
                    <a:bodyPr/>
                    <a:lstStyle/>
                    <a:p>
                      <a:r>
                        <a:rPr lang="en-US" sz="1400" kern="1200" dirty="0">
                          <a:solidFill>
                            <a:schemeClr val="dk1"/>
                          </a:solidFill>
                          <a:effectLst/>
                          <a:latin typeface="+mn-lt"/>
                          <a:ea typeface="+mn-ea"/>
                          <a:cs typeface="+mn-cs"/>
                        </a:rPr>
                        <a:t>What capabilities must be developed to support AI-driven marketing services?</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AI is integrated into the marketing platform, enabling automated campaign management and performance tracking.</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AI systems automate A/B testing, customer journey mapping, and social media monitoring.</a:t>
                      </a:r>
                      <a:endParaRPr lang="en-GB" sz="14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2951582828"/>
                  </a:ext>
                </a:extLst>
              </a:tr>
              <a:tr h="691126">
                <a:tc>
                  <a:txBody>
                    <a:bodyPr/>
                    <a:lstStyle/>
                    <a:p>
                      <a:pPr>
                        <a:buNone/>
                      </a:pPr>
                      <a:r>
                        <a:rPr lang="en-GB" sz="2000" b="1"/>
                        <a:t>Revenue Model</a:t>
                      </a:r>
                      <a:endParaRPr lang="en-GB" sz="2000"/>
                    </a:p>
                  </a:txBody>
                  <a:tcPr anchor="ctr"/>
                </a:tc>
                <a:tc>
                  <a:txBody>
                    <a:bodyPr/>
                    <a:lstStyle/>
                    <a:p>
                      <a:r>
                        <a:rPr lang="en-US" sz="1400" kern="1200" dirty="0">
                          <a:solidFill>
                            <a:schemeClr val="dk1"/>
                          </a:solidFill>
                          <a:effectLst/>
                          <a:latin typeface="+mn-lt"/>
                          <a:ea typeface="+mn-ea"/>
                          <a:cs typeface="+mn-cs"/>
                        </a:rPr>
                        <a:t>How can AI support new monetization strategies such as performance-based pricing?</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AI allows for dynamic pricing models based on campaign success metrics and client ROI.</a:t>
                      </a:r>
                      <a:endParaRPr lang="en-GB" sz="1400" kern="1200" dirty="0">
                        <a:solidFill>
                          <a:schemeClr val="dk1"/>
                        </a:solidFill>
                        <a:effectLst/>
                        <a:latin typeface="+mn-lt"/>
                        <a:ea typeface="+mn-ea"/>
                        <a:cs typeface="+mn-cs"/>
                      </a:endParaRPr>
                    </a:p>
                  </a:txBody>
                  <a:tcPr anchor="ctr"/>
                </a:tc>
                <a:tc>
                  <a:txBody>
                    <a:bodyPr/>
                    <a:lstStyle/>
                    <a:p>
                      <a:r>
                        <a:rPr lang="en-US" sz="1400" kern="1200" dirty="0">
                          <a:solidFill>
                            <a:schemeClr val="dk1"/>
                          </a:solidFill>
                          <a:effectLst/>
                          <a:latin typeface="+mn-lt"/>
                          <a:ea typeface="+mn-ea"/>
                          <a:cs typeface="+mn-cs"/>
                        </a:rPr>
                        <a:t>Revenue is tracked using AI dashboards that analyze conversion rates and customer acquisition costs.</a:t>
                      </a:r>
                      <a:endParaRPr lang="en-GB" sz="1400" kern="1200" dirty="0">
                        <a:solidFill>
                          <a:schemeClr val="dk1"/>
                        </a:solidFill>
                        <a:effectLst/>
                        <a:latin typeface="+mn-lt"/>
                        <a:ea typeface="+mn-ea"/>
                        <a:cs typeface="+mn-cs"/>
                      </a:endParaRPr>
                    </a:p>
                  </a:txBody>
                  <a:tcPr anchor="ctr"/>
                </a:tc>
                <a:extLst>
                  <a:ext uri="{0D108BD9-81ED-4DB2-BD59-A6C34878D82A}">
                    <a16:rowId xmlns:a16="http://schemas.microsoft.com/office/drawing/2014/main" val="1036784218"/>
                  </a:ext>
                </a:extLst>
              </a:tr>
            </a:tbl>
          </a:graphicData>
        </a:graphic>
      </p:graphicFrame>
    </p:spTree>
    <p:extLst>
      <p:ext uri="{BB962C8B-B14F-4D97-AF65-F5344CB8AC3E}">
        <p14:creationId xmlns:p14="http://schemas.microsoft.com/office/powerpoint/2010/main" val="3189067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87DD0-9201-E8C9-BA97-D0C97349FCA1}"/>
              </a:ext>
            </a:extLst>
          </p:cNvPr>
          <p:cNvSpPr>
            <a:spLocks noGrp="1"/>
          </p:cNvSpPr>
          <p:nvPr>
            <p:ph type="title"/>
          </p:nvPr>
        </p:nvSpPr>
        <p:spPr>
          <a:xfrm>
            <a:off x="337397" y="525146"/>
            <a:ext cx="10515600" cy="1325563"/>
          </a:xfrm>
        </p:spPr>
        <p:txBody>
          <a:bodyPr/>
          <a:lstStyle/>
          <a:p>
            <a:r>
              <a:rPr lang="en-GB" sz="3600" dirty="0"/>
              <a:t>Types of Business Models:</a:t>
            </a:r>
          </a:p>
        </p:txBody>
      </p:sp>
      <p:graphicFrame>
        <p:nvGraphicFramePr>
          <p:cNvPr id="4" name="Table 3">
            <a:extLst>
              <a:ext uri="{FF2B5EF4-FFF2-40B4-BE49-F238E27FC236}">
                <a16:creationId xmlns:a16="http://schemas.microsoft.com/office/drawing/2014/main" id="{98D1B8BE-D22F-6375-9A68-6E034842BAF2}"/>
              </a:ext>
            </a:extLst>
          </p:cNvPr>
          <p:cNvGraphicFramePr>
            <a:graphicFrameLocks noGrp="1"/>
          </p:cNvGraphicFramePr>
          <p:nvPr>
            <p:extLst>
              <p:ext uri="{D42A27DB-BD31-4B8C-83A1-F6EECF244321}">
                <p14:modId xmlns:p14="http://schemas.microsoft.com/office/powerpoint/2010/main" val="2267676851"/>
              </p:ext>
            </p:extLst>
          </p:nvPr>
        </p:nvGraphicFramePr>
        <p:xfrm>
          <a:off x="1879600" y="1517650"/>
          <a:ext cx="8128000" cy="3822700"/>
        </p:xfrm>
        <a:graphic>
          <a:graphicData uri="http://schemas.openxmlformats.org/drawingml/2006/table">
            <a:tbl>
              <a:tblPr firstRow="1" bandRow="1">
                <a:tableStyleId>{D113A9D2-9D6B-4929-AA2D-F23B5EE8CBE7}</a:tableStyleId>
              </a:tblPr>
              <a:tblGrid>
                <a:gridCol w="2032000">
                  <a:extLst>
                    <a:ext uri="{9D8B030D-6E8A-4147-A177-3AD203B41FA5}">
                      <a16:colId xmlns:a16="http://schemas.microsoft.com/office/drawing/2014/main" val="2003485627"/>
                    </a:ext>
                  </a:extLst>
                </a:gridCol>
                <a:gridCol w="2032000">
                  <a:extLst>
                    <a:ext uri="{9D8B030D-6E8A-4147-A177-3AD203B41FA5}">
                      <a16:colId xmlns:a16="http://schemas.microsoft.com/office/drawing/2014/main" val="3516264393"/>
                    </a:ext>
                  </a:extLst>
                </a:gridCol>
                <a:gridCol w="2032000">
                  <a:extLst>
                    <a:ext uri="{9D8B030D-6E8A-4147-A177-3AD203B41FA5}">
                      <a16:colId xmlns:a16="http://schemas.microsoft.com/office/drawing/2014/main" val="3185172073"/>
                    </a:ext>
                  </a:extLst>
                </a:gridCol>
                <a:gridCol w="2032000">
                  <a:extLst>
                    <a:ext uri="{9D8B030D-6E8A-4147-A177-3AD203B41FA5}">
                      <a16:colId xmlns:a16="http://schemas.microsoft.com/office/drawing/2014/main" val="2522429305"/>
                    </a:ext>
                  </a:extLst>
                </a:gridCol>
              </a:tblGrid>
              <a:tr h="1911350">
                <a:tc>
                  <a:txBody>
                    <a:bodyPr/>
                    <a:lstStyle/>
                    <a:p>
                      <a:pPr algn="ctr"/>
                      <a:r>
                        <a:rPr lang="en-GB" sz="2000" b="0" dirty="0"/>
                        <a:t>Poster/ Billboard model</a:t>
                      </a:r>
                    </a:p>
                  </a:txBody>
                  <a:tcPr anchor="ctr"/>
                </a:tc>
                <a:tc>
                  <a:txBody>
                    <a:bodyPr/>
                    <a:lstStyle/>
                    <a:p>
                      <a:pPr algn="ctr"/>
                      <a:r>
                        <a:rPr lang="en-GB" sz="2000" b="0" dirty="0"/>
                        <a:t>Online Yellow pages model</a:t>
                      </a:r>
                    </a:p>
                  </a:txBody>
                  <a:tcPr anchor="ctr"/>
                </a:tc>
                <a:tc>
                  <a:txBody>
                    <a:bodyPr/>
                    <a:lstStyle/>
                    <a:p>
                      <a:pPr algn="ctr"/>
                      <a:r>
                        <a:rPr lang="en-GB" sz="2000" b="0" dirty="0"/>
                        <a:t>Cyber Brochure Model</a:t>
                      </a:r>
                    </a:p>
                  </a:txBody>
                  <a:tcPr anchor="ctr"/>
                </a:tc>
                <a:tc>
                  <a:txBody>
                    <a:bodyPr/>
                    <a:lstStyle/>
                    <a:p>
                      <a:pPr algn="ctr"/>
                      <a:r>
                        <a:rPr lang="en-GB" sz="2000" b="0" dirty="0"/>
                        <a:t>Virtual Storefront Model</a:t>
                      </a:r>
                    </a:p>
                  </a:txBody>
                  <a:tcPr anchor="ctr"/>
                </a:tc>
                <a:extLst>
                  <a:ext uri="{0D108BD9-81ED-4DB2-BD59-A6C34878D82A}">
                    <a16:rowId xmlns:a16="http://schemas.microsoft.com/office/drawing/2014/main" val="3541593976"/>
                  </a:ext>
                </a:extLst>
              </a:tr>
              <a:tr h="1911350">
                <a:tc>
                  <a:txBody>
                    <a:bodyPr/>
                    <a:lstStyle/>
                    <a:p>
                      <a:pPr algn="ctr"/>
                      <a:r>
                        <a:rPr lang="en-GB" sz="2000" b="0" dirty="0"/>
                        <a:t>Subscription Model</a:t>
                      </a:r>
                    </a:p>
                  </a:txBody>
                  <a:tcPr anchor="ctr"/>
                </a:tc>
                <a:tc>
                  <a:txBody>
                    <a:bodyPr/>
                    <a:lstStyle/>
                    <a:p>
                      <a:pPr algn="ctr"/>
                      <a:r>
                        <a:rPr lang="en-GB" sz="2000" b="0" dirty="0"/>
                        <a:t>Advertising Model </a:t>
                      </a:r>
                    </a:p>
                    <a:p>
                      <a:pPr algn="ctr"/>
                      <a:r>
                        <a:rPr lang="en-GB" sz="1600" b="0" dirty="0"/>
                        <a:t>(banner ads)</a:t>
                      </a:r>
                    </a:p>
                  </a:txBody>
                  <a:tcPr anchor="ctr"/>
                </a:tc>
                <a:tc>
                  <a:txBody>
                    <a:bodyPr/>
                    <a:lstStyle/>
                    <a:p>
                      <a:pPr algn="ctr"/>
                      <a:r>
                        <a:rPr lang="en-GB" sz="2000" b="0" dirty="0"/>
                        <a:t>Internet Commerce Service </a:t>
                      </a:r>
                      <a:r>
                        <a:rPr lang="en-GB" sz="2000" b="1" dirty="0">
                          <a:solidFill>
                            <a:schemeClr val="tx1"/>
                          </a:solidFill>
                        </a:rPr>
                        <a:t>Life Cycle</a:t>
                      </a:r>
                    </a:p>
                  </a:txBody>
                  <a:tcPr anchor="ctr"/>
                </a:tc>
                <a:tc>
                  <a:txBody>
                    <a:bodyPr/>
                    <a:lstStyle/>
                    <a:p>
                      <a:pPr algn="ctr"/>
                      <a:r>
                        <a:rPr lang="en-GB" sz="2000" b="1" dirty="0">
                          <a:solidFill>
                            <a:schemeClr val="tx1"/>
                          </a:solidFill>
                        </a:rPr>
                        <a:t>Integrated</a:t>
                      </a:r>
                      <a:r>
                        <a:rPr lang="en-GB" sz="2000" b="0" dirty="0"/>
                        <a:t> Internet Marketing Model</a:t>
                      </a:r>
                    </a:p>
                  </a:txBody>
                  <a:tcPr anchor="ctr"/>
                </a:tc>
                <a:extLst>
                  <a:ext uri="{0D108BD9-81ED-4DB2-BD59-A6C34878D82A}">
                    <a16:rowId xmlns:a16="http://schemas.microsoft.com/office/drawing/2014/main" val="1680417046"/>
                  </a:ext>
                </a:extLst>
              </a:tr>
            </a:tbl>
          </a:graphicData>
        </a:graphic>
      </p:graphicFrame>
    </p:spTree>
    <p:extLst>
      <p:ext uri="{BB962C8B-B14F-4D97-AF65-F5344CB8AC3E}">
        <p14:creationId xmlns:p14="http://schemas.microsoft.com/office/powerpoint/2010/main" val="2092189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1869-AEFD-B329-1AC5-E97174320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B64DD-C6D3-81EB-021B-37F560941523}"/>
              </a:ext>
            </a:extLst>
          </p:cNvPr>
          <p:cNvSpPr>
            <a:spLocks noGrp="1"/>
          </p:cNvSpPr>
          <p:nvPr>
            <p:ph type="title"/>
          </p:nvPr>
        </p:nvSpPr>
        <p:spPr/>
        <p:txBody>
          <a:bodyPr/>
          <a:lstStyle/>
          <a:p>
            <a:r>
              <a:rPr lang="en-GB" sz="3600" dirty="0"/>
              <a:t>3.5.7 Model (Lawrence et al., 1998)</a:t>
            </a:r>
          </a:p>
        </p:txBody>
      </p:sp>
      <p:graphicFrame>
        <p:nvGraphicFramePr>
          <p:cNvPr id="5" name="Table 4">
            <a:extLst>
              <a:ext uri="{FF2B5EF4-FFF2-40B4-BE49-F238E27FC236}">
                <a16:creationId xmlns:a16="http://schemas.microsoft.com/office/drawing/2014/main" id="{658CDC57-8C4D-8DE6-45AD-40DD6AB4CEBE}"/>
              </a:ext>
            </a:extLst>
          </p:cNvPr>
          <p:cNvGraphicFramePr>
            <a:graphicFrameLocks noGrp="1"/>
          </p:cNvGraphicFramePr>
          <p:nvPr>
            <p:extLst>
              <p:ext uri="{D42A27DB-BD31-4B8C-83A1-F6EECF244321}">
                <p14:modId xmlns:p14="http://schemas.microsoft.com/office/powerpoint/2010/main" val="35974298"/>
              </p:ext>
            </p:extLst>
          </p:nvPr>
        </p:nvGraphicFramePr>
        <p:xfrm>
          <a:off x="331559" y="1061360"/>
          <a:ext cx="11528881" cy="4358640"/>
        </p:xfrm>
        <a:graphic>
          <a:graphicData uri="http://schemas.openxmlformats.org/drawingml/2006/table">
            <a:tbl>
              <a:tblPr firstRow="1" bandRow="1">
                <a:tableStyleId>{5C22544A-7EE6-4342-B048-85BDC9FD1C3A}</a:tableStyleId>
              </a:tblPr>
              <a:tblGrid>
                <a:gridCol w="3158773">
                  <a:extLst>
                    <a:ext uri="{9D8B030D-6E8A-4147-A177-3AD203B41FA5}">
                      <a16:colId xmlns:a16="http://schemas.microsoft.com/office/drawing/2014/main" val="1771081279"/>
                    </a:ext>
                  </a:extLst>
                </a:gridCol>
                <a:gridCol w="8370108">
                  <a:extLst>
                    <a:ext uri="{9D8B030D-6E8A-4147-A177-3AD203B41FA5}">
                      <a16:colId xmlns:a16="http://schemas.microsoft.com/office/drawing/2014/main" val="3011083992"/>
                    </a:ext>
                  </a:extLst>
                </a:gridCol>
              </a:tblGrid>
              <a:tr h="370840">
                <a:tc>
                  <a:txBody>
                    <a:bodyPr/>
                    <a:lstStyle/>
                    <a:p>
                      <a:r>
                        <a:rPr lang="en-GB" sz="2000" b="0" dirty="0">
                          <a:latin typeface="+mn-lt"/>
                        </a:rPr>
                        <a:t>3 points to better focus</a:t>
                      </a:r>
                    </a:p>
                  </a:txBody>
                  <a:tcPr/>
                </a:tc>
                <a:tc>
                  <a:txBody>
                    <a:bodyPr/>
                    <a:lstStyle/>
                    <a:p>
                      <a:pPr marL="342900" indent="-342900">
                        <a:buFont typeface="Arial" panose="020B0604020202020204" pitchFamily="34" charset="0"/>
                        <a:buChar char="•"/>
                      </a:pPr>
                      <a:r>
                        <a:rPr lang="en-GB" sz="2000" b="0" dirty="0">
                          <a:latin typeface="+mn-lt"/>
                        </a:rPr>
                        <a:t>New thinking</a:t>
                      </a:r>
                    </a:p>
                    <a:p>
                      <a:pPr marL="342900" indent="-342900">
                        <a:buFont typeface="Arial" panose="020B0604020202020204" pitchFamily="34" charset="0"/>
                        <a:buChar char="•"/>
                      </a:pPr>
                      <a:r>
                        <a:rPr lang="en-GB" sz="2000" b="0" dirty="0">
                          <a:latin typeface="+mn-lt"/>
                        </a:rPr>
                        <a:t>New strategies</a:t>
                      </a:r>
                    </a:p>
                    <a:p>
                      <a:pPr marL="342900" indent="-342900">
                        <a:buFont typeface="Arial" panose="020B0604020202020204" pitchFamily="34" charset="0"/>
                        <a:buChar char="•"/>
                      </a:pPr>
                      <a:r>
                        <a:rPr lang="en-GB" sz="2000" b="0" dirty="0">
                          <a:latin typeface="+mn-lt"/>
                        </a:rPr>
                        <a:t>New approaches</a:t>
                      </a:r>
                    </a:p>
                  </a:txBody>
                  <a:tcPr/>
                </a:tc>
                <a:extLst>
                  <a:ext uri="{0D108BD9-81ED-4DB2-BD59-A6C34878D82A}">
                    <a16:rowId xmlns:a16="http://schemas.microsoft.com/office/drawing/2014/main" val="675141113"/>
                  </a:ext>
                </a:extLst>
              </a:tr>
              <a:tr h="370840">
                <a:tc>
                  <a:txBody>
                    <a:bodyPr/>
                    <a:lstStyle/>
                    <a:p>
                      <a:r>
                        <a:rPr lang="en-GB" sz="2000" b="0" dirty="0">
                          <a:latin typeface="+mn-lt"/>
                        </a:rPr>
                        <a:t>5 dimensional strategies</a:t>
                      </a:r>
                    </a:p>
                  </a:txBody>
                  <a:tcPr/>
                </a:tc>
                <a:tc>
                  <a:txBody>
                    <a:bodyPr/>
                    <a:lstStyle/>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Communicating with existing customers</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Providing service and support</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Communicating with prospective customers</a:t>
                      </a:r>
                    </a:p>
                    <a:p>
                      <a:pPr marL="342900" indent="-342900" eaLnBrk="1" hangingPunct="1">
                        <a:lnSpc>
                          <a:spcPct val="80000"/>
                        </a:lnSpc>
                        <a:buFont typeface="Arial" panose="020B0604020202020204" pitchFamily="34" charset="0"/>
                        <a:buChar char="•"/>
                      </a:pPr>
                      <a:r>
                        <a:rPr lang="en-US" altLang="en-US" sz="2000" b="0" dirty="0">
                          <a:latin typeface="+mn-lt"/>
                          <a:cs typeface="Arial" panose="020B0604020202020204" pitchFamily="34" charset="0"/>
                        </a:rPr>
                        <a:t>Improving traditional business communications through Internet processes such as e-mail and </a:t>
                      </a:r>
                      <a:r>
                        <a:rPr lang="en-GB" altLang="en-US" sz="2000" b="0" dirty="0">
                          <a:latin typeface="+mn-lt"/>
                          <a:cs typeface="Arial" panose="020B0604020202020204" pitchFamily="34" charset="0"/>
                        </a:rPr>
                        <a:t>EDI, for example</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Improving internal communications</a:t>
                      </a:r>
                    </a:p>
                  </a:txBody>
                  <a:tcPr/>
                </a:tc>
                <a:extLst>
                  <a:ext uri="{0D108BD9-81ED-4DB2-BD59-A6C34878D82A}">
                    <a16:rowId xmlns:a16="http://schemas.microsoft.com/office/drawing/2014/main" val="4033721092"/>
                  </a:ext>
                </a:extLst>
              </a:tr>
              <a:tr h="399131">
                <a:tc>
                  <a:txBody>
                    <a:bodyPr/>
                    <a:lstStyle/>
                    <a:p>
                      <a:r>
                        <a:rPr lang="en-GB" sz="2000" b="0" dirty="0">
                          <a:latin typeface="+mn-lt"/>
                        </a:rPr>
                        <a:t>7 tactical moves</a:t>
                      </a:r>
                    </a:p>
                  </a:txBody>
                  <a:tcPr/>
                </a:tc>
                <a:tc>
                  <a:txBody>
                    <a:bodyPr/>
                    <a:lstStyle/>
                    <a:p>
                      <a:pPr marL="342900" indent="-342900" eaLnBrk="1" hangingPunct="1">
                        <a:lnSpc>
                          <a:spcPct val="80000"/>
                        </a:lnSpc>
                        <a:buFont typeface="Arial" panose="020B0604020202020204" pitchFamily="34" charset="0"/>
                        <a:buChar char="•"/>
                      </a:pPr>
                      <a:r>
                        <a:rPr lang="en-US" altLang="en-US" sz="2000" b="0" dirty="0">
                          <a:latin typeface="+mn-lt"/>
                          <a:cs typeface="Arial" panose="020B0604020202020204" pitchFamily="34" charset="0"/>
                        </a:rPr>
                        <a:t>Building brand awareness and loyalty</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Direct response promotions</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Education of the marketplace</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Product demonstration and distribution</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Public and press relations</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Research and product development</a:t>
                      </a:r>
                    </a:p>
                    <a:p>
                      <a:pPr marL="342900" indent="-342900" eaLnBrk="1" hangingPunct="1">
                        <a:lnSpc>
                          <a:spcPct val="80000"/>
                        </a:lnSpc>
                        <a:buFont typeface="Arial" panose="020B0604020202020204" pitchFamily="34" charset="0"/>
                        <a:buChar char="•"/>
                      </a:pPr>
                      <a:r>
                        <a:rPr lang="en-GB" altLang="en-US" sz="2000" b="0" dirty="0">
                          <a:latin typeface="+mn-lt"/>
                          <a:cs typeface="Arial" panose="020B0604020202020204" pitchFamily="34" charset="0"/>
                        </a:rPr>
                        <a:t>Service and support</a:t>
                      </a:r>
                    </a:p>
                  </a:txBody>
                  <a:tcPr/>
                </a:tc>
                <a:extLst>
                  <a:ext uri="{0D108BD9-81ED-4DB2-BD59-A6C34878D82A}">
                    <a16:rowId xmlns:a16="http://schemas.microsoft.com/office/drawing/2014/main" val="2734618828"/>
                  </a:ext>
                </a:extLst>
              </a:tr>
            </a:tbl>
          </a:graphicData>
        </a:graphic>
      </p:graphicFrame>
    </p:spTree>
    <p:extLst>
      <p:ext uri="{BB962C8B-B14F-4D97-AF65-F5344CB8AC3E}">
        <p14:creationId xmlns:p14="http://schemas.microsoft.com/office/powerpoint/2010/main" val="3372131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3950D-1EE0-6FB5-B7D2-714E9449A2C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6BA5DA4-2A4C-75AC-F888-0DF200D6C2D5}"/>
              </a:ext>
            </a:extLst>
          </p:cNvPr>
          <p:cNvSpPr txBox="1">
            <a:spLocks noChangeArrowheads="1"/>
          </p:cNvSpPr>
          <p:nvPr/>
        </p:nvSpPr>
        <p:spPr>
          <a:xfrm>
            <a:off x="348598" y="288810"/>
            <a:ext cx="7614177"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Types of E-Business Models</a:t>
            </a:r>
          </a:p>
        </p:txBody>
      </p:sp>
      <p:graphicFrame>
        <p:nvGraphicFramePr>
          <p:cNvPr id="4" name="Table 3">
            <a:extLst>
              <a:ext uri="{FF2B5EF4-FFF2-40B4-BE49-F238E27FC236}">
                <a16:creationId xmlns:a16="http://schemas.microsoft.com/office/drawing/2014/main" id="{060E5C42-2994-7B25-11BA-BB0D4ADFA467}"/>
              </a:ext>
            </a:extLst>
          </p:cNvPr>
          <p:cNvGraphicFramePr>
            <a:graphicFrameLocks noGrp="1"/>
          </p:cNvGraphicFramePr>
          <p:nvPr>
            <p:extLst>
              <p:ext uri="{D42A27DB-BD31-4B8C-83A1-F6EECF244321}">
                <p14:modId xmlns:p14="http://schemas.microsoft.com/office/powerpoint/2010/main" val="1957599005"/>
              </p:ext>
            </p:extLst>
          </p:nvPr>
        </p:nvGraphicFramePr>
        <p:xfrm>
          <a:off x="490654" y="1129846"/>
          <a:ext cx="11508058" cy="4170680"/>
        </p:xfrm>
        <a:graphic>
          <a:graphicData uri="http://schemas.openxmlformats.org/drawingml/2006/table">
            <a:tbl>
              <a:tblPr firstRow="1" bandRow="1">
                <a:tableStyleId>{22838BEF-8BB2-4498-84A7-C5851F593DF1}</a:tableStyleId>
              </a:tblPr>
              <a:tblGrid>
                <a:gridCol w="2386361">
                  <a:extLst>
                    <a:ext uri="{9D8B030D-6E8A-4147-A177-3AD203B41FA5}">
                      <a16:colId xmlns:a16="http://schemas.microsoft.com/office/drawing/2014/main" val="2487361656"/>
                    </a:ext>
                  </a:extLst>
                </a:gridCol>
                <a:gridCol w="9121697">
                  <a:extLst>
                    <a:ext uri="{9D8B030D-6E8A-4147-A177-3AD203B41FA5}">
                      <a16:colId xmlns:a16="http://schemas.microsoft.com/office/drawing/2014/main" val="2891857000"/>
                    </a:ext>
                  </a:extLst>
                </a:gridCol>
              </a:tblGrid>
              <a:tr h="370840">
                <a:tc>
                  <a:txBody>
                    <a:bodyPr/>
                    <a:lstStyle/>
                    <a:p>
                      <a:r>
                        <a:rPr lang="en-GB" sz="1600" b="1" dirty="0">
                          <a:latin typeface="+mn-lt"/>
                          <a:cs typeface="Times New Roman" panose="02020603050405020304" pitchFamily="18" charset="0"/>
                        </a:rPr>
                        <a:t>Brokerage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Those that bring buyers and sellers together and facilitate transactions (often fee based)</a:t>
                      </a:r>
                    </a:p>
                    <a:p>
                      <a:endParaRPr lang="en-GB" sz="1600" b="0" dirty="0">
                        <a:latin typeface="Times New Roman" panose="02020603050405020304" pitchFamily="18" charset="0"/>
                        <a:cs typeface="Times New Roman" panose="02020603050405020304" pitchFamily="18" charset="0"/>
                      </a:endParaRPr>
                    </a:p>
                  </a:txBody>
                  <a:tcPr>
                    <a:solidFill>
                      <a:schemeClr val="bg1">
                        <a:lumMod val="85000"/>
                      </a:schemeClr>
                    </a:solidFill>
                  </a:tcPr>
                </a:tc>
                <a:extLst>
                  <a:ext uri="{0D108BD9-81ED-4DB2-BD59-A6C34878D82A}">
                    <a16:rowId xmlns:a16="http://schemas.microsoft.com/office/drawing/2014/main" val="444710961"/>
                  </a:ext>
                </a:extLst>
              </a:tr>
              <a:tr h="370840">
                <a:tc>
                  <a:txBody>
                    <a:bodyPr/>
                    <a:lstStyle/>
                    <a:p>
                      <a:r>
                        <a:rPr lang="en-GB" sz="1600" b="1" dirty="0">
                          <a:latin typeface="+mn-lt"/>
                          <a:cs typeface="Times New Roman" panose="02020603050405020304" pitchFamily="18" charset="0"/>
                        </a:rPr>
                        <a:t>Advertising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Supported by advertising revenue, a Web site will provide content and services together with advertising (e.g., banner ads)</a:t>
                      </a:r>
                    </a:p>
                  </a:txBody>
                  <a:tcPr>
                    <a:solidFill>
                      <a:schemeClr val="bg1">
                        <a:lumMod val="85000"/>
                      </a:schemeClr>
                    </a:solidFill>
                  </a:tcPr>
                </a:tc>
                <a:extLst>
                  <a:ext uri="{0D108BD9-81ED-4DB2-BD59-A6C34878D82A}">
                    <a16:rowId xmlns:a16="http://schemas.microsoft.com/office/drawing/2014/main" val="2299990026"/>
                  </a:ext>
                </a:extLst>
              </a:tr>
              <a:tr h="370840">
                <a:tc>
                  <a:txBody>
                    <a:bodyPr/>
                    <a:lstStyle/>
                    <a:p>
                      <a:r>
                        <a:rPr lang="en-GB" sz="1600" b="1" dirty="0">
                          <a:latin typeface="+mn-lt"/>
                          <a:cs typeface="Times New Roman" panose="02020603050405020304" pitchFamily="18" charset="0"/>
                        </a:rPr>
                        <a:t>Infomediary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Collecting data about consumers and their purchasing habits and selling this information to other businesses</a:t>
                      </a:r>
                    </a:p>
                  </a:txBody>
                  <a:tcPr>
                    <a:solidFill>
                      <a:schemeClr val="bg1">
                        <a:lumMod val="85000"/>
                      </a:schemeClr>
                    </a:solidFill>
                  </a:tcPr>
                </a:tc>
                <a:extLst>
                  <a:ext uri="{0D108BD9-81ED-4DB2-BD59-A6C34878D82A}">
                    <a16:rowId xmlns:a16="http://schemas.microsoft.com/office/drawing/2014/main" val="3656558436"/>
                  </a:ext>
                </a:extLst>
              </a:tr>
              <a:tr h="370840">
                <a:tc>
                  <a:txBody>
                    <a:bodyPr/>
                    <a:lstStyle/>
                    <a:p>
                      <a:r>
                        <a:rPr lang="en-GB" sz="1600" b="1" dirty="0">
                          <a:latin typeface="+mn-lt"/>
                          <a:cs typeface="Times New Roman" panose="02020603050405020304" pitchFamily="18" charset="0"/>
                        </a:rPr>
                        <a:t>Merchant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Selling of goods and services on the traditional retail model</a:t>
                      </a:r>
                    </a:p>
                  </a:txBody>
                  <a:tcPr>
                    <a:solidFill>
                      <a:schemeClr val="bg1">
                        <a:lumMod val="85000"/>
                      </a:schemeClr>
                    </a:solidFill>
                  </a:tcPr>
                </a:tc>
                <a:extLst>
                  <a:ext uri="{0D108BD9-81ED-4DB2-BD59-A6C34878D82A}">
                    <a16:rowId xmlns:a16="http://schemas.microsoft.com/office/drawing/2014/main" val="2280148033"/>
                  </a:ext>
                </a:extLst>
              </a:tr>
              <a:tr h="370840">
                <a:tc>
                  <a:txBody>
                    <a:bodyPr/>
                    <a:lstStyle/>
                    <a:p>
                      <a:r>
                        <a:rPr lang="en-GB" sz="1600" b="1" dirty="0">
                          <a:latin typeface="+mn-lt"/>
                          <a:cs typeface="Times New Roman" panose="02020603050405020304" pitchFamily="18" charset="0"/>
                        </a:rPr>
                        <a:t>Manufacturer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Direct selling by the creator of a product or service to consumers, cutting out intermediaries</a:t>
                      </a:r>
                    </a:p>
                  </a:txBody>
                  <a:tcPr>
                    <a:solidFill>
                      <a:schemeClr val="bg1">
                        <a:lumMod val="85000"/>
                      </a:schemeClr>
                    </a:solidFill>
                  </a:tcPr>
                </a:tc>
                <a:extLst>
                  <a:ext uri="{0D108BD9-81ED-4DB2-BD59-A6C34878D82A}">
                    <a16:rowId xmlns:a16="http://schemas.microsoft.com/office/drawing/2014/main" val="2876197459"/>
                  </a:ext>
                </a:extLst>
              </a:tr>
              <a:tr h="370840">
                <a:tc>
                  <a:txBody>
                    <a:bodyPr/>
                    <a:lstStyle/>
                    <a:p>
                      <a:r>
                        <a:rPr lang="en-GB" sz="1600" b="1" dirty="0">
                          <a:latin typeface="+mn-lt"/>
                          <a:cs typeface="Times New Roman" panose="02020603050405020304" pitchFamily="18" charset="0"/>
                        </a:rPr>
                        <a:t>Affiliate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Offering financial incentives to affiliated partner sites</a:t>
                      </a:r>
                    </a:p>
                  </a:txBody>
                  <a:tcPr>
                    <a:solidFill>
                      <a:schemeClr val="bg1">
                        <a:lumMod val="85000"/>
                      </a:schemeClr>
                    </a:solidFill>
                  </a:tcPr>
                </a:tc>
                <a:extLst>
                  <a:ext uri="{0D108BD9-81ED-4DB2-BD59-A6C34878D82A}">
                    <a16:rowId xmlns:a16="http://schemas.microsoft.com/office/drawing/2014/main" val="750687752"/>
                  </a:ext>
                </a:extLst>
              </a:tr>
              <a:tr h="370840">
                <a:tc>
                  <a:txBody>
                    <a:bodyPr/>
                    <a:lstStyle/>
                    <a:p>
                      <a:r>
                        <a:rPr lang="en-GB" sz="1600" b="1" dirty="0">
                          <a:latin typeface="+mn-lt"/>
                          <a:cs typeface="Times New Roman" panose="02020603050405020304" pitchFamily="18" charset="0"/>
                        </a:rPr>
                        <a:t>Community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Where users themselves invest in a site, e.g. by the contribution of content, money or time. This can be combined with other models, e.g. advertising or subscription</a:t>
                      </a:r>
                    </a:p>
                  </a:txBody>
                  <a:tcPr>
                    <a:solidFill>
                      <a:schemeClr val="bg1">
                        <a:lumMod val="85000"/>
                      </a:schemeClr>
                    </a:solidFill>
                  </a:tcPr>
                </a:tc>
                <a:extLst>
                  <a:ext uri="{0D108BD9-81ED-4DB2-BD59-A6C34878D82A}">
                    <a16:rowId xmlns:a16="http://schemas.microsoft.com/office/drawing/2014/main" val="1983721416"/>
                  </a:ext>
                </a:extLst>
              </a:tr>
              <a:tr h="370840">
                <a:tc>
                  <a:txBody>
                    <a:bodyPr/>
                    <a:lstStyle/>
                    <a:p>
                      <a:r>
                        <a:rPr lang="en-GB" sz="1600" b="1" dirty="0">
                          <a:latin typeface="+mn-lt"/>
                          <a:cs typeface="Times New Roman" panose="02020603050405020304" pitchFamily="18" charset="0"/>
                        </a:rPr>
                        <a:t>Subscription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Where consumers (users) pay for access to the site, usually for high added-value content, e.g. financial information, newspapers, journals</a:t>
                      </a:r>
                    </a:p>
                  </a:txBody>
                  <a:tcPr>
                    <a:solidFill>
                      <a:schemeClr val="bg1">
                        <a:lumMod val="85000"/>
                      </a:schemeClr>
                    </a:solidFill>
                  </a:tcPr>
                </a:tc>
                <a:extLst>
                  <a:ext uri="{0D108BD9-81ED-4DB2-BD59-A6C34878D82A}">
                    <a16:rowId xmlns:a16="http://schemas.microsoft.com/office/drawing/2014/main" val="3374270141"/>
                  </a:ext>
                </a:extLst>
              </a:tr>
              <a:tr h="370840">
                <a:tc>
                  <a:txBody>
                    <a:bodyPr/>
                    <a:lstStyle/>
                    <a:p>
                      <a:r>
                        <a:rPr lang="en-GB" sz="1600" b="1" dirty="0">
                          <a:latin typeface="+mn-lt"/>
                          <a:cs typeface="Times New Roman" panose="02020603050405020304" pitchFamily="18" charset="0"/>
                        </a:rPr>
                        <a:t>Utility model</a:t>
                      </a:r>
                    </a:p>
                  </a:txBody>
                  <a:tcPr>
                    <a:solidFill>
                      <a:schemeClr val="bg1">
                        <a:lumMod val="85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en-US" sz="1600" b="0" dirty="0">
                          <a:latin typeface="Times New Roman" panose="02020603050405020304" pitchFamily="18" charset="0"/>
                          <a:cs typeface="Times New Roman" panose="02020603050405020304" pitchFamily="18" charset="0"/>
                        </a:rPr>
                        <a:t>A model based on metered usage or pay-as-you-go; depends on micropayments</a:t>
                      </a:r>
                    </a:p>
                  </a:txBody>
                  <a:tcPr>
                    <a:solidFill>
                      <a:schemeClr val="bg1">
                        <a:lumMod val="85000"/>
                      </a:schemeClr>
                    </a:solidFill>
                  </a:tcPr>
                </a:tc>
                <a:extLst>
                  <a:ext uri="{0D108BD9-81ED-4DB2-BD59-A6C34878D82A}">
                    <a16:rowId xmlns:a16="http://schemas.microsoft.com/office/drawing/2014/main" val="2441659930"/>
                  </a:ext>
                </a:extLst>
              </a:tr>
            </a:tbl>
          </a:graphicData>
        </a:graphic>
      </p:graphicFrame>
      <p:sp>
        <p:nvSpPr>
          <p:cNvPr id="5" name="TextBox 4">
            <a:extLst>
              <a:ext uri="{FF2B5EF4-FFF2-40B4-BE49-F238E27FC236}">
                <a16:creationId xmlns:a16="http://schemas.microsoft.com/office/drawing/2014/main" id="{9E5A4581-6EA9-B4EE-7113-FACFFC62D344}"/>
              </a:ext>
            </a:extLst>
          </p:cNvPr>
          <p:cNvSpPr txBox="1"/>
          <p:nvPr/>
        </p:nvSpPr>
        <p:spPr>
          <a:xfrm>
            <a:off x="10181063" y="5345130"/>
            <a:ext cx="1659429" cy="369332"/>
          </a:xfrm>
          <a:prstGeom prst="rect">
            <a:avLst/>
          </a:prstGeom>
          <a:noFill/>
        </p:spPr>
        <p:txBody>
          <a:bodyPr wrap="none" rtlCol="0">
            <a:spAutoFit/>
          </a:bodyPr>
          <a:lstStyle/>
          <a:p>
            <a:r>
              <a:rPr lang="en-GB" dirty="0"/>
              <a:t>(Rappa, 2001)</a:t>
            </a:r>
          </a:p>
        </p:txBody>
      </p:sp>
    </p:spTree>
    <p:extLst>
      <p:ext uri="{BB962C8B-B14F-4D97-AF65-F5344CB8AC3E}">
        <p14:creationId xmlns:p14="http://schemas.microsoft.com/office/powerpoint/2010/main" val="700238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9E2EF-69D5-2958-43A3-7A6E85DEDE1C}"/>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A29F5D3-531D-909A-48E3-E45435DDEFF7}"/>
              </a:ext>
            </a:extLst>
          </p:cNvPr>
          <p:cNvSpPr txBox="1">
            <a:spLocks noChangeArrowheads="1"/>
          </p:cNvSpPr>
          <p:nvPr/>
        </p:nvSpPr>
        <p:spPr>
          <a:xfrm>
            <a:off x="269642" y="386360"/>
            <a:ext cx="9494202"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Key ingredients of a Business Model</a:t>
            </a:r>
          </a:p>
        </p:txBody>
      </p:sp>
      <p:sp>
        <p:nvSpPr>
          <p:cNvPr id="3" name="Rectangle 2">
            <a:extLst>
              <a:ext uri="{FF2B5EF4-FFF2-40B4-BE49-F238E27FC236}">
                <a16:creationId xmlns:a16="http://schemas.microsoft.com/office/drawing/2014/main" id="{0118F9A6-0D2D-C4B0-2D94-D22FF26C13E8}"/>
              </a:ext>
            </a:extLst>
          </p:cNvPr>
          <p:cNvSpPr/>
          <p:nvPr/>
        </p:nvSpPr>
        <p:spPr>
          <a:xfrm>
            <a:off x="2126582" y="2351782"/>
            <a:ext cx="7938835" cy="1077218"/>
          </a:xfrm>
          <a:prstGeom prst="rect">
            <a:avLst/>
          </a:prstGeom>
        </p:spPr>
        <p:txBody>
          <a:bodyPr wrap="square">
            <a:spAutoFit/>
          </a:bodyPr>
          <a:lstStyle/>
          <a:p>
            <a:r>
              <a:rPr lang="en-GB" sz="3200" dirty="0">
                <a:latin typeface="Arial" panose="020B0604020202020204" pitchFamily="34" charset="0"/>
                <a:cs typeface="Arial" panose="020B0604020202020204" pitchFamily="34" charset="0"/>
              </a:rPr>
              <a:t>What do you think are important considerations for a Business Model?</a:t>
            </a:r>
          </a:p>
        </p:txBody>
      </p:sp>
    </p:spTree>
    <p:extLst>
      <p:ext uri="{BB962C8B-B14F-4D97-AF65-F5344CB8AC3E}">
        <p14:creationId xmlns:p14="http://schemas.microsoft.com/office/powerpoint/2010/main" val="710678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0B1F9-995F-6073-3A99-B94FDD20412F}"/>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B74504CC-BEFC-EBA5-747A-E51678DF13E0}"/>
              </a:ext>
            </a:extLst>
          </p:cNvPr>
          <p:cNvSpPr/>
          <p:nvPr/>
        </p:nvSpPr>
        <p:spPr>
          <a:xfrm>
            <a:off x="1031696" y="1727313"/>
            <a:ext cx="10128608" cy="3046988"/>
          </a:xfrm>
          <a:prstGeom prst="rect">
            <a:avLst/>
          </a:prstGeom>
        </p:spPr>
        <p:txBody>
          <a:bodyPr wrap="square" numCol="2">
            <a:spAutoFit/>
          </a:bodyPr>
          <a:lstStyle/>
          <a:p>
            <a:pPr marL="514350" indent="-514350">
              <a:buFont typeface="+mj-lt"/>
              <a:buAutoNum type="arabicPeriod"/>
            </a:pPr>
            <a:r>
              <a:rPr lang="en-GB" sz="3200" dirty="0">
                <a:latin typeface="Arial" panose="020B0604020202020204" pitchFamily="34" charset="0"/>
                <a:cs typeface="Arial" panose="020B0604020202020204" pitchFamily="34" charset="0"/>
              </a:rPr>
              <a:t>Value proposition</a:t>
            </a:r>
          </a:p>
          <a:p>
            <a:pPr marL="514350" indent="-514350">
              <a:buFont typeface="+mj-lt"/>
              <a:buAutoNum type="arabicPeriod"/>
            </a:pPr>
            <a:r>
              <a:rPr lang="en-GB" sz="3200" dirty="0">
                <a:latin typeface="Arial" panose="020B0604020202020204" pitchFamily="34" charset="0"/>
                <a:cs typeface="Arial" panose="020B0604020202020204" pitchFamily="34" charset="0"/>
              </a:rPr>
              <a:t>Revenue model</a:t>
            </a:r>
          </a:p>
          <a:p>
            <a:pPr marL="514350" indent="-514350">
              <a:buFont typeface="+mj-lt"/>
              <a:buAutoNum type="arabicPeriod"/>
            </a:pPr>
            <a:r>
              <a:rPr lang="en-GB" sz="3200" dirty="0">
                <a:latin typeface="Arial" panose="020B0604020202020204" pitchFamily="34" charset="0"/>
                <a:cs typeface="Arial" panose="020B0604020202020204" pitchFamily="34" charset="0"/>
              </a:rPr>
              <a:t>Market Opportunity</a:t>
            </a:r>
          </a:p>
          <a:p>
            <a:pPr marL="514350" indent="-514350">
              <a:buFont typeface="+mj-lt"/>
              <a:buAutoNum type="arabicPeriod"/>
            </a:pPr>
            <a:r>
              <a:rPr lang="en-GB" sz="3200" dirty="0">
                <a:latin typeface="Arial" panose="020B0604020202020204" pitchFamily="34" charset="0"/>
                <a:cs typeface="Arial" panose="020B0604020202020204" pitchFamily="34" charset="0"/>
              </a:rPr>
              <a:t>Competitive environment</a:t>
            </a:r>
          </a:p>
          <a:p>
            <a:endParaRPr lang="en-GB" sz="3200" dirty="0">
              <a:latin typeface="Arial" panose="020B0604020202020204" pitchFamily="34" charset="0"/>
              <a:cs typeface="Arial" panose="020B0604020202020204" pitchFamily="34" charset="0"/>
            </a:endParaRPr>
          </a:p>
          <a:p>
            <a:pPr marL="514350" indent="-514350">
              <a:buFont typeface="+mj-lt"/>
              <a:buAutoNum type="arabicPeriod" startAt="5"/>
            </a:pPr>
            <a:r>
              <a:rPr lang="en-GB" sz="3200" dirty="0">
                <a:latin typeface="Arial" panose="020B0604020202020204" pitchFamily="34" charset="0"/>
                <a:cs typeface="Arial" panose="020B0604020202020204" pitchFamily="34" charset="0"/>
              </a:rPr>
              <a:t>Competitive advantage</a:t>
            </a:r>
          </a:p>
          <a:p>
            <a:pPr marL="514350" indent="-514350">
              <a:buFont typeface="+mj-lt"/>
              <a:buAutoNum type="arabicPeriod" startAt="5"/>
            </a:pPr>
            <a:r>
              <a:rPr lang="en-GB" sz="3200" dirty="0">
                <a:latin typeface="Arial" panose="020B0604020202020204" pitchFamily="34" charset="0"/>
                <a:cs typeface="Arial" panose="020B0604020202020204" pitchFamily="34" charset="0"/>
              </a:rPr>
              <a:t>Market strategy</a:t>
            </a:r>
          </a:p>
          <a:p>
            <a:pPr marL="514350" indent="-514350">
              <a:buFont typeface="+mj-lt"/>
              <a:buAutoNum type="arabicPeriod" startAt="5"/>
            </a:pPr>
            <a:r>
              <a:rPr lang="en-GB" sz="3200" dirty="0">
                <a:latin typeface="Arial" panose="020B0604020202020204" pitchFamily="34" charset="0"/>
                <a:cs typeface="Arial" panose="020B0604020202020204" pitchFamily="34" charset="0"/>
              </a:rPr>
              <a:t>Organisational development</a:t>
            </a:r>
          </a:p>
          <a:p>
            <a:pPr marL="514350" indent="-514350">
              <a:buFont typeface="+mj-lt"/>
              <a:buAutoNum type="arabicPeriod" startAt="5"/>
            </a:pPr>
            <a:r>
              <a:rPr lang="en-GB" sz="3200" dirty="0">
                <a:latin typeface="Arial" panose="020B0604020202020204" pitchFamily="34" charset="0"/>
                <a:cs typeface="Arial" panose="020B0604020202020204" pitchFamily="34" charset="0"/>
              </a:rPr>
              <a:t>Management team</a:t>
            </a:r>
          </a:p>
        </p:txBody>
      </p:sp>
      <p:sp>
        <p:nvSpPr>
          <p:cNvPr id="18" name="Rectangle 2">
            <a:extLst>
              <a:ext uri="{FF2B5EF4-FFF2-40B4-BE49-F238E27FC236}">
                <a16:creationId xmlns:a16="http://schemas.microsoft.com/office/drawing/2014/main" id="{68D26BF3-8090-6B53-B3D6-9E381267E355}"/>
              </a:ext>
            </a:extLst>
          </p:cNvPr>
          <p:cNvSpPr txBox="1">
            <a:spLocks noChangeArrowheads="1"/>
          </p:cNvSpPr>
          <p:nvPr/>
        </p:nvSpPr>
        <p:spPr>
          <a:xfrm>
            <a:off x="269642" y="386360"/>
            <a:ext cx="9494202"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Key ingredients of a Business Model</a:t>
            </a:r>
          </a:p>
        </p:txBody>
      </p:sp>
    </p:spTree>
    <p:extLst>
      <p:ext uri="{BB962C8B-B14F-4D97-AF65-F5344CB8AC3E}">
        <p14:creationId xmlns:p14="http://schemas.microsoft.com/office/powerpoint/2010/main" val="2483878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EB800-2F30-3C98-5CA2-A6E38FF458E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2AD1CA8-7400-1249-924E-EF12EAB18D64}"/>
              </a:ext>
            </a:extLst>
          </p:cNvPr>
          <p:cNvSpPr txBox="1">
            <a:spLocks noChangeArrowheads="1"/>
          </p:cNvSpPr>
          <p:nvPr/>
        </p:nvSpPr>
        <p:spPr>
          <a:xfrm>
            <a:off x="269194" y="234963"/>
            <a:ext cx="3665581"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Value Curve</a:t>
            </a:r>
          </a:p>
        </p:txBody>
      </p:sp>
      <p:pic>
        <p:nvPicPr>
          <p:cNvPr id="3" name="Picture 2">
            <a:extLst>
              <a:ext uri="{FF2B5EF4-FFF2-40B4-BE49-F238E27FC236}">
                <a16:creationId xmlns:a16="http://schemas.microsoft.com/office/drawing/2014/main" id="{8D21324F-8599-5948-FFC5-42D2FC1419D1}"/>
              </a:ext>
            </a:extLst>
          </p:cNvPr>
          <p:cNvPicPr>
            <a:picLocks noChangeAspect="1"/>
          </p:cNvPicPr>
          <p:nvPr/>
        </p:nvPicPr>
        <p:blipFill>
          <a:blip r:embed="rId2"/>
          <a:stretch>
            <a:fillRect/>
          </a:stretch>
        </p:blipFill>
        <p:spPr>
          <a:xfrm>
            <a:off x="269193" y="1075998"/>
            <a:ext cx="7225677" cy="4433453"/>
          </a:xfrm>
          <a:prstGeom prst="rect">
            <a:avLst/>
          </a:prstGeom>
        </p:spPr>
      </p:pic>
      <p:sp>
        <p:nvSpPr>
          <p:cNvPr id="4" name="TextBox 3">
            <a:extLst>
              <a:ext uri="{FF2B5EF4-FFF2-40B4-BE49-F238E27FC236}">
                <a16:creationId xmlns:a16="http://schemas.microsoft.com/office/drawing/2014/main" id="{559092B4-F3B9-A865-B539-1F743EEFE838}"/>
              </a:ext>
            </a:extLst>
          </p:cNvPr>
          <p:cNvSpPr txBox="1"/>
          <p:nvPr/>
        </p:nvSpPr>
        <p:spPr>
          <a:xfrm>
            <a:off x="7722453" y="1136597"/>
            <a:ext cx="4200353" cy="2462213"/>
          </a:xfrm>
          <a:prstGeom prst="rect">
            <a:avLst/>
          </a:prstGeom>
          <a:noFill/>
        </p:spPr>
        <p:txBody>
          <a:bodyPr wrap="square" rtlCol="0">
            <a:spAutoFit/>
          </a:bodyPr>
          <a:lstStyle/>
          <a:p>
            <a:r>
              <a:rPr lang="en-GB" sz="2200" dirty="0"/>
              <a:t>The curve represents the strategies used by the BA and TA</a:t>
            </a:r>
          </a:p>
          <a:p>
            <a:r>
              <a:rPr lang="en-GB" sz="2200" dirty="0"/>
              <a:t>X axis – key criteria the company think are important</a:t>
            </a:r>
          </a:p>
          <a:p>
            <a:r>
              <a:rPr lang="en-GB" sz="2200" dirty="0"/>
              <a:t>Y axis – the degree to which the BA and TA invest</a:t>
            </a:r>
          </a:p>
        </p:txBody>
      </p:sp>
    </p:spTree>
    <p:extLst>
      <p:ext uri="{BB962C8B-B14F-4D97-AF65-F5344CB8AC3E}">
        <p14:creationId xmlns:p14="http://schemas.microsoft.com/office/powerpoint/2010/main" val="25945595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A659B-32F4-D652-DC37-BE997777881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1D583FF-50F2-F439-9012-0CD352DC87FD}"/>
              </a:ext>
            </a:extLst>
          </p:cNvPr>
          <p:cNvSpPr/>
          <p:nvPr/>
        </p:nvSpPr>
        <p:spPr>
          <a:xfrm>
            <a:off x="2028585" y="153681"/>
            <a:ext cx="1198709" cy="1060396"/>
          </a:xfrm>
          <a:prstGeom prst="rect">
            <a:avLst/>
          </a:prstGeom>
          <a:solidFill>
            <a:srgbClr val="EDEDED"/>
          </a:solidFill>
          <a:ln>
            <a:solidFill>
              <a:srgbClr val="EDED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2BD88B73-3990-D041-C539-2CB283E74D45}"/>
              </a:ext>
            </a:extLst>
          </p:cNvPr>
          <p:cNvPicPr>
            <a:picLocks noChangeAspect="1"/>
          </p:cNvPicPr>
          <p:nvPr/>
        </p:nvPicPr>
        <p:blipFill>
          <a:blip r:embed="rId2"/>
          <a:stretch>
            <a:fillRect/>
          </a:stretch>
        </p:blipFill>
        <p:spPr>
          <a:xfrm>
            <a:off x="476409" y="59362"/>
            <a:ext cx="10962731" cy="5566348"/>
          </a:xfrm>
          <a:prstGeom prst="rect">
            <a:avLst/>
          </a:prstGeom>
        </p:spPr>
      </p:pic>
      <p:sp>
        <p:nvSpPr>
          <p:cNvPr id="3" name="TextBox 2">
            <a:extLst>
              <a:ext uri="{FF2B5EF4-FFF2-40B4-BE49-F238E27FC236}">
                <a16:creationId xmlns:a16="http://schemas.microsoft.com/office/drawing/2014/main" id="{227664D1-1D18-8C3B-7F73-E3FFF9BBFA83}"/>
              </a:ext>
            </a:extLst>
          </p:cNvPr>
          <p:cNvSpPr txBox="1"/>
          <p:nvPr/>
        </p:nvSpPr>
        <p:spPr>
          <a:xfrm>
            <a:off x="9256699" y="5210274"/>
            <a:ext cx="2935301" cy="369332"/>
          </a:xfrm>
          <a:prstGeom prst="rect">
            <a:avLst/>
          </a:prstGeom>
          <a:noFill/>
        </p:spPr>
        <p:txBody>
          <a:bodyPr wrap="square" rtlCol="0">
            <a:spAutoFit/>
          </a:bodyPr>
          <a:lstStyle/>
          <a:p>
            <a:r>
              <a:rPr lang="en-GB" dirty="0"/>
              <a:t>Liu and Kim (2022)</a:t>
            </a:r>
          </a:p>
        </p:txBody>
      </p:sp>
    </p:spTree>
    <p:extLst>
      <p:ext uri="{BB962C8B-B14F-4D97-AF65-F5344CB8AC3E}">
        <p14:creationId xmlns:p14="http://schemas.microsoft.com/office/powerpoint/2010/main" val="42127439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2770E-4B88-199F-FD01-B3DAED484F25}"/>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EB97DB0-297E-E161-3604-2C35361C1E60}"/>
              </a:ext>
            </a:extLst>
          </p:cNvPr>
          <p:cNvSpPr txBox="1">
            <a:spLocks noChangeArrowheads="1"/>
          </p:cNvSpPr>
          <p:nvPr/>
        </p:nvSpPr>
        <p:spPr>
          <a:xfrm>
            <a:off x="246142" y="227279"/>
            <a:ext cx="10388560"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Different definitions of a Business Model</a:t>
            </a:r>
          </a:p>
        </p:txBody>
      </p:sp>
      <p:sp>
        <p:nvSpPr>
          <p:cNvPr id="2" name="Rectangle 3">
            <a:extLst>
              <a:ext uri="{FF2B5EF4-FFF2-40B4-BE49-F238E27FC236}">
                <a16:creationId xmlns:a16="http://schemas.microsoft.com/office/drawing/2014/main" id="{98D1AEB2-DF8B-67BF-80F3-53695C996270}"/>
              </a:ext>
            </a:extLst>
          </p:cNvPr>
          <p:cNvSpPr txBox="1">
            <a:spLocks noChangeArrowheads="1"/>
          </p:cNvSpPr>
          <p:nvPr/>
        </p:nvSpPr>
        <p:spPr>
          <a:xfrm>
            <a:off x="1832642" y="1727627"/>
            <a:ext cx="8229600" cy="4471988"/>
          </a:xfrm>
          <a:prstGeom prst="rect">
            <a:avLst/>
          </a:prstGeom>
        </p:spPr>
        <p:txBody>
          <a:bodyPr lIns="91436" tIns="45718" rIns="91436" bIns="45718">
            <a:normAutofit/>
          </a:bodyPr>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None/>
              <a:defRPr/>
            </a:pPr>
            <a:r>
              <a:rPr lang="en-US" altLang="zh-CN" sz="2400" dirty="0">
                <a:ea typeface="宋体" pitchFamily="2" charset="-122"/>
              </a:rPr>
              <a:t>A Business Model is nothing else than a description of:</a:t>
            </a:r>
          </a:p>
          <a:p>
            <a:pPr marL="0" indent="0">
              <a:buNone/>
              <a:defRPr/>
            </a:pPr>
            <a:endParaRPr lang="en-US" altLang="zh-CN" sz="2400" dirty="0">
              <a:ea typeface="宋体" pitchFamily="2" charset="-122"/>
            </a:endParaRPr>
          </a:p>
          <a:p>
            <a:pPr lvl="1">
              <a:defRPr/>
            </a:pPr>
            <a:r>
              <a:rPr lang="en-US" altLang="zh-CN" sz="2400" u="sng" dirty="0">
                <a:ea typeface="宋体" pitchFamily="2" charset="-122"/>
              </a:rPr>
              <a:t>the value a company offers</a:t>
            </a:r>
            <a:r>
              <a:rPr lang="en-US" altLang="zh-CN" sz="2400" dirty="0">
                <a:ea typeface="宋体" pitchFamily="2" charset="-122"/>
              </a:rPr>
              <a:t> to one or several </a:t>
            </a:r>
            <a:r>
              <a:rPr lang="en-US" altLang="zh-CN" sz="2400" u="sng" dirty="0">
                <a:ea typeface="宋体" pitchFamily="2" charset="-122"/>
              </a:rPr>
              <a:t>segments of customers</a:t>
            </a:r>
            <a:r>
              <a:rPr lang="en-US" altLang="zh-CN" sz="2400" dirty="0">
                <a:ea typeface="宋体" pitchFamily="2" charset="-122"/>
              </a:rPr>
              <a:t> </a:t>
            </a:r>
          </a:p>
          <a:p>
            <a:pPr lvl="1">
              <a:defRPr/>
            </a:pPr>
            <a:r>
              <a:rPr lang="en-US" altLang="zh-CN" sz="2400" dirty="0">
                <a:ea typeface="宋体" pitchFamily="2" charset="-122"/>
              </a:rPr>
              <a:t>and the </a:t>
            </a:r>
            <a:r>
              <a:rPr lang="en-US" altLang="zh-CN" sz="2400" u="sng" dirty="0">
                <a:ea typeface="宋体" pitchFamily="2" charset="-122"/>
              </a:rPr>
              <a:t>architecture</a:t>
            </a:r>
            <a:r>
              <a:rPr lang="en-US" altLang="zh-CN" sz="2400" dirty="0">
                <a:ea typeface="宋体" pitchFamily="2" charset="-122"/>
              </a:rPr>
              <a:t> of the firm and its network of partners for creating, marketing, and delivering this value and relationship capital, in order to generate profitable and sustainable </a:t>
            </a:r>
            <a:r>
              <a:rPr lang="en-US" altLang="zh-CN" sz="2400" u="sng" dirty="0">
                <a:ea typeface="宋体" pitchFamily="2" charset="-122"/>
              </a:rPr>
              <a:t>revenue</a:t>
            </a:r>
            <a:r>
              <a:rPr lang="en-US" altLang="zh-CN" sz="2400" dirty="0">
                <a:ea typeface="宋体" pitchFamily="2" charset="-122"/>
              </a:rPr>
              <a:t> streams. </a:t>
            </a:r>
          </a:p>
          <a:p>
            <a:pPr lvl="1">
              <a:defRPr/>
            </a:pPr>
            <a:endParaRPr lang="en-US" altLang="zh-CN" sz="2400" dirty="0">
              <a:ea typeface="宋体" pitchFamily="2" charset="-122"/>
            </a:endParaRPr>
          </a:p>
          <a:p>
            <a:pPr marL="192881" lvl="1" indent="0">
              <a:buNone/>
              <a:defRPr/>
            </a:pPr>
            <a:endParaRPr lang="en-US" altLang="zh-CN" sz="2400" dirty="0">
              <a:ea typeface="宋体" pitchFamily="2" charset="-122"/>
            </a:endParaRPr>
          </a:p>
          <a:p>
            <a:pPr algn="r">
              <a:buFont typeface="Wingdings" pitchFamily="2" charset="2"/>
              <a:buNone/>
              <a:defRPr/>
            </a:pPr>
            <a:r>
              <a:rPr lang="en-US" altLang="zh-CN" sz="2400" dirty="0">
                <a:ea typeface="宋体" pitchFamily="2" charset="-122"/>
              </a:rPr>
              <a:t>Pigneur </a:t>
            </a:r>
            <a:r>
              <a:rPr lang="en-US" altLang="zh-CN" sz="2400" i="1" dirty="0">
                <a:ea typeface="宋体" pitchFamily="2" charset="-122"/>
              </a:rPr>
              <a:t>et al., </a:t>
            </a:r>
            <a:r>
              <a:rPr lang="en-US" altLang="zh-CN" sz="2400" dirty="0">
                <a:ea typeface="宋体" pitchFamily="2" charset="-122"/>
              </a:rPr>
              <a:t>(2002)</a:t>
            </a:r>
          </a:p>
        </p:txBody>
      </p:sp>
    </p:spTree>
    <p:extLst>
      <p:ext uri="{BB962C8B-B14F-4D97-AF65-F5344CB8AC3E}">
        <p14:creationId xmlns:p14="http://schemas.microsoft.com/office/powerpoint/2010/main" val="1697776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A0BF3-05D4-3B2B-E196-EB1BBD86FC68}"/>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5BDB9C7D-42EB-7103-CD86-396DA97B1E39}"/>
              </a:ext>
            </a:extLst>
          </p:cNvPr>
          <p:cNvSpPr txBox="1">
            <a:spLocks noChangeArrowheads="1"/>
          </p:cNvSpPr>
          <p:nvPr/>
        </p:nvSpPr>
        <p:spPr>
          <a:xfrm>
            <a:off x="246142" y="227279"/>
            <a:ext cx="10388560"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Different definitions of a Business Model</a:t>
            </a:r>
          </a:p>
        </p:txBody>
      </p:sp>
      <p:sp>
        <p:nvSpPr>
          <p:cNvPr id="3" name="Rectangle 3">
            <a:extLst>
              <a:ext uri="{FF2B5EF4-FFF2-40B4-BE49-F238E27FC236}">
                <a16:creationId xmlns:a16="http://schemas.microsoft.com/office/drawing/2014/main" id="{1BCFF3F1-8A93-BEC6-F6AA-468D7E4B71AA}"/>
              </a:ext>
            </a:extLst>
          </p:cNvPr>
          <p:cNvSpPr txBox="1">
            <a:spLocks noChangeArrowheads="1"/>
          </p:cNvSpPr>
          <p:nvPr/>
        </p:nvSpPr>
        <p:spPr>
          <a:xfrm>
            <a:off x="2109267" y="2076610"/>
            <a:ext cx="8229600" cy="2895600"/>
          </a:xfrm>
          <a:prstGeom prst="rect">
            <a:avLst/>
          </a:prstGeom>
        </p:spPr>
        <p:txBody>
          <a:bodyPr lIns="91436" tIns="45718" rIns="91436" bIns="45718"/>
          <a:lst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a:lstStyle>
          <a:p>
            <a:pPr marL="0" indent="0">
              <a:buNone/>
              <a:defRPr/>
            </a:pPr>
            <a:r>
              <a:rPr lang="en-GB" altLang="zh-CN" sz="2400" dirty="0">
                <a:ea typeface="宋体" pitchFamily="2" charset="-122"/>
              </a:rPr>
              <a:t>A summary of how a company will generate revenue, identifying its </a:t>
            </a:r>
            <a:r>
              <a:rPr lang="en-GB" altLang="zh-CN" sz="2400" b="1" dirty="0">
                <a:solidFill>
                  <a:srgbClr val="FF0000"/>
                </a:solidFill>
                <a:ea typeface="宋体" pitchFamily="2" charset="-122"/>
              </a:rPr>
              <a:t>product</a:t>
            </a:r>
            <a:r>
              <a:rPr lang="en-GB" altLang="zh-CN" sz="2400" dirty="0">
                <a:ea typeface="宋体" pitchFamily="2" charset="-122"/>
              </a:rPr>
              <a:t> offering, </a:t>
            </a:r>
            <a:r>
              <a:rPr lang="en-GB" altLang="zh-CN" sz="2400" b="1" dirty="0">
                <a:solidFill>
                  <a:srgbClr val="FF0000"/>
                </a:solidFill>
                <a:ea typeface="宋体" pitchFamily="2" charset="-122"/>
              </a:rPr>
              <a:t>value-added services</a:t>
            </a:r>
            <a:r>
              <a:rPr lang="en-GB" altLang="zh-CN" sz="2400" dirty="0">
                <a:ea typeface="宋体" pitchFamily="2" charset="-122"/>
              </a:rPr>
              <a:t>, </a:t>
            </a:r>
            <a:r>
              <a:rPr lang="en-GB" altLang="zh-CN" sz="2400" b="1" dirty="0">
                <a:solidFill>
                  <a:srgbClr val="FF0000"/>
                </a:solidFill>
                <a:ea typeface="宋体" pitchFamily="2" charset="-122"/>
              </a:rPr>
              <a:t>revenue sources </a:t>
            </a:r>
            <a:r>
              <a:rPr lang="en-GB" altLang="zh-CN" sz="2400" dirty="0">
                <a:ea typeface="宋体" pitchFamily="2" charset="-122"/>
              </a:rPr>
              <a:t>and </a:t>
            </a:r>
            <a:r>
              <a:rPr lang="en-GB" altLang="zh-CN" sz="2400" b="1" dirty="0">
                <a:solidFill>
                  <a:srgbClr val="FF0000"/>
                </a:solidFill>
                <a:ea typeface="宋体" pitchFamily="2" charset="-122"/>
              </a:rPr>
              <a:t>target customers</a:t>
            </a:r>
          </a:p>
          <a:p>
            <a:pPr>
              <a:buFont typeface="Wingdings" pitchFamily="2" charset="2"/>
              <a:buNone/>
              <a:defRPr/>
            </a:pPr>
            <a:r>
              <a:rPr lang="en-US" altLang="zh-CN" sz="2400" dirty="0">
                <a:ea typeface="宋体" pitchFamily="2" charset="-122"/>
              </a:rPr>
              <a:t>                                       </a:t>
            </a:r>
          </a:p>
          <a:p>
            <a:pPr>
              <a:buFont typeface="Wingdings" pitchFamily="2" charset="2"/>
              <a:buNone/>
              <a:defRPr/>
            </a:pPr>
            <a:endParaRPr lang="en-US" altLang="zh-CN" sz="2400" dirty="0">
              <a:ea typeface="宋体" pitchFamily="2" charset="-122"/>
            </a:endParaRPr>
          </a:p>
          <a:p>
            <a:pPr>
              <a:buFont typeface="Wingdings" pitchFamily="2" charset="2"/>
              <a:buNone/>
              <a:defRPr/>
            </a:pPr>
            <a:endParaRPr lang="en-US" altLang="zh-CN" sz="2400" dirty="0">
              <a:ea typeface="宋体" pitchFamily="2" charset="-122"/>
            </a:endParaRPr>
          </a:p>
          <a:p>
            <a:pPr>
              <a:buFont typeface="Wingdings" pitchFamily="2" charset="2"/>
              <a:buNone/>
              <a:defRPr/>
            </a:pPr>
            <a:endParaRPr lang="en-US" altLang="zh-CN" sz="2400" dirty="0">
              <a:ea typeface="宋体" pitchFamily="2" charset="-122"/>
            </a:endParaRPr>
          </a:p>
          <a:p>
            <a:pPr algn="r">
              <a:buFont typeface="Wingdings" pitchFamily="2" charset="2"/>
              <a:buNone/>
              <a:defRPr/>
            </a:pPr>
            <a:r>
              <a:rPr lang="en-US" altLang="zh-CN" sz="2400" dirty="0">
                <a:ea typeface="宋体" pitchFamily="2" charset="-122"/>
              </a:rPr>
              <a:t>Chaffey (2011)</a:t>
            </a:r>
            <a:endParaRPr lang="en-GB" altLang="zh-CN" sz="2400" dirty="0">
              <a:ea typeface="宋体" pitchFamily="2" charset="-122"/>
            </a:endParaRPr>
          </a:p>
          <a:p>
            <a:pPr>
              <a:defRPr/>
            </a:pPr>
            <a:endParaRPr lang="en-GB" altLang="zh-CN" sz="2400" dirty="0">
              <a:ea typeface="宋体" pitchFamily="2" charset="-122"/>
            </a:endParaRPr>
          </a:p>
          <a:p>
            <a:pPr>
              <a:defRPr/>
            </a:pPr>
            <a:endParaRPr lang="zh-CN" altLang="en-US" sz="2400" dirty="0">
              <a:ea typeface="宋体" pitchFamily="2" charset="-122"/>
            </a:endParaRPr>
          </a:p>
        </p:txBody>
      </p:sp>
    </p:spTree>
    <p:extLst>
      <p:ext uri="{BB962C8B-B14F-4D97-AF65-F5344CB8AC3E}">
        <p14:creationId xmlns:p14="http://schemas.microsoft.com/office/powerpoint/2010/main" val="366908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5EE6E-0E38-DDB0-C20B-E10FBC192D6C}"/>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8EDC22A7-27DE-48B8-7C3A-C87E76E280A1}"/>
              </a:ext>
            </a:extLst>
          </p:cNvPr>
          <p:cNvSpPr txBox="1">
            <a:spLocks noChangeArrowheads="1"/>
          </p:cNvSpPr>
          <p:nvPr/>
        </p:nvSpPr>
        <p:spPr>
          <a:xfrm>
            <a:off x="525780" y="362924"/>
            <a:ext cx="10515599" cy="841036"/>
          </a:xfrm>
          <a:prstGeom prst="rect">
            <a:avLst/>
          </a:prstGeom>
        </p:spPr>
        <p:txBody>
          <a:bodyPr anchor="ctr">
            <a:normAutofit fontScale="85000" lnSpcReduction="2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Classifications of e-commerce by transactions or interactions:</a:t>
            </a:r>
          </a:p>
        </p:txBody>
      </p:sp>
      <p:graphicFrame>
        <p:nvGraphicFramePr>
          <p:cNvPr id="2" name="Table 1">
            <a:extLst>
              <a:ext uri="{FF2B5EF4-FFF2-40B4-BE49-F238E27FC236}">
                <a16:creationId xmlns:a16="http://schemas.microsoft.com/office/drawing/2014/main" id="{82C5048A-529C-40E8-22D2-0898623499F4}"/>
              </a:ext>
            </a:extLst>
          </p:cNvPr>
          <p:cNvGraphicFramePr>
            <a:graphicFrameLocks noGrp="1"/>
          </p:cNvGraphicFramePr>
          <p:nvPr>
            <p:extLst>
              <p:ext uri="{D42A27DB-BD31-4B8C-83A1-F6EECF244321}">
                <p14:modId xmlns:p14="http://schemas.microsoft.com/office/powerpoint/2010/main" val="4170875831"/>
              </p:ext>
            </p:extLst>
          </p:nvPr>
        </p:nvGraphicFramePr>
        <p:xfrm>
          <a:off x="330840" y="1143000"/>
          <a:ext cx="11530320" cy="4358640"/>
        </p:xfrm>
        <a:graphic>
          <a:graphicData uri="http://schemas.openxmlformats.org/drawingml/2006/table">
            <a:tbl>
              <a:tblPr firstRow="1" bandRow="1">
                <a:tableStyleId>{2D5ABB26-0587-4C30-8999-92F81FD0307C}</a:tableStyleId>
              </a:tblPr>
              <a:tblGrid>
                <a:gridCol w="2970306">
                  <a:extLst>
                    <a:ext uri="{9D8B030D-6E8A-4147-A177-3AD203B41FA5}">
                      <a16:colId xmlns:a16="http://schemas.microsoft.com/office/drawing/2014/main" val="542480887"/>
                    </a:ext>
                  </a:extLst>
                </a:gridCol>
                <a:gridCol w="2435839">
                  <a:extLst>
                    <a:ext uri="{9D8B030D-6E8A-4147-A177-3AD203B41FA5}">
                      <a16:colId xmlns:a16="http://schemas.microsoft.com/office/drawing/2014/main" val="3918817041"/>
                    </a:ext>
                  </a:extLst>
                </a:gridCol>
                <a:gridCol w="2159214">
                  <a:extLst>
                    <a:ext uri="{9D8B030D-6E8A-4147-A177-3AD203B41FA5}">
                      <a16:colId xmlns:a16="http://schemas.microsoft.com/office/drawing/2014/main" val="3011443707"/>
                    </a:ext>
                  </a:extLst>
                </a:gridCol>
                <a:gridCol w="3964961">
                  <a:extLst>
                    <a:ext uri="{9D8B030D-6E8A-4147-A177-3AD203B41FA5}">
                      <a16:colId xmlns:a16="http://schemas.microsoft.com/office/drawing/2014/main" val="2286240564"/>
                    </a:ext>
                  </a:extLst>
                </a:gridCol>
              </a:tblGrid>
              <a:tr h="370840">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b="0" dirty="0">
                          <a:solidFill>
                            <a:schemeClr val="tx1"/>
                          </a:solidFill>
                          <a:latin typeface="Times New Roman" panose="02020603050405020304" pitchFamily="18" charset="0"/>
                          <a:cs typeface="Times New Roman" panose="02020603050405020304" pitchFamily="18" charset="0"/>
                        </a:rPr>
                        <a:t>business-to-business-to-consumer (B2B2C): e-commerce model in which a business provides some product or service to a client business that maintains its own customers (</a:t>
                      </a:r>
                      <a:r>
                        <a:rPr lang="en-GB" sz="1400" b="0" dirty="0">
                          <a:solidFill>
                            <a:schemeClr val="tx1"/>
                          </a:solidFill>
                          <a:effectLst/>
                          <a:latin typeface="Times New Roman" panose="02020603050405020304" pitchFamily="18" charset="0"/>
                          <a:cs typeface="Times New Roman" panose="02020603050405020304" pitchFamily="18" charset="0"/>
                        </a:rPr>
                        <a:t>Online food ordering platforms)</a:t>
                      </a:r>
                      <a:endParaRPr lang="en-US" altLang="zh-CN" sz="1400" b="0" dirty="0">
                        <a:solidFill>
                          <a:schemeClr val="tx1"/>
                        </a:solidFill>
                        <a:latin typeface="Times New Roman" panose="02020603050405020304" pitchFamily="18" charset="0"/>
                        <a:cs typeface="Times New Roman" panose="02020603050405020304" pitchFamily="18" charset="0"/>
                      </a:endParaRPr>
                    </a:p>
                    <a:p>
                      <a:endParaRPr lang="en-GB" sz="1400" b="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eaLnBrk="1" hangingPunct="1">
                        <a:defRPr/>
                      </a:pPr>
                      <a:r>
                        <a:rPr lang="en-US" altLang="zh-CN" sz="1400" b="0" dirty="0">
                          <a:solidFill>
                            <a:schemeClr val="tx1"/>
                          </a:solidFill>
                          <a:latin typeface="Times New Roman" panose="02020603050405020304" pitchFamily="18" charset="0"/>
                          <a:cs typeface="Times New Roman" panose="02020603050405020304" pitchFamily="18" charset="0"/>
                        </a:rPr>
                        <a:t>consumer-to-business (C2B): </a:t>
                      </a:r>
                    </a:p>
                    <a:p>
                      <a:pPr eaLnBrk="1" hangingPunct="1">
                        <a:buFont typeface="Wingdings" pitchFamily="2" charset="2"/>
                        <a:buNone/>
                        <a:defRPr/>
                      </a:pPr>
                      <a:r>
                        <a:rPr lang="en-US" altLang="zh-CN" sz="1400" b="0" dirty="0">
                          <a:solidFill>
                            <a:schemeClr val="tx1"/>
                          </a:solidFill>
                          <a:latin typeface="Times New Roman" panose="02020603050405020304" pitchFamily="18" charset="0"/>
                          <a:cs typeface="Times New Roman" panose="02020603050405020304" pitchFamily="18" charset="0"/>
                        </a:rPr>
                        <a:t>e-commerce model in which individuals use the Internet to sell products or services to </a:t>
                      </a:r>
                      <a:r>
                        <a:rPr lang="en-US" altLang="zh-CN" sz="1400" b="0" dirty="0" err="1">
                          <a:solidFill>
                            <a:schemeClr val="tx1"/>
                          </a:solidFill>
                          <a:latin typeface="Times New Roman" panose="02020603050405020304" pitchFamily="18" charset="0"/>
                          <a:cs typeface="Times New Roman" panose="02020603050405020304" pitchFamily="18" charset="0"/>
                        </a:rPr>
                        <a:t>organisations</a:t>
                      </a:r>
                      <a:r>
                        <a:rPr lang="en-US" altLang="zh-CN" sz="1400" b="0" dirty="0">
                          <a:solidFill>
                            <a:schemeClr val="tx1"/>
                          </a:solidFill>
                          <a:latin typeface="Times New Roman" panose="02020603050405020304" pitchFamily="18" charset="0"/>
                          <a:cs typeface="Times New Roman" panose="02020603050405020304" pitchFamily="18" charset="0"/>
                        </a:rPr>
                        <a:t> (</a:t>
                      </a:r>
                      <a:r>
                        <a:rPr lang="en-US" altLang="zh-CN" sz="1400" b="0" dirty="0" err="1">
                          <a:solidFill>
                            <a:schemeClr val="tx1"/>
                          </a:solidFill>
                          <a:latin typeface="Times New Roman" panose="02020603050405020304" pitchFamily="18" charset="0"/>
                          <a:cs typeface="Times New Roman" panose="02020603050405020304" pitchFamily="18" charset="0"/>
                        </a:rPr>
                        <a:t>etsy</a:t>
                      </a:r>
                      <a:r>
                        <a:rPr lang="en-US" altLang="zh-CN" sz="1400" b="0" dirty="0">
                          <a:solidFill>
                            <a:schemeClr val="tx1"/>
                          </a:solidFill>
                          <a:latin typeface="Times New Roman" panose="02020603050405020304" pitchFamily="18" charset="0"/>
                          <a:cs typeface="Times New Roman" panose="02020603050405020304" pitchFamily="18" charset="0"/>
                        </a:rPr>
                        <a:t> </a:t>
                      </a:r>
                      <a:r>
                        <a:rPr lang="en-US" altLang="zh-CN" sz="1400" b="0" dirty="0" err="1">
                          <a:solidFill>
                            <a:schemeClr val="tx1"/>
                          </a:solidFill>
                          <a:latin typeface="Times New Roman" panose="02020603050405020304" pitchFamily="18" charset="0"/>
                          <a:cs typeface="Times New Roman" panose="02020603050405020304" pitchFamily="18" charset="0"/>
                        </a:rPr>
                        <a:t>ebay</a:t>
                      </a:r>
                      <a:r>
                        <a:rPr lang="en-US" altLang="zh-CN" sz="1400" b="0" dirty="0">
                          <a:solidFill>
                            <a:schemeClr val="tx1"/>
                          </a:solidFill>
                          <a:latin typeface="Times New Roman" panose="02020603050405020304" pitchFamily="18" charset="0"/>
                          <a:cs typeface="Times New Roman" panose="02020603050405020304" pitchFamily="18" charset="0"/>
                        </a:rPr>
                        <a:t>)</a:t>
                      </a:r>
                    </a:p>
                    <a:p>
                      <a:endParaRPr lang="en-GB" sz="1400" b="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eaLnBrk="1" hangingPunct="1">
                        <a:defRPr/>
                      </a:pPr>
                      <a:r>
                        <a:rPr lang="en-US" altLang="zh-CN" sz="1400" b="0" dirty="0">
                          <a:solidFill>
                            <a:schemeClr val="tx1"/>
                          </a:solidFill>
                          <a:latin typeface="Times New Roman" panose="02020603050405020304" pitchFamily="18" charset="0"/>
                          <a:cs typeface="Times New Roman" panose="02020603050405020304" pitchFamily="18" charset="0"/>
                        </a:rPr>
                        <a:t>consumer-to-consumer (C2C): e-commerce model in which consumers sell directly to other consumers (</a:t>
                      </a:r>
                      <a:r>
                        <a:rPr lang="en-US" altLang="zh-CN" sz="1400" b="0" dirty="0" err="1">
                          <a:solidFill>
                            <a:schemeClr val="tx1"/>
                          </a:solidFill>
                          <a:latin typeface="Times New Roman" panose="02020603050405020304" pitchFamily="18" charset="0"/>
                          <a:cs typeface="Times New Roman" panose="02020603050405020304" pitchFamily="18" charset="0"/>
                        </a:rPr>
                        <a:t>ebay</a:t>
                      </a:r>
                      <a:r>
                        <a:rPr lang="en-US" altLang="zh-CN" sz="1400" b="0" dirty="0">
                          <a:solidFill>
                            <a:schemeClr val="tx1"/>
                          </a:solidFill>
                          <a:latin typeface="Times New Roman" panose="02020603050405020304" pitchFamily="18" charset="0"/>
                          <a:cs typeface="Times New Roman" panose="02020603050405020304" pitchFamily="18" charset="0"/>
                        </a:rPr>
                        <a:t>, communities)</a:t>
                      </a: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b="0" dirty="0">
                          <a:solidFill>
                            <a:schemeClr val="tx1"/>
                          </a:solidFill>
                          <a:latin typeface="Times New Roman" panose="02020603050405020304" pitchFamily="18" charset="0"/>
                          <a:cs typeface="Times New Roman" panose="02020603050405020304" pitchFamily="18" charset="0"/>
                        </a:rPr>
                        <a:t>peer-to-peer (P2P): technology that enables networked peer computers to share data and processing with each other directly; can be used in C2C, B2B, and B2C e-commerce (Airbnb – use the platform to </a:t>
                      </a:r>
                      <a:r>
                        <a:rPr lang="en-GB" sz="1400" b="0" dirty="0">
                          <a:solidFill>
                            <a:schemeClr val="tx1"/>
                          </a:solidFill>
                          <a:effectLst/>
                          <a:latin typeface="Times New Roman" panose="02020603050405020304" pitchFamily="18" charset="0"/>
                          <a:cs typeface="Times New Roman" panose="02020603050405020304" pitchFamily="18" charset="0"/>
                        </a:rPr>
                        <a:t>help consumers find each other, trust one another, and make secure payments)</a:t>
                      </a:r>
                      <a:endParaRPr lang="en-US" altLang="zh-CN" sz="1400" b="0" dirty="0">
                        <a:solidFill>
                          <a:schemeClr val="tx1"/>
                        </a:solidFill>
                        <a:latin typeface="Times New Roman" panose="02020603050405020304" pitchFamily="18" charset="0"/>
                        <a:cs typeface="Times New Roman" panose="02020603050405020304" pitchFamily="18" charset="0"/>
                      </a:endParaRP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1024659053"/>
                  </a:ext>
                </a:extLst>
              </a:tr>
              <a:tr h="214982">
                <a:tc>
                  <a:txBody>
                    <a:bodyPr/>
                    <a:lstStyle/>
                    <a:p>
                      <a:pPr eaLnBrk="1" hangingPunct="1">
                        <a:defRPr/>
                      </a:pPr>
                      <a:r>
                        <a:rPr lang="en-US" altLang="zh-CN" sz="1400" dirty="0">
                          <a:solidFill>
                            <a:schemeClr val="tx1"/>
                          </a:solidFill>
                          <a:latin typeface="Times New Roman" panose="02020603050405020304" pitchFamily="18" charset="0"/>
                          <a:cs typeface="Times New Roman" panose="02020603050405020304" pitchFamily="18" charset="0"/>
                        </a:rPr>
                        <a:t>collaborative commerce (c-commerce):</a:t>
                      </a:r>
                      <a:r>
                        <a:rPr lang="en-US" altLang="zh-CN" sz="1400" b="1" dirty="0">
                          <a:solidFill>
                            <a:schemeClr val="tx1"/>
                          </a:solidFill>
                          <a:latin typeface="Times New Roman" panose="02020603050405020304" pitchFamily="18" charset="0"/>
                          <a:cs typeface="Times New Roman" panose="02020603050405020304" pitchFamily="18" charset="0"/>
                        </a:rPr>
                        <a:t> </a:t>
                      </a:r>
                    </a:p>
                    <a:p>
                      <a:pPr eaLnBrk="1" hangingPunct="1">
                        <a:buFont typeface="Wingdings" pitchFamily="2" charset="2"/>
                        <a:buNone/>
                        <a:defRPr/>
                      </a:pPr>
                      <a:r>
                        <a:rPr lang="en-US" altLang="zh-CN" sz="1400" dirty="0">
                          <a:solidFill>
                            <a:schemeClr val="tx1"/>
                          </a:solidFill>
                          <a:latin typeface="Times New Roman" panose="02020603050405020304" pitchFamily="18" charset="0"/>
                          <a:cs typeface="Times New Roman" panose="02020603050405020304" pitchFamily="18" charset="0"/>
                        </a:rPr>
                        <a:t>e-commerce model in which individuals or groups communicate or collaborate online (companies pair up services to collaborate – food services)</a:t>
                      </a:r>
                      <a:endParaRPr lang="en-US" altLang="zh-CN" sz="1400" b="1" dirty="0">
                        <a:solidFill>
                          <a:schemeClr val="tx1"/>
                        </a:solidFill>
                        <a:latin typeface="Times New Roman" panose="02020603050405020304" pitchFamily="18" charset="0"/>
                        <a:cs typeface="Times New Roman" panose="02020603050405020304" pitchFamily="18" charset="0"/>
                      </a:endParaRP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e-learning:</a:t>
                      </a:r>
                      <a:r>
                        <a:rPr lang="en-US" altLang="zh-CN" sz="1400" b="1" dirty="0">
                          <a:solidFill>
                            <a:schemeClr val="tx1"/>
                          </a:solidFill>
                          <a:latin typeface="Times New Roman" panose="02020603050405020304" pitchFamily="18" charset="0"/>
                          <a:cs typeface="Times New Roman" panose="02020603050405020304" pitchFamily="18" charset="0"/>
                        </a:rPr>
                        <a:t> </a:t>
                      </a:r>
                      <a:r>
                        <a:rPr lang="en-US" altLang="zh-CN" sz="1400" b="0" dirty="0">
                          <a:solidFill>
                            <a:schemeClr val="tx1"/>
                          </a:solidFill>
                          <a:latin typeface="Times New Roman" panose="02020603050405020304" pitchFamily="18" charset="0"/>
                          <a:cs typeface="Times New Roman" panose="02020603050405020304" pitchFamily="18" charset="0"/>
                        </a:rPr>
                        <a:t>t</a:t>
                      </a:r>
                      <a:r>
                        <a:rPr lang="en-US" altLang="zh-CN" sz="1400" dirty="0">
                          <a:solidFill>
                            <a:schemeClr val="tx1"/>
                          </a:solidFill>
                          <a:latin typeface="Times New Roman" panose="02020603050405020304" pitchFamily="18" charset="0"/>
                          <a:cs typeface="Times New Roman" panose="02020603050405020304" pitchFamily="18" charset="0"/>
                        </a:rPr>
                        <a:t>he online delivery of information for purposes of training or education (Moodle,  Canvas, </a:t>
                      </a:r>
                      <a:r>
                        <a:rPr lang="en-US" altLang="zh-CN" sz="1400" dirty="0" err="1">
                          <a:solidFill>
                            <a:schemeClr val="tx1"/>
                          </a:solidFill>
                          <a:latin typeface="Times New Roman" panose="02020603050405020304" pitchFamily="18" charset="0"/>
                          <a:cs typeface="Times New Roman" panose="02020603050405020304" pitchFamily="18" charset="0"/>
                        </a:rPr>
                        <a:t>ScreenPal</a:t>
                      </a:r>
                      <a:r>
                        <a:rPr lang="en-US" altLang="zh-CN" sz="1400" dirty="0">
                          <a:solidFill>
                            <a:schemeClr val="tx1"/>
                          </a:solidFill>
                          <a:latin typeface="Times New Roman" panose="02020603050405020304" pitchFamily="18" charset="0"/>
                          <a:cs typeface="Times New Roman" panose="02020603050405020304" pitchFamily="18" charset="0"/>
                        </a:rPr>
                        <a:t>)</a:t>
                      </a:r>
                      <a:endParaRPr lang="en-US" altLang="zh-CN" sz="1400" b="1" dirty="0">
                        <a:solidFill>
                          <a:schemeClr val="tx1"/>
                        </a:solidFill>
                        <a:latin typeface="Times New Roman" panose="02020603050405020304" pitchFamily="18" charset="0"/>
                        <a:cs typeface="Times New Roman" panose="02020603050405020304" pitchFamily="18" charset="0"/>
                      </a:endParaRP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exchange (electronic):</a:t>
                      </a:r>
                      <a:r>
                        <a:rPr lang="en-US" altLang="zh-CN" sz="1400" b="1" dirty="0">
                          <a:solidFill>
                            <a:schemeClr val="tx1"/>
                          </a:solidFill>
                          <a:latin typeface="Times New Roman" panose="02020603050405020304" pitchFamily="18" charset="0"/>
                          <a:cs typeface="Times New Roman" panose="02020603050405020304" pitchFamily="18" charset="0"/>
                        </a:rPr>
                        <a:t> </a:t>
                      </a:r>
                      <a:r>
                        <a:rPr lang="en-US" altLang="zh-CN" sz="1400" b="0" dirty="0">
                          <a:solidFill>
                            <a:schemeClr val="tx1"/>
                          </a:solidFill>
                          <a:latin typeface="Times New Roman" panose="02020603050405020304" pitchFamily="18" charset="0"/>
                          <a:cs typeface="Times New Roman" panose="02020603050405020304" pitchFamily="18" charset="0"/>
                        </a:rPr>
                        <a:t>a</a:t>
                      </a:r>
                      <a:r>
                        <a:rPr lang="en-US" altLang="zh-CN" sz="1400" dirty="0">
                          <a:solidFill>
                            <a:schemeClr val="tx1"/>
                          </a:solidFill>
                          <a:latin typeface="Times New Roman" panose="02020603050405020304" pitchFamily="18" charset="0"/>
                          <a:cs typeface="Times New Roman" panose="02020603050405020304" pitchFamily="18" charset="0"/>
                        </a:rPr>
                        <a:t> public electronic market with many buyers and sellers (Stock exchange)</a:t>
                      </a: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exchange-to-exchange (E2E): e-commerce model in which electronic exchanges formally connect to one another for the purpose of exchanging information (a website to a business, chemical industry) (Sell to Wales – Connects a contractor to subcontractors)</a:t>
                      </a:r>
                    </a:p>
                    <a:p>
                      <a:endParaRPr lang="en-GB" sz="1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919892062"/>
                  </a:ext>
                </a:extLst>
              </a:tr>
              <a:tr h="370840">
                <a:tc>
                  <a:txBody>
                    <a:bodyPr/>
                    <a:lstStyle/>
                    <a:p>
                      <a:pPr marL="0" marR="0" lvl="0" indent="0" algn="l" defTabSz="385763" rtl="0" eaLnBrk="1" fontAlgn="auto" latinLnBrk="0" hangingPunct="1">
                        <a:lnSpc>
                          <a:spcPct val="100000"/>
                        </a:lnSpc>
                        <a:spcBef>
                          <a:spcPts val="0"/>
                        </a:spcBef>
                        <a:spcAft>
                          <a:spcPts val="0"/>
                        </a:spcAft>
                        <a:buClrTx/>
                        <a:buSzTx/>
                        <a:buFontTx/>
                        <a:buNone/>
                        <a:tabLst/>
                        <a:defRPr/>
                      </a:pPr>
                      <a:r>
                        <a:rPr lang="en-US" altLang="zh-CN" sz="1400" dirty="0">
                          <a:solidFill>
                            <a:schemeClr val="tx1"/>
                          </a:solidFill>
                          <a:latin typeface="Times New Roman" panose="02020603050405020304" pitchFamily="18" charset="0"/>
                          <a:cs typeface="Times New Roman" panose="02020603050405020304" pitchFamily="18" charset="0"/>
                        </a:rPr>
                        <a:t>e-government: e-commerce model in which a government entity buys or provides goods, services, or information to businesses or individual citizens (G2C, G2B)</a:t>
                      </a:r>
                    </a:p>
                    <a:p>
                      <a:endParaRPr lang="en-GB" sz="16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sz="160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sz="160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a:txBody>
                    <a:bodyPr/>
                    <a:lstStyle/>
                    <a:p>
                      <a:endParaRPr lang="en-GB" sz="16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extLst>
                  <a:ext uri="{0D108BD9-81ED-4DB2-BD59-A6C34878D82A}">
                    <a16:rowId xmlns:a16="http://schemas.microsoft.com/office/drawing/2014/main" val="2239741051"/>
                  </a:ext>
                </a:extLst>
              </a:tr>
            </a:tbl>
          </a:graphicData>
        </a:graphic>
      </p:graphicFrame>
    </p:spTree>
    <p:extLst>
      <p:ext uri="{BB962C8B-B14F-4D97-AF65-F5344CB8AC3E}">
        <p14:creationId xmlns:p14="http://schemas.microsoft.com/office/powerpoint/2010/main" val="1898659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66BB8-6633-CFD4-DA8A-4F79F833FCD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4BB62BF8-B05C-F3E7-2A4E-D11214097833}"/>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is the ‘Sharing Economy’?</a:t>
            </a:r>
          </a:p>
        </p:txBody>
      </p:sp>
      <p:sp>
        <p:nvSpPr>
          <p:cNvPr id="4" name="Segnaposto contenuto 2">
            <a:extLst>
              <a:ext uri="{FF2B5EF4-FFF2-40B4-BE49-F238E27FC236}">
                <a16:creationId xmlns:a16="http://schemas.microsoft.com/office/drawing/2014/main" id="{C9AE49B0-0E7F-3EEE-FEF8-493A54BDADBC}"/>
              </a:ext>
            </a:extLst>
          </p:cNvPr>
          <p:cNvSpPr txBox="1">
            <a:spLocks/>
          </p:cNvSpPr>
          <p:nvPr/>
        </p:nvSpPr>
        <p:spPr>
          <a:xfrm>
            <a:off x="525780" y="1874904"/>
            <a:ext cx="11284003" cy="3336859"/>
          </a:xfrm>
          <a:prstGeom prst="rect">
            <a:avLst/>
          </a:prstGeom>
        </p:spPr>
        <p:txBody>
          <a:bodyPr anchor="b">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US" sz="2600" b="0">
                <a:latin typeface="Arial" panose="020B0604020202020204" pitchFamily="34" charset="0"/>
                <a:cs typeface="Arial" panose="020B0604020202020204" pitchFamily="34" charset="0"/>
              </a:rPr>
              <a:t>Consumers pay to temporarily access or share products and services rather than buy or own them. </a:t>
            </a:r>
          </a:p>
          <a:p>
            <a:r>
              <a:rPr lang="en-US" sz="2600" b="0">
                <a:latin typeface="Arial" panose="020B0604020202020204" pitchFamily="34" charset="0"/>
                <a:cs typeface="Arial" panose="020B0604020202020204" pitchFamily="34" charset="0"/>
              </a:rPr>
              <a:t>PwC estimates that by 2025, five main sectors of the sharing economy could represent $335 billion in revenue worldwide. </a:t>
            </a:r>
          </a:p>
          <a:p>
            <a:r>
              <a:rPr lang="en-US" sz="2600" b="0">
                <a:latin typeface="Arial" panose="020B0604020202020204" pitchFamily="34" charset="0"/>
                <a:cs typeface="Arial" panose="020B0604020202020204" pitchFamily="34" charset="0"/>
              </a:rPr>
              <a:t>The sharing economy is a suite of emerging software platforms acting as an intermediary between private buyers and private sellers, allowing them to share/exchange their existing resources (Allen, 2015). </a:t>
            </a:r>
          </a:p>
          <a:p>
            <a:endParaRPr lang="en-US" sz="26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5385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25925-C2B6-046A-6025-5E11C2669B2F}"/>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738E218B-3D0E-4E7C-E409-EF458797EF55}"/>
              </a:ext>
            </a:extLst>
          </p:cNvPr>
          <p:cNvSpPr txBox="1">
            <a:spLocks noChangeArrowheads="1"/>
          </p:cNvSpPr>
          <p:nvPr/>
        </p:nvSpPr>
        <p:spPr>
          <a:xfrm>
            <a:off x="525780" y="362924"/>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Collaborative Consumption</a:t>
            </a:r>
          </a:p>
        </p:txBody>
      </p:sp>
      <p:sp>
        <p:nvSpPr>
          <p:cNvPr id="2" name="Содержимое 2">
            <a:extLst>
              <a:ext uri="{FF2B5EF4-FFF2-40B4-BE49-F238E27FC236}">
                <a16:creationId xmlns:a16="http://schemas.microsoft.com/office/drawing/2014/main" id="{D9A056D3-FB18-CA1C-40C5-4574C492A87B}"/>
              </a:ext>
            </a:extLst>
          </p:cNvPr>
          <p:cNvSpPr txBox="1">
            <a:spLocks/>
          </p:cNvSpPr>
          <p:nvPr/>
        </p:nvSpPr>
        <p:spPr>
          <a:xfrm>
            <a:off x="323369" y="1928692"/>
            <a:ext cx="11284003" cy="2504550"/>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b="0" dirty="0">
                <a:latin typeface="Arial" panose="020B0604020202020204" pitchFamily="34" charset="0"/>
                <a:cs typeface="Arial" panose="020B0604020202020204" pitchFamily="34" charset="0"/>
              </a:rPr>
              <a:t>Long before social media, </a:t>
            </a:r>
            <a:r>
              <a:rPr lang="en-GB" dirty="0">
                <a:latin typeface="Arial" panose="020B0604020202020204" pitchFamily="34" charset="0"/>
                <a:cs typeface="Arial" panose="020B0604020202020204" pitchFamily="34" charset="0"/>
              </a:rPr>
              <a:t>communities of practice </a:t>
            </a:r>
            <a:r>
              <a:rPr lang="en-GB" b="0" dirty="0">
                <a:latin typeface="Arial" panose="020B0604020202020204" pitchFamily="34" charset="0"/>
                <a:cs typeface="Arial" panose="020B0604020202020204" pitchFamily="34" charset="0"/>
              </a:rPr>
              <a:t>existed on the web.</a:t>
            </a:r>
          </a:p>
          <a:p>
            <a:endParaRPr lang="en-GB" b="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0" dirty="0">
                <a:latin typeface="Arial" panose="020B0604020202020204" pitchFamily="34" charset="0"/>
                <a:cs typeface="Arial" panose="020B0604020202020204" pitchFamily="34" charset="0"/>
              </a:rPr>
              <a:t>Programmers were able to share code (Linux), </a:t>
            </a:r>
            <a:r>
              <a:rPr lang="en-GB" b="0" dirty="0" err="1">
                <a:latin typeface="Arial" panose="020B0604020202020204" pitchFamily="34" charset="0"/>
                <a:cs typeface="Arial" panose="020B0604020202020204" pitchFamily="34" charset="0"/>
              </a:rPr>
              <a:t>weka</a:t>
            </a:r>
            <a:r>
              <a:rPr lang="en-GB" b="0" dirty="0">
                <a:latin typeface="Arial" panose="020B0604020202020204" pitchFamily="34" charset="0"/>
                <a:cs typeface="Arial" panose="020B0604020202020204" pitchFamily="34" charset="0"/>
              </a:rPr>
              <a:t> (machine learning) ….</a:t>
            </a:r>
          </a:p>
          <a:p>
            <a:pPr marL="342900" indent="-342900">
              <a:buFont typeface="Arial" panose="020B0604020202020204" pitchFamily="34" charset="0"/>
              <a:buChar char="•"/>
            </a:pPr>
            <a:r>
              <a:rPr lang="en-GB" b="0" dirty="0">
                <a:latin typeface="Arial" panose="020B0604020202020204" pitchFamily="34" charset="0"/>
                <a:cs typeface="Arial" panose="020B0604020202020204" pitchFamily="34" charset="0"/>
              </a:rPr>
              <a:t>In more rent times web 2.0 gained support for their platforms.  People share their lives (Facebook), and creators share their content (YouTube)…</a:t>
            </a:r>
          </a:p>
          <a:p>
            <a:pPr marL="342900" indent="-342900">
              <a:buFont typeface="Arial" panose="020B0604020202020204" pitchFamily="34" charset="0"/>
              <a:buChar char="•"/>
            </a:pPr>
            <a:r>
              <a:rPr lang="en-GB" b="0" dirty="0">
                <a:latin typeface="Arial" panose="020B0604020202020204" pitchFamily="34" charset="0"/>
                <a:cs typeface="Arial" panose="020B0604020202020204" pitchFamily="34" charset="0"/>
              </a:rPr>
              <a:t>The main focus of collaborative consumption is that having access to goods and skills is more important than ownership.. e.g. education Coursera…</a:t>
            </a:r>
          </a:p>
        </p:txBody>
      </p:sp>
    </p:spTree>
    <p:extLst>
      <p:ext uri="{BB962C8B-B14F-4D97-AF65-F5344CB8AC3E}">
        <p14:creationId xmlns:p14="http://schemas.microsoft.com/office/powerpoint/2010/main" val="672977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1AA957-3610-EEB6-732C-C5B2B7E763E3}"/>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4903E727-5486-F60D-151D-175CE3C0D0AC}"/>
              </a:ext>
            </a:extLst>
          </p:cNvPr>
          <p:cNvSpPr txBox="1">
            <a:spLocks noChangeArrowheads="1"/>
          </p:cNvSpPr>
          <p:nvPr/>
        </p:nvSpPr>
        <p:spPr>
          <a:xfrm>
            <a:off x="387467" y="155455"/>
            <a:ext cx="11092479" cy="1873130"/>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Activity: Applying Collaborative Consumption to the Logic Triangle:</a:t>
            </a:r>
          </a:p>
        </p:txBody>
      </p:sp>
      <p:sp>
        <p:nvSpPr>
          <p:cNvPr id="4" name="TextBox 3">
            <a:extLst>
              <a:ext uri="{FF2B5EF4-FFF2-40B4-BE49-F238E27FC236}">
                <a16:creationId xmlns:a16="http://schemas.microsoft.com/office/drawing/2014/main" id="{13BB1D05-9790-626B-FB5F-3A868128250B}"/>
              </a:ext>
            </a:extLst>
          </p:cNvPr>
          <p:cNvSpPr txBox="1"/>
          <p:nvPr/>
        </p:nvSpPr>
        <p:spPr>
          <a:xfrm>
            <a:off x="2318656" y="2293249"/>
            <a:ext cx="7739743" cy="1938992"/>
          </a:xfrm>
          <a:prstGeom prst="rect">
            <a:avLst/>
          </a:prstGeom>
          <a:noFill/>
        </p:spPr>
        <p:txBody>
          <a:bodyPr wrap="square">
            <a:spAutoFit/>
          </a:bodyPr>
          <a:lstStyle/>
          <a:p>
            <a:pPr marL="342900" indent="-342900">
              <a:buFont typeface="Arial" panose="020B0604020202020204" pitchFamily="34" charset="0"/>
              <a:buChar char="•"/>
            </a:pPr>
            <a:r>
              <a:rPr lang="en-GB" sz="2400" dirty="0"/>
              <a:t>How does AI support shared access, resource pooling, or platform-based models in this business?</a:t>
            </a:r>
          </a:p>
          <a:p>
            <a:endParaRPr lang="en-GB" sz="2400" dirty="0"/>
          </a:p>
          <a:p>
            <a:pPr marL="342900" indent="-342900">
              <a:buFont typeface="Arial" panose="020B0604020202020204" pitchFamily="34" charset="0"/>
              <a:buChar char="•"/>
            </a:pPr>
            <a:r>
              <a:rPr lang="en-GB" sz="2400" dirty="0"/>
              <a:t>How does AI foster learning, collaboration, and shared expertise within or around this business?</a:t>
            </a:r>
          </a:p>
        </p:txBody>
      </p:sp>
    </p:spTree>
    <p:extLst>
      <p:ext uri="{BB962C8B-B14F-4D97-AF65-F5344CB8AC3E}">
        <p14:creationId xmlns:p14="http://schemas.microsoft.com/office/powerpoint/2010/main" val="804631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12B498-E2EB-4FE8-69FB-C814A075B16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1C5470D-ABCF-09D3-C4F2-EE6EDF56AB80}"/>
              </a:ext>
            </a:extLst>
          </p:cNvPr>
          <p:cNvPicPr>
            <a:picLocks noChangeAspect="1"/>
          </p:cNvPicPr>
          <p:nvPr/>
        </p:nvPicPr>
        <p:blipFill>
          <a:blip r:embed="rId2"/>
          <a:srcRect t="1311" r="5396" b="7228"/>
          <a:stretch>
            <a:fillRect/>
          </a:stretch>
        </p:blipFill>
        <p:spPr>
          <a:xfrm>
            <a:off x="3795913" y="-1"/>
            <a:ext cx="8396087" cy="5704399"/>
          </a:xfrm>
          <a:prstGeom prst="rect">
            <a:avLst/>
          </a:prstGeom>
        </p:spPr>
      </p:pic>
      <p:sp>
        <p:nvSpPr>
          <p:cNvPr id="6" name="Rectangle 2">
            <a:extLst>
              <a:ext uri="{FF2B5EF4-FFF2-40B4-BE49-F238E27FC236}">
                <a16:creationId xmlns:a16="http://schemas.microsoft.com/office/drawing/2014/main" id="{A1191A43-6DAB-2C08-FEF5-EBD3813C1449}"/>
              </a:ext>
            </a:extLst>
          </p:cNvPr>
          <p:cNvSpPr txBox="1">
            <a:spLocks noChangeArrowheads="1"/>
          </p:cNvSpPr>
          <p:nvPr/>
        </p:nvSpPr>
        <p:spPr>
          <a:xfrm>
            <a:off x="210735" y="278399"/>
            <a:ext cx="3416129" cy="1811657"/>
          </a:xfrm>
          <a:prstGeom prst="rect">
            <a:avLst/>
          </a:prstGeom>
        </p:spPr>
        <p:txBody>
          <a:bodyPr anchor="ctr">
            <a:normAutofit fontScale="92500" lnSpcReduction="10000"/>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a:ea typeface="宋体" pitchFamily="2" charset="-122"/>
              </a:rPr>
              <a:t>Summary of a Digital Business Architecture</a:t>
            </a:r>
            <a:endParaRPr lang="en-GB" altLang="zh-CN" sz="3800" dirty="0">
              <a:ea typeface="宋体" pitchFamily="2" charset="-122"/>
            </a:endParaRPr>
          </a:p>
        </p:txBody>
      </p:sp>
      <p:sp>
        <p:nvSpPr>
          <p:cNvPr id="63" name="TextBox 62">
            <a:extLst>
              <a:ext uri="{FF2B5EF4-FFF2-40B4-BE49-F238E27FC236}">
                <a16:creationId xmlns:a16="http://schemas.microsoft.com/office/drawing/2014/main" id="{980B264F-7FC1-CAF1-FAA7-1485730F56CD}"/>
              </a:ext>
            </a:extLst>
          </p:cNvPr>
          <p:cNvSpPr txBox="1"/>
          <p:nvPr/>
        </p:nvSpPr>
        <p:spPr>
          <a:xfrm>
            <a:off x="1442677" y="5228736"/>
            <a:ext cx="6097280" cy="369332"/>
          </a:xfrm>
          <a:prstGeom prst="rect">
            <a:avLst/>
          </a:prstGeom>
          <a:noFill/>
        </p:spPr>
        <p:txBody>
          <a:bodyPr wrap="square">
            <a:spAutoFit/>
          </a:bodyPr>
          <a:lstStyle/>
          <a:p>
            <a:r>
              <a:rPr lang="en-GB" dirty="0"/>
              <a:t>Thoben et al. (2002) </a:t>
            </a:r>
          </a:p>
        </p:txBody>
      </p:sp>
    </p:spTree>
    <p:extLst>
      <p:ext uri="{BB962C8B-B14F-4D97-AF65-F5344CB8AC3E}">
        <p14:creationId xmlns:p14="http://schemas.microsoft.com/office/powerpoint/2010/main" val="107910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D1F292-D965-A7C6-B42A-DAFCF6E51746}"/>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B5DF344B-1F36-FCD2-4E31-D117A5EC0E4A}"/>
              </a:ext>
            </a:extLst>
          </p:cNvPr>
          <p:cNvSpPr txBox="1">
            <a:spLocks noChangeArrowheads="1"/>
          </p:cNvSpPr>
          <p:nvPr/>
        </p:nvSpPr>
        <p:spPr>
          <a:xfrm>
            <a:off x="1601545" y="2522138"/>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are benefits of Digital Business?</a:t>
            </a:r>
          </a:p>
        </p:txBody>
      </p:sp>
    </p:spTree>
    <p:extLst>
      <p:ext uri="{BB962C8B-B14F-4D97-AF65-F5344CB8AC3E}">
        <p14:creationId xmlns:p14="http://schemas.microsoft.com/office/powerpoint/2010/main" val="4168401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27974-115E-8B01-666D-7DF9DA46CD4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EAC4FC94-EF26-2B7E-B652-91BE34D83C9A}"/>
              </a:ext>
            </a:extLst>
          </p:cNvPr>
          <p:cNvSpPr txBox="1">
            <a:spLocks noChangeArrowheads="1"/>
          </p:cNvSpPr>
          <p:nvPr/>
        </p:nvSpPr>
        <p:spPr>
          <a:xfrm>
            <a:off x="364415" y="401345"/>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are benefits of Digital Business?</a:t>
            </a:r>
          </a:p>
        </p:txBody>
      </p:sp>
      <p:graphicFrame>
        <p:nvGraphicFramePr>
          <p:cNvPr id="2" name="Table 1">
            <a:extLst>
              <a:ext uri="{FF2B5EF4-FFF2-40B4-BE49-F238E27FC236}">
                <a16:creationId xmlns:a16="http://schemas.microsoft.com/office/drawing/2014/main" id="{D6EA3D6D-81DB-7307-8C70-297793029DE2}"/>
              </a:ext>
            </a:extLst>
          </p:cNvPr>
          <p:cNvGraphicFramePr>
            <a:graphicFrameLocks noGrp="1"/>
          </p:cNvGraphicFramePr>
          <p:nvPr>
            <p:extLst>
              <p:ext uri="{D42A27DB-BD31-4B8C-83A1-F6EECF244321}">
                <p14:modId xmlns:p14="http://schemas.microsoft.com/office/powerpoint/2010/main" val="1323125983"/>
              </p:ext>
            </p:extLst>
          </p:nvPr>
        </p:nvGraphicFramePr>
        <p:xfrm>
          <a:off x="1286649" y="1412068"/>
          <a:ext cx="9078534" cy="4033863"/>
        </p:xfrm>
        <a:graphic>
          <a:graphicData uri="http://schemas.openxmlformats.org/drawingml/2006/table">
            <a:tbl>
              <a:tblPr firstRow="1" bandRow="1">
                <a:tableStyleId>{638B1855-1B75-4FBE-930C-398BA8C253C6}</a:tableStyleId>
              </a:tblPr>
              <a:tblGrid>
                <a:gridCol w="3026178">
                  <a:extLst>
                    <a:ext uri="{9D8B030D-6E8A-4147-A177-3AD203B41FA5}">
                      <a16:colId xmlns:a16="http://schemas.microsoft.com/office/drawing/2014/main" val="2149489989"/>
                    </a:ext>
                  </a:extLst>
                </a:gridCol>
                <a:gridCol w="3026178">
                  <a:extLst>
                    <a:ext uri="{9D8B030D-6E8A-4147-A177-3AD203B41FA5}">
                      <a16:colId xmlns:a16="http://schemas.microsoft.com/office/drawing/2014/main" val="357200028"/>
                    </a:ext>
                  </a:extLst>
                </a:gridCol>
                <a:gridCol w="3026178">
                  <a:extLst>
                    <a:ext uri="{9D8B030D-6E8A-4147-A177-3AD203B41FA5}">
                      <a16:colId xmlns:a16="http://schemas.microsoft.com/office/drawing/2014/main" val="1434668795"/>
                    </a:ext>
                  </a:extLst>
                </a:gridCol>
              </a:tblGrid>
              <a:tr h="883608">
                <a:tc>
                  <a:txBody>
                    <a:bodyPr/>
                    <a:lstStyle/>
                    <a:p>
                      <a:r>
                        <a:rPr lang="en-GB" sz="2000" dirty="0"/>
                        <a:t>Global reach</a:t>
                      </a:r>
                    </a:p>
                  </a:txBody>
                  <a:tcPr/>
                </a:tc>
                <a:tc>
                  <a:txBody>
                    <a:bodyPr/>
                    <a:lstStyle/>
                    <a:p>
                      <a:r>
                        <a:rPr lang="en-GB" sz="2000" dirty="0"/>
                        <a:t>Repeat sales</a:t>
                      </a:r>
                    </a:p>
                  </a:txBody>
                  <a:tcPr/>
                </a:tc>
                <a:tc>
                  <a:txBody>
                    <a:bodyPr/>
                    <a:lstStyle/>
                    <a:p>
                      <a:r>
                        <a:rPr lang="en-GB" sz="2000" dirty="0"/>
                        <a:t>Automation/ reduced waste</a:t>
                      </a:r>
                    </a:p>
                  </a:txBody>
                  <a:tcPr/>
                </a:tc>
                <a:extLst>
                  <a:ext uri="{0D108BD9-81ED-4DB2-BD59-A6C34878D82A}">
                    <a16:rowId xmlns:a16="http://schemas.microsoft.com/office/drawing/2014/main" val="1223072471"/>
                  </a:ext>
                </a:extLst>
              </a:tr>
              <a:tr h="499431">
                <a:tc>
                  <a:txBody>
                    <a:bodyPr/>
                    <a:lstStyle/>
                    <a:p>
                      <a:r>
                        <a:rPr lang="en-GB" sz="2000" dirty="0"/>
                        <a:t>Allows for growth</a:t>
                      </a:r>
                    </a:p>
                  </a:txBody>
                  <a:tcPr/>
                </a:tc>
                <a:tc>
                  <a:txBody>
                    <a:bodyPr/>
                    <a:lstStyle/>
                    <a:p>
                      <a:r>
                        <a:rPr lang="en-GB" sz="2000" dirty="0"/>
                        <a:t>Cross-selling</a:t>
                      </a:r>
                    </a:p>
                  </a:txBody>
                  <a:tcPr/>
                </a:tc>
                <a:tc>
                  <a:txBody>
                    <a:bodyPr/>
                    <a:lstStyle/>
                    <a:p>
                      <a:r>
                        <a:rPr lang="en-GB" sz="2000" dirty="0"/>
                        <a:t>Cost reductions</a:t>
                      </a:r>
                    </a:p>
                  </a:txBody>
                  <a:tcPr/>
                </a:tc>
                <a:extLst>
                  <a:ext uri="{0D108BD9-81ED-4DB2-BD59-A6C34878D82A}">
                    <a16:rowId xmlns:a16="http://schemas.microsoft.com/office/drawing/2014/main" val="2878203846"/>
                  </a:ext>
                </a:extLst>
              </a:tr>
              <a:tr h="883608">
                <a:tc>
                  <a:txBody>
                    <a:bodyPr/>
                    <a:lstStyle/>
                    <a:p>
                      <a:r>
                        <a:rPr lang="en-GB" sz="2000" dirty="0"/>
                        <a:t>Improves time to market</a:t>
                      </a:r>
                    </a:p>
                  </a:txBody>
                  <a:tcPr/>
                </a:tc>
                <a:tc>
                  <a:txBody>
                    <a:bodyPr/>
                    <a:lstStyle/>
                    <a:p>
                      <a:r>
                        <a:rPr lang="en-GB" sz="2000" dirty="0"/>
                        <a:t>Personalised products &amp; information</a:t>
                      </a:r>
                    </a:p>
                  </a:txBody>
                  <a:tcPr/>
                </a:tc>
                <a:tc>
                  <a:txBody>
                    <a:bodyPr/>
                    <a:lstStyle/>
                    <a:p>
                      <a:r>
                        <a:rPr lang="en-GB" sz="2000" dirty="0"/>
                        <a:t>Increased/more efficient collaboration</a:t>
                      </a:r>
                    </a:p>
                  </a:txBody>
                  <a:tcPr/>
                </a:tc>
                <a:extLst>
                  <a:ext uri="{0D108BD9-81ED-4DB2-BD59-A6C34878D82A}">
                    <a16:rowId xmlns:a16="http://schemas.microsoft.com/office/drawing/2014/main" val="2672421417"/>
                  </a:ext>
                </a:extLst>
              </a:tr>
              <a:tr h="883608">
                <a:tc>
                  <a:txBody>
                    <a:bodyPr/>
                    <a:lstStyle/>
                    <a:p>
                      <a:r>
                        <a:rPr lang="en-GB" sz="2000" dirty="0"/>
                        <a:t>Better/more distribution channels</a:t>
                      </a:r>
                    </a:p>
                  </a:txBody>
                  <a:tcPr/>
                </a:tc>
                <a:tc>
                  <a:txBody>
                    <a:bodyPr/>
                    <a:lstStyle/>
                    <a:p>
                      <a:r>
                        <a:rPr lang="en-GB" sz="2000" dirty="0"/>
                        <a:t>Digital Products/ distribution</a:t>
                      </a:r>
                    </a:p>
                  </a:txBody>
                  <a:tcPr/>
                </a:tc>
                <a:tc>
                  <a:txBody>
                    <a:bodyPr/>
                    <a:lstStyle/>
                    <a:p>
                      <a:r>
                        <a:rPr lang="en-GB" sz="2000" dirty="0"/>
                        <a:t>Reduced time in customer service</a:t>
                      </a:r>
                    </a:p>
                  </a:txBody>
                  <a:tcPr/>
                </a:tc>
                <a:extLst>
                  <a:ext uri="{0D108BD9-81ED-4DB2-BD59-A6C34878D82A}">
                    <a16:rowId xmlns:a16="http://schemas.microsoft.com/office/drawing/2014/main" val="3976582117"/>
                  </a:ext>
                </a:extLst>
              </a:tr>
              <a:tr h="883608">
                <a:tc>
                  <a:txBody>
                    <a:bodyPr/>
                    <a:lstStyle/>
                    <a:p>
                      <a:r>
                        <a:rPr lang="en-GB" sz="2000" dirty="0"/>
                        <a:t>New customers/ Markets</a:t>
                      </a:r>
                    </a:p>
                  </a:txBody>
                  <a:tcPr/>
                </a:tc>
                <a:tc>
                  <a:txBody>
                    <a:bodyPr/>
                    <a:lstStyle/>
                    <a:p>
                      <a:r>
                        <a:rPr lang="en-GB" sz="2000" dirty="0"/>
                        <a:t>Improved efficiency &amp; productivity</a:t>
                      </a:r>
                    </a:p>
                  </a:txBody>
                  <a:tcPr/>
                </a:tc>
                <a:tc>
                  <a:txBody>
                    <a:bodyPr/>
                    <a:lstStyle/>
                    <a:p>
                      <a:r>
                        <a:rPr lang="en-GB" sz="2000" dirty="0"/>
                        <a:t>And many more…</a:t>
                      </a:r>
                    </a:p>
                  </a:txBody>
                  <a:tcPr/>
                </a:tc>
                <a:extLst>
                  <a:ext uri="{0D108BD9-81ED-4DB2-BD59-A6C34878D82A}">
                    <a16:rowId xmlns:a16="http://schemas.microsoft.com/office/drawing/2014/main" val="1731758057"/>
                  </a:ext>
                </a:extLst>
              </a:tr>
            </a:tbl>
          </a:graphicData>
        </a:graphic>
      </p:graphicFrame>
    </p:spTree>
    <p:extLst>
      <p:ext uri="{BB962C8B-B14F-4D97-AF65-F5344CB8AC3E}">
        <p14:creationId xmlns:p14="http://schemas.microsoft.com/office/powerpoint/2010/main" val="39751673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3078A-3B65-9D05-215D-0ACEFD78F857}"/>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A586612C-479D-E931-3913-05A388A42129}"/>
              </a:ext>
            </a:extLst>
          </p:cNvPr>
          <p:cNvSpPr txBox="1">
            <a:spLocks noChangeArrowheads="1"/>
          </p:cNvSpPr>
          <p:nvPr/>
        </p:nvSpPr>
        <p:spPr>
          <a:xfrm>
            <a:off x="956086" y="1538581"/>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How can AI disrupt industry?</a:t>
            </a:r>
          </a:p>
        </p:txBody>
      </p:sp>
      <p:sp>
        <p:nvSpPr>
          <p:cNvPr id="2" name="TextBox 1">
            <a:extLst>
              <a:ext uri="{FF2B5EF4-FFF2-40B4-BE49-F238E27FC236}">
                <a16:creationId xmlns:a16="http://schemas.microsoft.com/office/drawing/2014/main" id="{A2E2F0E0-A9DF-5AB7-AD43-108673D2E9CE}"/>
              </a:ext>
            </a:extLst>
          </p:cNvPr>
          <p:cNvSpPr txBox="1"/>
          <p:nvPr/>
        </p:nvSpPr>
        <p:spPr>
          <a:xfrm>
            <a:off x="1851852" y="2658676"/>
            <a:ext cx="9412941" cy="923330"/>
          </a:xfrm>
          <a:prstGeom prst="rect">
            <a:avLst/>
          </a:prstGeom>
          <a:noFill/>
        </p:spPr>
        <p:txBody>
          <a:bodyPr wrap="square" rtlCol="0">
            <a:spAutoFit/>
          </a:bodyPr>
          <a:lstStyle/>
          <a:p>
            <a:r>
              <a:rPr lang="en-GB" dirty="0"/>
              <a:t>Internally – how can it impact different departments?</a:t>
            </a:r>
          </a:p>
          <a:p>
            <a:endParaRPr lang="en-GB" dirty="0"/>
          </a:p>
          <a:p>
            <a:r>
              <a:rPr lang="en-GB" dirty="0"/>
              <a:t>What impact will this have on society (think PESTLE elements as a foundation)?</a:t>
            </a:r>
          </a:p>
        </p:txBody>
      </p:sp>
    </p:spTree>
    <p:extLst>
      <p:ext uri="{BB962C8B-B14F-4D97-AF65-F5344CB8AC3E}">
        <p14:creationId xmlns:p14="http://schemas.microsoft.com/office/powerpoint/2010/main" val="2277839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6456C-717A-79A0-D051-C7CD2A2D3A9E}"/>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D39763B3-5633-7389-B3AA-BC02AF128094}"/>
              </a:ext>
            </a:extLst>
          </p:cNvPr>
          <p:cNvSpPr txBox="1">
            <a:spLocks noChangeArrowheads="1"/>
          </p:cNvSpPr>
          <p:nvPr/>
        </p:nvSpPr>
        <p:spPr>
          <a:xfrm>
            <a:off x="1201975" y="2330037"/>
            <a:ext cx="10515599" cy="841036"/>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Using AI for Research…</a:t>
            </a:r>
          </a:p>
        </p:txBody>
      </p:sp>
    </p:spTree>
    <p:extLst>
      <p:ext uri="{BB962C8B-B14F-4D97-AF65-F5344CB8AC3E}">
        <p14:creationId xmlns:p14="http://schemas.microsoft.com/office/powerpoint/2010/main" val="393134095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2620</Words>
  <Application>Microsoft Office PowerPoint</Application>
  <PresentationFormat>Widescreen</PresentationFormat>
  <Paragraphs>268</Paragraphs>
  <Slides>29</Slides>
  <Notes>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29</vt:i4>
      </vt:variant>
    </vt:vector>
  </HeadingPairs>
  <TitlesOfParts>
    <vt:vector size="39" baseType="lpstr">
      <vt:lpstr>ElsevierGulliver</vt:lpstr>
      <vt:lpstr>宋体</vt:lpstr>
      <vt:lpstr>Aptos</vt:lpstr>
      <vt:lpstr>Arial</vt:lpstr>
      <vt:lpstr>Calibri</vt:lpstr>
      <vt:lpstr>Tahoma</vt:lpstr>
      <vt:lpstr>Times New Roman</vt:lpstr>
      <vt:lpstr>Wingdings</vt:lpstr>
      <vt:lpstr>Title Slide 1</vt:lpstr>
      <vt:lpstr>ALAMO22</vt:lpstr>
      <vt:lpstr>   Module: BMSP6017 Digital Business  Session 5: Types of Business Models for Digital Business   </vt:lpstr>
      <vt:lpstr>Objectives for the session:</vt:lpstr>
      <vt:lpstr>e-Business Model Classification</vt:lpstr>
      <vt:lpstr>e-Business/ Digital Business Model Classification</vt:lpstr>
      <vt:lpstr>Definition of a Business Model</vt:lpstr>
      <vt:lpstr>E-Business Model Types</vt:lpstr>
      <vt:lpstr>E-Business Model Types</vt:lpstr>
      <vt:lpstr>Tapscott et al., (2000) b-webs</vt:lpstr>
      <vt:lpstr>Business Model Magic Triangle</vt:lpstr>
      <vt:lpstr>Activity: Exploring AI Implications through the E-Business Logic Triangle</vt:lpstr>
      <vt:lpstr>Example: Digital Marketing company</vt:lpstr>
      <vt:lpstr>Types of Business Models:</vt:lpstr>
      <vt:lpstr>3.5.7 Model (Lawrence et al., 1998)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8</cp:revision>
  <dcterms:created xsi:type="dcterms:W3CDTF">2025-09-08T10:01:36Z</dcterms:created>
  <dcterms:modified xsi:type="dcterms:W3CDTF">2025-09-30T14:54:03Z</dcterms:modified>
</cp:coreProperties>
</file>