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9" r:id="rId1"/>
  </p:sldMasterIdLst>
  <p:sldIdLst>
    <p:sldId id="256" r:id="rId2"/>
    <p:sldId id="258" r:id="rId3"/>
    <p:sldId id="257" r:id="rId4"/>
    <p:sldId id="279" r:id="rId5"/>
    <p:sldId id="263" r:id="rId6"/>
    <p:sldId id="264" r:id="rId7"/>
    <p:sldId id="272" r:id="rId8"/>
    <p:sldId id="274" r:id="rId9"/>
    <p:sldId id="275" r:id="rId10"/>
    <p:sldId id="276" r:id="rId11"/>
    <p:sldId id="277" r:id="rId12"/>
    <p:sldId id="278" r:id="rId13"/>
    <p:sldId id="261" r:id="rId14"/>
    <p:sldId id="262" r:id="rId15"/>
    <p:sldId id="269" r:id="rId16"/>
    <p:sldId id="270" r:id="rId17"/>
    <p:sldId id="271" r:id="rId18"/>
    <p:sldId id="260" r:id="rId19"/>
    <p:sldId id="281" r:id="rId20"/>
    <p:sldId id="28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1725"/>
    <a:srgbClr val="FFC7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07"/>
  </p:normalViewPr>
  <p:slideViewPr>
    <p:cSldViewPr snapToGrid="0">
      <p:cViewPr varScale="1">
        <p:scale>
          <a:sx n="90" d="100"/>
          <a:sy n="90" d="100"/>
        </p:scale>
        <p:origin x="232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1EFFAF-DABF-4DFE-B781-0126492550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76946DDF-0971-4CBE-9E11-E101EE0F10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Price - should not be too high or too low</a:t>
          </a:r>
        </a:p>
      </dgm:t>
    </dgm:pt>
    <dgm:pt modelId="{EA127B8E-817D-446F-992A-E572FBDE5728}" type="parTrans" cxnId="{BF188683-EE68-4B96-B210-457BC0140AAC}">
      <dgm:prSet/>
      <dgm:spPr/>
      <dgm:t>
        <a:bodyPr/>
        <a:lstStyle/>
        <a:p>
          <a:endParaRPr lang="en-US"/>
        </a:p>
      </dgm:t>
    </dgm:pt>
    <dgm:pt modelId="{EFA2AED7-9943-45DE-A34F-B6D28B430FBD}" type="sibTrans" cxnId="{BF188683-EE68-4B96-B210-457BC0140AA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B59D5D8-8EB5-4846-AF0D-551F552904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Place - location is important to get higher sales</a:t>
          </a:r>
        </a:p>
      </dgm:t>
    </dgm:pt>
    <dgm:pt modelId="{AEAD7958-02FC-480E-8083-3786C55C49B2}" type="parTrans" cxnId="{26DADB05-9214-48DB-8875-F72EDD82D1A5}">
      <dgm:prSet/>
      <dgm:spPr/>
      <dgm:t>
        <a:bodyPr/>
        <a:lstStyle/>
        <a:p>
          <a:endParaRPr lang="en-US"/>
        </a:p>
      </dgm:t>
    </dgm:pt>
    <dgm:pt modelId="{DF1DA9B6-0C35-4B24-A59F-D4C322A6C9E4}" type="sibTrans" cxnId="{26DADB05-9214-48DB-8875-F72EDD82D1A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547C68-A743-4377-93C6-D882AF8F96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Product - items sold should fulfill customer’s desires</a:t>
          </a:r>
        </a:p>
      </dgm:t>
    </dgm:pt>
    <dgm:pt modelId="{13D95D3A-5A10-4953-B8E4-1F0BF0FF95E7}" type="parTrans" cxnId="{60AF314B-CD8D-4FCE-988C-72202ECCFEBC}">
      <dgm:prSet/>
      <dgm:spPr/>
      <dgm:t>
        <a:bodyPr/>
        <a:lstStyle/>
        <a:p>
          <a:endParaRPr lang="en-US"/>
        </a:p>
      </dgm:t>
    </dgm:pt>
    <dgm:pt modelId="{1AADD853-8231-4E80-B1D3-00B7F04D1141}" type="sibTrans" cxnId="{60AF314B-CD8D-4FCE-988C-72202ECCFEB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C1A5537-6766-46EC-84ED-DCAE8DCD99B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Promotion - information about the product</a:t>
          </a:r>
        </a:p>
      </dgm:t>
    </dgm:pt>
    <dgm:pt modelId="{B90C9DC7-89D7-4288-A641-08C1CEBFB967}" type="parTrans" cxnId="{873C2942-5F4C-49FE-B9D3-EE50B0AADC53}">
      <dgm:prSet/>
      <dgm:spPr/>
      <dgm:t>
        <a:bodyPr/>
        <a:lstStyle/>
        <a:p>
          <a:endParaRPr lang="en-US"/>
        </a:p>
      </dgm:t>
    </dgm:pt>
    <dgm:pt modelId="{2C2173AA-0764-404A-896B-B45E8CAF1724}" type="sibTrans" cxnId="{873C2942-5F4C-49FE-B9D3-EE50B0AADC53}">
      <dgm:prSet/>
      <dgm:spPr/>
      <dgm:t>
        <a:bodyPr/>
        <a:lstStyle/>
        <a:p>
          <a:endParaRPr lang="en-US"/>
        </a:p>
      </dgm:t>
    </dgm:pt>
    <dgm:pt modelId="{4952F538-FD15-430B-ACDB-15AFCFE123A0}" type="pres">
      <dgm:prSet presAssocID="{801EFFAF-DABF-4DFE-B781-0126492550D8}" presName="root" presStyleCnt="0">
        <dgm:presLayoutVars>
          <dgm:dir/>
          <dgm:resizeHandles val="exact"/>
        </dgm:presLayoutVars>
      </dgm:prSet>
      <dgm:spPr/>
    </dgm:pt>
    <dgm:pt modelId="{41EFF712-3C48-41F3-AB7F-30EECD7841C5}" type="pres">
      <dgm:prSet presAssocID="{76946DDF-0971-4CBE-9E11-E101EE0F10B3}" presName="compNode" presStyleCnt="0"/>
      <dgm:spPr/>
    </dgm:pt>
    <dgm:pt modelId="{ECB0229B-44D0-4EE8-A923-43E6CCFB542C}" type="pres">
      <dgm:prSet presAssocID="{76946DDF-0971-4CBE-9E11-E101EE0F10B3}" presName="bgRect" presStyleLbl="bgShp" presStyleIdx="0" presStyleCnt="4"/>
      <dgm:spPr/>
    </dgm:pt>
    <dgm:pt modelId="{7B5A8C03-370F-441B-BE2D-25CC052B24E4}" type="pres">
      <dgm:prSet presAssocID="{76946DDF-0971-4CBE-9E11-E101EE0F10B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7F0C143E-CC5A-4C49-BCCA-CFA490990EDA}" type="pres">
      <dgm:prSet presAssocID="{76946DDF-0971-4CBE-9E11-E101EE0F10B3}" presName="spaceRect" presStyleCnt="0"/>
      <dgm:spPr/>
    </dgm:pt>
    <dgm:pt modelId="{4F13B92A-4EA8-4878-9762-E2A2FFDE1E26}" type="pres">
      <dgm:prSet presAssocID="{76946DDF-0971-4CBE-9E11-E101EE0F10B3}" presName="parTx" presStyleLbl="revTx" presStyleIdx="0" presStyleCnt="4">
        <dgm:presLayoutVars>
          <dgm:chMax val="0"/>
          <dgm:chPref val="0"/>
        </dgm:presLayoutVars>
      </dgm:prSet>
      <dgm:spPr/>
    </dgm:pt>
    <dgm:pt modelId="{E7C7E7B9-C042-4DFB-A0F1-557AE3673636}" type="pres">
      <dgm:prSet presAssocID="{EFA2AED7-9943-45DE-A34F-B6D28B430FBD}" presName="sibTrans" presStyleCnt="0"/>
      <dgm:spPr/>
    </dgm:pt>
    <dgm:pt modelId="{A8CC51B7-5D73-46F1-83B3-A0B697BA04DB}" type="pres">
      <dgm:prSet presAssocID="{CB59D5D8-8EB5-4846-AF0D-551F5529044B}" presName="compNode" presStyleCnt="0"/>
      <dgm:spPr/>
    </dgm:pt>
    <dgm:pt modelId="{A90E167E-7078-48D5-AF83-A9DEC50C1E8A}" type="pres">
      <dgm:prSet presAssocID="{CB59D5D8-8EB5-4846-AF0D-551F5529044B}" presName="bgRect" presStyleLbl="bgShp" presStyleIdx="1" presStyleCnt="4"/>
      <dgm:spPr/>
    </dgm:pt>
    <dgm:pt modelId="{6E3A56BA-04D8-401B-AAFA-9F2E19FC7061}" type="pres">
      <dgm:prSet presAssocID="{CB59D5D8-8EB5-4846-AF0D-551F5529044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6045CDB2-6630-4631-84CA-259D9B74BE5C}" type="pres">
      <dgm:prSet presAssocID="{CB59D5D8-8EB5-4846-AF0D-551F5529044B}" presName="spaceRect" presStyleCnt="0"/>
      <dgm:spPr/>
    </dgm:pt>
    <dgm:pt modelId="{C8522819-E939-4F56-A586-ED112F855130}" type="pres">
      <dgm:prSet presAssocID="{CB59D5D8-8EB5-4846-AF0D-551F5529044B}" presName="parTx" presStyleLbl="revTx" presStyleIdx="1" presStyleCnt="4">
        <dgm:presLayoutVars>
          <dgm:chMax val="0"/>
          <dgm:chPref val="0"/>
        </dgm:presLayoutVars>
      </dgm:prSet>
      <dgm:spPr/>
    </dgm:pt>
    <dgm:pt modelId="{65AC4352-93CB-4C3D-B16C-3547B278701F}" type="pres">
      <dgm:prSet presAssocID="{DF1DA9B6-0C35-4B24-A59F-D4C322A6C9E4}" presName="sibTrans" presStyleCnt="0"/>
      <dgm:spPr/>
    </dgm:pt>
    <dgm:pt modelId="{9A8866D4-6E2E-411D-891A-DBF98FDA6899}" type="pres">
      <dgm:prSet presAssocID="{BB547C68-A743-4377-93C6-D882AF8F96F6}" presName="compNode" presStyleCnt="0"/>
      <dgm:spPr/>
    </dgm:pt>
    <dgm:pt modelId="{D8EC42E4-EE4C-4847-ADF2-392F7C729E07}" type="pres">
      <dgm:prSet presAssocID="{BB547C68-A743-4377-93C6-D882AF8F96F6}" presName="bgRect" presStyleLbl="bgShp" presStyleIdx="2" presStyleCnt="4"/>
      <dgm:spPr/>
    </dgm:pt>
    <dgm:pt modelId="{FBA4EAA8-65B7-4280-A888-F8E1687031EB}" type="pres">
      <dgm:prSet presAssocID="{BB547C68-A743-4377-93C6-D882AF8F96F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8C85D28E-46E8-4D94-8956-974C21AC948C}" type="pres">
      <dgm:prSet presAssocID="{BB547C68-A743-4377-93C6-D882AF8F96F6}" presName="spaceRect" presStyleCnt="0"/>
      <dgm:spPr/>
    </dgm:pt>
    <dgm:pt modelId="{C6E42ACA-9BE6-422C-BDAD-3189D0B19E2C}" type="pres">
      <dgm:prSet presAssocID="{BB547C68-A743-4377-93C6-D882AF8F96F6}" presName="parTx" presStyleLbl="revTx" presStyleIdx="2" presStyleCnt="4">
        <dgm:presLayoutVars>
          <dgm:chMax val="0"/>
          <dgm:chPref val="0"/>
        </dgm:presLayoutVars>
      </dgm:prSet>
      <dgm:spPr/>
    </dgm:pt>
    <dgm:pt modelId="{47AB26B5-6418-49DA-AB60-BC3B5307631D}" type="pres">
      <dgm:prSet presAssocID="{1AADD853-8231-4E80-B1D3-00B7F04D1141}" presName="sibTrans" presStyleCnt="0"/>
      <dgm:spPr/>
    </dgm:pt>
    <dgm:pt modelId="{E95EE40F-351C-4335-8E1D-748BB16CB7E1}" type="pres">
      <dgm:prSet presAssocID="{6C1A5537-6766-46EC-84ED-DCAE8DCD99BE}" presName="compNode" presStyleCnt="0"/>
      <dgm:spPr/>
    </dgm:pt>
    <dgm:pt modelId="{3DDF1460-0D35-4BB6-8DB3-370D3FE85BA9}" type="pres">
      <dgm:prSet presAssocID="{6C1A5537-6766-46EC-84ED-DCAE8DCD99BE}" presName="bgRect" presStyleLbl="bgShp" presStyleIdx="3" presStyleCnt="4"/>
      <dgm:spPr/>
    </dgm:pt>
    <dgm:pt modelId="{7E674C34-2BF2-47B2-A047-F2FFA463BE09}" type="pres">
      <dgm:prSet presAssocID="{6C1A5537-6766-46EC-84ED-DCAE8DCD99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B8757349-E77D-4A22-B752-945DA7C5B29F}" type="pres">
      <dgm:prSet presAssocID="{6C1A5537-6766-46EC-84ED-DCAE8DCD99BE}" presName="spaceRect" presStyleCnt="0"/>
      <dgm:spPr/>
    </dgm:pt>
    <dgm:pt modelId="{A01BE282-2CC2-447A-BE67-1910CFB449EE}" type="pres">
      <dgm:prSet presAssocID="{6C1A5537-6766-46EC-84ED-DCAE8DCD99B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6DADB05-9214-48DB-8875-F72EDD82D1A5}" srcId="{801EFFAF-DABF-4DFE-B781-0126492550D8}" destId="{CB59D5D8-8EB5-4846-AF0D-551F5529044B}" srcOrd="1" destOrd="0" parTransId="{AEAD7958-02FC-480E-8083-3786C55C49B2}" sibTransId="{DF1DA9B6-0C35-4B24-A59F-D4C322A6C9E4}"/>
    <dgm:cxn modelId="{873C2942-5F4C-49FE-B9D3-EE50B0AADC53}" srcId="{801EFFAF-DABF-4DFE-B781-0126492550D8}" destId="{6C1A5537-6766-46EC-84ED-DCAE8DCD99BE}" srcOrd="3" destOrd="0" parTransId="{B90C9DC7-89D7-4288-A641-08C1CEBFB967}" sibTransId="{2C2173AA-0764-404A-896B-B45E8CAF1724}"/>
    <dgm:cxn modelId="{60AF314B-CD8D-4FCE-988C-72202ECCFEBC}" srcId="{801EFFAF-DABF-4DFE-B781-0126492550D8}" destId="{BB547C68-A743-4377-93C6-D882AF8F96F6}" srcOrd="2" destOrd="0" parTransId="{13D95D3A-5A10-4953-B8E4-1F0BF0FF95E7}" sibTransId="{1AADD853-8231-4E80-B1D3-00B7F04D1141}"/>
    <dgm:cxn modelId="{F09E925B-8A99-4EFF-BCB5-E690A073E904}" type="presOf" srcId="{6C1A5537-6766-46EC-84ED-DCAE8DCD99BE}" destId="{A01BE282-2CC2-447A-BE67-1910CFB449EE}" srcOrd="0" destOrd="0" presId="urn:microsoft.com/office/officeart/2018/2/layout/IconVerticalSolidList"/>
    <dgm:cxn modelId="{C77EF762-D9E7-4344-86F0-86AC645529AC}" type="presOf" srcId="{76946DDF-0971-4CBE-9E11-E101EE0F10B3}" destId="{4F13B92A-4EA8-4878-9762-E2A2FFDE1E26}" srcOrd="0" destOrd="0" presId="urn:microsoft.com/office/officeart/2018/2/layout/IconVerticalSolidList"/>
    <dgm:cxn modelId="{BF188683-EE68-4B96-B210-457BC0140AAC}" srcId="{801EFFAF-DABF-4DFE-B781-0126492550D8}" destId="{76946DDF-0971-4CBE-9E11-E101EE0F10B3}" srcOrd="0" destOrd="0" parTransId="{EA127B8E-817D-446F-992A-E572FBDE5728}" sibTransId="{EFA2AED7-9943-45DE-A34F-B6D28B430FBD}"/>
    <dgm:cxn modelId="{60E766A2-764B-481D-B263-9F5FD4DA6FF2}" type="presOf" srcId="{CB59D5D8-8EB5-4846-AF0D-551F5529044B}" destId="{C8522819-E939-4F56-A586-ED112F855130}" srcOrd="0" destOrd="0" presId="urn:microsoft.com/office/officeart/2018/2/layout/IconVerticalSolidList"/>
    <dgm:cxn modelId="{023EBCDB-A6A8-47A6-BEBF-6668ADF85B0C}" type="presOf" srcId="{801EFFAF-DABF-4DFE-B781-0126492550D8}" destId="{4952F538-FD15-430B-ACDB-15AFCFE123A0}" srcOrd="0" destOrd="0" presId="urn:microsoft.com/office/officeart/2018/2/layout/IconVerticalSolidList"/>
    <dgm:cxn modelId="{18390FE2-8A60-4F39-A190-DB5BFE38E476}" type="presOf" srcId="{BB547C68-A743-4377-93C6-D882AF8F96F6}" destId="{C6E42ACA-9BE6-422C-BDAD-3189D0B19E2C}" srcOrd="0" destOrd="0" presId="urn:microsoft.com/office/officeart/2018/2/layout/IconVerticalSolidList"/>
    <dgm:cxn modelId="{7CB34444-7C2D-4DD1-8D53-F5B1C24EA745}" type="presParOf" srcId="{4952F538-FD15-430B-ACDB-15AFCFE123A0}" destId="{41EFF712-3C48-41F3-AB7F-30EECD7841C5}" srcOrd="0" destOrd="0" presId="urn:microsoft.com/office/officeart/2018/2/layout/IconVerticalSolidList"/>
    <dgm:cxn modelId="{F8024A25-FF36-4B87-B549-F36F55B7A170}" type="presParOf" srcId="{41EFF712-3C48-41F3-AB7F-30EECD7841C5}" destId="{ECB0229B-44D0-4EE8-A923-43E6CCFB542C}" srcOrd="0" destOrd="0" presId="urn:microsoft.com/office/officeart/2018/2/layout/IconVerticalSolidList"/>
    <dgm:cxn modelId="{44B95938-5148-4CB8-B207-B9DEC7F5BCE8}" type="presParOf" srcId="{41EFF712-3C48-41F3-AB7F-30EECD7841C5}" destId="{7B5A8C03-370F-441B-BE2D-25CC052B24E4}" srcOrd="1" destOrd="0" presId="urn:microsoft.com/office/officeart/2018/2/layout/IconVerticalSolidList"/>
    <dgm:cxn modelId="{327F6388-3046-47ED-9618-BAD2F51A1927}" type="presParOf" srcId="{41EFF712-3C48-41F3-AB7F-30EECD7841C5}" destId="{7F0C143E-CC5A-4C49-BCCA-CFA490990EDA}" srcOrd="2" destOrd="0" presId="urn:microsoft.com/office/officeart/2018/2/layout/IconVerticalSolidList"/>
    <dgm:cxn modelId="{52742119-5FA0-4F2E-AC8D-29E7F05A14E7}" type="presParOf" srcId="{41EFF712-3C48-41F3-AB7F-30EECD7841C5}" destId="{4F13B92A-4EA8-4878-9762-E2A2FFDE1E26}" srcOrd="3" destOrd="0" presId="urn:microsoft.com/office/officeart/2018/2/layout/IconVerticalSolidList"/>
    <dgm:cxn modelId="{580A19D1-ADF2-4F5B-A61D-B7C98211DB15}" type="presParOf" srcId="{4952F538-FD15-430B-ACDB-15AFCFE123A0}" destId="{E7C7E7B9-C042-4DFB-A0F1-557AE3673636}" srcOrd="1" destOrd="0" presId="urn:microsoft.com/office/officeart/2018/2/layout/IconVerticalSolidList"/>
    <dgm:cxn modelId="{35A3C24E-355C-4B30-8E8C-478987809E76}" type="presParOf" srcId="{4952F538-FD15-430B-ACDB-15AFCFE123A0}" destId="{A8CC51B7-5D73-46F1-83B3-A0B697BA04DB}" srcOrd="2" destOrd="0" presId="urn:microsoft.com/office/officeart/2018/2/layout/IconVerticalSolidList"/>
    <dgm:cxn modelId="{FE9709A1-4C9E-4611-A410-573515D74B12}" type="presParOf" srcId="{A8CC51B7-5D73-46F1-83B3-A0B697BA04DB}" destId="{A90E167E-7078-48D5-AF83-A9DEC50C1E8A}" srcOrd="0" destOrd="0" presId="urn:microsoft.com/office/officeart/2018/2/layout/IconVerticalSolidList"/>
    <dgm:cxn modelId="{0F6CB0D9-2335-4E3B-84FF-ACA61F47F701}" type="presParOf" srcId="{A8CC51B7-5D73-46F1-83B3-A0B697BA04DB}" destId="{6E3A56BA-04D8-401B-AAFA-9F2E19FC7061}" srcOrd="1" destOrd="0" presId="urn:microsoft.com/office/officeart/2018/2/layout/IconVerticalSolidList"/>
    <dgm:cxn modelId="{C3089858-B669-45C5-A861-6EA2E3EABE43}" type="presParOf" srcId="{A8CC51B7-5D73-46F1-83B3-A0B697BA04DB}" destId="{6045CDB2-6630-4631-84CA-259D9B74BE5C}" srcOrd="2" destOrd="0" presId="urn:microsoft.com/office/officeart/2018/2/layout/IconVerticalSolidList"/>
    <dgm:cxn modelId="{0CB886AE-EEEF-4F94-86F3-DF0F638B8C06}" type="presParOf" srcId="{A8CC51B7-5D73-46F1-83B3-A0B697BA04DB}" destId="{C8522819-E939-4F56-A586-ED112F855130}" srcOrd="3" destOrd="0" presId="urn:microsoft.com/office/officeart/2018/2/layout/IconVerticalSolidList"/>
    <dgm:cxn modelId="{2CA3A3E2-0F94-46F6-8393-9C01C0EE3461}" type="presParOf" srcId="{4952F538-FD15-430B-ACDB-15AFCFE123A0}" destId="{65AC4352-93CB-4C3D-B16C-3547B278701F}" srcOrd="3" destOrd="0" presId="urn:microsoft.com/office/officeart/2018/2/layout/IconVerticalSolidList"/>
    <dgm:cxn modelId="{9EC188D6-5E75-47BE-A1B1-E7DC87EF8BE2}" type="presParOf" srcId="{4952F538-FD15-430B-ACDB-15AFCFE123A0}" destId="{9A8866D4-6E2E-411D-891A-DBF98FDA6899}" srcOrd="4" destOrd="0" presId="urn:microsoft.com/office/officeart/2018/2/layout/IconVerticalSolidList"/>
    <dgm:cxn modelId="{02E5E037-A35C-498B-851B-2D8694A8433C}" type="presParOf" srcId="{9A8866D4-6E2E-411D-891A-DBF98FDA6899}" destId="{D8EC42E4-EE4C-4847-ADF2-392F7C729E07}" srcOrd="0" destOrd="0" presId="urn:microsoft.com/office/officeart/2018/2/layout/IconVerticalSolidList"/>
    <dgm:cxn modelId="{C86BF772-53B5-47C9-8023-04C2B49B00A8}" type="presParOf" srcId="{9A8866D4-6E2E-411D-891A-DBF98FDA6899}" destId="{FBA4EAA8-65B7-4280-A888-F8E1687031EB}" srcOrd="1" destOrd="0" presId="urn:microsoft.com/office/officeart/2018/2/layout/IconVerticalSolidList"/>
    <dgm:cxn modelId="{B3928896-924A-4AD4-8D41-35D478B80FC4}" type="presParOf" srcId="{9A8866D4-6E2E-411D-891A-DBF98FDA6899}" destId="{8C85D28E-46E8-4D94-8956-974C21AC948C}" srcOrd="2" destOrd="0" presId="urn:microsoft.com/office/officeart/2018/2/layout/IconVerticalSolidList"/>
    <dgm:cxn modelId="{53FBC239-F28F-43EA-90B8-CCE8D1ABBA42}" type="presParOf" srcId="{9A8866D4-6E2E-411D-891A-DBF98FDA6899}" destId="{C6E42ACA-9BE6-422C-BDAD-3189D0B19E2C}" srcOrd="3" destOrd="0" presId="urn:microsoft.com/office/officeart/2018/2/layout/IconVerticalSolidList"/>
    <dgm:cxn modelId="{33507D98-5788-4631-BCC6-DE464B022A7E}" type="presParOf" srcId="{4952F538-FD15-430B-ACDB-15AFCFE123A0}" destId="{47AB26B5-6418-49DA-AB60-BC3B5307631D}" srcOrd="5" destOrd="0" presId="urn:microsoft.com/office/officeart/2018/2/layout/IconVerticalSolidList"/>
    <dgm:cxn modelId="{2E87DF64-B625-4D43-B32F-FD6514D52B59}" type="presParOf" srcId="{4952F538-FD15-430B-ACDB-15AFCFE123A0}" destId="{E95EE40F-351C-4335-8E1D-748BB16CB7E1}" srcOrd="6" destOrd="0" presId="urn:microsoft.com/office/officeart/2018/2/layout/IconVerticalSolidList"/>
    <dgm:cxn modelId="{2130373D-D6F7-4666-9051-FEC086A4D267}" type="presParOf" srcId="{E95EE40F-351C-4335-8E1D-748BB16CB7E1}" destId="{3DDF1460-0D35-4BB6-8DB3-370D3FE85BA9}" srcOrd="0" destOrd="0" presId="urn:microsoft.com/office/officeart/2018/2/layout/IconVerticalSolidList"/>
    <dgm:cxn modelId="{22ED799B-88C1-4A06-A927-D5E92784D254}" type="presParOf" srcId="{E95EE40F-351C-4335-8E1D-748BB16CB7E1}" destId="{7E674C34-2BF2-47B2-A047-F2FFA463BE09}" srcOrd="1" destOrd="0" presId="urn:microsoft.com/office/officeart/2018/2/layout/IconVerticalSolidList"/>
    <dgm:cxn modelId="{CBA574FD-007B-41C3-BAB6-434182942642}" type="presParOf" srcId="{E95EE40F-351C-4335-8E1D-748BB16CB7E1}" destId="{B8757349-E77D-4A22-B752-945DA7C5B29F}" srcOrd="2" destOrd="0" presId="urn:microsoft.com/office/officeart/2018/2/layout/IconVerticalSolidList"/>
    <dgm:cxn modelId="{9AE2FE8A-4BBB-4D36-BA39-7379366D99B3}" type="presParOf" srcId="{E95EE40F-351C-4335-8E1D-748BB16CB7E1}" destId="{A01BE282-2CC2-447A-BE67-1910CFB449E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CE5DEA-6A6C-4821-9259-5A1FE995A28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76E9B09-79A7-483A-BB39-D6EB73F47348}">
      <dgm:prSet/>
      <dgm:spPr/>
      <dgm:t>
        <a:bodyPr/>
        <a:lstStyle/>
        <a:p>
          <a:pPr>
            <a:defRPr cap="all"/>
          </a:pPr>
          <a:r>
            <a:rPr lang="en-US"/>
            <a:t>A clear objective on our plans</a:t>
          </a:r>
        </a:p>
      </dgm:t>
    </dgm:pt>
    <dgm:pt modelId="{6FD345A8-DF09-4ECE-904C-8A64653DF79F}" type="parTrans" cxnId="{3A651716-2262-4E82-A479-8C0BFB463DC5}">
      <dgm:prSet/>
      <dgm:spPr/>
      <dgm:t>
        <a:bodyPr/>
        <a:lstStyle/>
        <a:p>
          <a:endParaRPr lang="en-US"/>
        </a:p>
      </dgm:t>
    </dgm:pt>
    <dgm:pt modelId="{05ECD5F3-C14B-4136-AEA9-66497A2EE7A8}" type="sibTrans" cxnId="{3A651716-2262-4E82-A479-8C0BFB463DC5}">
      <dgm:prSet/>
      <dgm:spPr/>
      <dgm:t>
        <a:bodyPr/>
        <a:lstStyle/>
        <a:p>
          <a:endParaRPr lang="en-US"/>
        </a:p>
      </dgm:t>
    </dgm:pt>
    <dgm:pt modelId="{A172474A-39A5-4F18-8D04-F34B7A3793FF}">
      <dgm:prSet/>
      <dgm:spPr/>
      <dgm:t>
        <a:bodyPr/>
        <a:lstStyle/>
        <a:p>
          <a:pPr>
            <a:defRPr cap="all"/>
          </a:pPr>
          <a:r>
            <a:rPr lang="en-US"/>
            <a:t>Staffing and resource equipment’s </a:t>
          </a:r>
        </a:p>
      </dgm:t>
    </dgm:pt>
    <dgm:pt modelId="{2ECA7D75-FF0E-4E3E-B762-2E295BC7A5F4}" type="parTrans" cxnId="{B351EBD1-692F-4E65-8036-313DB7548C75}">
      <dgm:prSet/>
      <dgm:spPr/>
      <dgm:t>
        <a:bodyPr/>
        <a:lstStyle/>
        <a:p>
          <a:endParaRPr lang="en-US"/>
        </a:p>
      </dgm:t>
    </dgm:pt>
    <dgm:pt modelId="{CD79C1CA-34EC-457D-9BFA-6B1C40C384C9}" type="sibTrans" cxnId="{B351EBD1-692F-4E65-8036-313DB7548C75}">
      <dgm:prSet/>
      <dgm:spPr/>
      <dgm:t>
        <a:bodyPr/>
        <a:lstStyle/>
        <a:p>
          <a:endParaRPr lang="en-US"/>
        </a:p>
      </dgm:t>
    </dgm:pt>
    <dgm:pt modelId="{B1785375-E23F-4A66-81B9-6B54DB21623E}">
      <dgm:prSet/>
      <dgm:spPr/>
      <dgm:t>
        <a:bodyPr/>
        <a:lstStyle/>
        <a:p>
          <a:pPr>
            <a:defRPr cap="all"/>
          </a:pPr>
          <a:r>
            <a:rPr lang="en-US"/>
            <a:t>Quality standards</a:t>
          </a:r>
        </a:p>
      </dgm:t>
    </dgm:pt>
    <dgm:pt modelId="{EA78970E-2812-4885-95C9-79C69084EB47}" type="parTrans" cxnId="{CCEBC31D-D167-4DBF-BF54-856E73BAE273}">
      <dgm:prSet/>
      <dgm:spPr/>
      <dgm:t>
        <a:bodyPr/>
        <a:lstStyle/>
        <a:p>
          <a:endParaRPr lang="en-US"/>
        </a:p>
      </dgm:t>
    </dgm:pt>
    <dgm:pt modelId="{B9A2AD24-430C-4C20-9134-34304FC83C24}" type="sibTrans" cxnId="{CCEBC31D-D167-4DBF-BF54-856E73BAE273}">
      <dgm:prSet/>
      <dgm:spPr/>
      <dgm:t>
        <a:bodyPr/>
        <a:lstStyle/>
        <a:p>
          <a:endParaRPr lang="en-US"/>
        </a:p>
      </dgm:t>
    </dgm:pt>
    <dgm:pt modelId="{13B6D6B1-8455-45C7-8A06-5461E3A5EBCC}">
      <dgm:prSet/>
      <dgm:spPr/>
      <dgm:t>
        <a:bodyPr/>
        <a:lstStyle/>
        <a:p>
          <a:pPr>
            <a:defRPr cap="all"/>
          </a:pPr>
          <a:r>
            <a:rPr lang="en-US"/>
            <a:t>A process of monitoring your process</a:t>
          </a:r>
        </a:p>
      </dgm:t>
    </dgm:pt>
    <dgm:pt modelId="{AA9AAF5B-4B49-4A31-963E-7F9C378544DC}" type="parTrans" cxnId="{BB10C572-CDEE-47E1-A9DC-2AB9DAA0C862}">
      <dgm:prSet/>
      <dgm:spPr/>
      <dgm:t>
        <a:bodyPr/>
        <a:lstStyle/>
        <a:p>
          <a:endParaRPr lang="en-US"/>
        </a:p>
      </dgm:t>
    </dgm:pt>
    <dgm:pt modelId="{F4658D48-15EA-4086-B266-4A7E1E688E45}" type="sibTrans" cxnId="{BB10C572-CDEE-47E1-A9DC-2AB9DAA0C862}">
      <dgm:prSet/>
      <dgm:spPr/>
      <dgm:t>
        <a:bodyPr/>
        <a:lstStyle/>
        <a:p>
          <a:endParaRPr lang="en-US"/>
        </a:p>
      </dgm:t>
    </dgm:pt>
    <dgm:pt modelId="{DCD8ACCA-3597-46CF-9131-218AAA257A8D}">
      <dgm:prSet/>
      <dgm:spPr/>
      <dgm:t>
        <a:bodyPr/>
        <a:lstStyle/>
        <a:p>
          <a:pPr>
            <a:defRPr cap="all"/>
          </a:pPr>
          <a:r>
            <a:rPr lang="en-US"/>
            <a:t>Share and update your plans </a:t>
          </a:r>
        </a:p>
      </dgm:t>
    </dgm:pt>
    <dgm:pt modelId="{416385A4-AF48-4F7A-BF26-5CF21A277FD2}" type="parTrans" cxnId="{C33F460B-7660-4F69-95C5-4C5AC665B683}">
      <dgm:prSet/>
      <dgm:spPr/>
      <dgm:t>
        <a:bodyPr/>
        <a:lstStyle/>
        <a:p>
          <a:endParaRPr lang="en-US"/>
        </a:p>
      </dgm:t>
    </dgm:pt>
    <dgm:pt modelId="{A73C0067-C120-4F2C-BC19-068F913D9ECA}" type="sibTrans" cxnId="{C33F460B-7660-4F69-95C5-4C5AC665B683}">
      <dgm:prSet/>
      <dgm:spPr/>
      <dgm:t>
        <a:bodyPr/>
        <a:lstStyle/>
        <a:p>
          <a:endParaRPr lang="en-US"/>
        </a:p>
      </dgm:t>
    </dgm:pt>
    <dgm:pt modelId="{31677557-8A7B-49A9-B986-722ED5EF82AC}" type="pres">
      <dgm:prSet presAssocID="{87CE5DEA-6A6C-4821-9259-5A1FE995A286}" presName="root" presStyleCnt="0">
        <dgm:presLayoutVars>
          <dgm:dir/>
          <dgm:resizeHandles val="exact"/>
        </dgm:presLayoutVars>
      </dgm:prSet>
      <dgm:spPr/>
    </dgm:pt>
    <dgm:pt modelId="{9D0FFF4F-1704-473B-8A0C-F757A89CDDCD}" type="pres">
      <dgm:prSet presAssocID="{276E9B09-79A7-483A-BB39-D6EB73F47348}" presName="compNode" presStyleCnt="0"/>
      <dgm:spPr/>
    </dgm:pt>
    <dgm:pt modelId="{28E0CB58-D7BF-46C6-B2B4-B05ACF526AAA}" type="pres">
      <dgm:prSet presAssocID="{276E9B09-79A7-483A-BB39-D6EB73F47348}" presName="iconBgRect" presStyleLbl="bgShp" presStyleIdx="0" presStyleCnt="5"/>
      <dgm:spPr/>
    </dgm:pt>
    <dgm:pt modelId="{981E788C-31D6-4B0E-9C8B-6AE33AE90DEC}" type="pres">
      <dgm:prSet presAssocID="{276E9B09-79A7-483A-BB39-D6EB73F4734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8C93C53-7C05-4F0A-8B16-F189A47F0807}" type="pres">
      <dgm:prSet presAssocID="{276E9B09-79A7-483A-BB39-D6EB73F47348}" presName="spaceRect" presStyleCnt="0"/>
      <dgm:spPr/>
    </dgm:pt>
    <dgm:pt modelId="{79542668-9A83-486C-BC22-71EBD25CB55D}" type="pres">
      <dgm:prSet presAssocID="{276E9B09-79A7-483A-BB39-D6EB73F47348}" presName="textRect" presStyleLbl="revTx" presStyleIdx="0" presStyleCnt="5">
        <dgm:presLayoutVars>
          <dgm:chMax val="1"/>
          <dgm:chPref val="1"/>
        </dgm:presLayoutVars>
      </dgm:prSet>
      <dgm:spPr/>
    </dgm:pt>
    <dgm:pt modelId="{6E058359-D1B8-4DDC-94CF-909D442F8D2B}" type="pres">
      <dgm:prSet presAssocID="{05ECD5F3-C14B-4136-AEA9-66497A2EE7A8}" presName="sibTrans" presStyleCnt="0"/>
      <dgm:spPr/>
    </dgm:pt>
    <dgm:pt modelId="{C0F389BA-F32A-4584-9DFD-304E6B75E8C6}" type="pres">
      <dgm:prSet presAssocID="{A172474A-39A5-4F18-8D04-F34B7A3793FF}" presName="compNode" presStyleCnt="0"/>
      <dgm:spPr/>
    </dgm:pt>
    <dgm:pt modelId="{0CA06A04-5FCC-44F7-AB8D-276D9FF18896}" type="pres">
      <dgm:prSet presAssocID="{A172474A-39A5-4F18-8D04-F34B7A3793FF}" presName="iconBgRect" presStyleLbl="bgShp" presStyleIdx="1" presStyleCnt="5"/>
      <dgm:spPr/>
    </dgm:pt>
    <dgm:pt modelId="{F6DF78D1-D534-4B39-A899-49FBA49392D2}" type="pres">
      <dgm:prSet presAssocID="{A172474A-39A5-4F18-8D04-F34B7A3793F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50FA1C8D-CB87-455B-8983-C88EE3B39335}" type="pres">
      <dgm:prSet presAssocID="{A172474A-39A5-4F18-8D04-F34B7A3793FF}" presName="spaceRect" presStyleCnt="0"/>
      <dgm:spPr/>
    </dgm:pt>
    <dgm:pt modelId="{C3A881E2-1FDF-477A-922F-4606D763BC35}" type="pres">
      <dgm:prSet presAssocID="{A172474A-39A5-4F18-8D04-F34B7A3793FF}" presName="textRect" presStyleLbl="revTx" presStyleIdx="1" presStyleCnt="5">
        <dgm:presLayoutVars>
          <dgm:chMax val="1"/>
          <dgm:chPref val="1"/>
        </dgm:presLayoutVars>
      </dgm:prSet>
      <dgm:spPr/>
    </dgm:pt>
    <dgm:pt modelId="{6A76B075-8237-4CC5-BE51-119AF6D332D7}" type="pres">
      <dgm:prSet presAssocID="{CD79C1CA-34EC-457D-9BFA-6B1C40C384C9}" presName="sibTrans" presStyleCnt="0"/>
      <dgm:spPr/>
    </dgm:pt>
    <dgm:pt modelId="{E05BEA08-8A9E-425F-8F7F-FE505BAD9754}" type="pres">
      <dgm:prSet presAssocID="{B1785375-E23F-4A66-81B9-6B54DB21623E}" presName="compNode" presStyleCnt="0"/>
      <dgm:spPr/>
    </dgm:pt>
    <dgm:pt modelId="{930F52DB-66F4-4A1C-BDC1-DC838AD9E656}" type="pres">
      <dgm:prSet presAssocID="{B1785375-E23F-4A66-81B9-6B54DB21623E}" presName="iconBgRect" presStyleLbl="bgShp" presStyleIdx="2" presStyleCnt="5"/>
      <dgm:spPr/>
    </dgm:pt>
    <dgm:pt modelId="{18F48AE8-6C8C-4CAC-A5A6-6751813B1075}" type="pres">
      <dgm:prSet presAssocID="{B1785375-E23F-4A66-81B9-6B54DB21623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FEF80804-CE39-4CE8-A324-5E0378902177}" type="pres">
      <dgm:prSet presAssocID="{B1785375-E23F-4A66-81B9-6B54DB21623E}" presName="spaceRect" presStyleCnt="0"/>
      <dgm:spPr/>
    </dgm:pt>
    <dgm:pt modelId="{180CEE25-F983-4E92-A020-9E258ADB2C00}" type="pres">
      <dgm:prSet presAssocID="{B1785375-E23F-4A66-81B9-6B54DB21623E}" presName="textRect" presStyleLbl="revTx" presStyleIdx="2" presStyleCnt="5">
        <dgm:presLayoutVars>
          <dgm:chMax val="1"/>
          <dgm:chPref val="1"/>
        </dgm:presLayoutVars>
      </dgm:prSet>
      <dgm:spPr/>
    </dgm:pt>
    <dgm:pt modelId="{BDDF9FCE-B660-41F0-80B4-F0D4D134554E}" type="pres">
      <dgm:prSet presAssocID="{B9A2AD24-430C-4C20-9134-34304FC83C24}" presName="sibTrans" presStyleCnt="0"/>
      <dgm:spPr/>
    </dgm:pt>
    <dgm:pt modelId="{7ECFA044-6B28-4DBF-B679-A2AAD618E245}" type="pres">
      <dgm:prSet presAssocID="{13B6D6B1-8455-45C7-8A06-5461E3A5EBCC}" presName="compNode" presStyleCnt="0"/>
      <dgm:spPr/>
    </dgm:pt>
    <dgm:pt modelId="{666D4941-3141-4E11-8CCC-4628B9646D5B}" type="pres">
      <dgm:prSet presAssocID="{13B6D6B1-8455-45C7-8A06-5461E3A5EBCC}" presName="iconBgRect" presStyleLbl="bgShp" presStyleIdx="3" presStyleCnt="5"/>
      <dgm:spPr/>
    </dgm:pt>
    <dgm:pt modelId="{972E5ACC-6D91-4BA3-9BBF-342B63CBF0CB}" type="pres">
      <dgm:prSet presAssocID="{13B6D6B1-8455-45C7-8A06-5461E3A5EBC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8628618-A5F4-4F79-8B6E-BB5562B29E8F}" type="pres">
      <dgm:prSet presAssocID="{13B6D6B1-8455-45C7-8A06-5461E3A5EBCC}" presName="spaceRect" presStyleCnt="0"/>
      <dgm:spPr/>
    </dgm:pt>
    <dgm:pt modelId="{E5F04AF9-C428-4DC7-BD02-066EB8AEB050}" type="pres">
      <dgm:prSet presAssocID="{13B6D6B1-8455-45C7-8A06-5461E3A5EBCC}" presName="textRect" presStyleLbl="revTx" presStyleIdx="3" presStyleCnt="5">
        <dgm:presLayoutVars>
          <dgm:chMax val="1"/>
          <dgm:chPref val="1"/>
        </dgm:presLayoutVars>
      </dgm:prSet>
      <dgm:spPr/>
    </dgm:pt>
    <dgm:pt modelId="{0C49CFA2-EFCE-4E3B-9D5D-B8218C1F0D12}" type="pres">
      <dgm:prSet presAssocID="{F4658D48-15EA-4086-B266-4A7E1E688E45}" presName="sibTrans" presStyleCnt="0"/>
      <dgm:spPr/>
    </dgm:pt>
    <dgm:pt modelId="{AABA244D-3BA7-44CD-91CF-BE33BF4EB62B}" type="pres">
      <dgm:prSet presAssocID="{DCD8ACCA-3597-46CF-9131-218AAA257A8D}" presName="compNode" presStyleCnt="0"/>
      <dgm:spPr/>
    </dgm:pt>
    <dgm:pt modelId="{B40D6D31-40A5-434E-A776-E0DE18BC1DE0}" type="pres">
      <dgm:prSet presAssocID="{DCD8ACCA-3597-46CF-9131-218AAA257A8D}" presName="iconBgRect" presStyleLbl="bgShp" presStyleIdx="4" presStyleCnt="5"/>
      <dgm:spPr/>
    </dgm:pt>
    <dgm:pt modelId="{56BF1BD2-1658-4041-9978-092FB4B67E27}" type="pres">
      <dgm:prSet presAssocID="{DCD8ACCA-3597-46CF-9131-218AAA257A8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"/>
        </a:ext>
      </dgm:extLst>
    </dgm:pt>
    <dgm:pt modelId="{2E1A9FF5-C023-49F3-8C28-AEF791AC286A}" type="pres">
      <dgm:prSet presAssocID="{DCD8ACCA-3597-46CF-9131-218AAA257A8D}" presName="spaceRect" presStyleCnt="0"/>
      <dgm:spPr/>
    </dgm:pt>
    <dgm:pt modelId="{95C1169E-07BD-4B8A-AE36-E12D196065F5}" type="pres">
      <dgm:prSet presAssocID="{DCD8ACCA-3597-46CF-9131-218AAA257A8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33F460B-7660-4F69-95C5-4C5AC665B683}" srcId="{87CE5DEA-6A6C-4821-9259-5A1FE995A286}" destId="{DCD8ACCA-3597-46CF-9131-218AAA257A8D}" srcOrd="4" destOrd="0" parTransId="{416385A4-AF48-4F7A-BF26-5CF21A277FD2}" sibTransId="{A73C0067-C120-4F2C-BC19-068F913D9ECA}"/>
    <dgm:cxn modelId="{3A651716-2262-4E82-A479-8C0BFB463DC5}" srcId="{87CE5DEA-6A6C-4821-9259-5A1FE995A286}" destId="{276E9B09-79A7-483A-BB39-D6EB73F47348}" srcOrd="0" destOrd="0" parTransId="{6FD345A8-DF09-4ECE-904C-8A64653DF79F}" sibTransId="{05ECD5F3-C14B-4136-AEA9-66497A2EE7A8}"/>
    <dgm:cxn modelId="{CCEBC31D-D167-4DBF-BF54-856E73BAE273}" srcId="{87CE5DEA-6A6C-4821-9259-5A1FE995A286}" destId="{B1785375-E23F-4A66-81B9-6B54DB21623E}" srcOrd="2" destOrd="0" parTransId="{EA78970E-2812-4885-95C9-79C69084EB47}" sibTransId="{B9A2AD24-430C-4C20-9134-34304FC83C24}"/>
    <dgm:cxn modelId="{18805325-815B-4A86-8640-E9A05645CB53}" type="presOf" srcId="{13B6D6B1-8455-45C7-8A06-5461E3A5EBCC}" destId="{E5F04AF9-C428-4DC7-BD02-066EB8AEB050}" srcOrd="0" destOrd="0" presId="urn:microsoft.com/office/officeart/2018/5/layout/IconCircleLabelList"/>
    <dgm:cxn modelId="{4F9DB137-08B7-4638-A9E7-7AB2195ED473}" type="presOf" srcId="{276E9B09-79A7-483A-BB39-D6EB73F47348}" destId="{79542668-9A83-486C-BC22-71EBD25CB55D}" srcOrd="0" destOrd="0" presId="urn:microsoft.com/office/officeart/2018/5/layout/IconCircleLabelList"/>
    <dgm:cxn modelId="{BB10C572-CDEE-47E1-A9DC-2AB9DAA0C862}" srcId="{87CE5DEA-6A6C-4821-9259-5A1FE995A286}" destId="{13B6D6B1-8455-45C7-8A06-5461E3A5EBCC}" srcOrd="3" destOrd="0" parTransId="{AA9AAF5B-4B49-4A31-963E-7F9C378544DC}" sibTransId="{F4658D48-15EA-4086-B266-4A7E1E688E45}"/>
    <dgm:cxn modelId="{BA11748B-5760-4136-A830-0075057E4E93}" type="presOf" srcId="{B1785375-E23F-4A66-81B9-6B54DB21623E}" destId="{180CEE25-F983-4E92-A020-9E258ADB2C00}" srcOrd="0" destOrd="0" presId="urn:microsoft.com/office/officeart/2018/5/layout/IconCircleLabelList"/>
    <dgm:cxn modelId="{588198B9-BED7-4497-8F46-0050967A5312}" type="presOf" srcId="{DCD8ACCA-3597-46CF-9131-218AAA257A8D}" destId="{95C1169E-07BD-4B8A-AE36-E12D196065F5}" srcOrd="0" destOrd="0" presId="urn:microsoft.com/office/officeart/2018/5/layout/IconCircleLabelList"/>
    <dgm:cxn modelId="{B351EBD1-692F-4E65-8036-313DB7548C75}" srcId="{87CE5DEA-6A6C-4821-9259-5A1FE995A286}" destId="{A172474A-39A5-4F18-8D04-F34B7A3793FF}" srcOrd="1" destOrd="0" parTransId="{2ECA7D75-FF0E-4E3E-B762-2E295BC7A5F4}" sibTransId="{CD79C1CA-34EC-457D-9BFA-6B1C40C384C9}"/>
    <dgm:cxn modelId="{005445D5-D30C-4465-AC8B-0CD40866B8EF}" type="presOf" srcId="{87CE5DEA-6A6C-4821-9259-5A1FE995A286}" destId="{31677557-8A7B-49A9-B986-722ED5EF82AC}" srcOrd="0" destOrd="0" presId="urn:microsoft.com/office/officeart/2018/5/layout/IconCircleLabelList"/>
    <dgm:cxn modelId="{D7061CD8-8A24-4E95-A480-88C56A6803EE}" type="presOf" srcId="{A172474A-39A5-4F18-8D04-F34B7A3793FF}" destId="{C3A881E2-1FDF-477A-922F-4606D763BC35}" srcOrd="0" destOrd="0" presId="urn:microsoft.com/office/officeart/2018/5/layout/IconCircleLabelList"/>
    <dgm:cxn modelId="{C92BF4C5-1AE8-4A0D-88E0-B5156EB73660}" type="presParOf" srcId="{31677557-8A7B-49A9-B986-722ED5EF82AC}" destId="{9D0FFF4F-1704-473B-8A0C-F757A89CDDCD}" srcOrd="0" destOrd="0" presId="urn:microsoft.com/office/officeart/2018/5/layout/IconCircleLabelList"/>
    <dgm:cxn modelId="{B14FEAEE-05C7-4C3A-8208-E6AB2B40B138}" type="presParOf" srcId="{9D0FFF4F-1704-473B-8A0C-F757A89CDDCD}" destId="{28E0CB58-D7BF-46C6-B2B4-B05ACF526AAA}" srcOrd="0" destOrd="0" presId="urn:microsoft.com/office/officeart/2018/5/layout/IconCircleLabelList"/>
    <dgm:cxn modelId="{F0E9C960-E14D-4F60-9AD1-57F9FDA09D58}" type="presParOf" srcId="{9D0FFF4F-1704-473B-8A0C-F757A89CDDCD}" destId="{981E788C-31D6-4B0E-9C8B-6AE33AE90DEC}" srcOrd="1" destOrd="0" presId="urn:microsoft.com/office/officeart/2018/5/layout/IconCircleLabelList"/>
    <dgm:cxn modelId="{F7257ABA-C99E-4B8A-A044-BDECA4F6C5BD}" type="presParOf" srcId="{9D0FFF4F-1704-473B-8A0C-F757A89CDDCD}" destId="{78C93C53-7C05-4F0A-8B16-F189A47F0807}" srcOrd="2" destOrd="0" presId="urn:microsoft.com/office/officeart/2018/5/layout/IconCircleLabelList"/>
    <dgm:cxn modelId="{720AEB5A-9506-44CA-980B-B2D7E85BC21F}" type="presParOf" srcId="{9D0FFF4F-1704-473B-8A0C-F757A89CDDCD}" destId="{79542668-9A83-486C-BC22-71EBD25CB55D}" srcOrd="3" destOrd="0" presId="urn:microsoft.com/office/officeart/2018/5/layout/IconCircleLabelList"/>
    <dgm:cxn modelId="{FD0C3435-5A11-4C75-829C-9B690AC51DA8}" type="presParOf" srcId="{31677557-8A7B-49A9-B986-722ED5EF82AC}" destId="{6E058359-D1B8-4DDC-94CF-909D442F8D2B}" srcOrd="1" destOrd="0" presId="urn:microsoft.com/office/officeart/2018/5/layout/IconCircleLabelList"/>
    <dgm:cxn modelId="{EBA4B485-D629-405A-99FC-8AA62CA1B6AB}" type="presParOf" srcId="{31677557-8A7B-49A9-B986-722ED5EF82AC}" destId="{C0F389BA-F32A-4584-9DFD-304E6B75E8C6}" srcOrd="2" destOrd="0" presId="urn:microsoft.com/office/officeart/2018/5/layout/IconCircleLabelList"/>
    <dgm:cxn modelId="{856C801B-B789-49E1-A8B0-0D5B4D2BC0F2}" type="presParOf" srcId="{C0F389BA-F32A-4584-9DFD-304E6B75E8C6}" destId="{0CA06A04-5FCC-44F7-AB8D-276D9FF18896}" srcOrd="0" destOrd="0" presId="urn:microsoft.com/office/officeart/2018/5/layout/IconCircleLabelList"/>
    <dgm:cxn modelId="{71748042-151F-4541-B243-FC2555161714}" type="presParOf" srcId="{C0F389BA-F32A-4584-9DFD-304E6B75E8C6}" destId="{F6DF78D1-D534-4B39-A899-49FBA49392D2}" srcOrd="1" destOrd="0" presId="urn:microsoft.com/office/officeart/2018/5/layout/IconCircleLabelList"/>
    <dgm:cxn modelId="{122B01A9-118D-460D-86FC-CF43053DE115}" type="presParOf" srcId="{C0F389BA-F32A-4584-9DFD-304E6B75E8C6}" destId="{50FA1C8D-CB87-455B-8983-C88EE3B39335}" srcOrd="2" destOrd="0" presId="urn:microsoft.com/office/officeart/2018/5/layout/IconCircleLabelList"/>
    <dgm:cxn modelId="{1E372B65-B579-48B4-974B-C03E8B6E1C95}" type="presParOf" srcId="{C0F389BA-F32A-4584-9DFD-304E6B75E8C6}" destId="{C3A881E2-1FDF-477A-922F-4606D763BC35}" srcOrd="3" destOrd="0" presId="urn:microsoft.com/office/officeart/2018/5/layout/IconCircleLabelList"/>
    <dgm:cxn modelId="{64FA311B-8447-4E8C-9B19-6974AF32E7D0}" type="presParOf" srcId="{31677557-8A7B-49A9-B986-722ED5EF82AC}" destId="{6A76B075-8237-4CC5-BE51-119AF6D332D7}" srcOrd="3" destOrd="0" presId="urn:microsoft.com/office/officeart/2018/5/layout/IconCircleLabelList"/>
    <dgm:cxn modelId="{DC04907B-CBAB-4375-A860-C409E51984CD}" type="presParOf" srcId="{31677557-8A7B-49A9-B986-722ED5EF82AC}" destId="{E05BEA08-8A9E-425F-8F7F-FE505BAD9754}" srcOrd="4" destOrd="0" presId="urn:microsoft.com/office/officeart/2018/5/layout/IconCircleLabelList"/>
    <dgm:cxn modelId="{3FC4FB43-7764-4E93-89A0-CA0CB9171381}" type="presParOf" srcId="{E05BEA08-8A9E-425F-8F7F-FE505BAD9754}" destId="{930F52DB-66F4-4A1C-BDC1-DC838AD9E656}" srcOrd="0" destOrd="0" presId="urn:microsoft.com/office/officeart/2018/5/layout/IconCircleLabelList"/>
    <dgm:cxn modelId="{6A6B35A9-376A-4137-900C-4E1C8D9DFD63}" type="presParOf" srcId="{E05BEA08-8A9E-425F-8F7F-FE505BAD9754}" destId="{18F48AE8-6C8C-4CAC-A5A6-6751813B1075}" srcOrd="1" destOrd="0" presId="urn:microsoft.com/office/officeart/2018/5/layout/IconCircleLabelList"/>
    <dgm:cxn modelId="{55753CC3-B3CA-440A-B30E-750E2B198222}" type="presParOf" srcId="{E05BEA08-8A9E-425F-8F7F-FE505BAD9754}" destId="{FEF80804-CE39-4CE8-A324-5E0378902177}" srcOrd="2" destOrd="0" presId="urn:microsoft.com/office/officeart/2018/5/layout/IconCircleLabelList"/>
    <dgm:cxn modelId="{C9B99056-283E-4A61-B7D9-2FF4DFACC0C2}" type="presParOf" srcId="{E05BEA08-8A9E-425F-8F7F-FE505BAD9754}" destId="{180CEE25-F983-4E92-A020-9E258ADB2C00}" srcOrd="3" destOrd="0" presId="urn:microsoft.com/office/officeart/2018/5/layout/IconCircleLabelList"/>
    <dgm:cxn modelId="{187BF2D2-EA16-4A16-83D2-045BE529353D}" type="presParOf" srcId="{31677557-8A7B-49A9-B986-722ED5EF82AC}" destId="{BDDF9FCE-B660-41F0-80B4-F0D4D134554E}" srcOrd="5" destOrd="0" presId="urn:microsoft.com/office/officeart/2018/5/layout/IconCircleLabelList"/>
    <dgm:cxn modelId="{B0F4CEEF-4E25-4FC0-918E-03EB58FC7BCD}" type="presParOf" srcId="{31677557-8A7B-49A9-B986-722ED5EF82AC}" destId="{7ECFA044-6B28-4DBF-B679-A2AAD618E245}" srcOrd="6" destOrd="0" presId="urn:microsoft.com/office/officeart/2018/5/layout/IconCircleLabelList"/>
    <dgm:cxn modelId="{BC5C902D-F32F-4315-BE3B-70BF1149EABC}" type="presParOf" srcId="{7ECFA044-6B28-4DBF-B679-A2AAD618E245}" destId="{666D4941-3141-4E11-8CCC-4628B9646D5B}" srcOrd="0" destOrd="0" presId="urn:microsoft.com/office/officeart/2018/5/layout/IconCircleLabelList"/>
    <dgm:cxn modelId="{D25B25D9-53AA-4BD1-9872-E9322D891F22}" type="presParOf" srcId="{7ECFA044-6B28-4DBF-B679-A2AAD618E245}" destId="{972E5ACC-6D91-4BA3-9BBF-342B63CBF0CB}" srcOrd="1" destOrd="0" presId="urn:microsoft.com/office/officeart/2018/5/layout/IconCircleLabelList"/>
    <dgm:cxn modelId="{B870C856-DD78-4EDF-92D4-B3A60548BFBB}" type="presParOf" srcId="{7ECFA044-6B28-4DBF-B679-A2AAD618E245}" destId="{78628618-A5F4-4F79-8B6E-BB5562B29E8F}" srcOrd="2" destOrd="0" presId="urn:microsoft.com/office/officeart/2018/5/layout/IconCircleLabelList"/>
    <dgm:cxn modelId="{00522698-A261-41BB-8BA4-11CA3D5EDFA2}" type="presParOf" srcId="{7ECFA044-6B28-4DBF-B679-A2AAD618E245}" destId="{E5F04AF9-C428-4DC7-BD02-066EB8AEB050}" srcOrd="3" destOrd="0" presId="urn:microsoft.com/office/officeart/2018/5/layout/IconCircleLabelList"/>
    <dgm:cxn modelId="{77AC0E15-ED2C-4431-ACD7-C9A1391F3287}" type="presParOf" srcId="{31677557-8A7B-49A9-B986-722ED5EF82AC}" destId="{0C49CFA2-EFCE-4E3B-9D5D-B8218C1F0D12}" srcOrd="7" destOrd="0" presId="urn:microsoft.com/office/officeart/2018/5/layout/IconCircleLabelList"/>
    <dgm:cxn modelId="{EACAB3E8-FED4-4094-84D0-BB4C83CBC6AB}" type="presParOf" srcId="{31677557-8A7B-49A9-B986-722ED5EF82AC}" destId="{AABA244D-3BA7-44CD-91CF-BE33BF4EB62B}" srcOrd="8" destOrd="0" presId="urn:microsoft.com/office/officeart/2018/5/layout/IconCircleLabelList"/>
    <dgm:cxn modelId="{37508CB7-2345-4A97-B7E2-E5EF0F2DF9CC}" type="presParOf" srcId="{AABA244D-3BA7-44CD-91CF-BE33BF4EB62B}" destId="{B40D6D31-40A5-434E-A776-E0DE18BC1DE0}" srcOrd="0" destOrd="0" presId="urn:microsoft.com/office/officeart/2018/5/layout/IconCircleLabelList"/>
    <dgm:cxn modelId="{C1E8E38E-3866-43E5-9202-FE4FFAB6B543}" type="presParOf" srcId="{AABA244D-3BA7-44CD-91CF-BE33BF4EB62B}" destId="{56BF1BD2-1658-4041-9978-092FB4B67E27}" srcOrd="1" destOrd="0" presId="urn:microsoft.com/office/officeart/2018/5/layout/IconCircleLabelList"/>
    <dgm:cxn modelId="{C8216C51-CD3C-4915-B024-086FADC62D53}" type="presParOf" srcId="{AABA244D-3BA7-44CD-91CF-BE33BF4EB62B}" destId="{2E1A9FF5-C023-49F3-8C28-AEF791AC286A}" srcOrd="2" destOrd="0" presId="urn:microsoft.com/office/officeart/2018/5/layout/IconCircleLabelList"/>
    <dgm:cxn modelId="{53BC3FCB-8D8F-47E4-B621-131C9B0C919B}" type="presParOf" srcId="{AABA244D-3BA7-44CD-91CF-BE33BF4EB62B}" destId="{95C1169E-07BD-4B8A-AE36-E12D196065F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091956E-9CBF-4E37-9D54-8E938AF471D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50C9E1-5492-406D-8F25-5168E21430E2}">
      <dgm:prSet/>
      <dgm:spPr/>
      <dgm:t>
        <a:bodyPr/>
        <a:lstStyle/>
        <a:p>
          <a:r>
            <a:rPr lang="en-US" dirty="0"/>
            <a:t>-Strategic management, will allow you to set the direction of the business and help with the overall goal of the business</a:t>
          </a:r>
        </a:p>
      </dgm:t>
    </dgm:pt>
    <dgm:pt modelId="{D3201990-89D4-48CD-88AA-ECEAAA46BECC}" type="parTrans" cxnId="{7801805B-14BB-4D38-A052-505357F65625}">
      <dgm:prSet/>
      <dgm:spPr/>
      <dgm:t>
        <a:bodyPr/>
        <a:lstStyle/>
        <a:p>
          <a:endParaRPr lang="en-US"/>
        </a:p>
      </dgm:t>
    </dgm:pt>
    <dgm:pt modelId="{A9ED6DEA-F468-40BA-925D-825C4B569306}" type="sibTrans" cxnId="{7801805B-14BB-4D38-A052-505357F65625}">
      <dgm:prSet/>
      <dgm:spPr/>
      <dgm:t>
        <a:bodyPr/>
        <a:lstStyle/>
        <a:p>
          <a:endParaRPr lang="en-US"/>
        </a:p>
      </dgm:t>
    </dgm:pt>
    <dgm:pt modelId="{96F1B90B-FD14-49B7-BA8E-D6C8999B2AB9}">
      <dgm:prSet/>
      <dgm:spPr/>
      <dgm:t>
        <a:bodyPr/>
        <a:lstStyle/>
        <a:p>
          <a:r>
            <a:rPr lang="en-US" dirty="0"/>
            <a:t>-The</a:t>
          </a:r>
          <a:r>
            <a:rPr lang="en-US" baseline="0" dirty="0"/>
            <a:t> management will have to implement cash flow system to help the manage and operate money in and out </a:t>
          </a:r>
          <a:endParaRPr lang="en-US" dirty="0"/>
        </a:p>
      </dgm:t>
    </dgm:pt>
    <dgm:pt modelId="{7E0F135C-863E-4307-B70E-76DA3315D33D}" type="parTrans" cxnId="{8B7C70AE-BA30-430F-A7B1-21D620E2D6F1}">
      <dgm:prSet/>
      <dgm:spPr/>
      <dgm:t>
        <a:bodyPr/>
        <a:lstStyle/>
        <a:p>
          <a:endParaRPr lang="en-US"/>
        </a:p>
      </dgm:t>
    </dgm:pt>
    <dgm:pt modelId="{9D9F0BD7-0A5C-427C-B1D5-FF526B4AA05F}" type="sibTrans" cxnId="{8B7C70AE-BA30-430F-A7B1-21D620E2D6F1}">
      <dgm:prSet/>
      <dgm:spPr/>
      <dgm:t>
        <a:bodyPr/>
        <a:lstStyle/>
        <a:p>
          <a:endParaRPr lang="en-US"/>
        </a:p>
      </dgm:t>
    </dgm:pt>
    <dgm:pt modelId="{65879654-17B1-7046-B990-C9470A904A1E}" type="pres">
      <dgm:prSet presAssocID="{4091956E-9CBF-4E37-9D54-8E938AF471D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6ABCFB8-6997-184A-8839-FECEF87F912C}" type="pres">
      <dgm:prSet presAssocID="{4B50C9E1-5492-406D-8F25-5168E21430E2}" presName="hierRoot1" presStyleCnt="0"/>
      <dgm:spPr/>
    </dgm:pt>
    <dgm:pt modelId="{C27C5BE7-87A2-CB45-8513-CEFD28892B75}" type="pres">
      <dgm:prSet presAssocID="{4B50C9E1-5492-406D-8F25-5168E21430E2}" presName="composite" presStyleCnt="0"/>
      <dgm:spPr/>
    </dgm:pt>
    <dgm:pt modelId="{822822BB-1C6A-A841-95CB-69CE1658D123}" type="pres">
      <dgm:prSet presAssocID="{4B50C9E1-5492-406D-8F25-5168E21430E2}" presName="background" presStyleLbl="node0" presStyleIdx="0" presStyleCnt="2"/>
      <dgm:spPr/>
    </dgm:pt>
    <dgm:pt modelId="{52429630-607C-A04B-A1FB-DD533067AF94}" type="pres">
      <dgm:prSet presAssocID="{4B50C9E1-5492-406D-8F25-5168E21430E2}" presName="text" presStyleLbl="fgAcc0" presStyleIdx="0" presStyleCnt="2">
        <dgm:presLayoutVars>
          <dgm:chPref val="3"/>
        </dgm:presLayoutVars>
      </dgm:prSet>
      <dgm:spPr/>
    </dgm:pt>
    <dgm:pt modelId="{B0196A4F-4A8E-D142-9C02-A8AAE93CBEA2}" type="pres">
      <dgm:prSet presAssocID="{4B50C9E1-5492-406D-8F25-5168E21430E2}" presName="hierChild2" presStyleCnt="0"/>
      <dgm:spPr/>
    </dgm:pt>
    <dgm:pt modelId="{DE01E890-A9AE-1C47-B43E-5D1521ADF86D}" type="pres">
      <dgm:prSet presAssocID="{96F1B90B-FD14-49B7-BA8E-D6C8999B2AB9}" presName="hierRoot1" presStyleCnt="0"/>
      <dgm:spPr/>
    </dgm:pt>
    <dgm:pt modelId="{97D0F662-55B3-0848-9781-9430C91178FD}" type="pres">
      <dgm:prSet presAssocID="{96F1B90B-FD14-49B7-BA8E-D6C8999B2AB9}" presName="composite" presStyleCnt="0"/>
      <dgm:spPr/>
    </dgm:pt>
    <dgm:pt modelId="{18FAF3AB-DF07-4547-9618-FCB82B8CAD76}" type="pres">
      <dgm:prSet presAssocID="{96F1B90B-FD14-49B7-BA8E-D6C8999B2AB9}" presName="background" presStyleLbl="node0" presStyleIdx="1" presStyleCnt="2"/>
      <dgm:spPr/>
    </dgm:pt>
    <dgm:pt modelId="{EE1F2B52-DCAB-F749-A9F7-2866B9CF07E9}" type="pres">
      <dgm:prSet presAssocID="{96F1B90B-FD14-49B7-BA8E-D6C8999B2AB9}" presName="text" presStyleLbl="fgAcc0" presStyleIdx="1" presStyleCnt="2">
        <dgm:presLayoutVars>
          <dgm:chPref val="3"/>
        </dgm:presLayoutVars>
      </dgm:prSet>
      <dgm:spPr/>
    </dgm:pt>
    <dgm:pt modelId="{CDC99E2E-3887-4341-B085-D1E89D97252A}" type="pres">
      <dgm:prSet presAssocID="{96F1B90B-FD14-49B7-BA8E-D6C8999B2AB9}" presName="hierChild2" presStyleCnt="0"/>
      <dgm:spPr/>
    </dgm:pt>
  </dgm:ptLst>
  <dgm:cxnLst>
    <dgm:cxn modelId="{919DB21B-7298-8143-A77C-23FEF52C1198}" type="presOf" srcId="{96F1B90B-FD14-49B7-BA8E-D6C8999B2AB9}" destId="{EE1F2B52-DCAB-F749-A9F7-2866B9CF07E9}" srcOrd="0" destOrd="0" presId="urn:microsoft.com/office/officeart/2005/8/layout/hierarchy1"/>
    <dgm:cxn modelId="{7801805B-14BB-4D38-A052-505357F65625}" srcId="{4091956E-9CBF-4E37-9D54-8E938AF471D5}" destId="{4B50C9E1-5492-406D-8F25-5168E21430E2}" srcOrd="0" destOrd="0" parTransId="{D3201990-89D4-48CD-88AA-ECEAAA46BECC}" sibTransId="{A9ED6DEA-F468-40BA-925D-825C4B569306}"/>
    <dgm:cxn modelId="{8C6A2B82-FDFF-7B4F-89B1-E630361E6162}" type="presOf" srcId="{4091956E-9CBF-4E37-9D54-8E938AF471D5}" destId="{65879654-17B1-7046-B990-C9470A904A1E}" srcOrd="0" destOrd="0" presId="urn:microsoft.com/office/officeart/2005/8/layout/hierarchy1"/>
    <dgm:cxn modelId="{8B7C70AE-BA30-430F-A7B1-21D620E2D6F1}" srcId="{4091956E-9CBF-4E37-9D54-8E938AF471D5}" destId="{96F1B90B-FD14-49B7-BA8E-D6C8999B2AB9}" srcOrd="1" destOrd="0" parTransId="{7E0F135C-863E-4307-B70E-76DA3315D33D}" sibTransId="{9D9F0BD7-0A5C-427C-B1D5-FF526B4AA05F}"/>
    <dgm:cxn modelId="{59FE36F1-FD50-B64F-8367-4CCF1F8D7E7A}" type="presOf" srcId="{4B50C9E1-5492-406D-8F25-5168E21430E2}" destId="{52429630-607C-A04B-A1FB-DD533067AF94}" srcOrd="0" destOrd="0" presId="urn:microsoft.com/office/officeart/2005/8/layout/hierarchy1"/>
    <dgm:cxn modelId="{A7C8D74F-E27E-B74C-9400-8B56A95D53C9}" type="presParOf" srcId="{65879654-17B1-7046-B990-C9470A904A1E}" destId="{F6ABCFB8-6997-184A-8839-FECEF87F912C}" srcOrd="0" destOrd="0" presId="urn:microsoft.com/office/officeart/2005/8/layout/hierarchy1"/>
    <dgm:cxn modelId="{69F58931-E10D-FA49-9635-30846A3D9EB8}" type="presParOf" srcId="{F6ABCFB8-6997-184A-8839-FECEF87F912C}" destId="{C27C5BE7-87A2-CB45-8513-CEFD28892B75}" srcOrd="0" destOrd="0" presId="urn:microsoft.com/office/officeart/2005/8/layout/hierarchy1"/>
    <dgm:cxn modelId="{6DB12639-968E-D44A-A36D-5B8B0AC468BF}" type="presParOf" srcId="{C27C5BE7-87A2-CB45-8513-CEFD28892B75}" destId="{822822BB-1C6A-A841-95CB-69CE1658D123}" srcOrd="0" destOrd="0" presId="urn:microsoft.com/office/officeart/2005/8/layout/hierarchy1"/>
    <dgm:cxn modelId="{300832A9-3DBA-8D47-9722-A60029CA1482}" type="presParOf" srcId="{C27C5BE7-87A2-CB45-8513-CEFD28892B75}" destId="{52429630-607C-A04B-A1FB-DD533067AF94}" srcOrd="1" destOrd="0" presId="urn:microsoft.com/office/officeart/2005/8/layout/hierarchy1"/>
    <dgm:cxn modelId="{4B2906B4-C38B-0043-9073-FBC8FEC823CD}" type="presParOf" srcId="{F6ABCFB8-6997-184A-8839-FECEF87F912C}" destId="{B0196A4F-4A8E-D142-9C02-A8AAE93CBEA2}" srcOrd="1" destOrd="0" presId="urn:microsoft.com/office/officeart/2005/8/layout/hierarchy1"/>
    <dgm:cxn modelId="{333CE888-8299-7F44-B78C-64C28E67D3AF}" type="presParOf" srcId="{65879654-17B1-7046-B990-C9470A904A1E}" destId="{DE01E890-A9AE-1C47-B43E-5D1521ADF86D}" srcOrd="1" destOrd="0" presId="urn:microsoft.com/office/officeart/2005/8/layout/hierarchy1"/>
    <dgm:cxn modelId="{7862718C-A36F-4440-BA28-707523AF1D4B}" type="presParOf" srcId="{DE01E890-A9AE-1C47-B43E-5D1521ADF86D}" destId="{97D0F662-55B3-0848-9781-9430C91178FD}" srcOrd="0" destOrd="0" presId="urn:microsoft.com/office/officeart/2005/8/layout/hierarchy1"/>
    <dgm:cxn modelId="{89BE8AE9-BBC7-9344-81B7-3C19E25F4CB9}" type="presParOf" srcId="{97D0F662-55B3-0848-9781-9430C91178FD}" destId="{18FAF3AB-DF07-4547-9618-FCB82B8CAD76}" srcOrd="0" destOrd="0" presId="urn:microsoft.com/office/officeart/2005/8/layout/hierarchy1"/>
    <dgm:cxn modelId="{992526AF-259D-2D43-8A6E-225DF8FA1A1E}" type="presParOf" srcId="{97D0F662-55B3-0848-9781-9430C91178FD}" destId="{EE1F2B52-DCAB-F749-A9F7-2866B9CF07E9}" srcOrd="1" destOrd="0" presId="urn:microsoft.com/office/officeart/2005/8/layout/hierarchy1"/>
    <dgm:cxn modelId="{0E098CAE-F7A5-D843-9121-26C3C978519A}" type="presParOf" srcId="{DE01E890-A9AE-1C47-B43E-5D1521ADF86D}" destId="{CDC99E2E-3887-4341-B085-D1E89D97252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B0229B-44D0-4EE8-A923-43E6CCFB542C}">
      <dsp:nvSpPr>
        <dsp:cNvPr id="0" name=""/>
        <dsp:cNvSpPr/>
      </dsp:nvSpPr>
      <dsp:spPr>
        <a:xfrm>
          <a:off x="0" y="1493"/>
          <a:ext cx="6423211" cy="7571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5A8C03-370F-441B-BE2D-25CC052B24E4}">
      <dsp:nvSpPr>
        <dsp:cNvPr id="0" name=""/>
        <dsp:cNvSpPr/>
      </dsp:nvSpPr>
      <dsp:spPr>
        <a:xfrm>
          <a:off x="229029" y="171846"/>
          <a:ext cx="416416" cy="4164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3B92A-4EA8-4878-9762-E2A2FFDE1E26}">
      <dsp:nvSpPr>
        <dsp:cNvPr id="0" name=""/>
        <dsp:cNvSpPr/>
      </dsp:nvSpPr>
      <dsp:spPr>
        <a:xfrm>
          <a:off x="874475" y="1493"/>
          <a:ext cx="5548735" cy="757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29" tIns="80129" rIns="80129" bIns="8012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Price - should not be too high or too low</a:t>
          </a:r>
        </a:p>
      </dsp:txBody>
      <dsp:txXfrm>
        <a:off x="874475" y="1493"/>
        <a:ext cx="5548735" cy="757121"/>
      </dsp:txXfrm>
    </dsp:sp>
    <dsp:sp modelId="{A90E167E-7078-48D5-AF83-A9DEC50C1E8A}">
      <dsp:nvSpPr>
        <dsp:cNvPr id="0" name=""/>
        <dsp:cNvSpPr/>
      </dsp:nvSpPr>
      <dsp:spPr>
        <a:xfrm>
          <a:off x="0" y="947896"/>
          <a:ext cx="6423211" cy="7571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3A56BA-04D8-401B-AAFA-9F2E19FC7061}">
      <dsp:nvSpPr>
        <dsp:cNvPr id="0" name=""/>
        <dsp:cNvSpPr/>
      </dsp:nvSpPr>
      <dsp:spPr>
        <a:xfrm>
          <a:off x="229029" y="1118248"/>
          <a:ext cx="416416" cy="4164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522819-E939-4F56-A586-ED112F855130}">
      <dsp:nvSpPr>
        <dsp:cNvPr id="0" name=""/>
        <dsp:cNvSpPr/>
      </dsp:nvSpPr>
      <dsp:spPr>
        <a:xfrm>
          <a:off x="874475" y="947896"/>
          <a:ext cx="5548735" cy="757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29" tIns="80129" rIns="80129" bIns="8012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Place - location is important to get higher sales</a:t>
          </a:r>
        </a:p>
      </dsp:txBody>
      <dsp:txXfrm>
        <a:off x="874475" y="947896"/>
        <a:ext cx="5548735" cy="757121"/>
      </dsp:txXfrm>
    </dsp:sp>
    <dsp:sp modelId="{D8EC42E4-EE4C-4847-ADF2-392F7C729E07}">
      <dsp:nvSpPr>
        <dsp:cNvPr id="0" name=""/>
        <dsp:cNvSpPr/>
      </dsp:nvSpPr>
      <dsp:spPr>
        <a:xfrm>
          <a:off x="0" y="1894298"/>
          <a:ext cx="6423211" cy="7571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A4EAA8-65B7-4280-A888-F8E1687031EB}">
      <dsp:nvSpPr>
        <dsp:cNvPr id="0" name=""/>
        <dsp:cNvSpPr/>
      </dsp:nvSpPr>
      <dsp:spPr>
        <a:xfrm>
          <a:off x="229029" y="2064650"/>
          <a:ext cx="416416" cy="4164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E42ACA-9BE6-422C-BDAD-3189D0B19E2C}">
      <dsp:nvSpPr>
        <dsp:cNvPr id="0" name=""/>
        <dsp:cNvSpPr/>
      </dsp:nvSpPr>
      <dsp:spPr>
        <a:xfrm>
          <a:off x="874475" y="1894298"/>
          <a:ext cx="5548735" cy="757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29" tIns="80129" rIns="80129" bIns="8012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Product - items sold should fulfill customer’s desires</a:t>
          </a:r>
        </a:p>
      </dsp:txBody>
      <dsp:txXfrm>
        <a:off x="874475" y="1894298"/>
        <a:ext cx="5548735" cy="757121"/>
      </dsp:txXfrm>
    </dsp:sp>
    <dsp:sp modelId="{3DDF1460-0D35-4BB6-8DB3-370D3FE85BA9}">
      <dsp:nvSpPr>
        <dsp:cNvPr id="0" name=""/>
        <dsp:cNvSpPr/>
      </dsp:nvSpPr>
      <dsp:spPr>
        <a:xfrm>
          <a:off x="0" y="2840700"/>
          <a:ext cx="6423211" cy="7571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74C34-2BF2-47B2-A047-F2FFA463BE09}">
      <dsp:nvSpPr>
        <dsp:cNvPr id="0" name=""/>
        <dsp:cNvSpPr/>
      </dsp:nvSpPr>
      <dsp:spPr>
        <a:xfrm>
          <a:off x="229029" y="3011052"/>
          <a:ext cx="416416" cy="4164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BE282-2CC2-447A-BE67-1910CFB449EE}">
      <dsp:nvSpPr>
        <dsp:cNvPr id="0" name=""/>
        <dsp:cNvSpPr/>
      </dsp:nvSpPr>
      <dsp:spPr>
        <a:xfrm>
          <a:off x="874475" y="2840700"/>
          <a:ext cx="5548735" cy="757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29" tIns="80129" rIns="80129" bIns="8012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Promotion - information about the product</a:t>
          </a:r>
        </a:p>
      </dsp:txBody>
      <dsp:txXfrm>
        <a:off x="874475" y="2840700"/>
        <a:ext cx="5548735" cy="7571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E0CB58-D7BF-46C6-B2B4-B05ACF526AAA}">
      <dsp:nvSpPr>
        <dsp:cNvPr id="0" name=""/>
        <dsp:cNvSpPr/>
      </dsp:nvSpPr>
      <dsp:spPr>
        <a:xfrm>
          <a:off x="353892" y="400997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1E788C-31D6-4B0E-9C8B-6AE33AE90DEC}">
      <dsp:nvSpPr>
        <dsp:cNvPr id="0" name=""/>
        <dsp:cNvSpPr/>
      </dsp:nvSpPr>
      <dsp:spPr>
        <a:xfrm>
          <a:off x="587892" y="634997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42668-9A83-486C-BC22-71EBD25CB55D}">
      <dsp:nvSpPr>
        <dsp:cNvPr id="0" name=""/>
        <dsp:cNvSpPr/>
      </dsp:nvSpPr>
      <dsp:spPr>
        <a:xfrm>
          <a:off x="2892" y="184099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 clear objective on our plans</a:t>
          </a:r>
        </a:p>
      </dsp:txBody>
      <dsp:txXfrm>
        <a:off x="2892" y="1840998"/>
        <a:ext cx="1800000" cy="720000"/>
      </dsp:txXfrm>
    </dsp:sp>
    <dsp:sp modelId="{0CA06A04-5FCC-44F7-AB8D-276D9FF18896}">
      <dsp:nvSpPr>
        <dsp:cNvPr id="0" name=""/>
        <dsp:cNvSpPr/>
      </dsp:nvSpPr>
      <dsp:spPr>
        <a:xfrm>
          <a:off x="2468892" y="400997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F78D1-D534-4B39-A899-49FBA49392D2}">
      <dsp:nvSpPr>
        <dsp:cNvPr id="0" name=""/>
        <dsp:cNvSpPr/>
      </dsp:nvSpPr>
      <dsp:spPr>
        <a:xfrm>
          <a:off x="2702892" y="634997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881E2-1FDF-477A-922F-4606D763BC35}">
      <dsp:nvSpPr>
        <dsp:cNvPr id="0" name=""/>
        <dsp:cNvSpPr/>
      </dsp:nvSpPr>
      <dsp:spPr>
        <a:xfrm>
          <a:off x="2117892" y="184099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Staffing and resource equipment’s </a:t>
          </a:r>
        </a:p>
      </dsp:txBody>
      <dsp:txXfrm>
        <a:off x="2117892" y="1840998"/>
        <a:ext cx="1800000" cy="720000"/>
      </dsp:txXfrm>
    </dsp:sp>
    <dsp:sp modelId="{930F52DB-66F4-4A1C-BDC1-DC838AD9E656}">
      <dsp:nvSpPr>
        <dsp:cNvPr id="0" name=""/>
        <dsp:cNvSpPr/>
      </dsp:nvSpPr>
      <dsp:spPr>
        <a:xfrm>
          <a:off x="4583893" y="400997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F48AE8-6C8C-4CAC-A5A6-6751813B1075}">
      <dsp:nvSpPr>
        <dsp:cNvPr id="0" name=""/>
        <dsp:cNvSpPr/>
      </dsp:nvSpPr>
      <dsp:spPr>
        <a:xfrm>
          <a:off x="4817893" y="634997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CEE25-F983-4E92-A020-9E258ADB2C00}">
      <dsp:nvSpPr>
        <dsp:cNvPr id="0" name=""/>
        <dsp:cNvSpPr/>
      </dsp:nvSpPr>
      <dsp:spPr>
        <a:xfrm>
          <a:off x="4232893" y="184099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Quality standards</a:t>
          </a:r>
        </a:p>
      </dsp:txBody>
      <dsp:txXfrm>
        <a:off x="4232893" y="1840998"/>
        <a:ext cx="1800000" cy="720000"/>
      </dsp:txXfrm>
    </dsp:sp>
    <dsp:sp modelId="{666D4941-3141-4E11-8CCC-4628B9646D5B}">
      <dsp:nvSpPr>
        <dsp:cNvPr id="0" name=""/>
        <dsp:cNvSpPr/>
      </dsp:nvSpPr>
      <dsp:spPr>
        <a:xfrm>
          <a:off x="6698893" y="400997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2E5ACC-6D91-4BA3-9BBF-342B63CBF0CB}">
      <dsp:nvSpPr>
        <dsp:cNvPr id="0" name=""/>
        <dsp:cNvSpPr/>
      </dsp:nvSpPr>
      <dsp:spPr>
        <a:xfrm>
          <a:off x="6932893" y="634997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04AF9-C428-4DC7-BD02-066EB8AEB050}">
      <dsp:nvSpPr>
        <dsp:cNvPr id="0" name=""/>
        <dsp:cNvSpPr/>
      </dsp:nvSpPr>
      <dsp:spPr>
        <a:xfrm>
          <a:off x="6347893" y="184099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 process of monitoring your process</a:t>
          </a:r>
        </a:p>
      </dsp:txBody>
      <dsp:txXfrm>
        <a:off x="6347893" y="1840998"/>
        <a:ext cx="1800000" cy="720000"/>
      </dsp:txXfrm>
    </dsp:sp>
    <dsp:sp modelId="{B40D6D31-40A5-434E-A776-E0DE18BC1DE0}">
      <dsp:nvSpPr>
        <dsp:cNvPr id="0" name=""/>
        <dsp:cNvSpPr/>
      </dsp:nvSpPr>
      <dsp:spPr>
        <a:xfrm>
          <a:off x="8813893" y="400997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F1BD2-1658-4041-9978-092FB4B67E27}">
      <dsp:nvSpPr>
        <dsp:cNvPr id="0" name=""/>
        <dsp:cNvSpPr/>
      </dsp:nvSpPr>
      <dsp:spPr>
        <a:xfrm>
          <a:off x="9047893" y="634997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1169E-07BD-4B8A-AE36-E12D196065F5}">
      <dsp:nvSpPr>
        <dsp:cNvPr id="0" name=""/>
        <dsp:cNvSpPr/>
      </dsp:nvSpPr>
      <dsp:spPr>
        <a:xfrm>
          <a:off x="8462893" y="184099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Share and update your plans </a:t>
          </a:r>
        </a:p>
      </dsp:txBody>
      <dsp:txXfrm>
        <a:off x="8462893" y="1840998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822BB-1C6A-A841-95CB-69CE1658D123}">
      <dsp:nvSpPr>
        <dsp:cNvPr id="0" name=""/>
        <dsp:cNvSpPr/>
      </dsp:nvSpPr>
      <dsp:spPr>
        <a:xfrm>
          <a:off x="1299" y="68732"/>
          <a:ext cx="4559646" cy="28953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429630-607C-A04B-A1FB-DD533067AF94}">
      <dsp:nvSpPr>
        <dsp:cNvPr id="0" name=""/>
        <dsp:cNvSpPr/>
      </dsp:nvSpPr>
      <dsp:spPr>
        <a:xfrm>
          <a:off x="507926" y="550028"/>
          <a:ext cx="4559646" cy="28953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-Strategic management, will allow you to set the direction of the business and help with the overall goal of the business</a:t>
          </a:r>
        </a:p>
      </dsp:txBody>
      <dsp:txXfrm>
        <a:off x="592729" y="634831"/>
        <a:ext cx="4390040" cy="2725769"/>
      </dsp:txXfrm>
    </dsp:sp>
    <dsp:sp modelId="{18FAF3AB-DF07-4547-9618-FCB82B8CAD76}">
      <dsp:nvSpPr>
        <dsp:cNvPr id="0" name=""/>
        <dsp:cNvSpPr/>
      </dsp:nvSpPr>
      <dsp:spPr>
        <a:xfrm>
          <a:off x="5574200" y="68732"/>
          <a:ext cx="4559646" cy="28953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F2B52-DCAB-F749-A9F7-2866B9CF07E9}">
      <dsp:nvSpPr>
        <dsp:cNvPr id="0" name=""/>
        <dsp:cNvSpPr/>
      </dsp:nvSpPr>
      <dsp:spPr>
        <a:xfrm>
          <a:off x="6080828" y="550028"/>
          <a:ext cx="4559646" cy="28953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-The</a:t>
          </a:r>
          <a:r>
            <a:rPr lang="en-US" sz="2800" kern="1200" baseline="0" dirty="0"/>
            <a:t> management will have to implement cash flow system to help the manage and operate money in and out </a:t>
          </a:r>
          <a:endParaRPr lang="en-US" sz="2800" kern="1200" dirty="0"/>
        </a:p>
      </dsp:txBody>
      <dsp:txXfrm>
        <a:off x="6165631" y="634831"/>
        <a:ext cx="4390040" cy="27257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490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036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9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080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174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548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854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50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5093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309831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928714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61088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6194256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93956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337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485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76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5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11" Type="http://schemas.openxmlformats.org/officeDocument/2006/relationships/image" Target="../media/image1.jpeg"/><Relationship Id="rId5" Type="http://schemas.openxmlformats.org/officeDocument/2006/relationships/image" Target="../media/image7.jpeg"/><Relationship Id="rId10" Type="http://schemas.microsoft.com/office/2007/relationships/diagramDrawing" Target="../diagrams/drawing1.xml"/><Relationship Id="rId4" Type="http://schemas.openxmlformats.org/officeDocument/2006/relationships/image" Target="../media/image6.png"/><Relationship Id="rId9" Type="http://schemas.openxmlformats.org/officeDocument/2006/relationships/diagramColors" Target="../diagrams/colors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svg"/><Relationship Id="rId3" Type="http://schemas.openxmlformats.org/officeDocument/2006/relationships/image" Target="../media/image6.png"/><Relationship Id="rId7" Type="http://schemas.openxmlformats.org/officeDocument/2006/relationships/image" Target="../media/image18.svg"/><Relationship Id="rId12" Type="http://schemas.openxmlformats.org/officeDocument/2006/relationships/image" Target="../media/image2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svg"/><Relationship Id="rId5" Type="http://schemas.openxmlformats.org/officeDocument/2006/relationships/image" Target="../media/image1.jpeg"/><Relationship Id="rId10" Type="http://schemas.openxmlformats.org/officeDocument/2006/relationships/image" Target="../media/image21.png"/><Relationship Id="rId4" Type="http://schemas.openxmlformats.org/officeDocument/2006/relationships/image" Target="../media/image7.jpeg"/><Relationship Id="rId9" Type="http://schemas.openxmlformats.org/officeDocument/2006/relationships/image" Target="../media/image20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79071/free-illustration-vector-alternative-energy-avatar-awareness?referral=1335088&amp;source=pinterest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ursera.org/articles/4-ps-of-marketin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bizfluent.com/info-7759462-marketing-goals-fritolay.html" TargetMode="External"/><Relationship Id="rId4" Type="http://schemas.openxmlformats.org/officeDocument/2006/relationships/hyperlink" Target="https://blogs.pugetsound.edu/econ/2020/11/02/tea-conomics-thoughts-on-the-washington-boba-market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4000">
              <a:schemeClr val="bg2">
                <a:lumMod val="90000"/>
              </a:schemeClr>
            </a:gs>
            <a:gs pos="70000">
              <a:schemeClr val="bg2">
                <a:shade val="98000"/>
                <a:satMod val="120000"/>
                <a:lumMod val="65000"/>
                <a:lumOff val="3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BADE4-F731-FDAA-5E3A-DBFA76A0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81091" y="137906"/>
            <a:ext cx="6382172" cy="2478678"/>
          </a:xfrm>
          <a:gradFill>
            <a:gsLst>
              <a:gs pos="14000">
                <a:schemeClr val="accent2">
                  <a:lumMod val="40000"/>
                  <a:lumOff val="60000"/>
                </a:schemeClr>
              </a:gs>
              <a:gs pos="7200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</p:spPr>
        <p:txBody>
          <a:bodyPr>
            <a:noAutofit/>
          </a:bodyPr>
          <a:lstStyle/>
          <a:p>
            <a:pPr algn="ctr"/>
            <a:br>
              <a:rPr lang="en-GB" sz="3600" b="1" i="1" dirty="0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highlight>
                  <a:srgbClr val="80808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b="1" i="1" dirty="0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highlight>
                  <a:srgbClr val="80808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b="1" i="1" dirty="0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highlight>
                  <a:srgbClr val="80808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b="1" i="1" dirty="0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highlight>
                  <a:srgbClr val="80808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b="1" i="1" dirty="0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highlight>
                  <a:srgbClr val="80808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b="1" i="1" dirty="0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highlight>
                  <a:srgbClr val="80808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0" b="1" spc="300" dirty="0"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Managing Enterprise in </a:t>
            </a:r>
            <a:br>
              <a:rPr lang="en-GB" sz="4000" b="1" spc="300" dirty="0"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0" b="1" spc="300" dirty="0"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GB" sz="4000" b="1" spc="300" baseline="30000" dirty="0"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4000" b="1" spc="300" dirty="0"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Century </a:t>
            </a:r>
            <a:br>
              <a:rPr lang="en-GB" sz="3600" spc="300" dirty="0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spc="300" dirty="0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3600" b="1" i="1" u="sng" spc="300" dirty="0">
                <a:ln>
                  <a:noFill/>
                </a:ln>
                <a:solidFill>
                  <a:schemeClr val="tx1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BMSW4006_LON)</a:t>
            </a:r>
            <a:br>
              <a:rPr lang="en-GB" sz="36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</a:t>
            </a:r>
            <a:r>
              <a:rPr lang="en-GB" sz="36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Rexon</a:t>
            </a:r>
            <a:r>
              <a:rPr lang="en-GB" sz="36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Nting</a:t>
            </a:r>
            <a:endParaRPr lang="en-US" sz="3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ECCF76-08E4-DD57-F3CB-AC95C1279B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213769" y="116273"/>
            <a:ext cx="2928385" cy="1148777"/>
          </a:xfrm>
          <a:prstGeom prst="rect">
            <a:avLst/>
          </a:prstGeom>
        </p:spPr>
      </p:pic>
      <p:sp>
        <p:nvSpPr>
          <p:cNvPr id="8" name="Down Arrow 7">
            <a:extLst>
              <a:ext uri="{FF2B5EF4-FFF2-40B4-BE49-F238E27FC236}">
                <a16:creationId xmlns:a16="http://schemas.microsoft.com/office/drawing/2014/main" id="{8B43A023-2C89-F15F-8D14-457A01F1E993}"/>
              </a:ext>
            </a:extLst>
          </p:cNvPr>
          <p:cNvSpPr/>
          <p:nvPr/>
        </p:nvSpPr>
        <p:spPr>
          <a:xfrm>
            <a:off x="6096000" y="2693851"/>
            <a:ext cx="752354" cy="1226917"/>
          </a:xfrm>
          <a:prstGeom prst="downArrow">
            <a:avLst/>
          </a:prstGeom>
          <a:solidFill>
            <a:schemeClr val="tx1">
              <a:lumMod val="75000"/>
              <a:lumOff val="25000"/>
            </a:schemeClr>
          </a:solidFill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endParaRPr lang="en-US" b="1">
              <a:ln>
                <a:solidFill>
                  <a:schemeClr val="tx1">
                    <a:lumMod val="95000"/>
                  </a:schemeClr>
                </a:solidFill>
              </a:ln>
              <a:solidFill>
                <a:schemeClr val="tx1">
                  <a:lumMod val="75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33E9B1E7-26B5-76A8-7E21-5E56BADE50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7765461"/>
              </p:ext>
            </p:extLst>
          </p:nvPr>
        </p:nvGraphicFramePr>
        <p:xfrm>
          <a:off x="2564435" y="4006411"/>
          <a:ext cx="8061124" cy="19812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654279">
                  <a:extLst>
                    <a:ext uri="{9D8B030D-6E8A-4147-A177-3AD203B41FA5}">
                      <a16:colId xmlns:a16="http://schemas.microsoft.com/office/drawing/2014/main" val="3861831302"/>
                    </a:ext>
                  </a:extLst>
                </a:gridCol>
                <a:gridCol w="3406845">
                  <a:extLst>
                    <a:ext uri="{9D8B030D-6E8A-4147-A177-3AD203B41FA5}">
                      <a16:colId xmlns:a16="http://schemas.microsoft.com/office/drawing/2014/main" val="19052028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 Md </a:t>
                      </a:r>
                      <a:r>
                        <a:rPr lang="en-US" sz="2000" b="1" i="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Aminul</a:t>
                      </a:r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Islam Shihan</a:t>
                      </a: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ID:    2131467</a:t>
                      </a: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491731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 Evelina </a:t>
                      </a:r>
                      <a:r>
                        <a:rPr lang="en-US" sz="2000" b="1" i="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Gajauskyte</a:t>
                      </a:r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ID:    2125731</a:t>
                      </a: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345451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 </a:t>
                      </a:r>
                      <a:r>
                        <a:rPr lang="en-US" sz="2000" b="1" i="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Suhaas</a:t>
                      </a:r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="1" i="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Mohanarasa</a:t>
                      </a:r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ID:    2134160</a:t>
                      </a: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24328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4. Anamaria-Madalina </a:t>
                      </a:r>
                      <a:r>
                        <a:rPr lang="en-US" sz="2000" b="1" i="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Ilie</a:t>
                      </a:r>
                      <a:endParaRPr lang="en-US" sz="2000" b="1" i="0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ID:    2131468</a:t>
                      </a: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818460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5. Ovidiu Julian </a:t>
                      </a:r>
                      <a:r>
                        <a:rPr lang="en-US" sz="2000" b="1" i="0" dirty="0" err="1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Loradache</a:t>
                      </a:r>
                      <a:endParaRPr lang="en-US" sz="2000" b="1" i="0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ID:    2129631</a:t>
                      </a:r>
                    </a:p>
                  </a:txBody>
                  <a:tcPr>
                    <a:gradFill>
                      <a:gsLst>
                        <a:gs pos="47000">
                          <a:schemeClr val="bg2">
                            <a:lumMod val="50000"/>
                          </a:schemeClr>
                        </a:gs>
                        <a:gs pos="96000">
                          <a:schemeClr val="bg2">
                            <a:lumMod val="25000"/>
                          </a:schemeClr>
                        </a:gs>
                      </a:gsLst>
                      <a:lin ang="5400000" scaled="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246300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568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BADE4-F731-FDAA-5E3A-DBFA76A0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994" y="1150750"/>
            <a:ext cx="8825658" cy="3329581"/>
          </a:xfrm>
        </p:spPr>
        <p:txBody>
          <a:bodyPr/>
          <a:lstStyle/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ECCF76-08E4-DD57-F3CB-AC95C1279B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218034" y="149997"/>
            <a:ext cx="2928385" cy="11487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F7C7D4-58BC-72C9-6DF7-B2D7BB2EA3A8}"/>
              </a:ext>
            </a:extLst>
          </p:cNvPr>
          <p:cNvSpPr txBox="1"/>
          <p:nvPr/>
        </p:nvSpPr>
        <p:spPr>
          <a:xfrm>
            <a:off x="1969354" y="1150750"/>
            <a:ext cx="7500938" cy="35141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39B9EE-F783-DC79-6D6B-276FF76C9D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8788" y="2000787"/>
            <a:ext cx="10463212" cy="48572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50FD48-E84F-35E1-800E-E1114A02F2A4}"/>
              </a:ext>
            </a:extLst>
          </p:cNvPr>
          <p:cNvSpPr txBox="1"/>
          <p:nvPr/>
        </p:nvSpPr>
        <p:spPr>
          <a:xfrm>
            <a:off x="4797080" y="587952"/>
            <a:ext cx="3918295" cy="707886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44000">
                <a:schemeClr val="accent2">
                  <a:lumMod val="45000"/>
                  <a:lumOff val="55000"/>
                </a:schemeClr>
              </a:gs>
              <a:gs pos="83000">
                <a:schemeClr val="accent2">
                  <a:lumMod val="45000"/>
                  <a:lumOff val="55000"/>
                </a:schemeClr>
              </a:gs>
              <a:gs pos="100000">
                <a:schemeClr val="accent2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Bubbly Bubbles</a:t>
            </a:r>
          </a:p>
        </p:txBody>
      </p:sp>
    </p:spTree>
    <p:extLst>
      <p:ext uri="{BB962C8B-B14F-4D97-AF65-F5344CB8AC3E}">
        <p14:creationId xmlns:p14="http://schemas.microsoft.com/office/powerpoint/2010/main" val="3547824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85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BADE4-F731-FDAA-5E3A-DBFA76A0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2226" y="1150751"/>
            <a:ext cx="8450426" cy="1404684"/>
          </a:xfrm>
        </p:spPr>
        <p:txBody>
          <a:bodyPr/>
          <a:lstStyle/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ECCF76-08E4-DD57-F3CB-AC95C1279B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218034" y="149997"/>
            <a:ext cx="2928385" cy="11487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77A38A-0C7F-C374-BC19-A574F28BCF66}"/>
              </a:ext>
            </a:extLst>
          </p:cNvPr>
          <p:cNvSpPr txBox="1"/>
          <p:nvPr/>
        </p:nvSpPr>
        <p:spPr>
          <a:xfrm>
            <a:off x="3808778" y="258309"/>
            <a:ext cx="58792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u="sng" dirty="0">
                <a:solidFill>
                  <a:schemeClr val="tx1">
                    <a:lumMod val="95000"/>
                  </a:schemeClr>
                </a:solidFill>
                <a:latin typeface="Arial Rounded MT Bold" panose="020F0704030504030204" pitchFamily="34" charset="77"/>
              </a:rPr>
              <a:t>Product and Services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F7C7D4-58BC-72C9-6DF7-B2D7BB2EA3A8}"/>
              </a:ext>
            </a:extLst>
          </p:cNvPr>
          <p:cNvSpPr txBox="1"/>
          <p:nvPr/>
        </p:nvSpPr>
        <p:spPr>
          <a:xfrm>
            <a:off x="1969354" y="1150750"/>
            <a:ext cx="75009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5BE033-2A2D-C9EE-FCA0-22E2A82BC7BC}"/>
              </a:ext>
            </a:extLst>
          </p:cNvPr>
          <p:cNvSpPr txBox="1"/>
          <p:nvPr/>
        </p:nvSpPr>
        <p:spPr>
          <a:xfrm>
            <a:off x="1682226" y="1346818"/>
            <a:ext cx="9363461" cy="954107"/>
          </a:xfrm>
          <a:prstGeom prst="rect">
            <a:avLst/>
          </a:prstGeom>
          <a:gradFill>
            <a:gsLst>
              <a:gs pos="4000">
                <a:schemeClr val="bg2">
                  <a:lumMod val="75000"/>
                  <a:alpha val="0"/>
                </a:schemeClr>
              </a:gs>
              <a:gs pos="80000">
                <a:schemeClr val="accent2">
                  <a:lumMod val="40000"/>
                  <a:lumOff val="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en-GB" sz="2800" dirty="0">
                <a:solidFill>
                  <a:srgbClr val="343742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Our tea-tenders will know the best brewing temperature and </a:t>
            </a:r>
          </a:p>
          <a:p>
            <a:r>
              <a:rPr lang="en-GB" sz="2800" dirty="0">
                <a:solidFill>
                  <a:srgbClr val="343742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   time for each of the 52 kinds of teas we offer.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D9254-3CD7-D344-885E-F06684327731}"/>
              </a:ext>
            </a:extLst>
          </p:cNvPr>
          <p:cNvSpPr txBox="1"/>
          <p:nvPr/>
        </p:nvSpPr>
        <p:spPr>
          <a:xfrm>
            <a:off x="8487291" y="3440621"/>
            <a:ext cx="3326552" cy="646331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lumMod val="120000"/>
                </a:schemeClr>
              </a:gs>
              <a:gs pos="61000">
                <a:schemeClr val="bg2">
                  <a:shade val="98000"/>
                  <a:satMod val="120000"/>
                  <a:lumMod val="98000"/>
                </a:schemeClr>
              </a:gs>
            </a:gsLst>
            <a:lin ang="5400000" scaled="0"/>
          </a:gra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Bubbly Bubbles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FACCE84-3708-7233-02FF-28943284A0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779" y="3771900"/>
            <a:ext cx="4021577" cy="3106241"/>
          </a:xfrm>
          <a:prstGeom prst="rect">
            <a:avLst/>
          </a:prstGeom>
          <a:effectLst>
            <a:softEdge rad="559219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C2BDCA1-70AF-C113-C1E0-7767E321D855}"/>
              </a:ext>
            </a:extLst>
          </p:cNvPr>
          <p:cNvSpPr txBox="1"/>
          <p:nvPr/>
        </p:nvSpPr>
        <p:spPr>
          <a:xfrm>
            <a:off x="1708483" y="2497991"/>
            <a:ext cx="8588313" cy="954107"/>
          </a:xfrm>
          <a:prstGeom prst="rect">
            <a:avLst/>
          </a:prstGeom>
          <a:gradFill>
            <a:gsLst>
              <a:gs pos="4000">
                <a:schemeClr val="bg2">
                  <a:lumMod val="75000"/>
                  <a:alpha val="74000"/>
                </a:schemeClr>
              </a:gs>
              <a:gs pos="80000">
                <a:schemeClr val="accent2">
                  <a:lumMod val="40000"/>
                  <a:lumOff val="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en-GB" sz="2800" dirty="0">
                <a:solidFill>
                  <a:srgbClr val="34374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complement our beverages, we will offer a small </a:t>
            </a:r>
          </a:p>
          <a:p>
            <a:r>
              <a:rPr lang="en-GB" sz="2800" dirty="0">
                <a:solidFill>
                  <a:srgbClr val="34374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selection of freshly-baked pastries from a local bakery</a:t>
            </a:r>
            <a:r>
              <a:rPr lang="en-GB" sz="2800" dirty="0">
                <a:solidFill>
                  <a:srgbClr val="34374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1395D14-1B6D-F939-AD65-79AB11A1497A}"/>
              </a:ext>
            </a:extLst>
          </p:cNvPr>
          <p:cNvSpPr txBox="1"/>
          <p:nvPr/>
        </p:nvSpPr>
        <p:spPr>
          <a:xfrm>
            <a:off x="1708483" y="3781754"/>
            <a:ext cx="5843395" cy="523220"/>
          </a:xfrm>
          <a:prstGeom prst="rect">
            <a:avLst/>
          </a:prstGeom>
          <a:gradFill>
            <a:gsLst>
              <a:gs pos="4000">
                <a:schemeClr val="bg2">
                  <a:lumMod val="75000"/>
                  <a:alpha val="0"/>
                </a:schemeClr>
              </a:gs>
              <a:gs pos="80000">
                <a:schemeClr val="accent2">
                  <a:lumMod val="40000"/>
                  <a:lumOff val="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en-GB" sz="2800" dirty="0">
                <a:solidFill>
                  <a:srgbClr val="34374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 are a teahouse; we focus on tea. 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3831E60-526E-CAC7-9BBE-1E9DC1D5C4AD}"/>
              </a:ext>
            </a:extLst>
          </p:cNvPr>
          <p:cNvSpPr txBox="1"/>
          <p:nvPr/>
        </p:nvSpPr>
        <p:spPr>
          <a:xfrm>
            <a:off x="1722771" y="4602605"/>
            <a:ext cx="5521127" cy="954107"/>
          </a:xfrm>
          <a:prstGeom prst="rect">
            <a:avLst/>
          </a:prstGeom>
          <a:gradFill>
            <a:gsLst>
              <a:gs pos="4000">
                <a:schemeClr val="bg2">
                  <a:lumMod val="75000"/>
                  <a:alpha val="67000"/>
                </a:schemeClr>
              </a:gs>
              <a:gs pos="80000">
                <a:schemeClr val="accent2">
                  <a:lumMod val="40000"/>
                  <a:lumOff val="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en-GB" sz="2800" dirty="0">
                <a:solidFill>
                  <a:srgbClr val="34374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 offer a selection of  pre-made </a:t>
            </a:r>
          </a:p>
          <a:p>
            <a:r>
              <a:rPr lang="en-GB" sz="2800" dirty="0">
                <a:solidFill>
                  <a:srgbClr val="34374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GB" sz="2800" dirty="0">
                <a:solidFill>
                  <a:srgbClr val="34374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gift baskets.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2284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A8FE1F5-B0F0-9C54-9B6E-00411217CD63}"/>
              </a:ext>
            </a:extLst>
          </p:cNvPr>
          <p:cNvSpPr txBox="1"/>
          <p:nvPr/>
        </p:nvSpPr>
        <p:spPr>
          <a:xfrm>
            <a:off x="3732655" y="248886"/>
            <a:ext cx="4334899" cy="707886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74000">
                <a:schemeClr val="accent3">
                  <a:lumMod val="45000"/>
                  <a:lumOff val="55000"/>
                </a:schemeClr>
              </a:gs>
              <a:gs pos="83000">
                <a:schemeClr val="accent3">
                  <a:lumMod val="45000"/>
                  <a:lumOff val="55000"/>
                </a:schemeClr>
              </a:gs>
              <a:gs pos="100000">
                <a:schemeClr val="accent3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Structure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6B6FE3-68C7-D150-D9FE-34CBD6EFD79B}"/>
              </a:ext>
            </a:extLst>
          </p:cNvPr>
          <p:cNvSpPr txBox="1"/>
          <p:nvPr/>
        </p:nvSpPr>
        <p:spPr>
          <a:xfrm>
            <a:off x="1145876" y="1475117"/>
            <a:ext cx="454612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2">
                    <a:lumMod val="10000"/>
                  </a:schemeClr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CEO’S are the ones responsible for managing a company’s overall operations, such as: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tx2">
                  <a:lumMod val="10000"/>
                </a:schemeClr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tx2">
                  <a:lumMod val="10000"/>
                </a:schemeClr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2">
                    <a:lumMod val="10000"/>
                  </a:schemeClr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delegating and directing agendas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tx2">
                  <a:lumMod val="10000"/>
                </a:schemeClr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tx2">
                  <a:lumMod val="10000"/>
                </a:schemeClr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tx2">
                  <a:lumMod val="10000"/>
                </a:schemeClr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2">
                    <a:lumMod val="10000"/>
                  </a:schemeClr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driving profitability</a:t>
            </a:r>
          </a:p>
          <a:p>
            <a:endParaRPr lang="en-GB" sz="2000" b="1" dirty="0">
              <a:solidFill>
                <a:schemeClr val="tx2">
                  <a:lumMod val="10000"/>
                </a:schemeClr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tx2">
                  <a:lumMod val="10000"/>
                </a:schemeClr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2">
                    <a:lumMod val="10000"/>
                  </a:schemeClr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managing company organisational structure and communicating with the board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6B5D712-A2A5-3BE0-DC28-B7B2E9BF7C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497" y="1803922"/>
            <a:ext cx="6831503" cy="3578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433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1DB53884-7D49-4D06-ADC1-1F12BE4DC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3" name="Picture 1032">
            <a:extLst>
              <a:ext uri="{FF2B5EF4-FFF2-40B4-BE49-F238E27FC236}">
                <a16:creationId xmlns:a16="http://schemas.microsoft.com/office/drawing/2014/main" id="{3182E5E9-DE42-4120-922C-1321AC9A5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1028" name="Rectangle 1034">
            <a:extLst>
              <a:ext uri="{FF2B5EF4-FFF2-40B4-BE49-F238E27FC236}">
                <a16:creationId xmlns:a16="http://schemas.microsoft.com/office/drawing/2014/main" id="{329BD449-87FC-473A-A2A2-BEE0C9A35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8325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F1FFDFE1-ACF2-4AFB-AB5B-547DC1994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AE995-1C6C-DF39-CC7B-86DD15E7F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Competitor profile</a:t>
            </a:r>
          </a:p>
        </p:txBody>
      </p:sp>
      <p:pic>
        <p:nvPicPr>
          <p:cNvPr id="1039" name="Picture 1038">
            <a:extLst>
              <a:ext uri="{FF2B5EF4-FFF2-40B4-BE49-F238E27FC236}">
                <a16:creationId xmlns:a16="http://schemas.microsoft.com/office/drawing/2014/main" id="{8B2AD4DD-502F-4AF2-AFAF-580E7CC4B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43C79C-4FA7-E72F-ADFA-A9CA6669B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 an authentic products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Higher investments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Staff is changing quite often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Staff training takes longer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79BB2C37-0554-4926-9BC6-636E0CA1A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6423" y="642795"/>
            <a:ext cx="3347830" cy="5575125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ree glasses of bubble milk tea">
            <a:extLst>
              <a:ext uri="{FF2B5EF4-FFF2-40B4-BE49-F238E27FC236}">
                <a16:creationId xmlns:a16="http://schemas.microsoft.com/office/drawing/2014/main" id="{32F5305B-3089-49CD-2659-E33A6013E8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882" b="-1"/>
          <a:stretch/>
        </p:blipFill>
        <p:spPr>
          <a:xfrm>
            <a:off x="8568156" y="1350117"/>
            <a:ext cx="2706302" cy="1919372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6ADB23FC-861F-4A36-8A3C-BD050BACA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6310314"/>
            <a:ext cx="914400" cy="36512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5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ACB607-0E09-2D19-49BD-CC90D5AC943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568157" y="3588512"/>
            <a:ext cx="2706302" cy="1102842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3089070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2" name="Rectangle 2091">
            <a:extLst>
              <a:ext uri="{FF2B5EF4-FFF2-40B4-BE49-F238E27FC236}">
                <a16:creationId xmlns:a16="http://schemas.microsoft.com/office/drawing/2014/main" id="{1DB53884-7D49-4D06-ADC1-1F12BE4DC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94" name="Picture 2093">
            <a:extLst>
              <a:ext uri="{FF2B5EF4-FFF2-40B4-BE49-F238E27FC236}">
                <a16:creationId xmlns:a16="http://schemas.microsoft.com/office/drawing/2014/main" id="{3182E5E9-DE42-4120-922C-1321AC9A5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2096" name="Rectangle 2095">
            <a:extLst>
              <a:ext uri="{FF2B5EF4-FFF2-40B4-BE49-F238E27FC236}">
                <a16:creationId xmlns:a16="http://schemas.microsoft.com/office/drawing/2014/main" id="{329BD449-87FC-473A-A2A2-BEE0C9A35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8325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8" name="Rectangle 2097">
            <a:extLst>
              <a:ext uri="{FF2B5EF4-FFF2-40B4-BE49-F238E27FC236}">
                <a16:creationId xmlns:a16="http://schemas.microsoft.com/office/drawing/2014/main" id="{F1FFDFE1-ACF2-4AFB-AB5B-547DC1994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15BA27-FB2E-32D6-E7D8-9F4BBD611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</p:txBody>
      </p:sp>
      <p:pic>
        <p:nvPicPr>
          <p:cNvPr id="2100" name="Picture 2099">
            <a:extLst>
              <a:ext uri="{FF2B5EF4-FFF2-40B4-BE49-F238E27FC236}">
                <a16:creationId xmlns:a16="http://schemas.microsoft.com/office/drawing/2014/main" id="{8B2AD4DD-502F-4AF2-AFAF-580E7CC4B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2102" name="Rectangle 2101">
            <a:extLst>
              <a:ext uri="{FF2B5EF4-FFF2-40B4-BE49-F238E27FC236}">
                <a16:creationId xmlns:a16="http://schemas.microsoft.com/office/drawing/2014/main" id="{79BB2C37-0554-4926-9BC6-636E0CA1A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6423" y="642795"/>
            <a:ext cx="3347830" cy="5575125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ree glasses of bubble milk tea">
            <a:extLst>
              <a:ext uri="{FF2B5EF4-FFF2-40B4-BE49-F238E27FC236}">
                <a16:creationId xmlns:a16="http://schemas.microsoft.com/office/drawing/2014/main" id="{2F0FA2A2-44F4-EF5D-EAB8-9367118D98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882" b="-1"/>
          <a:stretch/>
        </p:blipFill>
        <p:spPr>
          <a:xfrm>
            <a:off x="8568156" y="1350117"/>
            <a:ext cx="2706302" cy="1919372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14" name="Slide Number Placeholder 20">
            <a:extLst>
              <a:ext uri="{FF2B5EF4-FFF2-40B4-BE49-F238E27FC236}">
                <a16:creationId xmlns:a16="http://schemas.microsoft.com/office/drawing/2014/main" id="{D17D7EA4-02EF-4F44-AC63-465DB894E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6310314"/>
            <a:ext cx="914400" cy="36512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z="1050">
                <a:solidFill>
                  <a:prstClr val="white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 sz="1050">
              <a:solidFill>
                <a:prstClr val="white">
                  <a:tint val="75000"/>
                </a:prstClr>
              </a:solidFill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C0E5917B-D182-EE20-D295-B149D17FA3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2688498"/>
              </p:ext>
            </p:extLst>
          </p:nvPr>
        </p:nvGraphicFramePr>
        <p:xfrm>
          <a:off x="680321" y="2336873"/>
          <a:ext cx="6423211" cy="3599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0AA99E0-DA38-D8CA-9D24-10DB885CB7AF}"/>
              </a:ext>
            </a:extLst>
          </p:cNvPr>
          <p:cNvPicPr>
            <a:picLocks noChangeAspect="1"/>
          </p:cNvPicPr>
          <p:nvPr/>
        </p:nvPicPr>
        <p:blipFill>
          <a:blip r:embed="rId11">
            <a:alphaModFix amt="70000"/>
          </a:blip>
          <a:stretch>
            <a:fillRect/>
          </a:stretch>
        </p:blipFill>
        <p:spPr>
          <a:xfrm>
            <a:off x="8566941" y="3588512"/>
            <a:ext cx="2706302" cy="1155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38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1DB53884-7D49-4D06-ADC1-1F12BE4DC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3" name="Picture 1032">
            <a:extLst>
              <a:ext uri="{FF2B5EF4-FFF2-40B4-BE49-F238E27FC236}">
                <a16:creationId xmlns:a16="http://schemas.microsoft.com/office/drawing/2014/main" id="{3182E5E9-DE42-4120-922C-1321AC9A5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1028" name="Rectangle 1034">
            <a:extLst>
              <a:ext uri="{FF2B5EF4-FFF2-40B4-BE49-F238E27FC236}">
                <a16:creationId xmlns:a16="http://schemas.microsoft.com/office/drawing/2014/main" id="{329BD449-87FC-473A-A2A2-BEE0C9A35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8325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F1FFDFE1-ACF2-4AFB-AB5B-547DC1994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39" name="Picture 1038">
            <a:extLst>
              <a:ext uri="{FF2B5EF4-FFF2-40B4-BE49-F238E27FC236}">
                <a16:creationId xmlns:a16="http://schemas.microsoft.com/office/drawing/2014/main" id="{8B2AD4DD-502F-4AF2-AFAF-580E7CC4B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1041" name="Rectangle 1040">
            <a:extLst>
              <a:ext uri="{FF2B5EF4-FFF2-40B4-BE49-F238E27FC236}">
                <a16:creationId xmlns:a16="http://schemas.microsoft.com/office/drawing/2014/main" id="{79BB2C37-0554-4926-9BC6-636E0CA1A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6423" y="642795"/>
            <a:ext cx="3347830" cy="5575125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ree glasses of bubble milk tea">
            <a:extLst>
              <a:ext uri="{FF2B5EF4-FFF2-40B4-BE49-F238E27FC236}">
                <a16:creationId xmlns:a16="http://schemas.microsoft.com/office/drawing/2014/main" id="{32F5305B-3089-49CD-2659-E33A6013E8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882" b="-1"/>
          <a:stretch/>
        </p:blipFill>
        <p:spPr>
          <a:xfrm>
            <a:off x="8509241" y="3194203"/>
            <a:ext cx="2706302" cy="1919372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0" name="Slide Number Placeholder 7">
            <a:extLst>
              <a:ext uri="{FF2B5EF4-FFF2-40B4-BE49-F238E27FC236}">
                <a16:creationId xmlns:a16="http://schemas.microsoft.com/office/drawing/2014/main" id="{6ADB23FC-861F-4A36-8A3C-BD050BACA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6310314"/>
            <a:ext cx="914400" cy="36512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7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ACB607-0E09-2D19-49BD-CC90D5AC943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8509241" y="1293019"/>
            <a:ext cx="2706302" cy="1102842"/>
          </a:xfrm>
          <a:prstGeom prst="rect">
            <a:avLst/>
          </a:prstGeom>
          <a:effectLst>
            <a:glow>
              <a:schemeClr val="accent1">
                <a:alpha val="51000"/>
              </a:schemeClr>
            </a:glow>
            <a:softEdge rad="0"/>
          </a:effec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3578E0A1-8B31-5320-35E6-56FF1ACB3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752475"/>
            <a:ext cx="7086600" cy="108108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plan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C1D4E04-2032-5CE2-BF5D-9B1D18084555}"/>
              </a:ext>
            </a:extLst>
          </p:cNvPr>
          <p:cNvSpPr/>
          <p:nvPr/>
        </p:nvSpPr>
        <p:spPr>
          <a:xfrm>
            <a:off x="4247124" y="4261644"/>
            <a:ext cx="828618" cy="828618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86630C6-F88F-48F5-9E3A-691E5739AD94}"/>
              </a:ext>
            </a:extLst>
          </p:cNvPr>
          <p:cNvSpPr/>
          <p:nvPr/>
        </p:nvSpPr>
        <p:spPr>
          <a:xfrm>
            <a:off x="4247124" y="2779894"/>
            <a:ext cx="828618" cy="828618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8A2A9E5-A5A5-511D-8E61-002BCB2F29AB}"/>
              </a:ext>
            </a:extLst>
          </p:cNvPr>
          <p:cNvSpPr/>
          <p:nvPr/>
        </p:nvSpPr>
        <p:spPr>
          <a:xfrm>
            <a:off x="503232" y="4261644"/>
            <a:ext cx="828618" cy="828618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CDA4F17-4996-2DBC-57F6-ED8F526E1AB5}"/>
              </a:ext>
            </a:extLst>
          </p:cNvPr>
          <p:cNvSpPr/>
          <p:nvPr/>
        </p:nvSpPr>
        <p:spPr>
          <a:xfrm>
            <a:off x="503233" y="2752782"/>
            <a:ext cx="828618" cy="828618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98EC1D-5940-03EC-F388-C48AB4535017}"/>
              </a:ext>
            </a:extLst>
          </p:cNvPr>
          <p:cNvSpPr txBox="1"/>
          <p:nvPr/>
        </p:nvSpPr>
        <p:spPr>
          <a:xfrm>
            <a:off x="1443038" y="2861756"/>
            <a:ext cx="20970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General/Annual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plan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377C80-0AAB-38D4-307C-DCD4910CCC84}"/>
              </a:ext>
            </a:extLst>
          </p:cNvPr>
          <p:cNvSpPr txBox="1"/>
          <p:nvPr/>
        </p:nvSpPr>
        <p:spPr>
          <a:xfrm>
            <a:off x="5206412" y="2861756"/>
            <a:ext cx="2133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Content marketing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675590-E4BE-A46C-72EF-003457E981FD}"/>
              </a:ext>
            </a:extLst>
          </p:cNvPr>
          <p:cNvSpPr txBox="1"/>
          <p:nvPr/>
        </p:nvSpPr>
        <p:spPr>
          <a:xfrm>
            <a:off x="5135880" y="4355438"/>
            <a:ext cx="22749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Demand generation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marketing plan</a:t>
            </a: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69C737-3FFC-A507-B086-4F9C802E9516}"/>
              </a:ext>
            </a:extLst>
          </p:cNvPr>
          <p:cNvSpPr txBox="1"/>
          <p:nvPr/>
        </p:nvSpPr>
        <p:spPr>
          <a:xfrm>
            <a:off x="1443038" y="4355438"/>
            <a:ext cx="16979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media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marketing plan</a:t>
            </a:r>
          </a:p>
          <a:p>
            <a:endParaRPr lang="en-US" dirty="0"/>
          </a:p>
        </p:txBody>
      </p:sp>
      <p:sp>
        <p:nvSpPr>
          <p:cNvPr id="17" name="Rectangle 16" descr="Chat">
            <a:extLst>
              <a:ext uri="{FF2B5EF4-FFF2-40B4-BE49-F238E27FC236}">
                <a16:creationId xmlns:a16="http://schemas.microsoft.com/office/drawing/2014/main" id="{315511F9-D8B9-851F-5946-4507BA53155E}"/>
              </a:ext>
            </a:extLst>
          </p:cNvPr>
          <p:cNvSpPr/>
          <p:nvPr/>
        </p:nvSpPr>
        <p:spPr>
          <a:xfrm>
            <a:off x="656806" y="2926792"/>
            <a:ext cx="480598" cy="480598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Rectangle 18" descr="Checkmark">
            <a:extLst>
              <a:ext uri="{FF2B5EF4-FFF2-40B4-BE49-F238E27FC236}">
                <a16:creationId xmlns:a16="http://schemas.microsoft.com/office/drawing/2014/main" id="{76939457-1798-BF81-615C-520C9FFC5CDF}"/>
              </a:ext>
            </a:extLst>
          </p:cNvPr>
          <p:cNvSpPr/>
          <p:nvPr/>
        </p:nvSpPr>
        <p:spPr>
          <a:xfrm>
            <a:off x="4421134" y="2944536"/>
            <a:ext cx="480598" cy="480598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1" name="Rectangle 20" descr="Speech">
            <a:extLst>
              <a:ext uri="{FF2B5EF4-FFF2-40B4-BE49-F238E27FC236}">
                <a16:creationId xmlns:a16="http://schemas.microsoft.com/office/drawing/2014/main" id="{F445D26B-51E5-CDA4-B5E4-EEDFA99EFC57}"/>
              </a:ext>
            </a:extLst>
          </p:cNvPr>
          <p:cNvSpPr/>
          <p:nvPr/>
        </p:nvSpPr>
        <p:spPr>
          <a:xfrm>
            <a:off x="656806" y="4451055"/>
            <a:ext cx="480598" cy="480598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2" name="Rectangle 21" descr="Monitor">
            <a:extLst>
              <a:ext uri="{FF2B5EF4-FFF2-40B4-BE49-F238E27FC236}">
                <a16:creationId xmlns:a16="http://schemas.microsoft.com/office/drawing/2014/main" id="{0B1ED07E-BE2C-87EE-0174-F55F1BFD49CD}"/>
              </a:ext>
            </a:extLst>
          </p:cNvPr>
          <p:cNvSpPr/>
          <p:nvPr/>
        </p:nvSpPr>
        <p:spPr>
          <a:xfrm>
            <a:off x="4421134" y="4451055"/>
            <a:ext cx="480598" cy="480598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539005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2DBC3-10A3-70DD-2F05-0CF4552444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24602" y="935646"/>
            <a:ext cx="3181597" cy="384173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 dirty="0"/>
              <a:t>Bubbly Bubbles</a:t>
            </a:r>
            <a:br>
              <a:rPr lang="en-US" sz="3400" dirty="0"/>
            </a:br>
            <a:r>
              <a:rPr lang="en-US" sz="3400" dirty="0"/>
              <a:t>Operational and technology plans</a:t>
            </a:r>
            <a:br>
              <a:rPr lang="en-US" sz="3400" dirty="0"/>
            </a:br>
            <a:endParaRPr lang="en-US" sz="3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816942-462B-8595-0AB3-BF67973997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24602" y="4777379"/>
            <a:ext cx="3181598" cy="1126283"/>
          </a:xfrm>
        </p:spPr>
        <p:txBody>
          <a:bodyPr>
            <a:normAutofit/>
          </a:bodyPr>
          <a:lstStyle/>
          <a:p>
            <a:r>
              <a:rPr lang="en-US"/>
              <a:t>Suhaas Mohanarasa</a:t>
            </a:r>
          </a:p>
          <a:p>
            <a:r>
              <a:rPr lang="en-US"/>
              <a:t>Student ID: </a:t>
            </a:r>
            <a:r>
              <a:rPr lang="en-GB" b="0" i="0" u="none" strike="noStrike">
                <a:effectLst/>
                <a:latin typeface="Arial" panose="020B0604020202020204" pitchFamily="34" charset="0"/>
              </a:rPr>
              <a:t>2134160</a:t>
            </a:r>
            <a:endParaRPr lang="en-US"/>
          </a:p>
        </p:txBody>
      </p:sp>
      <p:pic>
        <p:nvPicPr>
          <p:cNvPr id="6" name="Picture 4" descr="Bubble Tea Is Actually Pretty Bad For You—Here's Why | The Healthy">
            <a:extLst>
              <a:ext uri="{FF2B5EF4-FFF2-40B4-BE49-F238E27FC236}">
                <a16:creationId xmlns:a16="http://schemas.microsoft.com/office/drawing/2014/main" id="{572BE7E0-DA3A-003A-F9BF-8C2B2908B6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846"/>
          <a:stretch/>
        </p:blipFill>
        <p:spPr bwMode="auto">
          <a:xfrm>
            <a:off x="20" y="10"/>
            <a:ext cx="610038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448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8FBEE-950E-ED70-0D93-4D6983918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600" y="1922262"/>
            <a:ext cx="3462877" cy="2592588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br>
              <a:rPr lang="en-US" sz="3200" b="1" u="sng" dirty="0">
                <a:solidFill>
                  <a:schemeClr val="bg1"/>
                </a:solidFill>
              </a:rPr>
            </a:br>
            <a:r>
              <a:rPr lang="en-US" sz="3200" b="1" u="sng" dirty="0">
                <a:solidFill>
                  <a:schemeClr val="bg1"/>
                </a:solidFill>
              </a:rPr>
              <a:t>Operational  Bubbly Bubbles </a:t>
            </a:r>
            <a:br>
              <a:rPr lang="en-US" sz="3200" dirty="0">
                <a:solidFill>
                  <a:schemeClr val="bg1"/>
                </a:solidFill>
              </a:rPr>
            </a:b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F75AAE-1FF0-7357-C313-C0678286E908}"/>
              </a:ext>
            </a:extLst>
          </p:cNvPr>
          <p:cNvSpPr/>
          <p:nvPr/>
        </p:nvSpPr>
        <p:spPr>
          <a:xfrm>
            <a:off x="2895349" y="699521"/>
            <a:ext cx="1047514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>
                <a:ln/>
                <a:solidFill>
                  <a:schemeClr val="accent3"/>
                </a:solidFill>
                <a:effectLst/>
                <a:latin typeface="+mj-lt"/>
              </a:rPr>
              <a:t>What are the risk our business will face?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02411E-BAAA-FB62-0713-68FB85BA8EBB}"/>
              </a:ext>
            </a:extLst>
          </p:cNvPr>
          <p:cNvSpPr txBox="1"/>
          <p:nvPr/>
        </p:nvSpPr>
        <p:spPr>
          <a:xfrm>
            <a:off x="5806069" y="1922262"/>
            <a:ext cx="659037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+mj-lt"/>
              </a:rPr>
              <a:t>C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+mj-lt"/>
              </a:rPr>
              <a:t>ompetitors coming on to the market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+mj-lt"/>
              </a:rPr>
              <a:t>In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+mj-lt"/>
              </a:rPr>
              <a:t>troduction of new rules or legislation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+mj-lt"/>
              </a:rPr>
              <a:t>breakdown or theft of key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+mj-lt"/>
              </a:rPr>
              <a:t>O</a:t>
            </a:r>
            <a:r>
              <a:rPr lang="en-GB" dirty="0">
                <a:solidFill>
                  <a:srgbClr val="202124"/>
                </a:solidFill>
                <a:latin typeface="+mj-lt"/>
              </a:rPr>
              <a:t>perational risk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+mj-lt"/>
              </a:rPr>
              <a:t>Compliance risk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+mj-lt"/>
              </a:rPr>
              <a:t>Security and fraud risk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+mj-lt"/>
              </a:rPr>
              <a:t>Employee misconduct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+mj-lt"/>
              </a:rPr>
              <a:t>Workplace violence </a:t>
            </a:r>
          </a:p>
          <a:p>
            <a:endParaRPr lang="en-GB" b="0" i="0" u="none" strike="noStrike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026" name="Picture 2" descr="How Risk Management Can Help Your Business - Bleuwire">
            <a:extLst>
              <a:ext uri="{FF2B5EF4-FFF2-40B4-BE49-F238E27FC236}">
                <a16:creationId xmlns:a16="http://schemas.microsoft.com/office/drawing/2014/main" id="{60FF317A-372E-6D3A-259A-8C875A85B1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254" y="4784584"/>
            <a:ext cx="2617755" cy="1746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4 Practical Risk Mitigation Strategies For Your Business |">
            <a:extLst>
              <a:ext uri="{FF2B5EF4-FFF2-40B4-BE49-F238E27FC236}">
                <a16:creationId xmlns:a16="http://schemas.microsoft.com/office/drawing/2014/main" id="{99ADB697-B4D6-6E2C-D3DF-19E5226960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789" y="4657072"/>
            <a:ext cx="3982809" cy="1991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2439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CB26D-FAF7-3543-EE9E-14D6AC17F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US" b="1" dirty="0"/>
              <a:t>Technology plans </a:t>
            </a:r>
          </a:p>
        </p:txBody>
      </p:sp>
      <p:pic>
        <p:nvPicPr>
          <p:cNvPr id="5" name="Picture 4" descr="Draft drawing of a floor plan">
            <a:extLst>
              <a:ext uri="{FF2B5EF4-FFF2-40B4-BE49-F238E27FC236}">
                <a16:creationId xmlns:a16="http://schemas.microsoft.com/office/drawing/2014/main" id="{6BCD90FD-2A27-5F13-CDA6-7A8847A77B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298" r="7858" b="1"/>
          <a:stretch/>
        </p:blipFill>
        <p:spPr>
          <a:xfrm>
            <a:off x="-1554" y="1731"/>
            <a:ext cx="418061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D4349-70BA-81CC-9B37-F3BAB8B3F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470" y="1660212"/>
            <a:ext cx="5066419" cy="377762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Creating a technology team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Develop a timeline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 Apps (introducing new products, offers etc..)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Draft and implement the technology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Management and operational   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050" name="Picture 2" descr="4 ways to adapt your business to new technologies - The Business Journals">
            <a:extLst>
              <a:ext uri="{FF2B5EF4-FFF2-40B4-BE49-F238E27FC236}">
                <a16:creationId xmlns:a16="http://schemas.microsoft.com/office/drawing/2014/main" id="{1F1EE949-1B91-6C0F-549E-0D1E56CE6A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311" y="4185824"/>
            <a:ext cx="4361580" cy="245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4985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C09B3-8E1E-643F-0CF8-88AA9A231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7339" y="538384"/>
            <a:ext cx="9529459" cy="1876203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  </a:t>
            </a:r>
            <a:br>
              <a:rPr lang="en-US" b="1" dirty="0">
                <a:solidFill>
                  <a:schemeClr val="bg1"/>
                </a:solidFill>
              </a:rPr>
            </a:br>
            <a:r>
              <a:rPr lang="en-US" b="1" dirty="0">
                <a:solidFill>
                  <a:schemeClr val="bg1"/>
                </a:solidFill>
              </a:rPr>
              <a:t>   Operational plans for Bubbly Bubbles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A2FE22-F099-12CF-6F2C-8A39A59A649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2518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BADE4-F731-FDAA-5E3A-DBFA76A0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994" y="1150750"/>
            <a:ext cx="8825658" cy="3329581"/>
          </a:xfrm>
        </p:spPr>
        <p:txBody>
          <a:bodyPr/>
          <a:lstStyle/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ECCF76-08E4-DD57-F3CB-AC95C1279B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218034" y="141370"/>
            <a:ext cx="2928385" cy="11487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F7C7D4-58BC-72C9-6DF7-B2D7BB2EA3A8}"/>
              </a:ext>
            </a:extLst>
          </p:cNvPr>
          <p:cNvSpPr txBox="1"/>
          <p:nvPr/>
        </p:nvSpPr>
        <p:spPr>
          <a:xfrm>
            <a:off x="1969354" y="1159376"/>
            <a:ext cx="7500938" cy="35141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BE8329-B55B-0959-C14C-3325CE3CF11B}"/>
              </a:ext>
            </a:extLst>
          </p:cNvPr>
          <p:cNvSpPr txBox="1"/>
          <p:nvPr/>
        </p:nvSpPr>
        <p:spPr>
          <a:xfrm>
            <a:off x="3364301" y="149997"/>
            <a:ext cx="76171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of the Business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4FAEAE-A631-164E-74C7-B7B85DEB4DDF}"/>
              </a:ext>
            </a:extLst>
          </p:cNvPr>
          <p:cNvGraphicFramePr>
            <a:graphicFrameLocks noGrp="1"/>
          </p:cNvGraphicFramePr>
          <p:nvPr/>
        </p:nvGraphicFramePr>
        <p:xfrm>
          <a:off x="1486967" y="1369797"/>
          <a:ext cx="10641774" cy="351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6962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9DD0C8D-11EB-F6AB-1C09-2EB23E7FDA65}"/>
              </a:ext>
            </a:extLst>
          </p:cNvPr>
          <p:cNvSpPr txBox="1"/>
          <p:nvPr/>
        </p:nvSpPr>
        <p:spPr>
          <a:xfrm>
            <a:off x="3562709" y="232913"/>
            <a:ext cx="6478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responsibility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045A7-6A34-CE33-338A-52DBBA2BFD35}"/>
              </a:ext>
            </a:extLst>
          </p:cNvPr>
          <p:cNvSpPr txBox="1"/>
          <p:nvPr/>
        </p:nvSpPr>
        <p:spPr>
          <a:xfrm>
            <a:off x="1256581" y="1466492"/>
            <a:ext cx="102941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responsibility includes companies engaging in environmental preservation efforts, ethical labour practices, philanthropy, and promoting volunteering. For example, a company may change its manufacturing process to reduce carbon emissions</a:t>
            </a:r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A83704-EBC8-792A-A220-D60B816C3C1D}"/>
              </a:ext>
            </a:extLst>
          </p:cNvPr>
          <p:cNvSpPr txBox="1"/>
          <p:nvPr/>
        </p:nvSpPr>
        <p:spPr>
          <a:xfrm>
            <a:off x="1256581" y="3192514"/>
            <a:ext cx="96788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influencers are now introducing bubble tea into their lives, and many are trying to swap coffee or regular tea with bubble tea due to its interesting texture and flavours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58B22D-2167-E94D-4825-0940FFC2D241}"/>
              </a:ext>
            </a:extLst>
          </p:cNvPr>
          <p:cNvSpPr txBox="1"/>
          <p:nvPr/>
        </p:nvSpPr>
        <p:spPr>
          <a:xfrm>
            <a:off x="1380226" y="4580626"/>
            <a:ext cx="90404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Bubble tea reaches everybody's tastes due to the varied range of taste combinations and textures of the drinks.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1905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DB86B5-5AC8-AA2A-E05D-0073E52B2479}"/>
              </a:ext>
            </a:extLst>
          </p:cNvPr>
          <p:cNvSpPr txBox="1"/>
          <p:nvPr/>
        </p:nvSpPr>
        <p:spPr>
          <a:xfrm>
            <a:off x="3674853" y="664234"/>
            <a:ext cx="55036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Issues</a:t>
            </a:r>
          </a:p>
          <a:p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3F4FC8-B652-3183-19AD-531F14FACD42}"/>
              </a:ext>
            </a:extLst>
          </p:cNvPr>
          <p:cNvSpPr txBox="1"/>
          <p:nvPr/>
        </p:nvSpPr>
        <p:spPr>
          <a:xfrm>
            <a:off x="733245" y="2156604"/>
            <a:ext cx="6426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18181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Sustainability in business refers to the effect companies have on the environment or society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B43BDC-8353-FE80-C62F-BFA9F7A33502}"/>
              </a:ext>
            </a:extLst>
          </p:cNvPr>
          <p:cNvSpPr txBox="1"/>
          <p:nvPr/>
        </p:nvSpPr>
        <p:spPr>
          <a:xfrm>
            <a:off x="655607" y="3574261"/>
            <a:ext cx="65819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Boba culture has created a wealth of microcultures, but one unfortunate element connects every boba drinker: Plastic waste.</a:t>
            </a:r>
          </a:p>
          <a:p>
            <a:r>
              <a:rPr lang="en-GB" dirty="0"/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EF482B-B106-3092-C097-B3F47B710924}"/>
              </a:ext>
            </a:extLst>
          </p:cNvPr>
          <p:cNvSpPr txBox="1"/>
          <p:nvPr/>
        </p:nvSpPr>
        <p:spPr>
          <a:xfrm>
            <a:off x="733245" y="4989688"/>
            <a:ext cx="78239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Boba Glass is one of the new inventions that aims to break the cycle of single-use plastic by introducing three key functionalities that allow people to avoid using plastic.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8FFAA26-C7B3-7344-4CBD-57BB26246A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10525" y="1987673"/>
            <a:ext cx="3329126" cy="2849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5845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BADE4-F731-FDAA-5E3A-DBFA76A0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994" y="1150750"/>
            <a:ext cx="8825658" cy="3329581"/>
          </a:xfrm>
        </p:spPr>
        <p:txBody>
          <a:bodyPr/>
          <a:lstStyle/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ECCF76-08E4-DD57-F3CB-AC95C1279B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218034" y="149997"/>
            <a:ext cx="2928385" cy="11487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F7C7D4-58BC-72C9-6DF7-B2D7BB2EA3A8}"/>
              </a:ext>
            </a:extLst>
          </p:cNvPr>
          <p:cNvSpPr txBox="1"/>
          <p:nvPr/>
        </p:nvSpPr>
        <p:spPr>
          <a:xfrm>
            <a:off x="3805181" y="296431"/>
            <a:ext cx="60176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Profit and Loss Account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4B5507-BDC0-F3AA-25EE-FF175326829C}"/>
              </a:ext>
            </a:extLst>
          </p:cNvPr>
          <p:cNvSpPr txBox="1"/>
          <p:nvPr/>
        </p:nvSpPr>
        <p:spPr>
          <a:xfrm>
            <a:off x="2689637" y="1189236"/>
            <a:ext cx="8434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Several major factors determine bubble tea shop revenue and income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55F30EE-ADEA-A61F-7102-15E9F3D73DD5}"/>
              </a:ext>
            </a:extLst>
          </p:cNvPr>
          <p:cNvSpPr/>
          <p:nvPr/>
        </p:nvSpPr>
        <p:spPr>
          <a:xfrm>
            <a:off x="1894781" y="2650790"/>
            <a:ext cx="1604865" cy="1511559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B7F8491-D579-5075-97F6-A543AD4685E3}"/>
              </a:ext>
            </a:extLst>
          </p:cNvPr>
          <p:cNvSpPr txBox="1"/>
          <p:nvPr/>
        </p:nvSpPr>
        <p:spPr>
          <a:xfrm>
            <a:off x="2233158" y="3037238"/>
            <a:ext cx="1147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GROSS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0B6565-D9B8-17F6-BDE2-62176DE14383}"/>
              </a:ext>
            </a:extLst>
          </p:cNvPr>
          <p:cNvSpPr txBox="1"/>
          <p:nvPr/>
        </p:nvSpPr>
        <p:spPr>
          <a:xfrm>
            <a:off x="2195835" y="3406570"/>
            <a:ext cx="1184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INCOME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36FDD7B8-6565-BBFB-2F83-E518857E8239}"/>
              </a:ext>
            </a:extLst>
          </p:cNvPr>
          <p:cNvSpPr/>
          <p:nvPr/>
        </p:nvSpPr>
        <p:spPr>
          <a:xfrm>
            <a:off x="1185468" y="3235317"/>
            <a:ext cx="709313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B9A24C2B-3809-D199-FBA4-6655DF4EA964}"/>
              </a:ext>
            </a:extLst>
          </p:cNvPr>
          <p:cNvSpPr/>
          <p:nvPr/>
        </p:nvSpPr>
        <p:spPr>
          <a:xfrm>
            <a:off x="188154" y="3117947"/>
            <a:ext cx="1211777" cy="67044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7ECF87B-B698-35C9-33A4-1FC0026ECE3C}"/>
              </a:ext>
            </a:extLst>
          </p:cNvPr>
          <p:cNvSpPr txBox="1"/>
          <p:nvPr/>
        </p:nvSpPr>
        <p:spPr>
          <a:xfrm>
            <a:off x="129348" y="3235317"/>
            <a:ext cx="1317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CONCEPT</a:t>
            </a:r>
          </a:p>
        </p:txBody>
      </p:sp>
      <p:sp>
        <p:nvSpPr>
          <p:cNvPr id="26" name="Arrow: Down 25">
            <a:extLst>
              <a:ext uri="{FF2B5EF4-FFF2-40B4-BE49-F238E27FC236}">
                <a16:creationId xmlns:a16="http://schemas.microsoft.com/office/drawing/2014/main" id="{DDBC47F2-35AC-B295-8F30-E7E557A63255}"/>
              </a:ext>
            </a:extLst>
          </p:cNvPr>
          <p:cNvSpPr/>
          <p:nvPr/>
        </p:nvSpPr>
        <p:spPr>
          <a:xfrm>
            <a:off x="2494778" y="2063545"/>
            <a:ext cx="404869" cy="57439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89BE455-2A6D-F3AA-6DE0-58375F5A6C51}"/>
              </a:ext>
            </a:extLst>
          </p:cNvPr>
          <p:cNvSpPr/>
          <p:nvPr/>
        </p:nvSpPr>
        <p:spPr>
          <a:xfrm>
            <a:off x="2058522" y="1569592"/>
            <a:ext cx="1277379" cy="574397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8F0E2-AC8E-EBDD-2BFC-F695FD60D9D8}"/>
              </a:ext>
            </a:extLst>
          </p:cNvPr>
          <p:cNvSpPr txBox="1"/>
          <p:nvPr/>
        </p:nvSpPr>
        <p:spPr>
          <a:xfrm>
            <a:off x="2040215" y="1648867"/>
            <a:ext cx="1482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LOCATION</a:t>
            </a:r>
          </a:p>
        </p:txBody>
      </p:sp>
      <p:sp>
        <p:nvSpPr>
          <p:cNvPr id="29" name="Arrow: Left 28">
            <a:extLst>
              <a:ext uri="{FF2B5EF4-FFF2-40B4-BE49-F238E27FC236}">
                <a16:creationId xmlns:a16="http://schemas.microsoft.com/office/drawing/2014/main" id="{BB48AD9F-B535-A2E7-3442-307DCD4959CC}"/>
              </a:ext>
            </a:extLst>
          </p:cNvPr>
          <p:cNvSpPr/>
          <p:nvPr/>
        </p:nvSpPr>
        <p:spPr>
          <a:xfrm>
            <a:off x="3522669" y="3163219"/>
            <a:ext cx="707293" cy="3693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ECA676D4-FB34-A7F2-6B0E-FFC1A3EF1C54}"/>
              </a:ext>
            </a:extLst>
          </p:cNvPr>
          <p:cNvSpPr/>
          <p:nvPr/>
        </p:nvSpPr>
        <p:spPr>
          <a:xfrm>
            <a:off x="4071423" y="3037238"/>
            <a:ext cx="1277379" cy="57439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0261D25-E032-F559-841B-E8F61CF5AA9D}"/>
              </a:ext>
            </a:extLst>
          </p:cNvPr>
          <p:cNvSpPr txBox="1"/>
          <p:nvPr/>
        </p:nvSpPr>
        <p:spPr>
          <a:xfrm>
            <a:off x="4268729" y="3005181"/>
            <a:ext cx="1374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SALES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702550B-8F63-6EB6-FF9E-B19DC16074EF}"/>
              </a:ext>
            </a:extLst>
          </p:cNvPr>
          <p:cNvSpPr txBox="1"/>
          <p:nvPr/>
        </p:nvSpPr>
        <p:spPr>
          <a:xfrm>
            <a:off x="4102326" y="3283190"/>
            <a:ext cx="1571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VOLUME</a:t>
            </a:r>
          </a:p>
        </p:txBody>
      </p:sp>
      <p:sp>
        <p:nvSpPr>
          <p:cNvPr id="34" name="Arrow: Up 33">
            <a:extLst>
              <a:ext uri="{FF2B5EF4-FFF2-40B4-BE49-F238E27FC236}">
                <a16:creationId xmlns:a16="http://schemas.microsoft.com/office/drawing/2014/main" id="{3E236A32-B6DC-5C1F-6A97-E293C1F1C49D}"/>
              </a:ext>
            </a:extLst>
          </p:cNvPr>
          <p:cNvSpPr/>
          <p:nvPr/>
        </p:nvSpPr>
        <p:spPr>
          <a:xfrm>
            <a:off x="2494778" y="4189176"/>
            <a:ext cx="404869" cy="60576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E541AC61-EBE4-6017-E7CC-1086E384BECF}"/>
              </a:ext>
            </a:extLst>
          </p:cNvPr>
          <p:cNvSpPr/>
          <p:nvPr/>
        </p:nvSpPr>
        <p:spPr>
          <a:xfrm>
            <a:off x="2124124" y="4794940"/>
            <a:ext cx="1211777" cy="67044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1694F13-3154-357B-10C5-65E924DBF370}"/>
              </a:ext>
            </a:extLst>
          </p:cNvPr>
          <p:cNvSpPr txBox="1"/>
          <p:nvPr/>
        </p:nvSpPr>
        <p:spPr>
          <a:xfrm>
            <a:off x="2241461" y="4747934"/>
            <a:ext cx="1457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MENU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66E7E13-F2E0-1878-F532-8EC40BF10F4C}"/>
              </a:ext>
            </a:extLst>
          </p:cNvPr>
          <p:cNvSpPr txBox="1"/>
          <p:nvPr/>
        </p:nvSpPr>
        <p:spPr>
          <a:xfrm>
            <a:off x="2195835" y="5013614"/>
            <a:ext cx="14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PRICES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07802D9-19CE-CC34-C8CA-26BBB84C771A}"/>
              </a:ext>
            </a:extLst>
          </p:cNvPr>
          <p:cNvSpPr txBox="1"/>
          <p:nvPr/>
        </p:nvSpPr>
        <p:spPr>
          <a:xfrm>
            <a:off x="6929755" y="3288006"/>
            <a:ext cx="3240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Sample revenue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DCFAE69-B711-8B38-7C59-736815DC6A5A}"/>
              </a:ext>
            </a:extLst>
          </p:cNvPr>
          <p:cNvSpPr/>
          <p:nvPr/>
        </p:nvSpPr>
        <p:spPr>
          <a:xfrm>
            <a:off x="4229962" y="3863142"/>
            <a:ext cx="7890537" cy="102389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2AA3729-C32E-6484-44D9-391D159235FF}"/>
              </a:ext>
            </a:extLst>
          </p:cNvPr>
          <p:cNvSpPr txBox="1"/>
          <p:nvPr/>
        </p:nvSpPr>
        <p:spPr>
          <a:xfrm>
            <a:off x="4219637" y="4019215"/>
            <a:ext cx="1190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Hours</a:t>
            </a:r>
          </a:p>
          <a:p>
            <a:r>
              <a:rPr lang="en-GB" b="1" dirty="0">
                <a:solidFill>
                  <a:schemeClr val="bg1"/>
                </a:solidFill>
              </a:rPr>
              <a:t>Per day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F806318-4450-EEBB-88FD-46619F06E4A3}"/>
              </a:ext>
            </a:extLst>
          </p:cNvPr>
          <p:cNvSpPr txBox="1"/>
          <p:nvPr/>
        </p:nvSpPr>
        <p:spPr>
          <a:xfrm>
            <a:off x="5400805" y="4010019"/>
            <a:ext cx="1871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Customers</a:t>
            </a:r>
          </a:p>
          <a:p>
            <a:r>
              <a:rPr lang="en-GB" b="1" dirty="0">
                <a:solidFill>
                  <a:schemeClr val="bg1"/>
                </a:solidFill>
              </a:rPr>
              <a:t>  Per Hour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267C51D-9CF9-08C3-C404-7039B74FE52F}"/>
              </a:ext>
            </a:extLst>
          </p:cNvPr>
          <p:cNvSpPr txBox="1"/>
          <p:nvPr/>
        </p:nvSpPr>
        <p:spPr>
          <a:xfrm>
            <a:off x="6799163" y="4010019"/>
            <a:ext cx="1412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Average</a:t>
            </a:r>
          </a:p>
          <a:p>
            <a:r>
              <a:rPr lang="en-GB" b="1" dirty="0">
                <a:solidFill>
                  <a:schemeClr val="bg1"/>
                </a:solidFill>
              </a:rPr>
              <a:t>  Receipt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1CB8CAA-3FBE-0756-EDEC-CBF72757ACE2}"/>
              </a:ext>
            </a:extLst>
          </p:cNvPr>
          <p:cNvSpPr txBox="1"/>
          <p:nvPr/>
        </p:nvSpPr>
        <p:spPr>
          <a:xfrm>
            <a:off x="8128153" y="4029690"/>
            <a:ext cx="1695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Total Daily </a:t>
            </a:r>
          </a:p>
          <a:p>
            <a:r>
              <a:rPr lang="en-GB" b="1" dirty="0">
                <a:solidFill>
                  <a:schemeClr val="bg1"/>
                </a:solidFill>
              </a:rPr>
              <a:t> Revenue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F76B0DC-DE24-330B-E2F5-2F54A03F8716}"/>
              </a:ext>
            </a:extLst>
          </p:cNvPr>
          <p:cNvSpPr txBox="1"/>
          <p:nvPr/>
        </p:nvSpPr>
        <p:spPr>
          <a:xfrm>
            <a:off x="9708232" y="4019215"/>
            <a:ext cx="22888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Monthly Gross</a:t>
            </a:r>
          </a:p>
          <a:p>
            <a:r>
              <a:rPr lang="en-GB" b="1" dirty="0">
                <a:solidFill>
                  <a:schemeClr val="bg1"/>
                </a:solidFill>
              </a:rPr>
              <a:t>Revenue(22 days)</a:t>
            </a:r>
          </a:p>
        </p:txBody>
      </p:sp>
      <p:sp>
        <p:nvSpPr>
          <p:cNvPr id="47" name="Arrow: Up 46">
            <a:extLst>
              <a:ext uri="{FF2B5EF4-FFF2-40B4-BE49-F238E27FC236}">
                <a16:creationId xmlns:a16="http://schemas.microsoft.com/office/drawing/2014/main" id="{BF34C3CD-0775-3A3C-EF8C-13C3C2475A3D}"/>
              </a:ext>
            </a:extLst>
          </p:cNvPr>
          <p:cNvSpPr/>
          <p:nvPr/>
        </p:nvSpPr>
        <p:spPr>
          <a:xfrm flipH="1" flipV="1">
            <a:off x="6787589" y="4521536"/>
            <a:ext cx="219911" cy="144034"/>
          </a:xfrm>
          <a:prstGeom prst="up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Arrow: Up 47">
            <a:extLst>
              <a:ext uri="{FF2B5EF4-FFF2-40B4-BE49-F238E27FC236}">
                <a16:creationId xmlns:a16="http://schemas.microsoft.com/office/drawing/2014/main" id="{81C984C6-8D28-1F07-F024-5F7A09CD5AF8}"/>
              </a:ext>
            </a:extLst>
          </p:cNvPr>
          <p:cNvSpPr/>
          <p:nvPr/>
        </p:nvSpPr>
        <p:spPr>
          <a:xfrm flipH="1">
            <a:off x="6790718" y="4345517"/>
            <a:ext cx="232713" cy="132693"/>
          </a:xfrm>
          <a:prstGeom prst="up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Arrow: Up 48">
            <a:extLst>
              <a:ext uri="{FF2B5EF4-FFF2-40B4-BE49-F238E27FC236}">
                <a16:creationId xmlns:a16="http://schemas.microsoft.com/office/drawing/2014/main" id="{781D5830-1EAC-69D9-3722-5F3CE68087FA}"/>
              </a:ext>
            </a:extLst>
          </p:cNvPr>
          <p:cNvSpPr/>
          <p:nvPr/>
        </p:nvSpPr>
        <p:spPr>
          <a:xfrm flipH="1">
            <a:off x="9542881" y="4295943"/>
            <a:ext cx="232713" cy="132693"/>
          </a:xfrm>
          <a:prstGeom prst="up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58150E4-26BB-B0E2-3084-45A815C9B4E4}"/>
              </a:ext>
            </a:extLst>
          </p:cNvPr>
          <p:cNvSpPr/>
          <p:nvPr/>
        </p:nvSpPr>
        <p:spPr>
          <a:xfrm>
            <a:off x="4219637" y="4890981"/>
            <a:ext cx="7890537" cy="51303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494B6C3-04C0-0BFC-A768-0DBB59424188}"/>
              </a:ext>
            </a:extLst>
          </p:cNvPr>
          <p:cNvSpPr txBox="1"/>
          <p:nvPr/>
        </p:nvSpPr>
        <p:spPr>
          <a:xfrm>
            <a:off x="4315857" y="4975903"/>
            <a:ext cx="485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12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2147A56C-B2C5-1724-929B-987CFC3E7EBA}"/>
              </a:ext>
            </a:extLst>
          </p:cNvPr>
          <p:cNvSpPr txBox="1"/>
          <p:nvPr/>
        </p:nvSpPr>
        <p:spPr>
          <a:xfrm>
            <a:off x="5850613" y="4982486"/>
            <a:ext cx="485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12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CDEC4F5-FA9B-8B1C-9FF7-3D5C87353330}"/>
              </a:ext>
            </a:extLst>
          </p:cNvPr>
          <p:cNvSpPr txBox="1"/>
          <p:nvPr/>
        </p:nvSpPr>
        <p:spPr>
          <a:xfrm>
            <a:off x="6897544" y="4956239"/>
            <a:ext cx="1174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£5.00</a:t>
            </a:r>
            <a:endParaRPr lang="en-GB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478B798-C0C1-787F-A365-A45138B8C67E}"/>
              </a:ext>
            </a:extLst>
          </p:cNvPr>
          <p:cNvSpPr txBox="1"/>
          <p:nvPr/>
        </p:nvSpPr>
        <p:spPr>
          <a:xfrm>
            <a:off x="8343900" y="4945494"/>
            <a:ext cx="876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£720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094ADE96-602F-7A00-38C6-922E31EEB471}"/>
              </a:ext>
            </a:extLst>
          </p:cNvPr>
          <p:cNvSpPr txBox="1"/>
          <p:nvPr/>
        </p:nvSpPr>
        <p:spPr>
          <a:xfrm>
            <a:off x="9965703" y="4945494"/>
            <a:ext cx="1107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£15.840</a:t>
            </a:r>
          </a:p>
        </p:txBody>
      </p:sp>
    </p:spTree>
    <p:extLst>
      <p:ext uri="{BB962C8B-B14F-4D97-AF65-F5344CB8AC3E}">
        <p14:creationId xmlns:p14="http://schemas.microsoft.com/office/powerpoint/2010/main" val="20706925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BADE4-F731-FDAA-5E3A-DBFA76A0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4864" y="1093223"/>
            <a:ext cx="8825658" cy="3329581"/>
          </a:xfrm>
        </p:spPr>
        <p:txBody>
          <a:bodyPr/>
          <a:lstStyle/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ECCF76-08E4-DD57-F3CB-AC95C1279B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218034" y="149997"/>
            <a:ext cx="2928385" cy="1148777"/>
          </a:xfrm>
          <a:prstGeom prst="rect">
            <a:avLst/>
          </a:prstGeom>
        </p:spPr>
      </p:pic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475C598A-49E4-4B17-BAF0-0A44094E8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567" y="964547"/>
            <a:ext cx="7399309" cy="500756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ADCBC7B-EEEA-8EE9-2CC6-6BE4C49CAC84}"/>
              </a:ext>
            </a:extLst>
          </p:cNvPr>
          <p:cNvSpPr/>
          <p:nvPr/>
        </p:nvSpPr>
        <p:spPr>
          <a:xfrm>
            <a:off x="4247471" y="1211888"/>
            <a:ext cx="4951738" cy="63480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xwd</a:t>
            </a:r>
            <a:r>
              <a:rPr lang="en-GB" b="1" dirty="0" err="1">
                <a:solidFill>
                  <a:schemeClr val="tx1"/>
                </a:solidFill>
              </a:rPr>
              <a:t>ANUAL</a:t>
            </a:r>
            <a:r>
              <a:rPr lang="en-GB" b="1" dirty="0">
                <a:solidFill>
                  <a:schemeClr val="tx1"/>
                </a:solidFill>
              </a:rPr>
              <a:t> CASH FLOW STATEMANT</a:t>
            </a:r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4737F886-F1C9-BD65-E72E-8D3041682798}"/>
              </a:ext>
            </a:extLst>
          </p:cNvPr>
          <p:cNvSpPr/>
          <p:nvPr/>
        </p:nvSpPr>
        <p:spPr>
          <a:xfrm>
            <a:off x="8648018" y="1964683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£</a:t>
            </a:r>
            <a:r>
              <a:rPr lang="en-GB" sz="1200" dirty="0">
                <a:solidFill>
                  <a:schemeClr val="tx1"/>
                </a:solidFill>
              </a:rPr>
              <a:t>£865</a:t>
            </a:r>
            <a:endParaRPr lang="en-GB" sz="1200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0084BAC-CD4F-8483-A61D-B4AA9FF1B43E}"/>
              </a:ext>
            </a:extLst>
          </p:cNvPr>
          <p:cNvSpPr/>
          <p:nvPr/>
        </p:nvSpPr>
        <p:spPr>
          <a:xfrm>
            <a:off x="8648018" y="2197911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A158EB9-7B41-AFC4-CA7F-BB11648ED1AC}"/>
              </a:ext>
            </a:extLst>
          </p:cNvPr>
          <p:cNvSpPr/>
          <p:nvPr/>
        </p:nvSpPr>
        <p:spPr>
          <a:xfrm>
            <a:off x="8648017" y="2401727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£967,594</a:t>
            </a:r>
            <a:endParaRPr lang="en-GB" sz="1200" dirty="0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FBA6DEE8-5C3B-EC02-1DDB-C5EAFD2D10FC}"/>
              </a:ext>
            </a:extLst>
          </p:cNvPr>
          <p:cNvSpPr/>
          <p:nvPr/>
        </p:nvSpPr>
        <p:spPr>
          <a:xfrm>
            <a:off x="8648968" y="2619472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FEB5841F-5D78-FB72-CFBA-E3F299199AC0}"/>
              </a:ext>
            </a:extLst>
          </p:cNvPr>
          <p:cNvSpPr/>
          <p:nvPr/>
        </p:nvSpPr>
        <p:spPr>
          <a:xfrm>
            <a:off x="8648018" y="2844024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(£2.600)</a:t>
            </a:r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28A72DAF-676B-5508-FB37-FFD3A8207C25}"/>
              </a:ext>
            </a:extLst>
          </p:cNvPr>
          <p:cNvSpPr/>
          <p:nvPr/>
        </p:nvSpPr>
        <p:spPr>
          <a:xfrm>
            <a:off x="8648016" y="3061769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£964,994</a:t>
            </a:r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0EEE0077-3719-1B3D-7316-01CF02F5D98E}"/>
              </a:ext>
            </a:extLst>
          </p:cNvPr>
          <p:cNvSpPr/>
          <p:nvPr/>
        </p:nvSpPr>
        <p:spPr>
          <a:xfrm>
            <a:off x="8648015" y="3296879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8EEAA803-22E3-758B-98C6-A338369FD8C4}"/>
              </a:ext>
            </a:extLst>
          </p:cNvPr>
          <p:cNvSpPr/>
          <p:nvPr/>
        </p:nvSpPr>
        <p:spPr>
          <a:xfrm>
            <a:off x="8648015" y="3495970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£7,000</a:t>
            </a:r>
          </a:p>
        </p:txBody>
      </p:sp>
      <p:sp>
        <p:nvSpPr>
          <p:cNvPr id="55" name="Rectangle: Rounded Corners 54">
            <a:extLst>
              <a:ext uri="{FF2B5EF4-FFF2-40B4-BE49-F238E27FC236}">
                <a16:creationId xmlns:a16="http://schemas.microsoft.com/office/drawing/2014/main" id="{5D5A3C35-412D-EFDA-85E2-4C13D08CFD96}"/>
              </a:ext>
            </a:extLst>
          </p:cNvPr>
          <p:cNvSpPr/>
          <p:nvPr/>
        </p:nvSpPr>
        <p:spPr>
          <a:xfrm>
            <a:off x="8648015" y="3733216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£45,538</a:t>
            </a:r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770E080F-94AE-0999-7DA6-8CC376B14BD2}"/>
              </a:ext>
            </a:extLst>
          </p:cNvPr>
          <p:cNvSpPr/>
          <p:nvPr/>
        </p:nvSpPr>
        <p:spPr>
          <a:xfrm>
            <a:off x="8648015" y="3950282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£15,342</a:t>
            </a:r>
          </a:p>
        </p:txBody>
      </p:sp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4CB26460-DC25-3A3B-287E-EA8411A56154}"/>
              </a:ext>
            </a:extLst>
          </p:cNvPr>
          <p:cNvSpPr/>
          <p:nvPr/>
        </p:nvSpPr>
        <p:spPr>
          <a:xfrm>
            <a:off x="8648015" y="4178674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£67,880</a:t>
            </a:r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90E66AD0-48A9-D168-4058-0078B3796797}"/>
              </a:ext>
            </a:extLst>
          </p:cNvPr>
          <p:cNvSpPr/>
          <p:nvPr/>
        </p:nvSpPr>
        <p:spPr>
          <a:xfrm>
            <a:off x="8648014" y="4409174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FAECCFAC-5C81-D3E3-0CF8-D25610795656}"/>
              </a:ext>
            </a:extLst>
          </p:cNvPr>
          <p:cNvSpPr/>
          <p:nvPr/>
        </p:nvSpPr>
        <p:spPr>
          <a:xfrm>
            <a:off x="8640240" y="4633033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(£135,778)</a:t>
            </a:r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CBEC1E9A-B47E-8C2C-F78A-5E55DE1630A3}"/>
              </a:ext>
            </a:extLst>
          </p:cNvPr>
          <p:cNvSpPr/>
          <p:nvPr/>
        </p:nvSpPr>
        <p:spPr>
          <a:xfrm>
            <a:off x="8648014" y="5080621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£1,762,096</a:t>
            </a:r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0F333C6C-B083-E5C7-8DD9-AA5D9765C7BD}"/>
              </a:ext>
            </a:extLst>
          </p:cNvPr>
          <p:cNvSpPr/>
          <p:nvPr/>
        </p:nvSpPr>
        <p:spPr>
          <a:xfrm>
            <a:off x="8640239" y="5309613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£897,096</a:t>
            </a:r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4B877203-0D36-4B9C-1B80-90DC8658AA79}"/>
              </a:ext>
            </a:extLst>
          </p:cNvPr>
          <p:cNvSpPr/>
          <p:nvPr/>
        </p:nvSpPr>
        <p:spPr>
          <a:xfrm>
            <a:off x="8648014" y="4857978"/>
            <a:ext cx="1381125" cy="17145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(£135,778)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36E583B9-F8EC-CD87-3918-0A6CF24E9266}"/>
              </a:ext>
            </a:extLst>
          </p:cNvPr>
          <p:cNvSpPr txBox="1"/>
          <p:nvPr/>
        </p:nvSpPr>
        <p:spPr>
          <a:xfrm>
            <a:off x="3577777" y="39345"/>
            <a:ext cx="5892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Cash Flow </a:t>
            </a:r>
            <a:r>
              <a:rPr lang="en-GB" sz="4000" b="1" dirty="0" err="1"/>
              <a:t>Statemant</a:t>
            </a:r>
            <a:endParaRPr lang="en-GB" sz="4000" b="1" dirty="0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F9E6DAFD-601D-C6BF-189C-EC5707684FD9}"/>
              </a:ext>
            </a:extLst>
          </p:cNvPr>
          <p:cNvSpPr/>
          <p:nvPr/>
        </p:nvSpPr>
        <p:spPr>
          <a:xfrm>
            <a:off x="3313567" y="1074305"/>
            <a:ext cx="7455629" cy="780761"/>
          </a:xfrm>
          <a:prstGeom prst="rect">
            <a:avLst/>
          </a:prstGeom>
          <a:solidFill>
            <a:schemeClr val="bg2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139897CB-BF8B-8121-E8C7-D2952F21DA10}"/>
              </a:ext>
            </a:extLst>
          </p:cNvPr>
          <p:cNvSpPr/>
          <p:nvPr/>
        </p:nvSpPr>
        <p:spPr>
          <a:xfrm>
            <a:off x="3313567" y="1873984"/>
            <a:ext cx="7455629" cy="4098126"/>
          </a:xfrm>
          <a:prstGeom prst="rect">
            <a:avLst/>
          </a:prstGeom>
          <a:solidFill>
            <a:srgbClr val="92D050">
              <a:alpha val="1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395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BECCF76-08E4-DD57-F3CB-AC95C1279B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218034" y="149997"/>
            <a:ext cx="2928385" cy="1148777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E019D1C-23AD-ACBD-4D4C-5FD46F767E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24723" y="182007"/>
            <a:ext cx="3968903" cy="795316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Balance Sheet</a:t>
            </a:r>
          </a:p>
        </p:txBody>
      </p:sp>
      <p:pic>
        <p:nvPicPr>
          <p:cNvPr id="10" name="Picture 9" descr="Chart, histogram&#10;&#10;Description automatically generated">
            <a:extLst>
              <a:ext uri="{FF2B5EF4-FFF2-40B4-BE49-F238E27FC236}">
                <a16:creationId xmlns:a16="http://schemas.microsoft.com/office/drawing/2014/main" id="{0789D657-2D80-E2ED-8DE2-59A992F1AD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9852" y="1169709"/>
            <a:ext cx="9578809" cy="553829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384884D-759E-6855-0420-0A29FAADF22B}"/>
              </a:ext>
            </a:extLst>
          </p:cNvPr>
          <p:cNvSpPr/>
          <p:nvPr/>
        </p:nvSpPr>
        <p:spPr>
          <a:xfrm>
            <a:off x="2069852" y="1651819"/>
            <a:ext cx="901948" cy="504176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1"/>
                </a:solidFill>
              </a:rPr>
              <a:t>£16.660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£16.400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£15.990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£15.805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£15.400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£15.030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£14.550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£14.020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£13.335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£11.900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£11.300</a:t>
            </a:r>
          </a:p>
          <a:p>
            <a:pPr algn="ctr"/>
            <a:endParaRPr lang="en-GB" sz="1200" b="1" dirty="0">
              <a:solidFill>
                <a:schemeClr val="tx1"/>
              </a:solidFill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</a:rPr>
              <a:t>£10.890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775276-142B-540C-2B76-C512C77B10F2}"/>
              </a:ext>
            </a:extLst>
          </p:cNvPr>
          <p:cNvSpPr/>
          <p:nvPr/>
        </p:nvSpPr>
        <p:spPr>
          <a:xfrm>
            <a:off x="2079684" y="1651819"/>
            <a:ext cx="901948" cy="5041765"/>
          </a:xfrm>
          <a:prstGeom prst="rect">
            <a:avLst/>
          </a:prstGeom>
          <a:solidFill>
            <a:schemeClr val="bg1">
              <a:lumMod val="75000"/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4B82A1B-5BF2-0710-9998-7915A3852F48}"/>
              </a:ext>
            </a:extLst>
          </p:cNvPr>
          <p:cNvSpPr/>
          <p:nvPr/>
        </p:nvSpPr>
        <p:spPr>
          <a:xfrm>
            <a:off x="2971799" y="6046840"/>
            <a:ext cx="8676861" cy="661164"/>
          </a:xfrm>
          <a:prstGeom prst="rect">
            <a:avLst/>
          </a:prstGeom>
          <a:solidFill>
            <a:srgbClr val="00B0F0">
              <a:alpha val="3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9427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82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BADE4-F731-FDAA-5E3A-DBFA76A0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994" y="1150750"/>
            <a:ext cx="8825658" cy="3329581"/>
          </a:xfrm>
        </p:spPr>
        <p:txBody>
          <a:bodyPr/>
          <a:lstStyle/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ECCF76-08E4-DD57-F3CB-AC95C1279B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218034" y="149997"/>
            <a:ext cx="2928385" cy="11487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F7C7D4-58BC-72C9-6DF7-B2D7BB2EA3A8}"/>
              </a:ext>
            </a:extLst>
          </p:cNvPr>
          <p:cNvSpPr txBox="1"/>
          <p:nvPr/>
        </p:nvSpPr>
        <p:spPr>
          <a:xfrm>
            <a:off x="4772025" y="504419"/>
            <a:ext cx="2601210" cy="646331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chemeClr val="accent2">
                  <a:lumMod val="45000"/>
                  <a:lumOff val="55000"/>
                </a:schemeClr>
              </a:gs>
              <a:gs pos="83000">
                <a:schemeClr val="accent2">
                  <a:lumMod val="45000"/>
                  <a:lumOff val="55000"/>
                </a:schemeClr>
              </a:gs>
              <a:gs pos="100000">
                <a:schemeClr val="accent2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US" sz="3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Conclusion </a:t>
            </a:r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0225FF-B42A-9F99-7839-71E09E94E390}"/>
              </a:ext>
            </a:extLst>
          </p:cNvPr>
          <p:cNvSpPr txBox="1"/>
          <p:nvPr/>
        </p:nvSpPr>
        <p:spPr>
          <a:xfrm>
            <a:off x="2486025" y="3018881"/>
            <a:ext cx="8919429" cy="1107996"/>
          </a:xfrm>
          <a:prstGeom prst="rect">
            <a:avLst/>
          </a:prstGeom>
          <a:gradFill>
            <a:gsLst>
              <a:gs pos="25000">
                <a:schemeClr val="bg2">
                  <a:tint val="90000"/>
                  <a:lumMod val="120000"/>
                </a:schemeClr>
              </a:gs>
              <a:gs pos="78000">
                <a:schemeClr val="bg2">
                  <a:lumMod val="75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2400" b="1" dirty="0"/>
              <a:t>  Most people choose milk tea due to its price,  Therefore </a:t>
            </a:r>
          </a:p>
          <a:p>
            <a:r>
              <a:rPr lang="en-US" sz="2400" b="1" dirty="0"/>
              <a:t>     we plan to have some sales promotion 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8AAF57-7592-C06F-8680-B4A554A9EB11}"/>
              </a:ext>
            </a:extLst>
          </p:cNvPr>
          <p:cNvSpPr txBox="1"/>
          <p:nvPr/>
        </p:nvSpPr>
        <p:spPr>
          <a:xfrm>
            <a:off x="2486025" y="1834430"/>
            <a:ext cx="8193269" cy="830997"/>
          </a:xfrm>
          <a:prstGeom prst="rect">
            <a:avLst/>
          </a:prstGeom>
          <a:gradFill>
            <a:gsLst>
              <a:gs pos="25000">
                <a:schemeClr val="bg2">
                  <a:tint val="90000"/>
                  <a:lumMod val="120000"/>
                </a:schemeClr>
              </a:gs>
              <a:gs pos="78000">
                <a:schemeClr val="bg2">
                  <a:lumMod val="75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2400" b="1" dirty="0"/>
              <a:t>  We are going to launch rose flavor milk tea due to </a:t>
            </a:r>
          </a:p>
          <a:p>
            <a:r>
              <a:rPr lang="en-US" sz="2400" b="1" dirty="0"/>
              <a:t>      Its demand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FB16D-017B-9964-75FA-17761FF422F6}"/>
              </a:ext>
            </a:extLst>
          </p:cNvPr>
          <p:cNvSpPr txBox="1"/>
          <p:nvPr/>
        </p:nvSpPr>
        <p:spPr>
          <a:xfrm>
            <a:off x="2443162" y="4480331"/>
            <a:ext cx="8122736" cy="830997"/>
          </a:xfrm>
          <a:prstGeom prst="rect">
            <a:avLst/>
          </a:prstGeom>
          <a:gradFill>
            <a:gsLst>
              <a:gs pos="25000">
                <a:schemeClr val="bg2">
                  <a:tint val="90000"/>
                  <a:lumMod val="120000"/>
                </a:schemeClr>
              </a:gs>
              <a:gs pos="78000">
                <a:schemeClr val="bg2">
                  <a:lumMod val="75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2400" b="1" dirty="0"/>
              <a:t>  We will cooperate 7-11 and lunch a set meal as a </a:t>
            </a:r>
          </a:p>
          <a:p>
            <a:r>
              <a:rPr lang="en-US" sz="2400" b="1" dirty="0"/>
              <a:t>      Discount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4458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BADE4-F731-FDAA-5E3A-DBFA76A0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994" y="1150750"/>
            <a:ext cx="8825658" cy="3329581"/>
          </a:xfrm>
        </p:spPr>
        <p:txBody>
          <a:bodyPr/>
          <a:lstStyle/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ECCF76-08E4-DD57-F3CB-AC95C1279B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218034" y="149997"/>
            <a:ext cx="2928385" cy="11487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F7C7D4-58BC-72C9-6DF7-B2D7BB2EA3A8}"/>
              </a:ext>
            </a:extLst>
          </p:cNvPr>
          <p:cNvSpPr txBox="1"/>
          <p:nvPr/>
        </p:nvSpPr>
        <p:spPr>
          <a:xfrm>
            <a:off x="4772025" y="504419"/>
            <a:ext cx="2601210" cy="646331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chemeClr val="accent2">
                  <a:lumMod val="45000"/>
                  <a:lumOff val="55000"/>
                </a:schemeClr>
              </a:gs>
              <a:gs pos="83000">
                <a:schemeClr val="accent2">
                  <a:lumMod val="45000"/>
                  <a:lumOff val="55000"/>
                </a:schemeClr>
              </a:gs>
              <a:gs pos="100000">
                <a:schemeClr val="accent2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US" sz="3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References  </a:t>
            </a:r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763C1-CCED-458D-B7A6-35FD4B8DB46C}"/>
              </a:ext>
            </a:extLst>
          </p:cNvPr>
          <p:cNvSpPr txBox="1"/>
          <p:nvPr/>
        </p:nvSpPr>
        <p:spPr>
          <a:xfrm>
            <a:off x="2090213" y="1515989"/>
            <a:ext cx="9111790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Coursera (2022) 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4 Ps of marketing: what they are and how to use them.</a:t>
            </a:r>
          </a:p>
          <a:p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 </a:t>
            </a:r>
            <a:r>
              <a:rPr lang="en-GB" sz="2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https://www.coursera.org/articles/4-ps-of-marketing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</a:t>
            </a:r>
            <a:r>
              <a:rPr lang="en-GB" sz="2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December)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117E21-6D11-FC7A-037D-8E067A9C2291}"/>
              </a:ext>
            </a:extLst>
          </p:cNvPr>
          <p:cNvSpPr txBox="1"/>
          <p:nvPr/>
        </p:nvSpPr>
        <p:spPr>
          <a:xfrm>
            <a:off x="2059348" y="2854817"/>
            <a:ext cx="922556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‘</a:t>
            </a:r>
            <a:r>
              <a:rPr lang="en-US" sz="2000" dirty="0"/>
              <a:t>Tea-</a:t>
            </a:r>
            <a:r>
              <a:rPr lang="en-US" sz="2000" dirty="0" err="1"/>
              <a:t>conomics</a:t>
            </a:r>
            <a:r>
              <a:rPr lang="en-US" sz="2000" dirty="0"/>
              <a:t>: thoughts on the Washington boba market – Sound Economics’ (no date). Available at: </a:t>
            </a:r>
            <a:r>
              <a:rPr lang="en-US" sz="2000" dirty="0">
                <a:hlinkClick r:id="rId4"/>
              </a:rPr>
              <a:t>https://blogs.pugetsound.edu/econ/2020/11/02/tea-conomics-thoughts-on-the-washington-boba-market/</a:t>
            </a:r>
            <a:endParaRPr lang="en-US" sz="2000" dirty="0"/>
          </a:p>
          <a:p>
            <a:r>
              <a:rPr lang="en-US" sz="2000" dirty="0"/>
              <a:t>    (Accessed: 4 December 2022).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13EC83-9A33-266E-0019-7F86BAB254E0}"/>
              </a:ext>
            </a:extLst>
          </p:cNvPr>
          <p:cNvSpPr txBox="1"/>
          <p:nvPr/>
        </p:nvSpPr>
        <p:spPr>
          <a:xfrm>
            <a:off x="2090213" y="4697546"/>
            <a:ext cx="845455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Capozzi</a:t>
            </a:r>
            <a:r>
              <a:rPr lang="en-US" sz="2000" dirty="0"/>
              <a:t> (2017)</a:t>
            </a:r>
          </a:p>
          <a:p>
            <a:r>
              <a:rPr lang="en-US" sz="2000" dirty="0"/>
              <a:t>     </a:t>
            </a:r>
            <a:r>
              <a:rPr lang="en-US" sz="2000" dirty="0">
                <a:hlinkClick r:id="rId5"/>
              </a:rPr>
              <a:t>https://bizfluent.com/info-7759462-marketing-goals-fritolay.html</a:t>
            </a:r>
            <a:r>
              <a:rPr lang="en-US" sz="2000" dirty="0"/>
              <a:t> </a:t>
            </a:r>
          </a:p>
          <a:p>
            <a:r>
              <a:rPr lang="en-US" sz="2000" dirty="0"/>
              <a:t>    (Accessed: 26</a:t>
            </a:r>
            <a:r>
              <a:rPr lang="en-US" sz="2000" baseline="30000" dirty="0"/>
              <a:t>th</a:t>
            </a:r>
            <a:r>
              <a:rPr lang="en-US" sz="2000" dirty="0"/>
              <a:t> September)</a:t>
            </a:r>
          </a:p>
        </p:txBody>
      </p:sp>
    </p:spTree>
    <p:extLst>
      <p:ext uri="{BB962C8B-B14F-4D97-AF65-F5344CB8AC3E}">
        <p14:creationId xmlns:p14="http://schemas.microsoft.com/office/powerpoint/2010/main" val="1616349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BADE4-F731-FDAA-5E3A-DBFA76A0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994" y="1150750"/>
            <a:ext cx="8825658" cy="3329581"/>
          </a:xfrm>
        </p:spPr>
        <p:txBody>
          <a:bodyPr/>
          <a:lstStyle/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5C738D4-7511-79C6-EB24-1FC1F763F4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01579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3266</TotalTime>
  <Words>833</Words>
  <Application>Microsoft Macintosh PowerPoint</Application>
  <PresentationFormat>Widescreen</PresentationFormat>
  <Paragraphs>180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Arial</vt:lpstr>
      <vt:lpstr>Arial Rounded MT Bold</vt:lpstr>
      <vt:lpstr>Calibri</vt:lpstr>
      <vt:lpstr>Century Gothic</vt:lpstr>
      <vt:lpstr>Times New Roman</vt:lpstr>
      <vt:lpstr>Wingdings</vt:lpstr>
      <vt:lpstr>Wingdings 3</vt:lpstr>
      <vt:lpstr>Wisp</vt:lpstr>
      <vt:lpstr>      Managing Enterprise in  21st Century  (BMSW4006_LON) Lecturer: Rexon Nting</vt:lpstr>
      <vt:lpstr> </vt:lpstr>
      <vt:lpstr> </vt:lpstr>
      <vt:lpstr>PowerPoint Presentation</vt:lpstr>
      <vt:lpstr>Competitor profile</vt:lpstr>
      <vt:lpstr>Marketing strategy</vt:lpstr>
      <vt:lpstr>Marketing plan</vt:lpstr>
      <vt:lpstr>Bubbly Bubbles Operational and technology plans </vt:lpstr>
      <vt:lpstr> Operational  Bubbly Bubbles  </vt:lpstr>
      <vt:lpstr>Technology plans </vt:lpstr>
      <vt:lpstr>      Operational plans for Bubbly Bubbles</vt:lpstr>
      <vt:lpstr> </vt:lpstr>
      <vt:lpstr>PowerPoint Presentation</vt:lpstr>
      <vt:lpstr>PowerPoint Presentation</vt:lpstr>
      <vt:lpstr> </vt:lpstr>
      <vt:lpstr> </vt:lpstr>
      <vt:lpstr>Balance Sheet</vt:lpstr>
      <vt:lpstr> </vt:lpstr>
      <vt:lpstr>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Effective Team Working And Communication   (BMSW4002_LON)     </dc:title>
  <dc:creator>Md Aminul Islam Shihan</dc:creator>
  <cp:lastModifiedBy>Md Aminul Islam Shihan</cp:lastModifiedBy>
  <cp:revision>11</cp:revision>
  <dcterms:created xsi:type="dcterms:W3CDTF">2022-11-23T11:35:15Z</dcterms:created>
  <dcterms:modified xsi:type="dcterms:W3CDTF">2022-12-09T11:29:59Z</dcterms:modified>
</cp:coreProperties>
</file>