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86" r:id="rId10"/>
    <p:sldId id="268" r:id="rId11"/>
    <p:sldId id="269" r:id="rId12"/>
    <p:sldId id="270" r:id="rId13"/>
    <p:sldId id="287" r:id="rId14"/>
    <p:sldId id="271" r:id="rId15"/>
    <p:sldId id="272" r:id="rId16"/>
    <p:sldId id="277" r:id="rId17"/>
    <p:sldId id="278" r:id="rId18"/>
    <p:sldId id="273" r:id="rId19"/>
    <p:sldId id="274" r:id="rId20"/>
    <p:sldId id="279" r:id="rId21"/>
    <p:sldId id="280" r:id="rId22"/>
    <p:sldId id="281" r:id="rId23"/>
    <p:sldId id="282" r:id="rId24"/>
    <p:sldId id="267" r:id="rId25"/>
    <p:sldId id="275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6357" autoAdjust="0"/>
  </p:normalViewPr>
  <p:slideViewPr>
    <p:cSldViewPr snapToGrid="0">
      <p:cViewPr varScale="1">
        <p:scale>
          <a:sx n="86" d="100"/>
          <a:sy n="86" d="100"/>
        </p:scale>
        <p:origin x="48" y="108"/>
      </p:cViewPr>
      <p:guideLst/>
    </p:cSldViewPr>
  </p:slideViewPr>
  <p:outlineViewPr>
    <p:cViewPr>
      <p:scale>
        <a:sx n="33" d="100"/>
        <a:sy n="33" d="100"/>
      </p:scale>
      <p:origin x="0" y="-1537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5B38E8B6-7631-46FB-98FC-512AF4D40341}"/>
    <pc:docChg chg="modSld">
      <pc:chgData name="Alison Murphy" userId="9ba79fcb-d62b-4ed0-b66e-b4415e918fea" providerId="ADAL" clId="{5B38E8B6-7631-46FB-98FC-512AF4D40341}" dt="2022-06-01T13:03:14.329" v="12" actId="20577"/>
      <pc:docMkLst>
        <pc:docMk/>
      </pc:docMkLst>
      <pc:sldChg chg="modSp mod">
        <pc:chgData name="Alison Murphy" userId="9ba79fcb-d62b-4ed0-b66e-b4415e918fea" providerId="ADAL" clId="{5B38E8B6-7631-46FB-98FC-512AF4D40341}" dt="2022-06-01T13:03:14.329" v="12" actId="20577"/>
        <pc:sldMkLst>
          <pc:docMk/>
          <pc:sldMk cId="4160672700" sldId="256"/>
        </pc:sldMkLst>
        <pc:spChg chg="mod">
          <ac:chgData name="Alison Murphy" userId="9ba79fcb-d62b-4ed0-b66e-b4415e918fea" providerId="ADAL" clId="{5B38E8B6-7631-46FB-98FC-512AF4D40341}" dt="2022-06-01T13:03:14.329" v="12" actId="20577"/>
          <ac:spMkLst>
            <pc:docMk/>
            <pc:sldMk cId="416067270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5400" noProof="0" dirty="0"/>
              <a:t>ECES5018</a:t>
            </a:r>
            <a:br>
              <a:rPr lang="cy-GB" sz="5400" noProof="0" dirty="0"/>
            </a:br>
            <a:r>
              <a:rPr lang="cy-GB" sz="5400" noProof="0" dirty="0"/>
              <a:t>Ymchwil Addysgol</a:t>
            </a:r>
            <a:br>
              <a:rPr lang="cy-GB" sz="5400" noProof="0" dirty="0"/>
            </a:br>
            <a:r>
              <a:rPr lang="cy-GB" sz="5400" noProof="0" dirty="0" err="1"/>
              <a:t>Educational</a:t>
            </a:r>
            <a:r>
              <a:rPr lang="cy-GB" sz="5400" noProof="0" dirty="0"/>
              <a:t>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271384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/>
              <a:t>Alison </a:t>
            </a:r>
            <a:r>
              <a:rPr lang="cy-GB" noProof="0" dirty="0" err="1"/>
              <a:t>murphy</a:t>
            </a:r>
            <a:endParaRPr lang="cy-GB" noProof="0" dirty="0"/>
          </a:p>
          <a:p>
            <a:r>
              <a:rPr lang="cy-GB" noProof="0" dirty="0"/>
              <a:t>dulliau YMCHWIL – ANSODDOL A MEINTIOL </a:t>
            </a:r>
          </a:p>
          <a:p>
            <a:r>
              <a:rPr lang="cy-GB" noProof="0" dirty="0"/>
              <a:t>Research </a:t>
            </a:r>
            <a:r>
              <a:rPr lang="cy-GB" noProof="0" dirty="0" err="1"/>
              <a:t>methods</a:t>
            </a:r>
            <a:r>
              <a:rPr lang="cy-GB" noProof="0" dirty="0"/>
              <a:t> – </a:t>
            </a:r>
            <a:r>
              <a:rPr lang="cy-GB" noProof="0" dirty="0" err="1"/>
              <a:t>Qualitative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quantitative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160672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AMCANION DYSGU 	  </a:t>
            </a:r>
            <a:r>
              <a:rPr lang="cy-GB" noProof="0" dirty="0" err="1"/>
              <a:t>Learning</a:t>
            </a:r>
            <a:r>
              <a:rPr lang="cy-GB" noProof="0" dirty="0"/>
              <a:t> </a:t>
            </a:r>
            <a:r>
              <a:rPr lang="cy-GB" noProof="0" dirty="0" err="1"/>
              <a:t>objectives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Gallu cynorthwyo i gasglu, dadansoddi a chyflwyno canfyddiadau mewn dull academaidd priodol</a:t>
            </a:r>
          </a:p>
          <a:p>
            <a:r>
              <a:rPr lang="cy-GB" noProof="0" dirty="0"/>
              <a:t>Disgrifio a chyfiawnhau dulliau ymchwil</a:t>
            </a:r>
          </a:p>
          <a:p>
            <a:r>
              <a:rPr lang="cy-GB" noProof="0" dirty="0"/>
              <a:t>Archwilio eich diddordebau ymchwil eich hun a dylunio ymchwil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6AD27C-EADE-4465-BDF6-1CFA442A67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support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analysis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presentation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findings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appropriate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academic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manner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describe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justify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explore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design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663515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SAMPLU							</a:t>
            </a:r>
            <a:r>
              <a:rPr lang="cy-GB" noProof="0" dirty="0" err="1"/>
              <a:t>sampling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 dirty="0"/>
              <a:t>Mae samplu’n golygu cymryd detholiad cynrychiadol o ‘boblogaeth’ a defnyddio data a gasglwyd ganddynt fel cynrychioliad teg o’r boblogaeth</a:t>
            </a:r>
          </a:p>
          <a:p>
            <a:endParaRPr lang="cy-GB" noProof="0" dirty="0"/>
          </a:p>
          <a:p>
            <a:r>
              <a:rPr lang="cy-GB" noProof="0" dirty="0"/>
              <a:t>Ystyriwch beth yw goblygiadau hyn o ran dilysrwydd/ dibynadwyedd y data a gasglwyd. Trafodwch. RHOWCH ADBORTH.</a:t>
            </a:r>
          </a:p>
          <a:p>
            <a:endParaRPr lang="cy-GB" noProof="0" dirty="0"/>
          </a:p>
          <a:p>
            <a:r>
              <a:rPr lang="cy-GB" noProof="0" dirty="0"/>
              <a:t>Mae’n hanfodol eich bod yn glir ynghylch </a:t>
            </a:r>
            <a:r>
              <a:rPr lang="cy-GB" i="1" noProof="0" dirty="0"/>
              <a:t>sut </a:t>
            </a:r>
            <a:r>
              <a:rPr lang="cy-GB" noProof="0" dirty="0"/>
              <a:t>a </a:t>
            </a:r>
            <a:r>
              <a:rPr lang="cy-GB" i="1" noProof="0" dirty="0"/>
              <a:t>pham</a:t>
            </a:r>
            <a:r>
              <a:rPr lang="cy-GB" noProof="0" dirty="0"/>
              <a:t> rydych wedi dewis y grŵp sampl a chyfiawnhewch eich dewis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6848B6-B01F-424C-8DD3-264546F4E3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take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representative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selection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 ‘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population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fair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representation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population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implications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reliability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data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FEEDBACK.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It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essential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clear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chosen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justify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choice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91823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CATEGORÏAU SAMPLU  </a:t>
            </a:r>
            <a:r>
              <a:rPr lang="cy-GB" noProof="0" dirty="0" err="1"/>
              <a:t>Categories</a:t>
            </a:r>
            <a:r>
              <a:rPr lang="cy-GB" noProof="0" dirty="0"/>
              <a:t> of </a:t>
            </a:r>
            <a:r>
              <a:rPr lang="cy-GB" noProof="0" dirty="0" err="1"/>
              <a:t>sampling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noProof="0" dirty="0"/>
              <a:t>Mae dull samplu’n ymrannu’n ddau gategori safonol:</a:t>
            </a:r>
          </a:p>
          <a:p>
            <a:r>
              <a:rPr lang="cy-GB" noProof="0" dirty="0"/>
              <a:t>Tebygolrwydd</a:t>
            </a:r>
          </a:p>
          <a:p>
            <a:pPr lvl="1"/>
            <a:r>
              <a:rPr lang="cy-GB" noProof="0" dirty="0"/>
              <a:t>Gelwir hyn hefyd yn </a:t>
            </a:r>
            <a:r>
              <a:rPr lang="cy-GB" noProof="0" dirty="0" err="1"/>
              <a:t>hapsamplu</a:t>
            </a:r>
            <a:r>
              <a:rPr lang="cy-GB" noProof="0" dirty="0"/>
              <a:t> – gellir dewis unrhyw un o’r ‘boblogaeth’.</a:t>
            </a:r>
          </a:p>
          <a:p>
            <a:r>
              <a:rPr lang="cy-GB" noProof="0" dirty="0"/>
              <a:t>Annhebygolrwydd</a:t>
            </a:r>
          </a:p>
          <a:p>
            <a:pPr lvl="1"/>
            <a:r>
              <a:rPr lang="cy-GB" noProof="0" dirty="0"/>
              <a:t> Lle mae pobl yn cael eu dewis ar sail eu hygyrchedd, neu yn ôl barn bersonol fwriadus yr ymchwilydd</a:t>
            </a:r>
          </a:p>
          <a:p>
            <a:pPr marL="0" indent="0">
              <a:buNone/>
            </a:pPr>
            <a:r>
              <a:rPr lang="cy-GB" noProof="0" dirty="0"/>
              <a:t>Mae’r categori a ddewisir yn dibynnu ar nod yr ymchwil.</a:t>
            </a:r>
          </a:p>
          <a:p>
            <a:pPr marL="0" indent="0">
              <a:buNone/>
            </a:pPr>
            <a:r>
              <a:rPr lang="cy-GB" noProof="0" dirty="0"/>
              <a:t>O ran eich ymchwil chi, byddwch yn defnyddio samplu annhebygolrwydd. 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84D1BC-6133-4030-9F19-4D58507386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two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standard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categories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Probability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also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known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random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sampling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anyone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chosen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‘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population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Non-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probability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Where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selected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basis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accessibility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by the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purposive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personal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judgement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category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chosen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depends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goal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terms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non-probability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05183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MATHAU O SAMPLU ANNHEBYGOLRWYDD</a:t>
            </a:r>
            <a:br>
              <a:rPr lang="cy-GB" noProof="0" dirty="0"/>
            </a:br>
            <a:r>
              <a:rPr lang="cy-GB" noProof="0" dirty="0" err="1"/>
              <a:t>Types</a:t>
            </a:r>
            <a:r>
              <a:rPr lang="cy-GB" noProof="0" dirty="0"/>
              <a:t> of </a:t>
            </a:r>
            <a:r>
              <a:rPr lang="cy-GB" noProof="0" dirty="0" err="1"/>
              <a:t>non</a:t>
            </a:r>
            <a:r>
              <a:rPr lang="cy-GB" noProof="0" dirty="0"/>
              <a:t> </a:t>
            </a:r>
            <a:r>
              <a:rPr lang="cy-GB" noProof="0" dirty="0" err="1"/>
              <a:t>probability</a:t>
            </a:r>
            <a:r>
              <a:rPr lang="cy-GB" noProof="0" dirty="0"/>
              <a:t> </a:t>
            </a:r>
            <a:r>
              <a:rPr lang="cy-GB" noProof="0" dirty="0" err="1"/>
              <a:t>sampling</a:t>
            </a:r>
            <a:endParaRPr lang="cy-GB" noProof="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25162" y="2026064"/>
            <a:ext cx="7315634" cy="461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675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4362" y="178353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cy-GB" noProof="0" dirty="0"/>
              <a:t>DULLIAU YMCHWIL - YMCHWIL MEINTIOL AC ANSODDOL</a:t>
            </a:r>
            <a:br>
              <a:rPr lang="cy-GB" noProof="0" dirty="0"/>
            </a:br>
            <a:r>
              <a:rPr lang="cy-GB" noProof="0" dirty="0"/>
              <a:t>Research </a:t>
            </a:r>
            <a:r>
              <a:rPr lang="cy-GB" noProof="0" dirty="0" err="1"/>
              <a:t>methods</a:t>
            </a:r>
            <a:r>
              <a:rPr lang="cy-GB" noProof="0" dirty="0"/>
              <a:t> – </a:t>
            </a:r>
            <a:r>
              <a:rPr lang="cy-GB" noProof="0" dirty="0" err="1"/>
              <a:t>quantitative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qualitative</a:t>
            </a:r>
            <a:r>
              <a:rPr lang="cy-GB" noProof="0" dirty="0"/>
              <a:t> </a:t>
            </a:r>
            <a:r>
              <a:rPr lang="cy-GB" noProof="0" dirty="0" err="1"/>
              <a:t>research</a:t>
            </a:r>
            <a:endParaRPr lang="cy-GB" noProof="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3353" y="2016125"/>
            <a:ext cx="6019618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867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DULLIAU YMCHWIL MEINTIOL</a:t>
            </a:r>
            <a:br>
              <a:rPr lang="cy-GB" noProof="0" dirty="0"/>
            </a:br>
            <a:r>
              <a:rPr lang="cy-GB" noProof="0" dirty="0" err="1"/>
              <a:t>Quantitative</a:t>
            </a:r>
            <a:r>
              <a:rPr lang="cy-GB" noProof="0" dirty="0"/>
              <a:t> </a:t>
            </a:r>
            <a:r>
              <a:rPr lang="cy-GB" noProof="0" dirty="0" err="1"/>
              <a:t>research</a:t>
            </a:r>
            <a:r>
              <a:rPr lang="cy-GB" noProof="0" dirty="0"/>
              <a:t> </a:t>
            </a:r>
            <a:r>
              <a:rPr lang="cy-GB" noProof="0" dirty="0" err="1"/>
              <a:t>methods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dirty="0"/>
              <a:t>Mae</a:t>
            </a:r>
            <a:r>
              <a:rPr lang="cy-GB" noProof="0" dirty="0"/>
              <a:t> ymchwil meintiol yn defnyddio data mesuradwy i lunio ffeithiau a datgelu patrymau</a:t>
            </a:r>
          </a:p>
          <a:p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Mae dulliau casglu data meintiol yn llawer mwy strwythuredig na dulliau casglu data ansoddol</a:t>
            </a:r>
            <a:endParaRPr lang="cy-GB" noProof="0" dirty="0"/>
          </a:p>
          <a:p>
            <a:r>
              <a:rPr lang="cy-GB" noProof="0" dirty="0"/>
              <a:t>Yn y bôn, mae’n defnyddio data rhifiadol sy’n cael ei ddadansoddi gan ddefnyddio dull mathemategol (</a:t>
            </a:r>
            <a:r>
              <a:rPr lang="cy-GB" noProof="0" dirty="0" err="1"/>
              <a:t>Creswell</a:t>
            </a:r>
            <a:r>
              <a:rPr lang="cy-GB" noProof="0" dirty="0"/>
              <a:t>, 2013)</a:t>
            </a:r>
          </a:p>
          <a:p>
            <a:r>
              <a:rPr lang="cy-GB" noProof="0" dirty="0"/>
              <a:t>Ymchwil meintiol yw’r dull gwyddonol traddodiadol o weld y byd (</a:t>
            </a:r>
            <a:r>
              <a:rPr lang="cy-GB" noProof="0" dirty="0" err="1"/>
              <a:t>Punch</a:t>
            </a:r>
            <a:r>
              <a:rPr lang="cy-GB" noProof="0" dirty="0"/>
              <a:t>, 2009)</a:t>
            </a:r>
          </a:p>
          <a:p>
            <a:r>
              <a:rPr lang="cy-GB" noProof="0" dirty="0"/>
              <a:t>Mae ymchwil meintiol yn ymwneud â chasglu data rhifiadol i egluro ffenomen benodol e.e. ‘Pa ganran o ddisgyblion sydd â Saesneg yn Iaith Ychwanegol sy’n cyflawni Lefel 3 ar ddiwedd y Cyfnod Sylfaen?’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5FFA46-7D6D-4593-8836-877CDA0D90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Quantitative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measurable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formulate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facts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uncover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patterns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Data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much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more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structured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than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Basically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it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numerical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mathematical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Creswell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2013)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Quantitative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traditional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scientific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seeing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Punch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2009)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Quantitative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numerical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explain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phenomenon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e.g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‘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percentage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pupils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EAL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achieve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Level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3 at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Foundation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Phase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?’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65956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Dulliau ymchwil ansoddol 
</a:t>
            </a:r>
            <a:r>
              <a:rPr lang="cy-GB" dirty="0" err="1"/>
              <a:t>Qualitative</a:t>
            </a:r>
            <a:r>
              <a:rPr lang="cy-GB" dirty="0"/>
              <a:t> </a:t>
            </a:r>
            <a:r>
              <a:rPr lang="cy-GB" noProof="0" dirty="0" err="1"/>
              <a:t>research</a:t>
            </a:r>
            <a:r>
              <a:rPr lang="cy-GB" noProof="0" dirty="0"/>
              <a:t> </a:t>
            </a:r>
            <a:r>
              <a:rPr lang="cy-GB" noProof="0" dirty="0" err="1"/>
              <a:t>methods</a:t>
            </a:r>
            <a:r>
              <a:rPr lang="cy-GB" noProof="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dirty="0"/>
              <a:t>O fewn y dull ansoddol, deellir bod y byd cymdeithasol yn cael ei greu gan ein dealltwriaethau diwylliannol cyffredin  o sefyllfaoedd (</a:t>
            </a:r>
            <a:r>
              <a:rPr lang="cy-GB" dirty="0" err="1"/>
              <a:t>Punch</a:t>
            </a:r>
            <a:r>
              <a:rPr lang="cy-GB" dirty="0"/>
              <a:t>, 2009)
Mae gan ymchwil ansoddol ddiddordeb yng nghymhlethdod ac amrywiaeth rhyngweithiadau dynol</a:t>
            </a:r>
            <a:r>
              <a:rPr lang="cy-GB" noProof="0" dirty="0"/>
              <a:t> (Robert -Holmes, 2014)</a:t>
            </a:r>
          </a:p>
          <a:p>
            <a:r>
              <a:rPr lang="cy-GB" dirty="0"/>
              <a:t>Mae’r sampl wrth gasglu data ansoddol yn tueddu i fod yn llai ac mae’r ymateb gan y cyfranogwr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yn tueddu i fod yn fanylach</a:t>
            </a:r>
            <a:r>
              <a:rPr lang="cy-GB" dirty="0"/>
              <a:t>
Mae dealltwriaethau lluosog yr un mor bwysig ac mae'r ystod o ddehongliadau yn rhoi dilysrwydd i’r ymchwilydd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3F9DB8-8CE8-4424-B0E4-49330635F9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Within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approach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understood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created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shared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cultural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situations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Punch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2009)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“…the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complexity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diversity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human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interactions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” (Robert -Holmes, 2014)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tends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smaller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more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depth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response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Multiple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all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equally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range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validity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86846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DULLIAU MEINTIOL O GASGLU DATA
</a:t>
            </a:r>
            <a:r>
              <a:rPr lang="cy-GB" noProof="0" dirty="0"/>
              <a:t>QUANTITATIVE METHODS OF DATA COLLECTION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 dirty="0"/>
              <a:t>Holiadur (ar bapur neu electronig)</a:t>
            </a:r>
          </a:p>
          <a:p>
            <a:r>
              <a:rPr lang="cy-GB" noProof="0" dirty="0"/>
              <a:t>Arsylwi</a:t>
            </a:r>
          </a:p>
          <a:p>
            <a:r>
              <a:rPr lang="cy-GB" noProof="0" dirty="0"/>
              <a:t>Gweithgaredd grŵp (30 munud)– mewn grwpiau o 4 – gan ddefnyddio llyfrau o’r llyfrgell sy’n ymwneud â dulliau ymchwil (gweler y rhestr ddarllen):</a:t>
            </a:r>
          </a:p>
          <a:p>
            <a:r>
              <a:rPr lang="cy-GB" noProof="0" dirty="0"/>
              <a:t>Ysgrifennwch ddiffiniad academaidd o’r ddau ddull a enwir uchod – defnyddiwch ddyfyniad uniongyrchol a brawddeg wedi’i haralleirio ym mhob diffiniad (wedi’u cyfeirnodi’n gywir).</a:t>
            </a:r>
          </a:p>
          <a:p>
            <a:r>
              <a:rPr lang="cy-GB" noProof="0" dirty="0"/>
              <a:t>Nodwch beth yw cryfderau/gwendidau’r dulliau?</a:t>
            </a:r>
          </a:p>
          <a:p>
            <a:r>
              <a:rPr lang="cy-GB" noProof="0" dirty="0"/>
              <a:t>Cyflwynwch i weddill y grŵp 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10BAC1-923D-4864-BF24-A67087CBE9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Questionnaire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paper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electronic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Observation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activity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(30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minutes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4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books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library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reading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):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Write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academic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definition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two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named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direct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quote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paraphrased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sentence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definition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referenced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correctly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strengths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weaknesses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Present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826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ARSYLWI						</a:t>
            </a:r>
            <a:r>
              <a:rPr lang="cy-GB" noProof="0" dirty="0" err="1"/>
              <a:t>Observation</a:t>
            </a:r>
            <a:r>
              <a:rPr lang="cy-GB" noProof="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 dirty="0"/>
              <a:t>Gwnewch yn siŵr eich bod yn glir pam mae’n cael ei ddefnyddio fel offeryn ymchwil</a:t>
            </a:r>
          </a:p>
          <a:p>
            <a:r>
              <a:rPr lang="cy-GB" noProof="0" dirty="0"/>
              <a:t>Pa ddull arsylwi a pham?</a:t>
            </a:r>
          </a:p>
          <a:p>
            <a:r>
              <a:rPr lang="cy-GB" dirty="0"/>
              <a:t>Gellir ei ddefnyddio i arsylwi, dadansoddi ac adfyfyrio ar faterion ehangach
Cofiwch bod y dystiolaeth a arsylwir yn cael ei dehongli wedyn gennych chi – naill ai fel data/maint sampl (meintiol) neu ymddygiadau a archwilir (ansoddol</a:t>
            </a:r>
            <a:r>
              <a:rPr lang="cy-GB" noProof="0" dirty="0"/>
              <a:t>)</a:t>
            </a:r>
          </a:p>
          <a:p>
            <a:r>
              <a:rPr lang="cy-GB" noProof="0" dirty="0"/>
              <a:t>Mae’n cymryd amser</a:t>
            </a:r>
          </a:p>
          <a:p>
            <a:r>
              <a:rPr lang="cy-GB" dirty="0"/>
              <a:t>Beth i'w gofnodi, dull priodol, cyfnod o amser
Dylid ei ddefnyddio mewn cydweithrediad â dulliau eraill</a:t>
            </a:r>
            <a:endParaRPr lang="cy-GB" noProof="0" dirty="0"/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5048FB-4A83-4A47-B90B-0208CEB119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clear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tool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observation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Can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observe,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reflect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wider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issues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Remember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evidence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observed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subject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-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either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data/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size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quantitative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or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behaviours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explored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Time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consuming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record,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appropriate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length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time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conjunction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other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03988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Pa fath o arsylwi?	    </a:t>
            </a:r>
            <a:r>
              <a:rPr lang="cy-GB" dirty="0" err="1"/>
              <a:t>Which</a:t>
            </a:r>
            <a:r>
              <a:rPr lang="cy-GB" dirty="0"/>
              <a:t> </a:t>
            </a:r>
            <a:r>
              <a:rPr lang="cy-GB" noProof="0" dirty="0" err="1"/>
              <a:t>type</a:t>
            </a:r>
            <a:r>
              <a:rPr lang="cy-GB" noProof="0" dirty="0"/>
              <a:t> of </a:t>
            </a:r>
            <a:r>
              <a:rPr lang="cy-GB" noProof="0" dirty="0" err="1"/>
              <a:t>observation</a:t>
            </a:r>
            <a:r>
              <a:rPr lang="cy-GB" noProof="0" dirty="0"/>
              <a:t>?</a:t>
            </a:r>
            <a:br>
              <a:rPr lang="cy-GB" noProof="0" dirty="0"/>
            </a:b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cy-GB" altLang="en-US" noProof="0" dirty="0">
                <a:latin typeface="Times New Roman" panose="02020603050405020304" pitchFamily="18" charset="0"/>
              </a:rPr>
              <a:t>Arsylwi cyfranogol</a:t>
            </a:r>
          </a:p>
          <a:p>
            <a:pPr>
              <a:lnSpc>
                <a:spcPct val="170000"/>
              </a:lnSpc>
            </a:pPr>
            <a:r>
              <a:rPr lang="cy-GB" altLang="en-US" noProof="0" dirty="0">
                <a:latin typeface="Times New Roman" panose="02020603050405020304" pitchFamily="18" charset="0"/>
              </a:rPr>
              <a:t>Arsylwi anghyfranogol</a:t>
            </a:r>
          </a:p>
          <a:p>
            <a:pPr>
              <a:lnSpc>
                <a:spcPct val="170000"/>
              </a:lnSpc>
            </a:pPr>
            <a:r>
              <a:rPr lang="cy-GB" altLang="en-US" dirty="0">
                <a:latin typeface="Times New Roman" panose="02020603050405020304" pitchFamily="18" charset="0"/>
              </a:rPr>
              <a:t>Graddfa </a:t>
            </a:r>
            <a:r>
              <a:rPr lang="cy-GB" altLang="en-US" noProof="0" dirty="0" err="1">
                <a:latin typeface="Times New Roman" panose="02020603050405020304" pitchFamily="18" charset="0"/>
              </a:rPr>
              <a:t>Leuven</a:t>
            </a:r>
            <a:endParaRPr lang="cy-GB" altLang="en-US" noProof="0" dirty="0">
              <a:latin typeface="Times New Roman" panose="02020603050405020304" pitchFamily="18" charset="0"/>
            </a:endParaRPr>
          </a:p>
          <a:p>
            <a:pPr>
              <a:lnSpc>
                <a:spcPct val="170000"/>
              </a:lnSpc>
            </a:pPr>
            <a:r>
              <a:rPr lang="cy-GB" altLang="en-US" noProof="0" dirty="0">
                <a:latin typeface="Times New Roman" panose="02020603050405020304" pitchFamily="18" charset="0"/>
              </a:rPr>
              <a:t>Disgrifiad rhydd / cofnodion ar y pryd</a:t>
            </a:r>
          </a:p>
          <a:p>
            <a:pPr>
              <a:lnSpc>
                <a:spcPct val="170000"/>
              </a:lnSpc>
            </a:pPr>
            <a:r>
              <a:rPr lang="cy-GB" altLang="en-US" dirty="0">
                <a:latin typeface="Times New Roman" panose="02020603050405020304" pitchFamily="18" charset="0"/>
              </a:rPr>
              <a:t>Samplu amser/digwyddiad
Sicrhewch bod ffocws CLIR ar gyfer eich arsylwi</a:t>
            </a:r>
            <a:endParaRPr lang="cy-GB" altLang="en-US" noProof="0" dirty="0">
              <a:latin typeface="Times New Roman" panose="02020603050405020304" pitchFamily="18" charset="0"/>
            </a:endParaRP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2BC897-01DF-4F33-92AE-2849CDA771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Participant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observation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Non-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participant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observation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Leuven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scale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Free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description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/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running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records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Time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/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Event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sampling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Ensure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there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is a CLEAR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focus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for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observation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731579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Holiaduron				</a:t>
            </a:r>
            <a:r>
              <a:rPr lang="cy-GB" dirty="0" err="1"/>
              <a:t>questionnaires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y-GB" sz="2300" noProof="0" dirty="0"/>
              <a:t>Dull poblogaidd – ffordd rwydd o gasglu data</a:t>
            </a:r>
          </a:p>
          <a:p>
            <a:r>
              <a:rPr lang="cy-GB" sz="2300" noProof="0" dirty="0"/>
              <a:t>Wrth benderfynu ynglŷn â dilysrwydd, dyma gwestiynau i ofyn i </a:t>
            </a:r>
            <a:r>
              <a:rPr lang="cy-GB" sz="2300" noProof="0" dirty="0" err="1"/>
              <a:t>chi’ch</a:t>
            </a:r>
            <a:r>
              <a:rPr lang="cy-GB" sz="2300" noProof="0" dirty="0"/>
              <a:t> hun: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300" dirty="0"/>
              <a:t>Sut y byddwch yn sicrhau bod y data'n ddilys?</a:t>
            </a:r>
            <a:endParaRPr lang="cy-GB" sz="2300" noProof="0" dirty="0"/>
          </a:p>
          <a:p>
            <a:pPr marL="514350" indent="-514350">
              <a:buFont typeface="+mj-lt"/>
              <a:buAutoNum type="arabicPeriod"/>
            </a:pPr>
            <a:r>
              <a:rPr lang="cy-GB" sz="2300" dirty="0"/>
              <a:t>A yw’r atebion yn onest</a:t>
            </a:r>
            <a:r>
              <a:rPr lang="en-GB" sz="2300" dirty="0"/>
              <a:t>?
</a:t>
            </a:r>
            <a:r>
              <a:rPr lang="cy-GB" sz="2300" dirty="0"/>
              <a:t>A yw'r data'n rhagweladwy?</a:t>
            </a:r>
            <a:endParaRPr lang="cy-GB" sz="2300" noProof="0" dirty="0"/>
          </a:p>
          <a:p>
            <a:pPr marL="514350" indent="-514350">
              <a:buFont typeface="+mj-lt"/>
              <a:buAutoNum type="arabicPeriod"/>
            </a:pPr>
            <a:r>
              <a:rPr lang="cy-GB" sz="2300" dirty="0"/>
              <a:t>A fydd y data'n darparu gwybodaeth arwynebol?</a:t>
            </a:r>
            <a:endParaRPr lang="cy-GB" sz="2300" noProof="0" dirty="0"/>
          </a:p>
          <a:p>
            <a:pPr marL="514350" indent="-514350">
              <a:buFont typeface="+mj-lt"/>
              <a:buAutoNum type="arabicPeriod"/>
            </a:pPr>
            <a:r>
              <a:rPr lang="cy-GB" sz="2300" dirty="0"/>
              <a:t>PAM ydych chi eisiau'r atebion i'r cwestiynau hyn?
Sut bydd y cwestiynau’n eich helpu i ateb y cwestiynau ymchwil?</a:t>
            </a:r>
            <a:endParaRPr lang="cy-GB" sz="2300" noProof="0" dirty="0"/>
          </a:p>
          <a:p>
            <a:pPr marL="514350" indent="-514350">
              <a:buNone/>
            </a:pPr>
            <a:r>
              <a:rPr lang="cy-GB" sz="2300" dirty="0"/>
              <a:t>Cywirdeb a dilysrwydd- angen dull ychwanegol
</a:t>
            </a:r>
            <a:endParaRPr lang="cy-GB" sz="2300" noProof="0" dirty="0"/>
          </a:p>
          <a:p>
            <a:r>
              <a:rPr lang="cy-GB" sz="2300" noProof="0" dirty="0"/>
              <a:t>Triongli – mae’n ychwanegu dilysrwydd yn enwedig i ymchwil ansoddol – coladu barn pobl eraill, rhieni, athrawon, plant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3E49D3-57AD-42B8-897C-18E25B262C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Popular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-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ease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gathering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determining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validity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ask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yourself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data is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answers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truthful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 the data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predictable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 the data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provide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superficial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 do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want the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answers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help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answer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Accuracy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validity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-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additional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Triangulation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-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adds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validity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particularly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-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collating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others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parents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teachers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379472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PARATOI’R CWESTIYNAU AR GYFER HOLIADUR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Gellir cael amrywiaeth o gwestiynau</a:t>
            </a:r>
            <a:r>
              <a:rPr lang="cy-GB" noProof="0" dirty="0"/>
              <a:t>..</a:t>
            </a:r>
          </a:p>
          <a:p>
            <a:r>
              <a:rPr lang="cy-GB" noProof="0" dirty="0"/>
              <a:t>Caeedig – ie/na</a:t>
            </a:r>
          </a:p>
          <a:p>
            <a:r>
              <a:rPr lang="cy-GB" noProof="0" dirty="0"/>
              <a:t>Cytuno/anghytuno â gosodiad</a:t>
            </a:r>
          </a:p>
          <a:p>
            <a:r>
              <a:rPr lang="cy-GB" noProof="0" dirty="0"/>
              <a:t>Dewis o restr o opsiynau</a:t>
            </a:r>
          </a:p>
          <a:p>
            <a:r>
              <a:rPr lang="cy-GB" noProof="0" dirty="0"/>
              <a:t>Rhoi rhesymau yn nhrefn blaenoriaeth</a:t>
            </a:r>
          </a:p>
          <a:p>
            <a:r>
              <a:rPr lang="cy-GB" dirty="0"/>
              <a:t>Graddfa </a:t>
            </a:r>
            <a:r>
              <a:rPr lang="cy-GB" noProof="0" dirty="0" err="1"/>
              <a:t>Likert</a:t>
            </a:r>
            <a:r>
              <a:rPr lang="cy-GB" noProof="0" dirty="0"/>
              <a:t> (1 – 5)</a:t>
            </a:r>
          </a:p>
          <a:p>
            <a:r>
              <a:rPr lang="cy-GB" noProof="0" dirty="0"/>
              <a:t>Cwestiynau penagored</a:t>
            </a:r>
          </a:p>
        </p:txBody>
      </p:sp>
      <p:sp>
        <p:nvSpPr>
          <p:cNvPr id="5" name="Right Brace 4"/>
          <p:cNvSpPr/>
          <p:nvPr/>
        </p:nvSpPr>
        <p:spPr>
          <a:xfrm>
            <a:off x="5542059" y="2138901"/>
            <a:ext cx="1796995" cy="332744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163097" y="2842953"/>
            <a:ext cx="3266902" cy="2244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y-GB" dirty="0">
                <a:solidFill>
                  <a:prstClr val="white"/>
                </a:solidFill>
              </a:rPr>
              <a:t>Mae defnyddio ystod o gwestiynau yn cadw diddordeb ymatebwyr ac mae hefyd yn cynhyrchu amrywiaeth o dystiolaeth</a:t>
            </a:r>
            <a:r>
              <a:rPr lang="en-GB" dirty="0">
                <a:solidFill>
                  <a:prstClr val="white"/>
                </a:solidFill>
              </a:rPr>
              <a:t>
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8265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/>
              <a:t>Preparing</a:t>
            </a:r>
            <a:r>
              <a:rPr lang="cy-GB" noProof="0" dirty="0"/>
              <a:t> the </a:t>
            </a:r>
            <a:r>
              <a:rPr lang="cy-GB" noProof="0" dirty="0" err="1"/>
              <a:t>questions</a:t>
            </a:r>
            <a:r>
              <a:rPr lang="cy-GB" noProof="0" dirty="0"/>
              <a:t> </a:t>
            </a:r>
            <a:r>
              <a:rPr lang="cy-GB" noProof="0" dirty="0" err="1"/>
              <a:t>for</a:t>
            </a:r>
            <a:r>
              <a:rPr lang="cy-GB" noProof="0" dirty="0"/>
              <a:t> a </a:t>
            </a:r>
            <a:r>
              <a:rPr lang="cy-GB" noProof="0" dirty="0" err="1"/>
              <a:t>questionnaire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Can </a:t>
            </a:r>
            <a:r>
              <a:rPr lang="cy-GB" noProof="0" dirty="0" err="1"/>
              <a:t>have</a:t>
            </a:r>
            <a:r>
              <a:rPr lang="cy-GB" noProof="0" dirty="0"/>
              <a:t> a </a:t>
            </a:r>
            <a:r>
              <a:rPr lang="cy-GB" noProof="0" dirty="0" err="1"/>
              <a:t>range</a:t>
            </a:r>
            <a:r>
              <a:rPr lang="cy-GB" noProof="0" dirty="0"/>
              <a:t> of </a:t>
            </a:r>
            <a:r>
              <a:rPr lang="cy-GB" noProof="0" dirty="0" err="1"/>
              <a:t>questions</a:t>
            </a:r>
            <a:r>
              <a:rPr lang="cy-GB" noProof="0" dirty="0"/>
              <a:t>..</a:t>
            </a:r>
          </a:p>
          <a:p>
            <a:r>
              <a:rPr lang="cy-GB" noProof="0" dirty="0" err="1"/>
              <a:t>Closed</a:t>
            </a:r>
            <a:r>
              <a:rPr lang="cy-GB" noProof="0" dirty="0"/>
              <a:t> – </a:t>
            </a:r>
            <a:r>
              <a:rPr lang="cy-GB" noProof="0" dirty="0" err="1"/>
              <a:t>yes</a:t>
            </a:r>
            <a:r>
              <a:rPr lang="cy-GB" noProof="0" dirty="0"/>
              <a:t>/</a:t>
            </a:r>
            <a:r>
              <a:rPr lang="cy-GB" noProof="0" dirty="0" err="1"/>
              <a:t>no</a:t>
            </a:r>
            <a:endParaRPr lang="cy-GB" noProof="0" dirty="0"/>
          </a:p>
          <a:p>
            <a:r>
              <a:rPr lang="cy-GB" noProof="0" dirty="0" err="1"/>
              <a:t>Agree</a:t>
            </a:r>
            <a:r>
              <a:rPr lang="cy-GB" noProof="0" dirty="0"/>
              <a:t>/</a:t>
            </a:r>
            <a:r>
              <a:rPr lang="cy-GB" noProof="0" dirty="0" err="1"/>
              <a:t>disagree</a:t>
            </a:r>
            <a:r>
              <a:rPr lang="cy-GB" noProof="0" dirty="0"/>
              <a:t> </a:t>
            </a:r>
            <a:r>
              <a:rPr lang="cy-GB" noProof="0" dirty="0" err="1"/>
              <a:t>with</a:t>
            </a:r>
            <a:r>
              <a:rPr lang="cy-GB" noProof="0" dirty="0"/>
              <a:t> a </a:t>
            </a:r>
            <a:r>
              <a:rPr lang="cy-GB" noProof="0" dirty="0" err="1"/>
              <a:t>statement</a:t>
            </a:r>
            <a:endParaRPr lang="cy-GB" noProof="0" dirty="0"/>
          </a:p>
          <a:p>
            <a:r>
              <a:rPr lang="cy-GB" noProof="0" dirty="0" err="1"/>
              <a:t>Choosing</a:t>
            </a:r>
            <a:r>
              <a:rPr lang="cy-GB" noProof="0" dirty="0"/>
              <a:t> </a:t>
            </a:r>
            <a:r>
              <a:rPr lang="cy-GB" noProof="0" dirty="0" err="1"/>
              <a:t>from</a:t>
            </a:r>
            <a:r>
              <a:rPr lang="cy-GB" noProof="0" dirty="0"/>
              <a:t> a </a:t>
            </a:r>
            <a:r>
              <a:rPr lang="cy-GB" noProof="0" dirty="0" err="1"/>
              <a:t>list</a:t>
            </a:r>
            <a:r>
              <a:rPr lang="cy-GB" noProof="0" dirty="0"/>
              <a:t> of </a:t>
            </a:r>
            <a:r>
              <a:rPr lang="cy-GB" noProof="0" dirty="0" err="1"/>
              <a:t>options</a:t>
            </a:r>
            <a:endParaRPr lang="cy-GB" noProof="0" dirty="0"/>
          </a:p>
          <a:p>
            <a:r>
              <a:rPr lang="cy-GB" noProof="0" dirty="0" err="1"/>
              <a:t>Placing</a:t>
            </a:r>
            <a:r>
              <a:rPr lang="cy-GB" noProof="0" dirty="0"/>
              <a:t> </a:t>
            </a:r>
            <a:r>
              <a:rPr lang="cy-GB" noProof="0" dirty="0" err="1"/>
              <a:t>reasons</a:t>
            </a:r>
            <a:r>
              <a:rPr lang="cy-GB" noProof="0" dirty="0"/>
              <a:t> </a:t>
            </a:r>
            <a:r>
              <a:rPr lang="cy-GB" noProof="0" dirty="0" err="1"/>
              <a:t>in</a:t>
            </a:r>
            <a:r>
              <a:rPr lang="cy-GB" noProof="0" dirty="0"/>
              <a:t> </a:t>
            </a:r>
            <a:r>
              <a:rPr lang="cy-GB" noProof="0" dirty="0" err="1"/>
              <a:t>rank</a:t>
            </a:r>
            <a:r>
              <a:rPr lang="cy-GB" noProof="0" dirty="0"/>
              <a:t> </a:t>
            </a:r>
            <a:r>
              <a:rPr lang="cy-GB" noProof="0" dirty="0" err="1"/>
              <a:t>order</a:t>
            </a:r>
            <a:endParaRPr lang="cy-GB" noProof="0" dirty="0"/>
          </a:p>
          <a:p>
            <a:r>
              <a:rPr lang="cy-GB" noProof="0" dirty="0" err="1"/>
              <a:t>Likert</a:t>
            </a:r>
            <a:r>
              <a:rPr lang="cy-GB" noProof="0" dirty="0"/>
              <a:t> </a:t>
            </a:r>
            <a:r>
              <a:rPr lang="cy-GB" noProof="0" dirty="0" err="1"/>
              <a:t>scale</a:t>
            </a:r>
            <a:r>
              <a:rPr lang="cy-GB" noProof="0" dirty="0"/>
              <a:t> (1 – 5)</a:t>
            </a:r>
          </a:p>
          <a:p>
            <a:r>
              <a:rPr lang="cy-GB" noProof="0" dirty="0" err="1"/>
              <a:t>Open</a:t>
            </a:r>
            <a:r>
              <a:rPr lang="cy-GB" noProof="0" dirty="0"/>
              <a:t> </a:t>
            </a:r>
            <a:r>
              <a:rPr lang="cy-GB" noProof="0" dirty="0" err="1"/>
              <a:t>ended</a:t>
            </a:r>
            <a:r>
              <a:rPr lang="cy-GB" noProof="0" dirty="0"/>
              <a:t> </a:t>
            </a:r>
            <a:r>
              <a:rPr lang="cy-GB" noProof="0" dirty="0" err="1"/>
              <a:t>questions</a:t>
            </a:r>
            <a:endParaRPr lang="cy-GB" noProof="0" dirty="0"/>
          </a:p>
        </p:txBody>
      </p:sp>
      <p:sp>
        <p:nvSpPr>
          <p:cNvPr id="5" name="Right Brace 4"/>
          <p:cNvSpPr/>
          <p:nvPr/>
        </p:nvSpPr>
        <p:spPr>
          <a:xfrm>
            <a:off x="5542059" y="2138901"/>
            <a:ext cx="1796995" cy="332744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163097" y="2842953"/>
            <a:ext cx="3266902" cy="2244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Using a range of questions keeps respondents interested and also generates a variety of evidence</a:t>
            </a:r>
          </a:p>
        </p:txBody>
      </p:sp>
    </p:spTree>
    <p:extLst>
      <p:ext uri="{BB962C8B-B14F-4D97-AF65-F5344CB8AC3E}">
        <p14:creationId xmlns:p14="http://schemas.microsoft.com/office/powerpoint/2010/main" val="33738273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Techneg cyfweld	</a:t>
            </a:r>
            <a:r>
              <a:rPr lang="cy-GB" dirty="0" err="1"/>
              <a:t>Interview</a:t>
            </a:r>
            <a:r>
              <a:rPr lang="cy-GB" dirty="0"/>
              <a:t> </a:t>
            </a:r>
            <a:r>
              <a:rPr lang="cy-GB" noProof="0" dirty="0" err="1"/>
              <a:t>technique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/>
              <a:t>Pam? </a:t>
            </a:r>
            <a:r>
              <a:rPr lang="cy-GB" noProof="0" dirty="0" err="1"/>
              <a:t>Anstrwythuredig</a:t>
            </a:r>
            <a:r>
              <a:rPr lang="cy-GB" noProof="0" dirty="0"/>
              <a:t>/strwythuredig</a:t>
            </a:r>
          </a:p>
          <a:p>
            <a:r>
              <a:rPr lang="cy-GB" noProof="0" dirty="0"/>
              <a:t>Sampl- maint- a yw ymatebion yn amrywio yn ôl y gynulleidfa a ddewiswyd?</a:t>
            </a:r>
          </a:p>
          <a:p>
            <a:r>
              <a:rPr lang="cy-GB" noProof="0" dirty="0"/>
              <a:t>Cwestiynau- a ydyn nhw’n rhydd o ragfarn?</a:t>
            </a:r>
          </a:p>
          <a:p>
            <a:r>
              <a:rPr lang="cy-GB" noProof="0" dirty="0"/>
              <a:t>A ydyn nhw’n caniatáu i’r cyfwelai gyflwyno ei ‘safbwynt ei hun’?</a:t>
            </a:r>
          </a:p>
          <a:p>
            <a:r>
              <a:rPr lang="cy-GB" dirty="0"/>
              <a:t>Os yw'r cwestiynau’n gaeedig, a ydynt yn rhagfarnllyd?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C910D9-2151-406F-B298-4403482AEA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Unstructured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structured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-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size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- do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responses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according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elected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audience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-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free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bias?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allow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interviewee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present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closed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biased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367049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CYNLLUNIO CYFWELIADAU </a:t>
            </a:r>
            <a:br>
              <a:rPr lang="cy-GB" noProof="0" dirty="0"/>
            </a:br>
            <a:r>
              <a:rPr lang="cy-GB" noProof="0" dirty="0" err="1"/>
              <a:t>Interview</a:t>
            </a:r>
            <a:r>
              <a:rPr lang="cy-GB" noProof="0" dirty="0"/>
              <a:t> </a:t>
            </a:r>
            <a:r>
              <a:rPr lang="cy-GB" noProof="0" dirty="0" err="1"/>
              <a:t>planning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274320" indent="-274320">
              <a:lnSpc>
                <a:spcPct val="140000"/>
              </a:lnSpc>
              <a:spcBef>
                <a:spcPts val="500"/>
              </a:spcBef>
              <a:spcAft>
                <a:spcPts val="500"/>
              </a:spcAft>
              <a:buClr>
                <a:srgbClr val="CC3300"/>
              </a:buClr>
              <a:buFont typeface="Wingdings 2"/>
              <a:buChar char=""/>
              <a:defRPr/>
            </a:pPr>
            <a:r>
              <a:rPr lang="cy-GB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-112" charset="0"/>
              </a:rPr>
              <a:t>Ymchwil cefndir</a:t>
            </a:r>
          </a:p>
          <a:p>
            <a:pPr marL="274320" indent="-274320">
              <a:lnSpc>
                <a:spcPct val="140000"/>
              </a:lnSpc>
              <a:buClr>
                <a:srgbClr val="CC3300"/>
              </a:buClr>
              <a:buFont typeface="Wingdings 2"/>
              <a:buChar char=""/>
              <a:defRPr/>
            </a:pPr>
            <a:r>
              <a:rPr lang="cy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-112" charset="0"/>
              </a:rPr>
              <a:t>Gwaith archwiliadol cychwynnol (e.e. astudiaeth beilot)
</a:t>
            </a:r>
            <a:r>
              <a:rPr lang="cy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-112" charset="0"/>
                <a:cs typeface="Times New Roman" pitchFamily="-112" charset="0"/>
              </a:rPr>
              <a:t>Deall y sefyllfa yr ydych yn mynd i mewn iddi</a:t>
            </a:r>
            <a:endParaRPr lang="cy-GB" noProof="0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-112" charset="0"/>
            </a:endParaRPr>
          </a:p>
          <a:p>
            <a:pPr marL="274320" indent="-274320">
              <a:lnSpc>
                <a:spcPct val="140000"/>
              </a:lnSpc>
              <a:buClr>
                <a:srgbClr val="CC3300"/>
              </a:buClr>
              <a:buFont typeface="Wingdings 2"/>
              <a:buChar char=""/>
              <a:defRPr/>
            </a:pPr>
            <a:r>
              <a:rPr lang="cy-GB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-112" charset="0"/>
              </a:rPr>
              <a:t>Egluro </a:t>
            </a:r>
            <a:r>
              <a:rPr lang="cy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-112" charset="0"/>
              </a:rPr>
              <a:t>unrhyw bryderon a allai fod gan y cyfranogwyr ynghylch ymchwil
Sensitifrwydd i ystyriaethau moesegol</a:t>
            </a:r>
            <a:endParaRPr lang="cy-GB" noProof="0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-112" charset="0"/>
            </a:endParaRPr>
          </a:p>
          <a:p>
            <a:pPr marL="274320" indent="-274320">
              <a:lnSpc>
                <a:spcPct val="140000"/>
              </a:lnSpc>
              <a:buClr>
                <a:srgbClr val="CC3300"/>
              </a:buClr>
              <a:buFont typeface="Wingdings 2"/>
              <a:buChar char=""/>
              <a:defRPr/>
            </a:pPr>
            <a:r>
              <a:rPr lang="cy-GB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-112" charset="0"/>
              </a:rPr>
              <a:t>Amserlen briodol - caniatáu digon o amser
Technegau samplu –  gyda phwy fyddwch chi’n siarad</a:t>
            </a:r>
            <a:r>
              <a:rPr lang="cy-GB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-112" charset="0"/>
              </a:rPr>
              <a:t>.</a:t>
            </a:r>
            <a:endParaRPr lang="cy-GB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3750EB-2837-4323-9842-ECE15211D4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40000"/>
              </a:lnSpc>
              <a:spcBef>
                <a:spcPts val="500"/>
              </a:spcBef>
              <a:spcAft>
                <a:spcPts val="500"/>
              </a:spcAft>
              <a:buClr>
                <a:srgbClr val="CC3300"/>
              </a:buClr>
              <a:buSzPct val="100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Background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Initial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exploratory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work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e.g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.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pilot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study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)</a:t>
            </a:r>
          </a:p>
          <a:p>
            <a:pPr marL="274320" marR="0" lvl="0" indent="-274320" algn="l" defTabSz="914400" rtl="0" eaLnBrk="1" fontAlgn="auto" latinLnBrk="0" hangingPunct="1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Times New Roman" pitchFamily="-112" charset="0"/>
              </a:rPr>
              <a:t>U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nderstanding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situation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into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going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imes New Roman" pitchFamily="-112" charset="0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Clarify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any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concerns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participants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might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research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imes New Roman" pitchFamily="-112" charset="0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Sensitivity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ethical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considerations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imes New Roman" pitchFamily="-112" charset="0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Appropriate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schedule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-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allow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sufficient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time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imes New Roman" pitchFamily="-112" charset="0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Sampling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techniques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who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going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talk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too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itchFamily="-112" charset="0"/>
                <a:ea typeface="+mn-ea"/>
                <a:cs typeface="+mn-cs"/>
              </a:rPr>
              <a:t>.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104260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Paratoi cwestiynau 	   </a:t>
            </a:r>
            <a:r>
              <a:rPr lang="cy-GB" dirty="0" err="1"/>
              <a:t>Preparing</a:t>
            </a:r>
            <a:r>
              <a:rPr lang="cy-GB" dirty="0"/>
              <a:t> </a:t>
            </a:r>
            <a:r>
              <a:rPr lang="cy-GB" noProof="0" dirty="0" err="1"/>
              <a:t>questions</a:t>
            </a:r>
            <a:r>
              <a:rPr lang="cy-GB" noProof="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Clr>
                <a:srgbClr val="CC3300"/>
              </a:buClr>
            </a:pPr>
            <a:r>
              <a:rPr lang="cy-GB" altLang="en-US" noProof="0" dirty="0">
                <a:latin typeface="Times New Roman" panose="02020603050405020304" pitchFamily="18" charset="0"/>
              </a:rPr>
              <a:t>Cadwch y ffocws ar eich cwestiwn ymchwil</a:t>
            </a:r>
          </a:p>
          <a:p>
            <a:pPr>
              <a:buClr>
                <a:srgbClr val="CC3300"/>
              </a:buClr>
            </a:pPr>
            <a:r>
              <a:rPr lang="cy-GB" altLang="en-US" dirty="0">
                <a:latin typeface="Times New Roman" panose="02020603050405020304" pitchFamily="18" charset="0"/>
              </a:rPr>
              <a:t>Meddyliwch sut y byddwch yn dadansoddi'r data
Beth ydych chi eisiau ei wybod</a:t>
            </a:r>
            <a:r>
              <a:rPr lang="cy-GB" altLang="en-US" noProof="0" dirty="0">
                <a:latin typeface="Times New Roman" panose="02020603050405020304" pitchFamily="18" charset="0"/>
              </a:rPr>
              <a:t>?</a:t>
            </a:r>
          </a:p>
          <a:p>
            <a:pPr>
              <a:buClr>
                <a:srgbClr val="CC3300"/>
              </a:buClr>
            </a:pPr>
            <a:r>
              <a:rPr lang="cy-GB" altLang="en-US" dirty="0">
                <a:latin typeface="Times New Roman" panose="02020603050405020304" pitchFamily="18" charset="0"/>
              </a:rPr>
              <a:t>Sut y byddech </a:t>
            </a:r>
            <a:r>
              <a:rPr lang="cy-GB" altLang="en-US" i="1" dirty="0">
                <a:latin typeface="Times New Roman" panose="02020603050405020304" pitchFamily="18" charset="0"/>
              </a:rPr>
              <a:t>chi'n </a:t>
            </a:r>
            <a:r>
              <a:rPr lang="cy-GB" altLang="en-US" dirty="0">
                <a:latin typeface="Times New Roman" panose="02020603050405020304" pitchFamily="18" charset="0"/>
              </a:rPr>
              <a:t>ei ateb? </a:t>
            </a:r>
            <a:endParaRPr lang="cy-GB" altLang="en-US" noProof="0" dirty="0">
              <a:latin typeface="Times New Roman" panose="02020603050405020304" pitchFamily="18" charset="0"/>
            </a:endParaRPr>
          </a:p>
          <a:p>
            <a:pPr>
              <a:buClr>
                <a:srgbClr val="CC3300"/>
              </a:buClr>
            </a:pPr>
            <a:r>
              <a:rPr lang="cy-GB" altLang="en-US" dirty="0">
                <a:latin typeface="Times New Roman" panose="02020603050405020304" pitchFamily="18" charset="0"/>
              </a:rPr>
              <a:t>Cofiwch osgoi termau a allai fod yn ddryslyd
A fydd y cyfwelai’n gallu ateb y cwestiynau?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A84358-B7E0-4461-BE63-E3C31F89C0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Keep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focused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research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question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Think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about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how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you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will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analyse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the data</a:t>
            </a:r>
            <a:endParaRPr kumimoji="0" lang="cy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What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do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you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want to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know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How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would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you</a:t>
            </a:r>
            <a:r>
              <a:rPr kumimoji="0" lang="cy-GB" alt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answer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it?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Avoid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terms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that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might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be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confusing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CC3300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Will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interviewee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be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able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to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answer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questions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?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404682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Dull astudiaeth achos
</a:t>
            </a:r>
            <a:r>
              <a:rPr lang="cy-GB" dirty="0" err="1"/>
              <a:t>Case</a:t>
            </a:r>
            <a:r>
              <a:rPr lang="cy-GB" dirty="0"/>
              <a:t> </a:t>
            </a:r>
            <a:r>
              <a:rPr lang="cy-GB" noProof="0" dirty="0" err="1"/>
              <a:t>study</a:t>
            </a:r>
            <a:r>
              <a:rPr lang="cy-GB" noProof="0" dirty="0"/>
              <a:t> </a:t>
            </a:r>
            <a:r>
              <a:rPr lang="cy-GB" noProof="0" dirty="0" err="1"/>
              <a:t>approach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/>
              <a:t>Mae astudiaeth achos yn caniatáu i'r ymchwilydd edrych yn fanwl ar grŵp penodol, dangos damcaniaethau perthnasol ar waith, archwilio cydberthnasau, rhyngweithiadau, ymatebion, adweithiau.
Mae rhyngweithiadau a chydberthnasau yn gymhleth ond byddant yn eich galluogi i gasglu data cyfoethog a manwl
Gellir cadarnhau dilysrwydd drwy dynnu data o gyfweliadau, holiaduron, arsylwadau, cofnodion dyddlyfr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D61540-CEF6-4095-AA2B-EF8F4907C9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allows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detail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illustrate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relevant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theories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practice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examine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relationships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interactions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responses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reactions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Interactions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relationships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complex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allow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detailed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supported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extracting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interviews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questionnaires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observations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diary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entries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75263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983" y="263489"/>
            <a:ext cx="11141765" cy="1049235"/>
          </a:xfrm>
        </p:spPr>
        <p:txBody>
          <a:bodyPr>
            <a:normAutofit fontScale="90000"/>
          </a:bodyPr>
          <a:lstStyle/>
          <a:p>
            <a:r>
              <a:rPr lang="cy-GB" dirty="0"/>
              <a:t>Cryfderau a Gwendidau Ymchwil Meintiol ac Ansoddol
</a:t>
            </a:r>
            <a:r>
              <a:rPr lang="cy-GB" dirty="0" err="1"/>
              <a:t>Strengths</a:t>
            </a:r>
            <a:r>
              <a:rPr lang="cy-GB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Weaknesses</a:t>
            </a:r>
            <a:r>
              <a:rPr lang="cy-GB" noProof="0" dirty="0"/>
              <a:t> of </a:t>
            </a:r>
            <a:r>
              <a:rPr lang="cy-GB" noProof="0" dirty="0" err="1"/>
              <a:t>Quantitative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Qualitative</a:t>
            </a:r>
            <a:r>
              <a:rPr lang="cy-GB" noProof="0" dirty="0"/>
              <a:t> Research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15015" y="2016125"/>
            <a:ext cx="6276295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1202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Triongli				   </a:t>
            </a:r>
            <a:r>
              <a:rPr lang="cy-GB" dirty="0" err="1"/>
              <a:t>triangulation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/>
              <a:t>Diben triongli yw cael data meintiol ac ansoddol ategol ar yr un pwnc,  gan ddwyn ynghyd gryfderau'r ddau ddull a gwrthweithio'r gwendidau (</a:t>
            </a:r>
            <a:r>
              <a:rPr lang="cy-GB" noProof="0" dirty="0" err="1"/>
              <a:t>Punch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Oancea</a:t>
            </a:r>
            <a:r>
              <a:rPr lang="cy-GB" noProof="0" dirty="0"/>
              <a:t>, 2014)</a:t>
            </a:r>
          </a:p>
          <a:p>
            <a:r>
              <a:rPr lang="cy-GB" dirty="0"/>
              <a:t>“Triongli yw'r arfer ymchwil o gymharu a chyfuno gwahanol ffynonellau tystiolaeth er mwyn dod i well dealltwriaeth o'r pwnc ymchwil” </a:t>
            </a:r>
            <a:r>
              <a:rPr lang="cy-GB" noProof="0" dirty="0"/>
              <a:t>(Robert-Holmes, 2014, t. 74)</a:t>
            </a:r>
          </a:p>
          <a:p>
            <a:endParaRPr lang="cy-GB" noProof="0" dirty="0"/>
          </a:p>
          <a:p>
            <a:r>
              <a:rPr lang="cy-GB" dirty="0"/>
              <a:t>Meddyliwch sut y byddwch yn triongli mewn perthynas â'ch astudiaeth chi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5D39FD-C548-4F46-8CDC-49D740A361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purpose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triangulation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obtain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complementary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quantitative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bringing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together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strengths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two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counteracting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weaknesses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Punch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Oancea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2014)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“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Triangulation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practice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combining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various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evidence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order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better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” (Robert-Holmes, 2014, p. 74)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Think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triangulate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968365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Dilysrwydd						</a:t>
            </a:r>
            <a:r>
              <a:rPr lang="cy-GB" dirty="0" err="1"/>
              <a:t>validity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/>
              <a:t>Os yw canlyniadau prosiect penodol yn ddilys, gellir eu hailadrodd neu eu copïo, gan ymchwilydd arall, pan gaiff y prosiect ei wneud drachefn (</a:t>
            </a:r>
            <a:r>
              <a:rPr lang="cy-GB" noProof="0" dirty="0" err="1"/>
              <a:t>Punch</a:t>
            </a:r>
            <a:r>
              <a:rPr lang="cy-GB" noProof="0" dirty="0"/>
              <a:t>, 2009)</a:t>
            </a:r>
          </a:p>
          <a:p>
            <a:r>
              <a:rPr lang="cy-GB" dirty="0"/>
              <a:t>Pa mor ddilys yw eich astudiaeth?</a:t>
            </a:r>
            <a:endParaRPr lang="cy-GB" noProof="0" dirty="0"/>
          </a:p>
          <a:p>
            <a:r>
              <a:rPr lang="cy-GB" dirty="0"/>
              <a:t>Efallai y bydd gan ymchwil feintiol ragdybiaeth y gellir ei phrofi/gwrthbrofi – mae angen sampl fawr i ddod o hyd i ganfyddiad </a:t>
            </a:r>
            <a:r>
              <a:rPr lang="cy-GB" dirty="0" err="1"/>
              <a:t>cyffredinoledig</a:t>
            </a:r>
            <a:r>
              <a:rPr lang="cy-GB" dirty="0"/>
              <a:t>
Mae dilysrwydd ymchwil ansoddol yn dibynnu ar gynrychioli ‘llais' a phrofiadau’r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grŵp yn gywir </a:t>
            </a:r>
            <a:endParaRPr lang="cy-GB" noProof="0" dirty="0"/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724162-9081-4D8C-B3F1-07EAD074B6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results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specific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project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replicated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copied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by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another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project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repeated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Punch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2009)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Quantitative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hypothesis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proved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disproved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large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sample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required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generalised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finding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validity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depends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accurately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representing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voice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experiences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86623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Dibynadwyedd 				</a:t>
            </a:r>
            <a:r>
              <a:rPr lang="cy-GB" dirty="0" err="1"/>
              <a:t>Reliability</a:t>
            </a:r>
            <a:r>
              <a:rPr lang="cy-GB" dirty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y-GB" sz="1500" noProof="0" dirty="0"/>
              <a:t>“</a:t>
            </a:r>
            <a:r>
              <a:rPr lang="cy-GB" sz="1500" i="1" dirty="0"/>
              <a:t>Dibynadwyedd </a:t>
            </a:r>
            <a:r>
              <a:rPr lang="cy-GB" sz="1500" dirty="0"/>
              <a:t>yw’r graddau y mae prawf neu weithdrefn yn cynhyrchu canlyniadau tebyg o dan amodau cyson ar bob achlysur</a:t>
            </a:r>
            <a:r>
              <a:rPr lang="cy-GB" sz="1500" noProof="0" dirty="0"/>
              <a:t>” (Bell, 2010, t.119)</a:t>
            </a:r>
            <a:r>
              <a:rPr lang="cy-GB" sz="1500" i="1" noProof="0" dirty="0"/>
              <a:t> </a:t>
            </a:r>
          </a:p>
          <a:p>
            <a:r>
              <a:rPr lang="cy-GB" sz="1500" dirty="0"/>
              <a:t>Yn ansoddol, pe bai dau gyfwelydd/arsylwr yn defnyddio'r un rhaglen a chyfres o gwestiynau, a fyddent yn arwain at ganlyniad tebyg?
Mae angen ystyried rhagfarn yma – gwnewch yn siŵr eich bod yn mabwysiadu safbwynt gwrthrychol</a:t>
            </a:r>
            <a:endParaRPr lang="cy-GB" sz="1500" noProof="0" dirty="0"/>
          </a:p>
          <a:p>
            <a:endParaRPr lang="cy-GB" sz="1500" noProof="0" dirty="0"/>
          </a:p>
          <a:p>
            <a:r>
              <a:rPr lang="cy-GB" sz="1500" dirty="0"/>
              <a:t>Sut y gallwch sicrhau bod eich astudiaeth yn drylwyr ac yn gadarn?</a:t>
            </a:r>
            <a:endParaRPr lang="cy-GB" sz="1500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A81343-EB18-45EA-A3D0-178D36DA32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“</a:t>
            </a:r>
            <a:r>
              <a:rPr kumimoji="0" lang="cy-GB" sz="2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Reliability</a:t>
            </a:r>
            <a:r>
              <a:rPr kumimoji="0" lang="cy-GB" sz="2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extent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test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procedure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produces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similar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results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constant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conditions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all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occasions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” (Bell, 2010, p.119)</a:t>
            </a:r>
            <a:r>
              <a:rPr kumimoji="0" lang="cy-GB" sz="2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terms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two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interviewers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observers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schedule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set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would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yield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similar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result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Bias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here –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adopt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objective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stance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rigorous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robust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817353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Awgrymiadau da...				Top </a:t>
            </a:r>
            <a:r>
              <a:rPr lang="cy-GB" noProof="0" dirty="0" err="1"/>
              <a:t>tips</a:t>
            </a:r>
            <a:r>
              <a:rPr lang="cy-GB" noProof="0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 dirty="0"/>
              <a:t>Gwnewch yn siŵr eich bod yn defnyddio llyfrau </a:t>
            </a:r>
            <a:r>
              <a:rPr lang="cy-GB" dirty="0"/>
              <a:t>Ymchwil (gweler y Rhestr Ddarllen) i gadarnhau eich dewisiadau o ran dulliau ymchwil
Darllenwch yn eang – chwiliwch am yr un pwnc mewn sawl llyfr ymchwil gwahanol fel bod gennych ddealltwriaeth dda iawn
Sicrhewch eich bod yn cysylltu'n ôl â'ch astudiaeth eich hun bob amser – cadwch y cwestiynau ymchwil yn glir yn eich meddwl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7CA4FA-8377-4E88-AEF9-97979F35C6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Research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books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Reading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substantiate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choices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Read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widely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same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several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different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books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very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good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link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back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all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times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keep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clear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mind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910574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DYLUNIO YMCHWIL		Research </a:t>
            </a:r>
            <a:r>
              <a:rPr lang="cy-GB" noProof="0" dirty="0" err="1"/>
              <a:t>design</a:t>
            </a:r>
            <a:endParaRPr lang="cy-GB" noProof="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64243" y="2016125"/>
            <a:ext cx="5777839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8774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CYFEIRIADAU					</a:t>
            </a:r>
            <a:r>
              <a:rPr kumimoji="0" lang="en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References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noProof="0" dirty="0"/>
              <a:t>Bell, J. (2010). </a:t>
            </a:r>
            <a:r>
              <a:rPr lang="cy-GB" i="1" noProof="0" dirty="0" err="1"/>
              <a:t>Doing</a:t>
            </a:r>
            <a:r>
              <a:rPr lang="cy-GB" i="1" noProof="0" dirty="0"/>
              <a:t> </a:t>
            </a:r>
            <a:r>
              <a:rPr lang="cy-GB" i="1" noProof="0" dirty="0" err="1"/>
              <a:t>Your</a:t>
            </a:r>
            <a:r>
              <a:rPr lang="cy-GB" i="1" noProof="0" dirty="0"/>
              <a:t> Research Project. </a:t>
            </a:r>
            <a:r>
              <a:rPr lang="cy-GB" noProof="0" dirty="0"/>
              <a:t>5</a:t>
            </a:r>
            <a:r>
              <a:rPr lang="cy-GB" baseline="30000" noProof="0" dirty="0"/>
              <a:t>th</a:t>
            </a:r>
            <a:r>
              <a:rPr lang="cy-GB" noProof="0" dirty="0"/>
              <a:t> </a:t>
            </a:r>
            <a:r>
              <a:rPr lang="cy-GB" noProof="0" dirty="0" err="1"/>
              <a:t>ed</a:t>
            </a:r>
            <a:r>
              <a:rPr lang="cy-GB" noProof="0" dirty="0"/>
              <a:t>. </a:t>
            </a:r>
            <a:r>
              <a:rPr lang="cy-GB" noProof="0" dirty="0" err="1"/>
              <a:t>Berkshire</a:t>
            </a:r>
            <a:r>
              <a:rPr lang="cy-GB" noProof="0" dirty="0"/>
              <a:t>: </a:t>
            </a:r>
            <a:r>
              <a:rPr lang="cy-GB" noProof="0" dirty="0" err="1"/>
              <a:t>Open</a:t>
            </a:r>
            <a:r>
              <a:rPr lang="cy-GB" noProof="0" dirty="0"/>
              <a:t> </a:t>
            </a:r>
            <a:r>
              <a:rPr lang="cy-GB" noProof="0" dirty="0" err="1"/>
              <a:t>University</a:t>
            </a:r>
            <a:r>
              <a:rPr lang="cy-GB" noProof="0" dirty="0"/>
              <a:t> </a:t>
            </a:r>
            <a:r>
              <a:rPr lang="cy-GB" noProof="0" dirty="0" err="1"/>
              <a:t>Press</a:t>
            </a:r>
            <a:r>
              <a:rPr lang="cy-GB" noProof="0" dirty="0"/>
              <a:t>.</a:t>
            </a:r>
          </a:p>
          <a:p>
            <a:pPr marL="0" indent="0">
              <a:buNone/>
            </a:pPr>
            <a:r>
              <a:rPr lang="cy-GB" noProof="0" dirty="0" err="1"/>
              <a:t>Creswell</a:t>
            </a:r>
            <a:r>
              <a:rPr lang="cy-GB" noProof="0" dirty="0"/>
              <a:t>, J. (2013) </a:t>
            </a:r>
            <a:r>
              <a:rPr lang="cy-GB" i="1" noProof="0" dirty="0"/>
              <a:t>Research Design: </a:t>
            </a:r>
            <a:r>
              <a:rPr lang="cy-GB" i="1" noProof="0" dirty="0" err="1"/>
              <a:t>Qualitative</a:t>
            </a:r>
            <a:r>
              <a:rPr lang="cy-GB" i="1" noProof="0" dirty="0"/>
              <a:t>, </a:t>
            </a:r>
            <a:r>
              <a:rPr lang="cy-GB" i="1" noProof="0" dirty="0" err="1"/>
              <a:t>Quantitative</a:t>
            </a:r>
            <a:r>
              <a:rPr lang="cy-GB" i="1" noProof="0" dirty="0"/>
              <a:t> </a:t>
            </a:r>
            <a:r>
              <a:rPr lang="cy-GB" i="1" noProof="0" dirty="0" err="1"/>
              <a:t>and</a:t>
            </a:r>
            <a:r>
              <a:rPr lang="cy-GB" i="1" noProof="0" dirty="0"/>
              <a:t> </a:t>
            </a:r>
            <a:r>
              <a:rPr lang="cy-GB" i="1" noProof="0" dirty="0" err="1"/>
              <a:t>Mixed</a:t>
            </a:r>
            <a:r>
              <a:rPr lang="cy-GB" i="1" noProof="0" dirty="0"/>
              <a:t> </a:t>
            </a:r>
            <a:r>
              <a:rPr lang="cy-GB" i="1" noProof="0" dirty="0" err="1"/>
              <a:t>Methods</a:t>
            </a:r>
            <a:r>
              <a:rPr lang="cy-GB" i="1" noProof="0" dirty="0"/>
              <a:t> </a:t>
            </a:r>
            <a:r>
              <a:rPr lang="cy-GB" i="1" noProof="0" dirty="0" err="1"/>
              <a:t>Approaches</a:t>
            </a:r>
            <a:r>
              <a:rPr lang="cy-GB" noProof="0" dirty="0"/>
              <a:t>. London: </a:t>
            </a:r>
            <a:r>
              <a:rPr lang="cy-GB" noProof="0" dirty="0" err="1"/>
              <a:t>Sage</a:t>
            </a:r>
            <a:r>
              <a:rPr lang="cy-GB" noProof="0" dirty="0"/>
              <a:t>. </a:t>
            </a:r>
          </a:p>
          <a:p>
            <a:pPr marL="0" indent="0">
              <a:buNone/>
            </a:pPr>
            <a:r>
              <a:rPr lang="cy-GB" noProof="0" dirty="0"/>
              <a:t>Robert-Holmes, G. (2014). </a:t>
            </a:r>
            <a:r>
              <a:rPr lang="cy-GB" i="1" noProof="0" dirty="0" err="1"/>
              <a:t>Doing</a:t>
            </a:r>
            <a:r>
              <a:rPr lang="cy-GB" i="1" noProof="0" dirty="0"/>
              <a:t> </a:t>
            </a:r>
            <a:r>
              <a:rPr lang="cy-GB" i="1" noProof="0" dirty="0" err="1"/>
              <a:t>Your</a:t>
            </a:r>
            <a:r>
              <a:rPr lang="cy-GB" i="1" noProof="0" dirty="0"/>
              <a:t> </a:t>
            </a:r>
            <a:r>
              <a:rPr lang="cy-GB" i="1" noProof="0" dirty="0" err="1"/>
              <a:t>Early</a:t>
            </a:r>
            <a:r>
              <a:rPr lang="cy-GB" i="1" noProof="0" dirty="0"/>
              <a:t> </a:t>
            </a:r>
            <a:r>
              <a:rPr lang="cy-GB" i="1" noProof="0" dirty="0" err="1"/>
              <a:t>Years</a:t>
            </a:r>
            <a:r>
              <a:rPr lang="cy-GB" i="1" noProof="0" dirty="0"/>
              <a:t> Research Project.  A Step-by-step </a:t>
            </a:r>
            <a:r>
              <a:rPr lang="cy-GB" i="1" noProof="0" dirty="0" err="1"/>
              <a:t>guide</a:t>
            </a:r>
            <a:r>
              <a:rPr lang="cy-GB" noProof="0" dirty="0"/>
              <a:t>. London: </a:t>
            </a:r>
            <a:r>
              <a:rPr lang="cy-GB" noProof="0" dirty="0" err="1"/>
              <a:t>Sage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Punch</a:t>
            </a:r>
            <a:r>
              <a:rPr lang="cy-GB" noProof="0" dirty="0"/>
              <a:t>, K. (2009). </a:t>
            </a:r>
            <a:r>
              <a:rPr lang="cy-GB" i="1" noProof="0" dirty="0" err="1"/>
              <a:t>Introduction</a:t>
            </a:r>
            <a:r>
              <a:rPr lang="cy-GB" i="1" noProof="0" dirty="0"/>
              <a:t> to Research </a:t>
            </a:r>
            <a:r>
              <a:rPr lang="cy-GB" i="1" noProof="0" dirty="0" err="1"/>
              <a:t>Methods</a:t>
            </a:r>
            <a:r>
              <a:rPr lang="cy-GB" i="1" noProof="0" dirty="0"/>
              <a:t> </a:t>
            </a:r>
            <a:r>
              <a:rPr lang="cy-GB" i="1" noProof="0" dirty="0" err="1"/>
              <a:t>in</a:t>
            </a:r>
            <a:r>
              <a:rPr lang="cy-GB" i="1" noProof="0" dirty="0"/>
              <a:t> </a:t>
            </a:r>
            <a:r>
              <a:rPr lang="cy-GB" i="1" noProof="0" dirty="0" err="1"/>
              <a:t>Education</a:t>
            </a:r>
            <a:r>
              <a:rPr lang="cy-GB" i="1" noProof="0" dirty="0"/>
              <a:t>. </a:t>
            </a:r>
            <a:r>
              <a:rPr lang="cy-GB" noProof="0" dirty="0"/>
              <a:t>London: </a:t>
            </a:r>
            <a:r>
              <a:rPr lang="cy-GB" noProof="0" dirty="0" err="1"/>
              <a:t>Sage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 err="1"/>
              <a:t>Punch</a:t>
            </a:r>
            <a:r>
              <a:rPr lang="cy-GB" noProof="0" dirty="0"/>
              <a:t>, K.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Oancea</a:t>
            </a:r>
            <a:r>
              <a:rPr lang="cy-GB" noProof="0" dirty="0"/>
              <a:t>, A. (2014). </a:t>
            </a:r>
            <a:r>
              <a:rPr lang="cy-GB" i="1" noProof="0" dirty="0" err="1"/>
              <a:t>Introduction</a:t>
            </a:r>
            <a:r>
              <a:rPr lang="cy-GB" i="1" noProof="0" dirty="0"/>
              <a:t> to Research </a:t>
            </a:r>
            <a:r>
              <a:rPr lang="cy-GB" i="1" noProof="0" dirty="0" err="1"/>
              <a:t>Methods</a:t>
            </a:r>
            <a:r>
              <a:rPr lang="cy-GB" i="1" noProof="0" dirty="0"/>
              <a:t> </a:t>
            </a:r>
            <a:r>
              <a:rPr lang="cy-GB" i="1" noProof="0" dirty="0" err="1"/>
              <a:t>in</a:t>
            </a:r>
            <a:r>
              <a:rPr lang="cy-GB" i="1" noProof="0" dirty="0"/>
              <a:t> </a:t>
            </a:r>
            <a:r>
              <a:rPr lang="cy-GB" i="1" noProof="0" dirty="0" err="1"/>
              <a:t>Education</a:t>
            </a:r>
            <a:r>
              <a:rPr lang="cy-GB" i="1" noProof="0" dirty="0"/>
              <a:t>. </a:t>
            </a:r>
            <a:r>
              <a:rPr lang="cy-GB" noProof="0" dirty="0"/>
              <a:t>2</a:t>
            </a:r>
            <a:r>
              <a:rPr lang="cy-GB" baseline="30000" noProof="0" dirty="0"/>
              <a:t>nd</a:t>
            </a:r>
            <a:r>
              <a:rPr lang="cy-GB" noProof="0" dirty="0"/>
              <a:t> </a:t>
            </a:r>
            <a:r>
              <a:rPr lang="cy-GB" noProof="0" dirty="0" err="1"/>
              <a:t>ed</a:t>
            </a:r>
            <a:r>
              <a:rPr lang="cy-GB" i="1" noProof="0" dirty="0"/>
              <a:t>. </a:t>
            </a:r>
            <a:r>
              <a:rPr lang="cy-GB" noProof="0" dirty="0"/>
              <a:t>London: </a:t>
            </a:r>
            <a:r>
              <a:rPr lang="cy-GB" noProof="0" dirty="0" err="1"/>
              <a:t>Sage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65251950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1924</TotalTime>
  <Words>2676</Words>
  <Application>Microsoft Office PowerPoint</Application>
  <PresentationFormat>Widescreen</PresentationFormat>
  <Paragraphs>212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Gill Sans MT</vt:lpstr>
      <vt:lpstr>Times New Roman</vt:lpstr>
      <vt:lpstr>Wingdings 2</vt:lpstr>
      <vt:lpstr>Gallery</vt:lpstr>
      <vt:lpstr>ECES5018 Ymchwil Addysgol Educational Research</vt:lpstr>
      <vt:lpstr>AMCANION DYSGU    Learning objectives</vt:lpstr>
      <vt:lpstr>SAMPLU       sampling</vt:lpstr>
      <vt:lpstr>CATEGORÏAU SAMPLU  Categories of sampling</vt:lpstr>
      <vt:lpstr>MATHAU O SAMPLU ANNHEBYGOLRWYDD Types of non probability sampling</vt:lpstr>
      <vt:lpstr>DULLIAU YMCHWIL - YMCHWIL MEINTIOL AC ANSODDOL Research methods – quantitative and qualitative research</vt:lpstr>
      <vt:lpstr>DULLIAU YMCHWIL MEINTIOL Quantitative research methods</vt:lpstr>
      <vt:lpstr>Dulliau ymchwil ansoddol 
Qualitative research methods </vt:lpstr>
      <vt:lpstr>DULLIAU MEINTIOL O GASGLU DATA
QUANTITATIVE METHODS OF DATA COLLECTION</vt:lpstr>
      <vt:lpstr>ARSYLWI      Observation </vt:lpstr>
      <vt:lpstr>Pa fath o arsylwi?     Which type of observation? </vt:lpstr>
      <vt:lpstr>Holiaduron    questionnaires</vt:lpstr>
      <vt:lpstr>PARATOI’R CWESTIYNAU AR GYFER HOLIADUR</vt:lpstr>
      <vt:lpstr>Preparing the questions for a questionnaire</vt:lpstr>
      <vt:lpstr>Techneg cyfweld Interview technique</vt:lpstr>
      <vt:lpstr>CYNLLUNIO CYFWELIADAU  Interview planning</vt:lpstr>
      <vt:lpstr>Paratoi cwestiynau     Preparing questions </vt:lpstr>
      <vt:lpstr>Dull astudiaeth achos
Case study approach</vt:lpstr>
      <vt:lpstr>Cryfderau a Gwendidau Ymchwil Meintiol ac Ansoddol
Strengths and Weaknesses of Quantitative and Qualitative Research</vt:lpstr>
      <vt:lpstr>Triongli       triangulation</vt:lpstr>
      <vt:lpstr>Dilysrwydd      validity</vt:lpstr>
      <vt:lpstr>Dibynadwyedd     Reliability </vt:lpstr>
      <vt:lpstr>Awgrymiadau da...    Top tips…</vt:lpstr>
      <vt:lpstr>DYLUNIO YMCHWIL  Research design</vt:lpstr>
      <vt:lpstr>CYFEIRIADAU     References </vt:lpstr>
    </vt:vector>
  </TitlesOfParts>
  <Company>University of South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Researching in the Early Years</dc:title>
  <dc:creator>Windows User</dc:creator>
  <cp:lastModifiedBy>Alison Murphy</cp:lastModifiedBy>
  <cp:revision>91</cp:revision>
  <dcterms:created xsi:type="dcterms:W3CDTF">2017-10-30T13:34:28Z</dcterms:created>
  <dcterms:modified xsi:type="dcterms:W3CDTF">2022-06-01T13:03:24Z</dcterms:modified>
</cp:coreProperties>
</file>