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7"/>
  </p:notesMasterIdLst>
  <p:handoutMasterIdLst>
    <p:handoutMasterId r:id="rId28"/>
  </p:handoutMasterIdLst>
  <p:sldIdLst>
    <p:sldId id="302" r:id="rId5"/>
    <p:sldId id="257" r:id="rId6"/>
    <p:sldId id="258" r:id="rId7"/>
    <p:sldId id="259" r:id="rId8"/>
    <p:sldId id="277" r:id="rId9"/>
    <p:sldId id="278" r:id="rId10"/>
    <p:sldId id="266" r:id="rId11"/>
    <p:sldId id="267" r:id="rId12"/>
    <p:sldId id="288" r:id="rId13"/>
    <p:sldId id="289" r:id="rId14"/>
    <p:sldId id="290" r:id="rId15"/>
    <p:sldId id="291" r:id="rId16"/>
    <p:sldId id="292" r:id="rId17"/>
    <p:sldId id="293" r:id="rId18"/>
    <p:sldId id="294" r:id="rId19"/>
    <p:sldId id="295" r:id="rId20"/>
    <p:sldId id="296" r:id="rId21"/>
    <p:sldId id="297" r:id="rId22"/>
    <p:sldId id="298" r:id="rId23"/>
    <p:sldId id="299" r:id="rId24"/>
    <p:sldId id="303" r:id="rId25"/>
    <p:sldId id="276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0063"/>
    <p:restoredTop sz="94690"/>
  </p:normalViewPr>
  <p:slideViewPr>
    <p:cSldViewPr>
      <p:cViewPr varScale="1">
        <p:scale>
          <a:sx n="99" d="100"/>
          <a:sy n="99" d="100"/>
        </p:scale>
        <p:origin x="728" y="1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21/03/2021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3/21/21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21/03/2021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21/03/2021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21/03/2021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21/03/2021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052736"/>
            <a:ext cx="7992888" cy="1470025"/>
          </a:xfrm>
        </p:spPr>
        <p:txBody>
          <a:bodyPr>
            <a:normAutofit/>
          </a:bodyPr>
          <a:lstStyle/>
          <a:p>
            <a:pPr marL="0" indent="0"/>
            <a:r>
              <a:rPr lang="en-GB" altLang="en-US" b="1" dirty="0"/>
              <a:t>Computer Architecture &amp; OS  ACCA4022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0833C8D-ECBB-4741-B05A-AA0FDC0F8597}"/>
              </a:ext>
            </a:extLst>
          </p:cNvPr>
          <p:cNvSpPr txBox="1">
            <a:spLocks/>
          </p:cNvSpPr>
          <p:nvPr/>
        </p:nvSpPr>
        <p:spPr>
          <a:xfrm>
            <a:off x="4283968" y="3717032"/>
            <a:ext cx="4680520" cy="10379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/>
              <a:t>Week 6: Session 1: </a:t>
            </a:r>
          </a:p>
          <a:p>
            <a:r>
              <a:rPr lang="en-GB" sz="2400" b="1" dirty="0"/>
              <a:t>Redundant Array of Independent Disk (RAID)</a:t>
            </a:r>
          </a:p>
        </p:txBody>
      </p:sp>
    </p:spTree>
    <p:extLst>
      <p:ext uri="{BB962C8B-B14F-4D97-AF65-F5344CB8AC3E}">
        <p14:creationId xmlns:p14="http://schemas.microsoft.com/office/powerpoint/2010/main" val="18970914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248472"/>
          </a:xfrm>
        </p:spPr>
        <p:txBody>
          <a:bodyPr>
            <a:normAutofit/>
          </a:bodyPr>
          <a:lstStyle/>
          <a:p>
            <a:pPr marL="0" indent="0">
              <a:spcBef>
                <a:spcPct val="0"/>
              </a:spcBef>
              <a:buNone/>
            </a:pPr>
            <a:r>
              <a:rPr lang="en-US" altLang="en-US" sz="2400" dirty="0"/>
              <a:t>By the end of this session, students should be aware of: </a:t>
            </a:r>
          </a:p>
          <a:p>
            <a:pPr marL="0" indent="0">
              <a:spcBef>
                <a:spcPct val="0"/>
              </a:spcBef>
              <a:buNone/>
            </a:pPr>
            <a:endParaRPr lang="en-US" altLang="en-US" sz="2400" dirty="0"/>
          </a:p>
          <a:p>
            <a:pPr>
              <a:spcBef>
                <a:spcPct val="0"/>
              </a:spcBef>
            </a:pPr>
            <a:r>
              <a:rPr lang="en-US" altLang="en-US" sz="2200" dirty="0"/>
              <a:t>RAID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Benefits of RAID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Characteristics of RAID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RAID Level 0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RAID Level 1</a:t>
            </a:r>
            <a:endParaRPr lang="en-US" altLang="en-US" sz="2000" dirty="0"/>
          </a:p>
          <a:p>
            <a:pPr>
              <a:spcBef>
                <a:spcPct val="0"/>
              </a:spcBef>
            </a:pPr>
            <a:r>
              <a:rPr lang="en-US" altLang="en-US" sz="2200" dirty="0"/>
              <a:t>RAID Level 2</a:t>
            </a:r>
            <a:endParaRPr lang="en-US" altLang="en-US" sz="2000" dirty="0"/>
          </a:p>
          <a:p>
            <a:pPr>
              <a:spcBef>
                <a:spcPct val="0"/>
              </a:spcBef>
            </a:pPr>
            <a:r>
              <a:rPr lang="en-US" altLang="en-US" sz="2400" dirty="0"/>
              <a:t>RAID Level 3</a:t>
            </a:r>
            <a:endParaRPr lang="en-US" altLang="en-US" sz="2200" dirty="0"/>
          </a:p>
          <a:p>
            <a:pPr>
              <a:spcBef>
                <a:spcPct val="0"/>
              </a:spcBef>
            </a:pP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2076218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What is RAID?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139" y="980728"/>
            <a:ext cx="8229600" cy="4392488"/>
          </a:xfrm>
        </p:spPr>
        <p:txBody>
          <a:bodyPr>
            <a:normAutofit lnSpcReduction="10000"/>
          </a:bodyPr>
          <a:lstStyle/>
          <a:p>
            <a:pPr algn="just">
              <a:spcBef>
                <a:spcPct val="0"/>
              </a:spcBef>
            </a:pPr>
            <a:r>
              <a:rPr lang="en-US" altLang="en-US" sz="2200" dirty="0"/>
              <a:t>RAID – Redundant Array of Independent Disks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Just as additional memory in form of cache, can improve system performance. In the same way additional disks can also improve system performance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In RAID, we use an array of disks. These disks operated independently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Since there are many disks, multiple I/O requests can be handled in parallel if the data required is on separate disks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A single I/O operation can be handled in parallel if the data required is distributed across multiple disks</a:t>
            </a:r>
          </a:p>
        </p:txBody>
      </p:sp>
    </p:spTree>
    <p:extLst>
      <p:ext uri="{BB962C8B-B14F-4D97-AF65-F5344CB8AC3E}">
        <p14:creationId xmlns:p14="http://schemas.microsoft.com/office/powerpoint/2010/main" val="12755134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Benefits of RAID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248472"/>
          </a:xfrm>
        </p:spPr>
        <p:txBody>
          <a:bodyPr>
            <a:normAutofit/>
          </a:bodyPr>
          <a:lstStyle/>
          <a:p>
            <a:pPr algn="just">
              <a:spcBef>
                <a:spcPct val="0"/>
              </a:spcBef>
            </a:pPr>
            <a:r>
              <a:rPr lang="en-US" altLang="en-US" sz="2200" dirty="0"/>
              <a:t>Data loss can be very dangerous for an organization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RAID technology prevents data loss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RAID technology can be implemented in hardware or software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Servers make use of RAID technology </a:t>
            </a:r>
          </a:p>
        </p:txBody>
      </p:sp>
    </p:spTree>
    <p:extLst>
      <p:ext uri="{BB962C8B-B14F-4D97-AF65-F5344CB8AC3E}">
        <p14:creationId xmlns:p14="http://schemas.microsoft.com/office/powerpoint/2010/main" val="20919171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Characteristics of RAID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685800" y="997320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just">
              <a:lnSpc>
                <a:spcPct val="90000"/>
              </a:lnSpc>
              <a:buAutoNum type="arabicPeriod"/>
            </a:pPr>
            <a:r>
              <a:rPr lang="en-US" altLang="en-US" sz="2200" dirty="0"/>
              <a:t>There are 7 levels of RAID schemes. These are called RAID 0, RAID 1, …… RAID 6</a:t>
            </a:r>
          </a:p>
          <a:p>
            <a:pPr marL="457200" indent="-457200" algn="just">
              <a:lnSpc>
                <a:spcPct val="90000"/>
              </a:lnSpc>
              <a:buAutoNum type="arabicPeriod"/>
            </a:pPr>
            <a:endParaRPr lang="en-US" altLang="en-US" sz="2200" dirty="0"/>
          </a:p>
          <a:p>
            <a:pPr marL="457200" indent="-457200" algn="just">
              <a:lnSpc>
                <a:spcPct val="90000"/>
              </a:lnSpc>
              <a:buAutoNum type="arabicPeriod"/>
            </a:pPr>
            <a:r>
              <a:rPr lang="en-US" altLang="en-US" sz="2200" dirty="0"/>
              <a:t>The most common characteristics in all these levels are: </a:t>
            </a:r>
          </a:p>
          <a:p>
            <a:pPr algn="just">
              <a:lnSpc>
                <a:spcPct val="90000"/>
              </a:lnSpc>
              <a:buFontTx/>
              <a:buChar char="-"/>
            </a:pPr>
            <a:r>
              <a:rPr lang="en-US" altLang="en-US" sz="2200" dirty="0"/>
              <a:t>A set of physical disk drives </a:t>
            </a:r>
          </a:p>
          <a:p>
            <a:pPr algn="just">
              <a:lnSpc>
                <a:spcPct val="90000"/>
              </a:lnSpc>
              <a:buFontTx/>
              <a:buChar char="-"/>
            </a:pPr>
            <a:r>
              <a:rPr lang="en-US" altLang="en-US" sz="2200" dirty="0"/>
              <a:t>The operating system views these separate disks as a single logical disk </a:t>
            </a:r>
          </a:p>
          <a:p>
            <a:pPr algn="just">
              <a:lnSpc>
                <a:spcPct val="90000"/>
              </a:lnSpc>
              <a:buFontTx/>
              <a:buChar char="-"/>
            </a:pPr>
            <a:r>
              <a:rPr lang="en-US" altLang="en-US" sz="2200" dirty="0"/>
              <a:t>Data is distributed across the physical drives of the array </a:t>
            </a:r>
          </a:p>
          <a:p>
            <a:pPr algn="just">
              <a:lnSpc>
                <a:spcPct val="90000"/>
              </a:lnSpc>
              <a:buFontTx/>
              <a:buChar char="-"/>
            </a:pPr>
            <a:r>
              <a:rPr lang="en-US" altLang="en-US" sz="2200" dirty="0"/>
              <a:t>Redundant disk capacity is used to store parity information </a:t>
            </a:r>
          </a:p>
          <a:p>
            <a:pPr algn="just">
              <a:lnSpc>
                <a:spcPct val="90000"/>
              </a:lnSpc>
              <a:buFontTx/>
              <a:buChar char="-"/>
            </a:pPr>
            <a:r>
              <a:rPr lang="en-US" altLang="en-US" sz="2200" dirty="0"/>
              <a:t>Parity information can help in recovering data in case of disk failure  </a:t>
            </a:r>
          </a:p>
        </p:txBody>
      </p:sp>
    </p:spTree>
    <p:extLst>
      <p:ext uri="{BB962C8B-B14F-4D97-AF65-F5344CB8AC3E}">
        <p14:creationId xmlns:p14="http://schemas.microsoft.com/office/powerpoint/2010/main" val="31817168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RAID Level 0 – Characteristics 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E885491-042D-F54D-93C4-93F76BF088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4402832" cy="4464496"/>
          </a:xfrm>
        </p:spPr>
        <p:txBody>
          <a:bodyPr>
            <a:normAutofit/>
          </a:bodyPr>
          <a:lstStyle/>
          <a:p>
            <a:pPr algn="just">
              <a:spcBef>
                <a:spcPct val="0"/>
              </a:spcBef>
            </a:pPr>
            <a:r>
              <a:rPr lang="en-US" altLang="en-US" sz="2200" dirty="0"/>
              <a:t>RAID level 0 divides data into </a:t>
            </a:r>
            <a:r>
              <a:rPr lang="en-US" altLang="en-US" sz="2200" b="1" dirty="0"/>
              <a:t>block units</a:t>
            </a:r>
            <a:r>
              <a:rPr lang="en-US" altLang="en-US" sz="2200" dirty="0"/>
              <a:t> and writes them across a number of disks </a:t>
            </a:r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As data is placed across multiple disks, it is also called </a:t>
            </a:r>
            <a:r>
              <a:rPr lang="en-US" altLang="en-US" sz="2200" b="1" dirty="0"/>
              <a:t>data stripping </a:t>
            </a:r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The advantage of distributing data over disks is that if two different I/O requests are pending for two different blocks of data, then there is a possibility that the requested blocks are on different disks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AB02246-FBD2-A746-A308-3D2D129B57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0032" y="1339632"/>
            <a:ext cx="3826768" cy="414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40082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RAID Level 0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There is no parity checking of data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So, if data in one drive gets corrupted then all the data would be lost. So, RAID 0 does not support data recovery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Spanning is another term that is used with RAID level 0 because the logical disk will span all the physical drives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RAID 0 implementation require minimum 2 disks </a:t>
            </a:r>
          </a:p>
        </p:txBody>
      </p:sp>
    </p:spTree>
    <p:extLst>
      <p:ext uri="{BB962C8B-B14F-4D97-AF65-F5344CB8AC3E}">
        <p14:creationId xmlns:p14="http://schemas.microsoft.com/office/powerpoint/2010/main" val="38438485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RAID Level 0 - Advantages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RAID level 0 increases speed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Throughput (speed) is increases because: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dirty="0"/>
              <a:t>-   Multiple data request probably not on the same disk </a:t>
            </a:r>
          </a:p>
          <a:p>
            <a:pPr algn="just">
              <a:lnSpc>
                <a:spcPct val="90000"/>
              </a:lnSpc>
              <a:buFontTx/>
              <a:buChar char="-"/>
            </a:pPr>
            <a:r>
              <a:rPr lang="en-US" altLang="en-US" sz="2200" dirty="0"/>
              <a:t>Disks seek in parallel </a:t>
            </a:r>
          </a:p>
          <a:p>
            <a:pPr algn="just">
              <a:lnSpc>
                <a:spcPct val="90000"/>
              </a:lnSpc>
              <a:buFontTx/>
              <a:buChar char="-"/>
            </a:pPr>
            <a:r>
              <a:rPr lang="en-US" altLang="en-US" sz="2200" dirty="0"/>
              <a:t>A set of data is likely to be stripped across multiple disks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Implementation is easy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No overhead of parity calculation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C836859E-903C-8A46-A836-5DEB102CA5B4}"/>
              </a:ext>
            </a:extLst>
          </p:cNvPr>
          <p:cNvCxnSpPr>
            <a:cxnSpLocks/>
          </p:cNvCxnSpPr>
          <p:nvPr/>
        </p:nvCxnSpPr>
        <p:spPr>
          <a:xfrm flipH="1">
            <a:off x="4572000" y="5589240"/>
            <a:ext cx="28803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92645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RAID Level 0 – Disadvantage 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4644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It is not a true RAID because it is not fault tolerance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failure of just one drive will result in all data in an array being lost.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Should not be used in mission critical environments </a:t>
            </a:r>
          </a:p>
        </p:txBody>
      </p:sp>
    </p:spTree>
    <p:extLst>
      <p:ext uri="{BB962C8B-B14F-4D97-AF65-F5344CB8AC3E}">
        <p14:creationId xmlns:p14="http://schemas.microsoft.com/office/powerpoint/2010/main" val="18009309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RAID Level – 1: Characteristics 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371600"/>
            <a:ext cx="73152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This level is called </a:t>
            </a:r>
            <a:r>
              <a:rPr lang="en-US" altLang="en-US" sz="2200" b="1" dirty="0"/>
              <a:t>mirroring </a:t>
            </a:r>
            <a:r>
              <a:rPr lang="en-US" altLang="en-US" sz="2200" dirty="0"/>
              <a:t>as it copies data onto two disk drives simultaneously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As same data is placed on multiple disks, it is also called </a:t>
            </a:r>
            <a:r>
              <a:rPr lang="en-US" altLang="en-US" sz="2200" b="1" dirty="0"/>
              <a:t>data mirroring</a:t>
            </a:r>
          </a:p>
          <a:p>
            <a:pPr algn="just">
              <a:lnSpc>
                <a:spcPct val="90000"/>
              </a:lnSpc>
            </a:pPr>
            <a:endParaRPr lang="en-US" altLang="en-US" sz="2200" b="1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automatic duplication of the data means there is little likelihood of data loss or system downtime</a:t>
            </a:r>
          </a:p>
        </p:txBody>
      </p:sp>
    </p:spTree>
    <p:extLst>
      <p:ext uri="{BB962C8B-B14F-4D97-AF65-F5344CB8AC3E}">
        <p14:creationId xmlns:p14="http://schemas.microsoft.com/office/powerpoint/2010/main" val="13732660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RAID Level 1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Data stripping is used as in RAID 0, but each logical strip is mapped to two separate physical drives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Thus every disk in the array has mirror disk that contains the same data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Data can be read from either disk but is written on both disks </a:t>
            </a:r>
          </a:p>
        </p:txBody>
      </p:sp>
    </p:spTree>
    <p:extLst>
      <p:ext uri="{BB962C8B-B14F-4D97-AF65-F5344CB8AC3E}">
        <p14:creationId xmlns:p14="http://schemas.microsoft.com/office/powerpoint/2010/main" val="42703648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RAID Level 1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DD74A57-455A-0646-B81E-520211411A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8350" y="1340768"/>
            <a:ext cx="7607300" cy="38137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18181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RAID Level 1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A read request can be executed by either of the two disks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A write request means that both the disks must be updated. This can be done in parallel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There is no overhead of storing parity information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Recovery from failure is simple. If one drive fails, we just have to access data from the second drive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29677735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RAID Level 1: Advantages &amp; Disadvantages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Main advantage is RAID 1 provides fault tolerance. If one disk fails, the other automatically takes over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So continuous operation is maintained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RAID 1 is used to store systems software such as drivers, operating systems, compilers, etc. and other highly critical files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Disadvantage: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Main disadvantage is cost. Since data is duplicated, storage costs increase </a:t>
            </a:r>
          </a:p>
        </p:txBody>
      </p:sp>
    </p:spTree>
    <p:extLst>
      <p:ext uri="{BB962C8B-B14F-4D97-AF65-F5344CB8AC3E}">
        <p14:creationId xmlns:p14="http://schemas.microsoft.com/office/powerpoint/2010/main" val="11030125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RAID Level 2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683568" y="980728"/>
            <a:ext cx="8003232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In RAID 2 mechanism, all disks participate in the execution of every I/O request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spindles of individual disk drives are synchronized so that each disk head is in the same position on each disk at any given time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Data stripping is used and uses ECC to monitor correctness of information on disk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Error correcting code is also calculated and stored with data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Not implemented in practice due to high costs and overheads</a:t>
            </a:r>
          </a:p>
        </p:txBody>
      </p:sp>
    </p:spTree>
    <p:extLst>
      <p:ext uri="{BB962C8B-B14F-4D97-AF65-F5344CB8AC3E}">
        <p14:creationId xmlns:p14="http://schemas.microsoft.com/office/powerpoint/2010/main" val="40108690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RAID Level 2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F08DEEC-322A-E940-8ECA-8A82F46147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650" y="1314450"/>
            <a:ext cx="8229600" cy="4229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2132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Issues with RAID Level 2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F2BA55F1-BD58-554E-8C85-6B7BE5D494A3}"/>
              </a:ext>
            </a:extLst>
          </p:cNvPr>
          <p:cNvSpPr txBox="1">
            <a:spLocks noChangeArrowheads="1"/>
          </p:cNvSpPr>
          <p:nvPr/>
        </p:nvSpPr>
        <p:spPr>
          <a:xfrm>
            <a:off x="683568" y="980728"/>
            <a:ext cx="8003232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Requires fewer disks than Level – 1 to provide redundancy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Still needs quite a few more disks</a:t>
            </a:r>
          </a:p>
          <a:p>
            <a:pPr lvl="1" algn="just">
              <a:lnSpc>
                <a:spcPct val="90000"/>
              </a:lnSpc>
              <a:buFontTx/>
              <a:buChar char="-"/>
            </a:pPr>
            <a:r>
              <a:rPr lang="en-US" altLang="en-US" sz="1800" dirty="0"/>
              <a:t>For 10 data disks need 4 check disks plus parity check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Big problem is performance </a:t>
            </a:r>
          </a:p>
          <a:p>
            <a:pPr lvl="1" algn="just">
              <a:lnSpc>
                <a:spcPct val="90000"/>
              </a:lnSpc>
              <a:buFontTx/>
              <a:buChar char="-"/>
            </a:pPr>
            <a:r>
              <a:rPr lang="en-US" altLang="en-US" sz="1800" dirty="0"/>
              <a:t>Must read data plus ECC code from other disks </a:t>
            </a:r>
          </a:p>
          <a:p>
            <a:pPr lvl="1" algn="just">
              <a:lnSpc>
                <a:spcPct val="90000"/>
              </a:lnSpc>
              <a:buFontTx/>
              <a:buChar char="-"/>
            </a:pPr>
            <a:r>
              <a:rPr lang="en-US" altLang="en-US" sz="1800" dirty="0"/>
              <a:t>For a write, have to modify data, ECC, and parity disks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Another big problem is only one read at a time</a:t>
            </a:r>
          </a:p>
          <a:p>
            <a:pPr lvl="1" algn="just">
              <a:lnSpc>
                <a:spcPct val="90000"/>
              </a:lnSpc>
              <a:buFontTx/>
              <a:buChar char="-"/>
            </a:pPr>
            <a:r>
              <a:rPr lang="en-US" altLang="en-US" sz="1800" dirty="0"/>
              <a:t>While a read of a single block can be done in parallel </a:t>
            </a:r>
          </a:p>
          <a:p>
            <a:pPr lvl="1" algn="just">
              <a:lnSpc>
                <a:spcPct val="90000"/>
              </a:lnSpc>
              <a:buFontTx/>
              <a:buChar char="-"/>
            </a:pPr>
            <a:r>
              <a:rPr lang="en-US" altLang="en-US" sz="1800" dirty="0"/>
              <a:t>Multiple blocks from multiple files cannot be read because of the bit-interleaved placement of data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29409880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RAID Level 3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F2BA55F1-BD58-554E-8C85-6B7BE5D494A3}"/>
              </a:ext>
            </a:extLst>
          </p:cNvPr>
          <p:cNvSpPr txBox="1">
            <a:spLocks noChangeArrowheads="1"/>
          </p:cNvSpPr>
          <p:nvPr/>
        </p:nvSpPr>
        <p:spPr>
          <a:xfrm>
            <a:off x="683568" y="1196752"/>
            <a:ext cx="8003232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One big problem with Level – 2 are the disks needed to detect which disk had an error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Modern disks can already determine if there is an error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Data is divided into byte units and written across multiple disk drives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Parity information is stored for each disk section and written to a dedicated parity drive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All disks can be accessed in parallel </a:t>
            </a:r>
          </a:p>
          <a:p>
            <a:pPr algn="just">
              <a:lnSpc>
                <a:spcPct val="90000"/>
              </a:lnSpc>
            </a:pPr>
            <a:endParaRPr lang="en-US" altLang="en-US" sz="2000" dirty="0"/>
          </a:p>
        </p:txBody>
      </p:sp>
    </p:spTree>
    <p:extLst>
      <p:ext uri="{BB962C8B-B14F-4D97-AF65-F5344CB8AC3E}">
        <p14:creationId xmlns:p14="http://schemas.microsoft.com/office/powerpoint/2010/main" val="26039904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RAID Level 3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F2BA55F1-BD58-554E-8C85-6B7BE5D494A3}"/>
              </a:ext>
            </a:extLst>
          </p:cNvPr>
          <p:cNvSpPr txBox="1">
            <a:spLocks noChangeArrowheads="1"/>
          </p:cNvSpPr>
          <p:nvPr/>
        </p:nvSpPr>
        <p:spPr>
          <a:xfrm>
            <a:off x="570384" y="1371600"/>
            <a:ext cx="8003232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In case of drive failure, the parity drive is accessed, and data is reconstructed from the remaining devices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Once the failed drive is replaced, the missing data can be restored on the new drive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RAID 3 can provide very high data transfer rates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Data can be transferred in bulk. Thus,  high speed data transmission is possible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240313110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RAID Level 3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99CB288-5FF0-CE46-8FB2-6CC96DC1D0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6024" y="1092200"/>
            <a:ext cx="7772400" cy="4497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25584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692696"/>
            <a:ext cx="8229600" cy="922114"/>
          </a:xfrm>
        </p:spPr>
        <p:txBody>
          <a:bodyPr>
            <a:normAutofit/>
          </a:bodyPr>
          <a:lstStyle/>
          <a:p>
            <a:r>
              <a:rPr lang="en-GB" sz="3200" b="1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197F65-BEBB-7A49-81D3-CC4667BA7E49}"/>
              </a:ext>
            </a:extLst>
          </p:cNvPr>
          <p:cNvSpPr txBox="1"/>
          <p:nvPr/>
        </p:nvSpPr>
        <p:spPr>
          <a:xfrm>
            <a:off x="791580" y="1614810"/>
            <a:ext cx="756084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/>
              <a:t>V. </a:t>
            </a:r>
            <a:r>
              <a:rPr lang="en-US" sz="2200" dirty="0" err="1"/>
              <a:t>Vijayendran</a:t>
            </a:r>
            <a:r>
              <a:rPr lang="en-US" sz="2200" dirty="0"/>
              <a:t>, Fundamentals of Microprocessor – 8085, Chennai: S. Viswanathan (Printers &amp; Publishers), PVT. LTD, 2004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/>
              <a:t>W. Stallings, Computer </a:t>
            </a:r>
            <a:r>
              <a:rPr lang="en-US" sz="2200" dirty="0" err="1"/>
              <a:t>Organisation</a:t>
            </a:r>
            <a:r>
              <a:rPr lang="en-US" sz="2200" dirty="0"/>
              <a:t> and Architecture, London: Pearson, 2016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/>
              <a:t>I. Englander, The architecture of Computer Hardware, Systems Software &amp; Networking – An Information Technology Approach, London: John Wiley &amp; Sons, 2014</a:t>
            </a:r>
          </a:p>
        </p:txBody>
      </p:sp>
    </p:spTree>
    <p:extLst>
      <p:ext uri="{BB962C8B-B14F-4D97-AF65-F5344CB8AC3E}">
        <p14:creationId xmlns:p14="http://schemas.microsoft.com/office/powerpoint/2010/main" val="43328934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780928"/>
            <a:ext cx="8229600" cy="922114"/>
          </a:xfrm>
        </p:spPr>
        <p:txBody>
          <a:bodyPr>
            <a:normAutofit/>
          </a:bodyPr>
          <a:lstStyle/>
          <a:p>
            <a:r>
              <a:rPr lang="en-GB" sz="3200" b="1" dirty="0"/>
              <a:t>Any Questions? </a:t>
            </a:r>
          </a:p>
        </p:txBody>
      </p:sp>
    </p:spTree>
    <p:extLst>
      <p:ext uri="{BB962C8B-B14F-4D97-AF65-F5344CB8AC3E}">
        <p14:creationId xmlns:p14="http://schemas.microsoft.com/office/powerpoint/2010/main" val="386327424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43904</TotalTime>
  <Words>1111</Words>
  <Application>Microsoft Macintosh PowerPoint</Application>
  <PresentationFormat>On-screen Show (4:3)</PresentationFormat>
  <Paragraphs>147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Calibri</vt:lpstr>
      <vt:lpstr>Myriad Pro</vt:lpstr>
      <vt:lpstr>20140311PresentationUWTSDTemplate</vt:lpstr>
      <vt:lpstr>Computer Architecture &amp; OS  ACCA4022</vt:lpstr>
      <vt:lpstr>Learning Outcome</vt:lpstr>
      <vt:lpstr>What is RAID?</vt:lpstr>
      <vt:lpstr>Benefits of RAID</vt:lpstr>
      <vt:lpstr>Characteristics of RAID</vt:lpstr>
      <vt:lpstr>RAID Level 0 – Characteristics </vt:lpstr>
      <vt:lpstr>RAID Level 0</vt:lpstr>
      <vt:lpstr>RAID Level 0 - Advantages</vt:lpstr>
      <vt:lpstr>RAID Level 0 – Disadvantage </vt:lpstr>
      <vt:lpstr>RAID Level – 1: Characteristics </vt:lpstr>
      <vt:lpstr>RAID Level 1</vt:lpstr>
      <vt:lpstr>RAID Level 1</vt:lpstr>
      <vt:lpstr>RAID Level 1</vt:lpstr>
      <vt:lpstr>RAID Level 1: Advantages &amp; Disadvantages</vt:lpstr>
      <vt:lpstr>RAID Level 2</vt:lpstr>
      <vt:lpstr>RAID Level 2</vt:lpstr>
      <vt:lpstr>Issues with RAID Level 2</vt:lpstr>
      <vt:lpstr>RAID Level 3</vt:lpstr>
      <vt:lpstr>RAID Level 3</vt:lpstr>
      <vt:lpstr>RAID Level 3</vt:lpstr>
      <vt:lpstr>References</vt:lpstr>
      <vt:lpstr>Any Questions?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Anupam Mazumdar</cp:lastModifiedBy>
  <cp:revision>267</cp:revision>
  <dcterms:created xsi:type="dcterms:W3CDTF">2015-04-14T15:21:28Z</dcterms:created>
  <dcterms:modified xsi:type="dcterms:W3CDTF">2021-03-21T00:02:03Z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