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2F3E-7EF7-4D07-850A-76545EB57E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CFFA87-C206-490F-AD13-C8A5CD060C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BB025B-A9E2-4DE0-A923-FA88F1102F80}"/>
              </a:ext>
            </a:extLst>
          </p:cNvPr>
          <p:cNvSpPr>
            <a:spLocks noGrp="1"/>
          </p:cNvSpPr>
          <p:nvPr>
            <p:ph type="dt" sz="half" idx="10"/>
          </p:nvPr>
        </p:nvSpPr>
        <p:spPr/>
        <p:txBody>
          <a:bodyPr/>
          <a:lstStyle/>
          <a:p>
            <a:fld id="{8428BE39-4ACE-4D7D-850B-155324AF488B}" type="datetimeFigureOut">
              <a:rPr lang="en-GB" smtClean="0"/>
              <a:t>17/09/2023</a:t>
            </a:fld>
            <a:endParaRPr lang="en-GB"/>
          </a:p>
        </p:txBody>
      </p:sp>
      <p:sp>
        <p:nvSpPr>
          <p:cNvPr id="5" name="Footer Placeholder 4">
            <a:extLst>
              <a:ext uri="{FF2B5EF4-FFF2-40B4-BE49-F238E27FC236}">
                <a16:creationId xmlns:a16="http://schemas.microsoft.com/office/drawing/2014/main" id="{0F5536B6-921C-4D1E-AC60-8A0C484A1E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E8667-5928-483F-B400-0012F4474F64}"/>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488410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86F83-CCA6-4B85-B5F1-1340F19878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54E764-8784-4539-B840-670461BF626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5FF20B-F9E7-47DC-A78C-CC99161D7D90}"/>
              </a:ext>
            </a:extLst>
          </p:cNvPr>
          <p:cNvSpPr>
            <a:spLocks noGrp="1"/>
          </p:cNvSpPr>
          <p:nvPr>
            <p:ph type="dt" sz="half" idx="10"/>
          </p:nvPr>
        </p:nvSpPr>
        <p:spPr/>
        <p:txBody>
          <a:bodyPr/>
          <a:lstStyle/>
          <a:p>
            <a:fld id="{8428BE39-4ACE-4D7D-850B-155324AF488B}" type="datetimeFigureOut">
              <a:rPr lang="en-GB" smtClean="0"/>
              <a:t>17/09/2023</a:t>
            </a:fld>
            <a:endParaRPr lang="en-GB"/>
          </a:p>
        </p:txBody>
      </p:sp>
      <p:sp>
        <p:nvSpPr>
          <p:cNvPr id="5" name="Footer Placeholder 4">
            <a:extLst>
              <a:ext uri="{FF2B5EF4-FFF2-40B4-BE49-F238E27FC236}">
                <a16:creationId xmlns:a16="http://schemas.microsoft.com/office/drawing/2014/main" id="{693047B8-EE6D-4CAC-8B14-9175294A2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25E36F-6E22-43E1-8DEA-D9D2BB2930F2}"/>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1804603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B09C3-2400-4BB1-9925-DAAFB6D950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2A4A74-6FEA-4539-B9A0-80128AB793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EF15C4C-50EF-4C67-B732-8CE61C1CD396}"/>
              </a:ext>
            </a:extLst>
          </p:cNvPr>
          <p:cNvSpPr>
            <a:spLocks noGrp="1"/>
          </p:cNvSpPr>
          <p:nvPr>
            <p:ph type="dt" sz="half" idx="10"/>
          </p:nvPr>
        </p:nvSpPr>
        <p:spPr/>
        <p:txBody>
          <a:bodyPr/>
          <a:lstStyle/>
          <a:p>
            <a:fld id="{8428BE39-4ACE-4D7D-850B-155324AF488B}" type="datetimeFigureOut">
              <a:rPr lang="en-GB" smtClean="0"/>
              <a:t>17/09/2023</a:t>
            </a:fld>
            <a:endParaRPr lang="en-GB"/>
          </a:p>
        </p:txBody>
      </p:sp>
      <p:sp>
        <p:nvSpPr>
          <p:cNvPr id="5" name="Footer Placeholder 4">
            <a:extLst>
              <a:ext uri="{FF2B5EF4-FFF2-40B4-BE49-F238E27FC236}">
                <a16:creationId xmlns:a16="http://schemas.microsoft.com/office/drawing/2014/main" id="{61EA12E5-2D52-49E2-A4A6-79B3BDE24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06975B-26C9-41D8-80C7-FAE4C557D332}"/>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2463367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0243D-7DAF-48D4-96DA-76A3F9698D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795438-3520-4C3C-B3B0-1668EB3A1C7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578F79-0AFD-4820-9E45-28A63BBF38F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200AF7-D719-45EB-8873-FB645A88BA69}"/>
              </a:ext>
            </a:extLst>
          </p:cNvPr>
          <p:cNvSpPr>
            <a:spLocks noGrp="1"/>
          </p:cNvSpPr>
          <p:nvPr>
            <p:ph type="dt" sz="half" idx="10"/>
          </p:nvPr>
        </p:nvSpPr>
        <p:spPr/>
        <p:txBody>
          <a:bodyPr/>
          <a:lstStyle/>
          <a:p>
            <a:fld id="{8428BE39-4ACE-4D7D-850B-155324AF488B}" type="datetimeFigureOut">
              <a:rPr lang="en-GB" smtClean="0"/>
              <a:t>17/09/2023</a:t>
            </a:fld>
            <a:endParaRPr lang="en-GB"/>
          </a:p>
        </p:txBody>
      </p:sp>
      <p:sp>
        <p:nvSpPr>
          <p:cNvPr id="6" name="Footer Placeholder 5">
            <a:extLst>
              <a:ext uri="{FF2B5EF4-FFF2-40B4-BE49-F238E27FC236}">
                <a16:creationId xmlns:a16="http://schemas.microsoft.com/office/drawing/2014/main" id="{C32466EF-454C-4FB8-B6A1-F51E6348C2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BE8193-36ED-4172-9A05-23E517C4C170}"/>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597601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BCBC5-622D-4F25-A6AC-2BBFC194F7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444D8F-2083-4B89-80D0-BF5E8EF259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F228B14-A5B5-4D3C-98EA-A03DCB80F6E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A73E60-C403-4957-97DC-A4CE14E654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2959EAC-3DFD-4F3A-B13E-A2223C595AA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148487-CB9C-4D87-BA74-654BB5279337}"/>
              </a:ext>
            </a:extLst>
          </p:cNvPr>
          <p:cNvSpPr>
            <a:spLocks noGrp="1"/>
          </p:cNvSpPr>
          <p:nvPr>
            <p:ph type="dt" sz="half" idx="10"/>
          </p:nvPr>
        </p:nvSpPr>
        <p:spPr/>
        <p:txBody>
          <a:bodyPr/>
          <a:lstStyle/>
          <a:p>
            <a:fld id="{8428BE39-4ACE-4D7D-850B-155324AF488B}" type="datetimeFigureOut">
              <a:rPr lang="en-GB" smtClean="0"/>
              <a:t>17/09/2023</a:t>
            </a:fld>
            <a:endParaRPr lang="en-GB"/>
          </a:p>
        </p:txBody>
      </p:sp>
      <p:sp>
        <p:nvSpPr>
          <p:cNvPr id="8" name="Footer Placeholder 7">
            <a:extLst>
              <a:ext uri="{FF2B5EF4-FFF2-40B4-BE49-F238E27FC236}">
                <a16:creationId xmlns:a16="http://schemas.microsoft.com/office/drawing/2014/main" id="{12B193E6-FF76-4F5B-ABE6-8CA5E44131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C8E502-11CC-4442-A7DC-9183661369FB}"/>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948847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FC4BA-B5C1-4EBE-8682-039C0EFD20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5FCA90-D78C-4E00-8B85-2BF1110C663E}"/>
              </a:ext>
            </a:extLst>
          </p:cNvPr>
          <p:cNvSpPr>
            <a:spLocks noGrp="1"/>
          </p:cNvSpPr>
          <p:nvPr>
            <p:ph type="dt" sz="half" idx="10"/>
          </p:nvPr>
        </p:nvSpPr>
        <p:spPr/>
        <p:txBody>
          <a:bodyPr/>
          <a:lstStyle/>
          <a:p>
            <a:fld id="{8428BE39-4ACE-4D7D-850B-155324AF488B}" type="datetimeFigureOut">
              <a:rPr lang="en-GB" smtClean="0"/>
              <a:t>17/09/2023</a:t>
            </a:fld>
            <a:endParaRPr lang="en-GB"/>
          </a:p>
        </p:txBody>
      </p:sp>
      <p:sp>
        <p:nvSpPr>
          <p:cNvPr id="4" name="Footer Placeholder 3">
            <a:extLst>
              <a:ext uri="{FF2B5EF4-FFF2-40B4-BE49-F238E27FC236}">
                <a16:creationId xmlns:a16="http://schemas.microsoft.com/office/drawing/2014/main" id="{AE749749-3B72-46AA-8752-40BFA1095A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870E15-483D-452A-90EC-D2C873422239}"/>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552813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AAAEA7-547D-4D87-A85D-AE2C3845DBFF}"/>
              </a:ext>
            </a:extLst>
          </p:cNvPr>
          <p:cNvSpPr>
            <a:spLocks noGrp="1"/>
          </p:cNvSpPr>
          <p:nvPr>
            <p:ph type="dt" sz="half" idx="10"/>
          </p:nvPr>
        </p:nvSpPr>
        <p:spPr/>
        <p:txBody>
          <a:bodyPr/>
          <a:lstStyle/>
          <a:p>
            <a:fld id="{8428BE39-4ACE-4D7D-850B-155324AF488B}" type="datetimeFigureOut">
              <a:rPr lang="en-GB" smtClean="0"/>
              <a:t>17/09/2023</a:t>
            </a:fld>
            <a:endParaRPr lang="en-GB"/>
          </a:p>
        </p:txBody>
      </p:sp>
      <p:sp>
        <p:nvSpPr>
          <p:cNvPr id="3" name="Footer Placeholder 2">
            <a:extLst>
              <a:ext uri="{FF2B5EF4-FFF2-40B4-BE49-F238E27FC236}">
                <a16:creationId xmlns:a16="http://schemas.microsoft.com/office/drawing/2014/main" id="{4751722F-E8DE-49B0-AD7C-AEA97D9B90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5DBF50-8352-484B-8E8F-B53BB1D3942B}"/>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1539535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395C7-5CF4-48A5-A550-D1284C6CDF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639615-E553-4BB8-9435-49E7A55B11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9F56EB-20F4-4983-A0B8-3E356968DE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07175F3-20C0-4AF4-AF5D-219F6A87E45E}"/>
              </a:ext>
            </a:extLst>
          </p:cNvPr>
          <p:cNvSpPr>
            <a:spLocks noGrp="1"/>
          </p:cNvSpPr>
          <p:nvPr>
            <p:ph type="dt" sz="half" idx="10"/>
          </p:nvPr>
        </p:nvSpPr>
        <p:spPr/>
        <p:txBody>
          <a:bodyPr/>
          <a:lstStyle/>
          <a:p>
            <a:fld id="{8428BE39-4ACE-4D7D-850B-155324AF488B}" type="datetimeFigureOut">
              <a:rPr lang="en-GB" smtClean="0"/>
              <a:t>17/09/2023</a:t>
            </a:fld>
            <a:endParaRPr lang="en-GB"/>
          </a:p>
        </p:txBody>
      </p:sp>
      <p:sp>
        <p:nvSpPr>
          <p:cNvPr id="6" name="Footer Placeholder 5">
            <a:extLst>
              <a:ext uri="{FF2B5EF4-FFF2-40B4-BE49-F238E27FC236}">
                <a16:creationId xmlns:a16="http://schemas.microsoft.com/office/drawing/2014/main" id="{398C6419-D28D-40F5-9526-0F4FD12585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94B967-C1C4-4DBC-974A-A4790399C320}"/>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232097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D9E4-CD25-4F38-9125-AAE37C9EB3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B976BC-6B99-4AFA-BE0E-5217814BC5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BBF39D-69A1-4D9E-A6D1-49503C9A4C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AF1A3FA-0E13-416D-85A9-311DD7CFDFAB}"/>
              </a:ext>
            </a:extLst>
          </p:cNvPr>
          <p:cNvSpPr>
            <a:spLocks noGrp="1"/>
          </p:cNvSpPr>
          <p:nvPr>
            <p:ph type="dt" sz="half" idx="10"/>
          </p:nvPr>
        </p:nvSpPr>
        <p:spPr/>
        <p:txBody>
          <a:bodyPr/>
          <a:lstStyle/>
          <a:p>
            <a:fld id="{8428BE39-4ACE-4D7D-850B-155324AF488B}" type="datetimeFigureOut">
              <a:rPr lang="en-GB" smtClean="0"/>
              <a:t>17/09/2023</a:t>
            </a:fld>
            <a:endParaRPr lang="en-GB"/>
          </a:p>
        </p:txBody>
      </p:sp>
      <p:sp>
        <p:nvSpPr>
          <p:cNvPr id="6" name="Footer Placeholder 5">
            <a:extLst>
              <a:ext uri="{FF2B5EF4-FFF2-40B4-BE49-F238E27FC236}">
                <a16:creationId xmlns:a16="http://schemas.microsoft.com/office/drawing/2014/main" id="{D2888132-BED4-4200-908C-D3F895352E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2197AC-FE8D-4E6C-8BC4-58CE1E7F3DFC}"/>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985344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5CF38-5979-4394-B63C-03D24EF526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68C5B2-917B-4E54-BD56-BCE9E748091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9FB67-6D99-4943-83C7-006B68042726}"/>
              </a:ext>
            </a:extLst>
          </p:cNvPr>
          <p:cNvSpPr>
            <a:spLocks noGrp="1"/>
          </p:cNvSpPr>
          <p:nvPr>
            <p:ph type="dt" sz="half" idx="10"/>
          </p:nvPr>
        </p:nvSpPr>
        <p:spPr/>
        <p:txBody>
          <a:bodyPr/>
          <a:lstStyle/>
          <a:p>
            <a:fld id="{8428BE39-4ACE-4D7D-850B-155324AF488B}" type="datetimeFigureOut">
              <a:rPr lang="en-GB" smtClean="0"/>
              <a:t>17/09/2023</a:t>
            </a:fld>
            <a:endParaRPr lang="en-GB"/>
          </a:p>
        </p:txBody>
      </p:sp>
      <p:sp>
        <p:nvSpPr>
          <p:cNvPr id="5" name="Footer Placeholder 4">
            <a:extLst>
              <a:ext uri="{FF2B5EF4-FFF2-40B4-BE49-F238E27FC236}">
                <a16:creationId xmlns:a16="http://schemas.microsoft.com/office/drawing/2014/main" id="{50AD5212-5AC6-4870-B034-EEBA02F541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1E25B4-5C1E-45D9-B26F-D40B74A9440C}"/>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2883697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A2E70E-4CAB-4037-914B-7B1BF77A2E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83E143-EF0F-4150-8370-BDB3B61D0F1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B7A7C3-8FA2-40C5-AB58-313508221368}"/>
              </a:ext>
            </a:extLst>
          </p:cNvPr>
          <p:cNvSpPr>
            <a:spLocks noGrp="1"/>
          </p:cNvSpPr>
          <p:nvPr>
            <p:ph type="dt" sz="half" idx="10"/>
          </p:nvPr>
        </p:nvSpPr>
        <p:spPr/>
        <p:txBody>
          <a:bodyPr/>
          <a:lstStyle/>
          <a:p>
            <a:fld id="{8428BE39-4ACE-4D7D-850B-155324AF488B}" type="datetimeFigureOut">
              <a:rPr lang="en-GB" smtClean="0"/>
              <a:t>17/09/2023</a:t>
            </a:fld>
            <a:endParaRPr lang="en-GB"/>
          </a:p>
        </p:txBody>
      </p:sp>
      <p:sp>
        <p:nvSpPr>
          <p:cNvPr id="5" name="Footer Placeholder 4">
            <a:extLst>
              <a:ext uri="{FF2B5EF4-FFF2-40B4-BE49-F238E27FC236}">
                <a16:creationId xmlns:a16="http://schemas.microsoft.com/office/drawing/2014/main" id="{04DD2CEE-E18E-499A-AADC-2676AD4188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D2589-46D8-427B-A180-2F68D75D5861}"/>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4090450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C53DCE-AA44-4DC9-8AE9-63FF2C079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54B166-85A4-415A-A388-50A1C6C6F9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26B09F-125E-48A6-85F3-735289AB7B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28BE39-4ACE-4D7D-850B-155324AF488B}" type="datetimeFigureOut">
              <a:rPr lang="en-GB" smtClean="0"/>
              <a:t>17/09/2023</a:t>
            </a:fld>
            <a:endParaRPr lang="en-GB"/>
          </a:p>
        </p:txBody>
      </p:sp>
      <p:sp>
        <p:nvSpPr>
          <p:cNvPr id="5" name="Footer Placeholder 4">
            <a:extLst>
              <a:ext uri="{FF2B5EF4-FFF2-40B4-BE49-F238E27FC236}">
                <a16:creationId xmlns:a16="http://schemas.microsoft.com/office/drawing/2014/main" id="{21A9B389-8663-4B1B-903A-9405D5341C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91382A-1A71-46AE-BF5F-E509E17E24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FBA18E-A52A-4825-A07E-1D03BB40B900}" type="slidenum">
              <a:rPr lang="en-GB" smtClean="0"/>
              <a:t>‹#›</a:t>
            </a:fld>
            <a:endParaRPr lang="en-GB"/>
          </a:p>
        </p:txBody>
      </p:sp>
    </p:spTree>
    <p:extLst>
      <p:ext uri="{BB962C8B-B14F-4D97-AF65-F5344CB8AC3E}">
        <p14:creationId xmlns:p14="http://schemas.microsoft.com/office/powerpoint/2010/main" val="268738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F9F875-1FAE-4B4B-B0C2-C9DBE204F0B3}"/>
              </a:ext>
            </a:extLst>
          </p:cNvPr>
          <p:cNvSpPr txBox="1"/>
          <p:nvPr/>
        </p:nvSpPr>
        <p:spPr>
          <a:xfrm>
            <a:off x="11389883" y="93760"/>
            <a:ext cx="895547" cy="553998"/>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ECEY4008</a:t>
            </a:r>
          </a:p>
          <a:p>
            <a:r>
              <a:rPr lang="en-GB" sz="1000" dirty="0">
                <a:latin typeface="Arial" panose="020B0604020202020204" pitchFamily="34" charset="0"/>
                <a:cs typeface="Arial" panose="020B0604020202020204" pitchFamily="34" charset="0"/>
              </a:rPr>
              <a:t>1400404</a:t>
            </a:r>
          </a:p>
          <a:p>
            <a:r>
              <a:rPr lang="en-GB" sz="1000" dirty="0">
                <a:latin typeface="Arial" panose="020B0604020202020204" pitchFamily="34" charset="0"/>
                <a:cs typeface="Arial" panose="020B0604020202020204" pitchFamily="34" charset="0"/>
              </a:rPr>
              <a:t>words</a:t>
            </a:r>
          </a:p>
        </p:txBody>
      </p:sp>
      <p:sp>
        <p:nvSpPr>
          <p:cNvPr id="5" name="TextBox 4">
            <a:extLst>
              <a:ext uri="{FF2B5EF4-FFF2-40B4-BE49-F238E27FC236}">
                <a16:creationId xmlns:a16="http://schemas.microsoft.com/office/drawing/2014/main" id="{9DCD4101-CAD9-45C3-ADDF-9A0CC9BA4087}"/>
              </a:ext>
            </a:extLst>
          </p:cNvPr>
          <p:cNvSpPr txBox="1"/>
          <p:nvPr/>
        </p:nvSpPr>
        <p:spPr>
          <a:xfrm>
            <a:off x="509466" y="177174"/>
            <a:ext cx="10803117" cy="461665"/>
          </a:xfrm>
          <a:prstGeom prst="rect">
            <a:avLst/>
          </a:prstGeom>
          <a:solidFill>
            <a:schemeClr val="bg1"/>
          </a:solidFill>
          <a:ln>
            <a:noFill/>
          </a:ln>
          <a:effectLst>
            <a:glow rad="63500">
              <a:schemeClr val="accent3">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GB" sz="2400" dirty="0">
                <a:solidFill>
                  <a:srgbClr val="002060"/>
                </a:solidFill>
                <a:latin typeface="Arial" panose="020B0604020202020204" pitchFamily="34" charset="0"/>
                <a:cs typeface="Arial" panose="020B0604020202020204" pitchFamily="34" charset="0"/>
              </a:rPr>
              <a:t>Study skills that support effective study and development of academic writing</a:t>
            </a:r>
          </a:p>
        </p:txBody>
      </p:sp>
      <p:sp>
        <p:nvSpPr>
          <p:cNvPr id="6" name="TextBox 5">
            <a:extLst>
              <a:ext uri="{FF2B5EF4-FFF2-40B4-BE49-F238E27FC236}">
                <a16:creationId xmlns:a16="http://schemas.microsoft.com/office/drawing/2014/main" id="{6D174D82-CCDD-45A9-BB2E-B5926BF0AA38}"/>
              </a:ext>
            </a:extLst>
          </p:cNvPr>
          <p:cNvSpPr txBox="1"/>
          <p:nvPr/>
        </p:nvSpPr>
        <p:spPr>
          <a:xfrm>
            <a:off x="251381" y="1105433"/>
            <a:ext cx="11689237" cy="523220"/>
          </a:xfrm>
          <a:prstGeom prst="rect">
            <a:avLst/>
          </a:prstGeom>
          <a:solidFill>
            <a:schemeClr val="bg1"/>
          </a:solidFill>
          <a:ln>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Introduction</a:t>
            </a:r>
          </a:p>
          <a:p>
            <a:r>
              <a:rPr lang="en-GB" sz="1400" dirty="0">
                <a:latin typeface="Arial" panose="020B0604020202020204" pitchFamily="34" charset="0"/>
                <a:cs typeface="Arial" panose="020B0604020202020204" pitchFamily="34" charset="0"/>
              </a:rPr>
              <a:t>This poster will discuss three different key points, highlighting study skills that are crucial to academic study</a:t>
            </a:r>
          </a:p>
        </p:txBody>
      </p:sp>
      <p:sp>
        <p:nvSpPr>
          <p:cNvPr id="8" name="TextBox 7">
            <a:extLst>
              <a:ext uri="{FF2B5EF4-FFF2-40B4-BE49-F238E27FC236}">
                <a16:creationId xmlns:a16="http://schemas.microsoft.com/office/drawing/2014/main" id="{7E589844-7B16-4EBF-8FFC-F7DD51259B45}"/>
              </a:ext>
            </a:extLst>
          </p:cNvPr>
          <p:cNvSpPr txBox="1"/>
          <p:nvPr/>
        </p:nvSpPr>
        <p:spPr>
          <a:xfrm>
            <a:off x="367645" y="1951348"/>
            <a:ext cx="3280528" cy="3570208"/>
          </a:xfrm>
          <a:prstGeom prst="rect">
            <a:avLst/>
          </a:prstGeom>
          <a:solidFill>
            <a:schemeClr val="bg1"/>
          </a:solidFill>
          <a:ln>
            <a:solidFill>
              <a:schemeClr val="tx1"/>
            </a:solidFill>
          </a:ln>
          <a:effectLst>
            <a:glow rad="63500">
              <a:schemeClr val="accent5">
                <a:satMod val="175000"/>
                <a:alpha val="40000"/>
              </a:schemeClr>
            </a:glow>
          </a:effectLst>
        </p:spPr>
        <p:txBody>
          <a:bodyPr wrap="square" rtlCol="0">
            <a:spAutoFit/>
          </a:bodyPr>
          <a:lstStyle/>
          <a:p>
            <a:r>
              <a:rPr lang="en-GB" dirty="0"/>
              <a:t>Time management:</a:t>
            </a:r>
          </a:p>
          <a:p>
            <a:r>
              <a:rPr lang="en-GB" sz="1600" dirty="0"/>
              <a:t>According to Cottrell (2013) success as a student will be strongly affected by the combination of how much time you spend in study and how well that time is used. She also explains the importance of students having a plan to manage well. </a:t>
            </a:r>
          </a:p>
          <a:p>
            <a:r>
              <a:rPr lang="en-GB" sz="1600" dirty="0"/>
              <a:t>This is supported by Moore (2010) who states students should have a plan and that they should stick to it.</a:t>
            </a:r>
          </a:p>
          <a:p>
            <a:r>
              <a:rPr lang="en-GB" sz="1600" dirty="0"/>
              <a:t>Moore’s (2010) 4-D approach allows students to plan by managing their time well.</a:t>
            </a:r>
            <a:endParaRPr lang="en-GB" dirty="0"/>
          </a:p>
        </p:txBody>
      </p:sp>
      <p:sp>
        <p:nvSpPr>
          <p:cNvPr id="9" name="TextBox 8">
            <a:extLst>
              <a:ext uri="{FF2B5EF4-FFF2-40B4-BE49-F238E27FC236}">
                <a16:creationId xmlns:a16="http://schemas.microsoft.com/office/drawing/2014/main" id="{C53A69A4-7B8F-4E1D-9B1D-1B135BF3C7D1}"/>
              </a:ext>
            </a:extLst>
          </p:cNvPr>
          <p:cNvSpPr txBox="1"/>
          <p:nvPr/>
        </p:nvSpPr>
        <p:spPr>
          <a:xfrm>
            <a:off x="4317895" y="1951348"/>
            <a:ext cx="3280528" cy="2585323"/>
          </a:xfrm>
          <a:prstGeom prst="rect">
            <a:avLst/>
          </a:prstGeom>
          <a:solidFill>
            <a:schemeClr val="bg1"/>
          </a:solidFill>
          <a:ln>
            <a:solidFill>
              <a:schemeClr val="tx1"/>
            </a:solidFill>
          </a:ln>
          <a:effectLst>
            <a:glow rad="63500">
              <a:schemeClr val="accent2">
                <a:satMod val="175000"/>
                <a:alpha val="40000"/>
              </a:schemeClr>
            </a:glow>
          </a:effectLst>
        </p:spPr>
        <p:txBody>
          <a:bodyPr wrap="square" rtlCol="0">
            <a:spAutoFit/>
          </a:bodyPr>
          <a:lstStyle/>
          <a:p>
            <a:r>
              <a:rPr lang="en-GB" dirty="0"/>
              <a:t>Note taking:</a:t>
            </a:r>
          </a:p>
          <a:p>
            <a:r>
              <a:rPr lang="en-GB" dirty="0"/>
              <a:t>Day (2018) claims that notetaking is a key part of academic reading </a:t>
            </a:r>
            <a:r>
              <a:rPr lang="en-GB"/>
              <a:t>and writing</a:t>
            </a:r>
            <a:r>
              <a:rPr lang="en-GB" dirty="0"/>
              <a:t>.</a:t>
            </a:r>
          </a:p>
          <a:p>
            <a:endParaRPr lang="en-GB" dirty="0"/>
          </a:p>
          <a:p>
            <a:endParaRPr lang="en-GB" dirty="0"/>
          </a:p>
          <a:p>
            <a:endParaRPr lang="en-GB" dirty="0"/>
          </a:p>
          <a:p>
            <a:endParaRPr lang="en-GB" dirty="0"/>
          </a:p>
          <a:p>
            <a:endParaRPr lang="en-GB" dirty="0"/>
          </a:p>
        </p:txBody>
      </p:sp>
      <p:sp>
        <p:nvSpPr>
          <p:cNvPr id="10" name="TextBox 9">
            <a:extLst>
              <a:ext uri="{FF2B5EF4-FFF2-40B4-BE49-F238E27FC236}">
                <a16:creationId xmlns:a16="http://schemas.microsoft.com/office/drawing/2014/main" id="{92A144A6-0D64-41E8-8A46-6BD4A3FFAE74}"/>
              </a:ext>
            </a:extLst>
          </p:cNvPr>
          <p:cNvSpPr txBox="1"/>
          <p:nvPr/>
        </p:nvSpPr>
        <p:spPr>
          <a:xfrm>
            <a:off x="8250442" y="1951347"/>
            <a:ext cx="3280528" cy="3693319"/>
          </a:xfrm>
          <a:prstGeom prst="rect">
            <a:avLst/>
          </a:prstGeom>
          <a:solidFill>
            <a:schemeClr val="bg1"/>
          </a:solidFill>
          <a:ln>
            <a:solidFill>
              <a:schemeClr val="tx1"/>
            </a:solidFill>
          </a:ln>
          <a:effectLst>
            <a:glow rad="63500">
              <a:schemeClr val="accent6">
                <a:satMod val="175000"/>
                <a:alpha val="40000"/>
              </a:schemeClr>
            </a:glow>
          </a:effectLst>
        </p:spPr>
        <p:txBody>
          <a:bodyPr wrap="square" rtlCol="0">
            <a:spAutoFit/>
          </a:bodyPr>
          <a:lstStyle/>
          <a:p>
            <a:r>
              <a:rPr lang="en-GB" dirty="0"/>
              <a:t>Reading:</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1" name="TextBox 10">
            <a:extLst>
              <a:ext uri="{FF2B5EF4-FFF2-40B4-BE49-F238E27FC236}">
                <a16:creationId xmlns:a16="http://schemas.microsoft.com/office/drawing/2014/main" id="{743A01F9-1EA4-40F3-96EC-3B1BEC6C6470}"/>
              </a:ext>
            </a:extLst>
          </p:cNvPr>
          <p:cNvSpPr txBox="1"/>
          <p:nvPr/>
        </p:nvSpPr>
        <p:spPr>
          <a:xfrm>
            <a:off x="251381" y="6075260"/>
            <a:ext cx="11689237" cy="523220"/>
          </a:xfrm>
          <a:prstGeom prst="rect">
            <a:avLst/>
          </a:prstGeom>
          <a:solidFill>
            <a:schemeClr val="bg1"/>
          </a:solidFill>
          <a:ln>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Conclusion</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1727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2EB0C3-AC56-450F-9A7C-8B1E54CF9367}"/>
              </a:ext>
            </a:extLst>
          </p:cNvPr>
          <p:cNvSpPr txBox="1"/>
          <p:nvPr/>
        </p:nvSpPr>
        <p:spPr>
          <a:xfrm>
            <a:off x="254000" y="233680"/>
            <a:ext cx="11470640" cy="707886"/>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35691968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TotalTime>
  <Words>147</Words>
  <Application>Microsoft Office PowerPoint</Application>
  <PresentationFormat>Widescreen</PresentationFormat>
  <Paragraphs>28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 Cecen (Usk CiW Primary School)</dc:creator>
  <cp:lastModifiedBy>Chelsey Cecen</cp:lastModifiedBy>
  <cp:revision>5</cp:revision>
  <dcterms:created xsi:type="dcterms:W3CDTF">2023-09-13T15:02:51Z</dcterms:created>
  <dcterms:modified xsi:type="dcterms:W3CDTF">2023-09-17T11:23:18Z</dcterms:modified>
</cp:coreProperties>
</file>