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5" r:id="rId10"/>
    <p:sldId id="262" r:id="rId11"/>
    <p:sldId id="270" r:id="rId12"/>
    <p:sldId id="269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media/image2.jpeg" TargetMode="External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>
          <a:blip r:embed="rId2" r:link="rId3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ctrTitle"/>
          </p:nvPr>
        </p:nvSpPr>
        <p:spPr>
          <a:xfrm>
            <a:off x="3505196" y="2438403"/>
            <a:ext cx="5257800" cy="914400"/>
          </a:xfrm>
        </p:spPr>
        <p:txBody>
          <a:bodyPr anchor="b"/>
          <a:lstStyle>
            <a:lvl1pPr>
              <a:defRPr lang="en-US" sz="40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3"/>
          <p:cNvSpPr txBox="1">
            <a:spLocks noGrp="1"/>
          </p:cNvSpPr>
          <p:nvPr>
            <p:ph type="subTitle" idx="1"/>
          </p:nvPr>
        </p:nvSpPr>
        <p:spPr>
          <a:xfrm>
            <a:off x="3505196" y="3276596"/>
            <a:ext cx="5257800" cy="749295"/>
          </a:xfrm>
        </p:spPr>
        <p:txBody>
          <a:bodyPr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27E7FD-D639-4ED3-8778-DCA0618D6A6D}" type="datetime1">
              <a:rPr lang="en-US"/>
              <a:pPr lvl="0"/>
              <a:t>11/19/2015</a:t>
            </a:fld>
            <a:endParaRPr lang="en-GB" dirty="0"/>
          </a:p>
        </p:txBody>
      </p:sp>
      <p:sp>
        <p:nvSpPr>
          <p:cNvPr id="5" name="Rectangle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Rectangle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3ED553-1B73-4BCF-98CC-987A61B7C9A4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94B87A-18B0-40E9-8DBF-1785C7D3140E}" type="datetime1">
              <a:rPr lang="en-US"/>
              <a:pPr lvl="0"/>
              <a:t>11/19/2015</a:t>
            </a:fld>
            <a:endParaRPr lang="en-GB" dirty="0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1E219A-9073-40A9-90E4-66B883697D91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lang="en-US" sz="4000" b="1" cap="all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166F3B-59D2-4E2E-9754-602760C35385}" type="datetime1">
              <a:rPr lang="en-US"/>
              <a:pPr lvl="0"/>
              <a:t>11/19/2015</a:t>
            </a:fld>
            <a:endParaRPr lang="en-GB" dirty="0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6BB951-F450-4E5A-BADD-079E4E485B8E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914400" y="1676396"/>
            <a:ext cx="3771899" cy="4724403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838703" y="1676396"/>
            <a:ext cx="3771899" cy="4724403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5546DA-2ACF-496C-9848-0ED2ED933BB4}" type="datetime1">
              <a:rPr lang="en-US"/>
              <a:pPr lvl="0"/>
              <a:t>11/19/2015</a:t>
            </a:fld>
            <a:endParaRPr lang="en-GB" dirty="0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555B8B-5713-4A47-8430-4F782F5F278E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7E32E1-0666-4934-90EC-0BA585037B8D}" type="datetime1">
              <a:rPr lang="en-US"/>
              <a:pPr lvl="0"/>
              <a:t>11/19/2015</a:t>
            </a:fld>
            <a:endParaRPr lang="en-GB" dirty="0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EA424F-BFDC-4C55-BB29-5F208AB22956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C42BF4-F1F0-44FC-9065-C74705BC6670}" type="datetime1">
              <a:rPr lang="en-US"/>
              <a:pPr lvl="0"/>
              <a:t>11/19/2015</a:t>
            </a:fld>
            <a:endParaRPr lang="en-GB" dirty="0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AF57C9-EEB9-4A71-8E9E-1E1D99285417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ABA3D7-F6DA-4453-BE11-7CD96D46DA2D}" type="datetime1">
              <a:rPr lang="en-US"/>
              <a:pPr lvl="0"/>
              <a:t>11/19/2015</a:t>
            </a:fld>
            <a:endParaRPr lang="en-GB" dirty="0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A0AADA-13A8-4A03-9180-3B0F0ADC51CD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lang="en-US"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9575BB-B883-4E06-B530-D2272B550690}" type="datetime1">
              <a:rPr lang="en-US"/>
              <a:pPr lvl="0"/>
              <a:t>11/19/2015</a:t>
            </a:fld>
            <a:endParaRPr lang="en-GB" dirty="0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9AC174-1FD1-4534-ACA0-2E9AB7BEC727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lang="en-US"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FA0FF5-8D4C-4B9F-A163-E19C5BD621CD}" type="datetime1">
              <a:rPr lang="en-US"/>
              <a:pPr lvl="0"/>
              <a:t>11/19/2015</a:t>
            </a:fld>
            <a:endParaRPr lang="en-GB" dirty="0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03D8AB-9302-4E35-A433-3657E8871B69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D4E48C6-9739-4792-8648-B8CD635311DA}" type="datetime1">
              <a:rPr lang="en-US"/>
              <a:pPr lvl="0"/>
              <a:t>11/19/2015</a:t>
            </a:fld>
            <a:endParaRPr lang="en-GB" dirty="0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35F9C4-7B4E-4D87-83CE-995A04930736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6686549" y="152403"/>
            <a:ext cx="1924053" cy="6248396"/>
          </a:xfrm>
        </p:spPr>
        <p:txBody>
          <a:bodyPr vert="eaVert"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914400" y="152403"/>
            <a:ext cx="5619746" cy="624839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4CB3B9-A8CB-4142-8B4A-6C0D38515658}" type="datetime1">
              <a:rPr lang="en-US"/>
              <a:pPr lvl="0"/>
              <a:t>11/19/2015</a:t>
            </a:fld>
            <a:endParaRPr lang="en-GB" dirty="0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 dirty="0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F777CA-26CF-4938-97CB-8EFA2FAFE7D1}" type="slidenum">
              <a:rPr/>
              <a:pPr lvl="0"/>
              <a:t>‹#›</a:t>
            </a:fld>
            <a:endParaRPr lang="en-GB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media/image1.jpeg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 r:link="rId14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Grp="1"/>
          </p:cNvSpPr>
          <p:nvPr>
            <p:ph type="title"/>
          </p:nvPr>
        </p:nvSpPr>
        <p:spPr>
          <a:xfrm>
            <a:off x="914400" y="152403"/>
            <a:ext cx="7696203" cy="10668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en-GB"/>
              <a:t>Click to edit title style</a:t>
            </a:r>
          </a:p>
        </p:txBody>
      </p:sp>
      <p:sp>
        <p:nvSpPr>
          <p:cNvPr id="3" name="Rectangle 3"/>
          <p:cNvSpPr txBox="1">
            <a:spLocks noGrp="1"/>
          </p:cNvSpPr>
          <p:nvPr>
            <p:ph type="body" idx="1"/>
          </p:nvPr>
        </p:nvSpPr>
        <p:spPr>
          <a:xfrm>
            <a:off x="914400" y="1676396"/>
            <a:ext cx="7696203" cy="47244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 txBox="1">
            <a:spLocks noGrp="1"/>
          </p:cNvSpPr>
          <p:nvPr>
            <p:ph type="dt" sz="half" idx="2"/>
          </p:nvPr>
        </p:nvSpPr>
        <p:spPr>
          <a:xfrm>
            <a:off x="457200" y="6245223"/>
            <a:ext cx="2133596" cy="47624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rgbClr val="FFFFFF"/>
                </a:solidFill>
                <a:uFillTx/>
                <a:latin typeface="Tahoma"/>
              </a:defRPr>
            </a:lvl1pPr>
          </a:lstStyle>
          <a:p>
            <a:pPr lvl="0"/>
            <a:fld id="{250DC7A8-724F-4EC7-A45A-0618E79A3815}" type="datetime1">
              <a:rPr lang="en-US"/>
              <a:pPr lvl="0"/>
              <a:t>11/19/2015</a:t>
            </a:fld>
            <a:endParaRPr lang="en-GB" dirty="0"/>
          </a:p>
        </p:txBody>
      </p:sp>
      <p:sp>
        <p:nvSpPr>
          <p:cNvPr id="5" name="Rectangle 5"/>
          <p:cNvSpPr txBox="1">
            <a:spLocks noGrp="1"/>
          </p:cNvSpPr>
          <p:nvPr>
            <p:ph type="ftr" sz="quarter" idx="3"/>
          </p:nvPr>
        </p:nvSpPr>
        <p:spPr>
          <a:xfrm>
            <a:off x="3124203" y="6245223"/>
            <a:ext cx="2895603" cy="47624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Tahoma"/>
              </a:defRPr>
            </a:lvl1pPr>
          </a:lstStyle>
          <a:p>
            <a:pPr lvl="0"/>
            <a:endParaRPr lang="en-GB" dirty="0"/>
          </a:p>
        </p:txBody>
      </p:sp>
      <p:sp>
        <p:nvSpPr>
          <p:cNvPr id="6" name="Rectangle 6"/>
          <p:cNvSpPr txBox="1">
            <a:spLocks noGrp="1"/>
          </p:cNvSpPr>
          <p:nvPr>
            <p:ph type="sldNum" sz="quarter" idx="4"/>
          </p:nvPr>
        </p:nvSpPr>
        <p:spPr>
          <a:xfrm>
            <a:off x="6553203" y="6245223"/>
            <a:ext cx="2133596" cy="47624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Tahoma"/>
              </a:defRPr>
            </a:lvl1pPr>
          </a:lstStyle>
          <a:p>
            <a:pPr lvl="0"/>
            <a:fld id="{3A92678D-7550-444B-B2FE-8E518D14BDB5}" type="slidenum">
              <a:rPr/>
              <a:pPr lvl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0" cap="none" spc="0" baseline="0">
          <a:solidFill>
            <a:srgbClr val="333333"/>
          </a:solidFill>
          <a:uFillTx/>
          <a:latin typeface="Tahoma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32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28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24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3pPr>
      <a:lvl4pPr marL="1562096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20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4pPr>
      <a:lvl5pPr marL="1981203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FFCC00"/>
        </a:buClr>
        <a:buSzPct val="75000"/>
        <a:buFont typeface="Wingdings" pitchFamily="2"/>
        <a:buChar char="n"/>
        <a:tabLst/>
        <a:defRPr lang="en-US" sz="2000" b="0" i="0" u="none" strike="noStrike" kern="0" cap="none" spc="0" baseline="0">
          <a:solidFill>
            <a:srgbClr val="FFFFFF"/>
          </a:solidFill>
          <a:effectLst>
            <a:outerShdw dist="38096" dir="2700000">
              <a:srgbClr val="000000"/>
            </a:outerShdw>
          </a:effectLst>
          <a:uFillTx/>
          <a:latin typeface="Tahoma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dirty="0"/>
              <a:t>SESSION </a:t>
            </a:r>
            <a:r>
              <a:rPr lang="en-GB" dirty="0" smtClean="0"/>
              <a:t>8</a:t>
            </a:r>
            <a:endParaRPr lang="en-GB" dirty="0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 dirty="0" smtClean="0"/>
              <a:t>Nutrition for Health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this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have a brief overview of a balanced diet</a:t>
            </a:r>
          </a:p>
          <a:p>
            <a:r>
              <a:rPr lang="en-GB" dirty="0" smtClean="0"/>
              <a:t>To discuss how diet affects health and the development of disease</a:t>
            </a:r>
          </a:p>
          <a:p>
            <a:r>
              <a:rPr lang="en-GB" dirty="0" smtClean="0"/>
              <a:t>A brief look at Diabetes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547202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Government 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Every government sets guidelines for its population and in the UK is led by the Scientific Advisory Committee on Nutrition (SACN)</a:t>
            </a:r>
          </a:p>
          <a:p>
            <a:endParaRPr lang="en-GB" dirty="0"/>
          </a:p>
          <a:p>
            <a:r>
              <a:rPr lang="en-GB" dirty="0" smtClean="0"/>
              <a:t>They set guidelines for the UK and help to translate the guidelines into practice.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725113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TRANSLATING TARGETS INTO FOOD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Dietary targets are often set as energy requirements</a:t>
            </a:r>
          </a:p>
          <a:p>
            <a:pPr lvl="0"/>
            <a:r>
              <a:rPr lang="en-GB" dirty="0"/>
              <a:t>Based on food groups = protein, CHO and fat</a:t>
            </a:r>
          </a:p>
          <a:p>
            <a:pPr lvl="0"/>
            <a:r>
              <a:rPr lang="en-GB" dirty="0"/>
              <a:t>Plus other targets such as the 6g salt/day</a:t>
            </a:r>
          </a:p>
          <a:p>
            <a:pPr lvl="0"/>
            <a:r>
              <a:rPr lang="en-GB" dirty="0"/>
              <a:t>Guidelines have been based on </a:t>
            </a:r>
            <a:r>
              <a:rPr lang="en-GB" dirty="0"/>
              <a:t>Uk</a:t>
            </a:r>
            <a:r>
              <a:rPr lang="en-GB" dirty="0"/>
              <a:t> dietary targets (</a:t>
            </a:r>
            <a:r>
              <a:rPr lang="en-GB" dirty="0"/>
              <a:t>Nacne</a:t>
            </a:r>
            <a:r>
              <a:rPr lang="en-GB" dirty="0"/>
              <a:t> 1983)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Guidelines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In the past there has been to much emphasis on good and bad foods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Class discussion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The term “Healthy Eating” came out of this</a:t>
            </a:r>
          </a:p>
          <a:p>
            <a:pPr lvl="0"/>
            <a:r>
              <a:rPr lang="en-GB" dirty="0"/>
              <a:t>Has been regarded as worthy but joyless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 smtClean="0"/>
              <a:t>Guidelines in the 1980s</a:t>
            </a:r>
            <a:endParaRPr lang="en-GB" dirty="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spcBef>
                <a:spcPts val="600"/>
              </a:spcBef>
            </a:pPr>
            <a:r>
              <a:rPr lang="en-GB" sz="2400" dirty="0"/>
              <a:t>As a result of this they issued 8 guidelines</a:t>
            </a:r>
          </a:p>
          <a:p>
            <a:pPr lvl="0">
              <a:spcBef>
                <a:spcPts val="600"/>
              </a:spcBef>
            </a:pPr>
            <a:r>
              <a:rPr lang="en-GB" sz="2400" dirty="0"/>
              <a:t>Base food on starches</a:t>
            </a:r>
          </a:p>
          <a:p>
            <a:pPr lvl="0">
              <a:spcBef>
                <a:spcPts val="600"/>
              </a:spcBef>
            </a:pPr>
            <a:r>
              <a:rPr lang="en-GB" sz="2400" dirty="0"/>
              <a:t>Eat lots of fruit and veg</a:t>
            </a:r>
          </a:p>
          <a:p>
            <a:pPr lvl="0">
              <a:spcBef>
                <a:spcPts val="600"/>
              </a:spcBef>
            </a:pPr>
            <a:r>
              <a:rPr lang="en-GB" sz="2400" dirty="0"/>
              <a:t>Have 2 portions of fish /week</a:t>
            </a:r>
          </a:p>
          <a:p>
            <a:pPr lvl="0">
              <a:spcBef>
                <a:spcPts val="600"/>
              </a:spcBef>
            </a:pPr>
            <a:r>
              <a:rPr lang="en-GB" sz="2400" dirty="0"/>
              <a:t>Cut down on saturated fat and sugar</a:t>
            </a:r>
          </a:p>
          <a:p>
            <a:pPr lvl="0">
              <a:spcBef>
                <a:spcPts val="600"/>
              </a:spcBef>
            </a:pPr>
            <a:r>
              <a:rPr lang="en-GB" sz="2400" dirty="0"/>
              <a:t>Try to eat less salt</a:t>
            </a:r>
          </a:p>
          <a:p>
            <a:pPr lvl="0">
              <a:spcBef>
                <a:spcPts val="600"/>
              </a:spcBef>
            </a:pPr>
            <a:r>
              <a:rPr lang="en-GB" sz="2400" dirty="0"/>
              <a:t>Drink plenty of water</a:t>
            </a:r>
          </a:p>
          <a:p>
            <a:pPr lvl="0">
              <a:spcBef>
                <a:spcPts val="600"/>
              </a:spcBef>
            </a:pPr>
            <a:r>
              <a:rPr lang="en-GB" sz="2400" dirty="0"/>
              <a:t>Get active</a:t>
            </a:r>
          </a:p>
          <a:p>
            <a:pPr lvl="0">
              <a:spcBef>
                <a:spcPts val="600"/>
              </a:spcBef>
            </a:pPr>
            <a:r>
              <a:rPr lang="en-GB" sz="2400" dirty="0" smtClean="0"/>
              <a:t>Do not </a:t>
            </a:r>
            <a:r>
              <a:rPr lang="en-GB" sz="2400" dirty="0"/>
              <a:t>skip </a:t>
            </a:r>
            <a:r>
              <a:rPr lang="en-GB" sz="2400" dirty="0" smtClean="0"/>
              <a:t>breakfast</a:t>
            </a:r>
            <a:endParaRPr lang="en-GB" sz="2400" dirty="0"/>
          </a:p>
          <a:p>
            <a:pPr lvl="0">
              <a:spcBef>
                <a:spcPts val="600"/>
              </a:spcBef>
            </a:pPr>
            <a:r>
              <a:rPr lang="en-GB" sz="2400" dirty="0"/>
              <a:t>Oh and enjoy your food – did that work?</a:t>
            </a:r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Balance of health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Many countries have been looking at food models and we adopted the Balance of Good </a:t>
            </a:r>
            <a:r>
              <a:rPr lang="en-GB" dirty="0" smtClean="0"/>
              <a:t>Health which was replace by the </a:t>
            </a:r>
            <a:r>
              <a:rPr lang="en-GB" dirty="0" smtClean="0"/>
              <a:t>Eatwell</a:t>
            </a:r>
            <a:r>
              <a:rPr lang="en-GB" dirty="0" smtClean="0"/>
              <a:t> plate</a:t>
            </a:r>
            <a:endParaRPr lang="en-GB" dirty="0"/>
          </a:p>
          <a:p>
            <a:pPr lvl="0"/>
            <a:r>
              <a:rPr lang="en-GB" dirty="0" smtClean="0"/>
              <a:t>It </a:t>
            </a:r>
            <a:r>
              <a:rPr lang="en-GB" dirty="0"/>
              <a:t>can be used as a guide to talk around food groups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Balance of health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Flexible – can be used for all age groups</a:t>
            </a:r>
          </a:p>
          <a:p>
            <a:pPr lvl="0"/>
            <a:r>
              <a:rPr lang="en-GB" dirty="0"/>
              <a:t>It can be </a:t>
            </a:r>
            <a:r>
              <a:rPr lang="en-GB" dirty="0"/>
              <a:t>targetted</a:t>
            </a:r>
            <a:r>
              <a:rPr lang="en-GB" dirty="0"/>
              <a:t> at individuals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However it does not fit composite foods – casseroles , made up dishes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https://www.gov.uk/government/uploads/system/uploads/attachment_data/file/239982/Eatwell_poster_960x640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6" name="AutoShape 4" descr="https://www.gov.uk/government/uploads/system/uploads/attachment_data/file/239982/Eatwell_poster_960x640.jp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764704"/>
            <a:ext cx="7452318" cy="4968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8434727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How I talk around the food plate!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Look at the food plate!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It does not deal with meal patterns</a:t>
            </a:r>
          </a:p>
          <a:p>
            <a:pPr lvl="0"/>
            <a:r>
              <a:rPr lang="en-GB" dirty="0"/>
              <a:t>It does not deal with </a:t>
            </a:r>
            <a:r>
              <a:rPr lang="en-GB" dirty="0" smtClean="0"/>
              <a:t>alcohol</a:t>
            </a:r>
          </a:p>
          <a:p>
            <a:pPr lvl="0"/>
            <a:r>
              <a:rPr lang="en-GB" dirty="0" smtClean="0"/>
              <a:t>It does not cover salt</a:t>
            </a:r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What are the guidelines for alcohol?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smtClean="0"/>
              <a:t>Eatwell</a:t>
            </a:r>
            <a:r>
              <a:rPr lang="en-GB" dirty="0" smtClean="0"/>
              <a:t> Plate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plate is now over 20 years old and a little out of date </a:t>
            </a:r>
          </a:p>
          <a:p>
            <a:r>
              <a:rPr lang="en-GB" dirty="0" smtClean="0"/>
              <a:t>It is currently under review by Public Health England</a:t>
            </a:r>
          </a:p>
          <a:p>
            <a:r>
              <a:rPr lang="en-GB" dirty="0" smtClean="0"/>
              <a:t>Wales will adopt the new model when it is published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5413445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nutritionaustralia.org/sites/default/files/NA_Pyramid_A5-cro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2656"/>
            <a:ext cx="8280920" cy="640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410827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does diet impact on health?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have already discussed a large number of diseases that are caused by an unhealthy diet !</a:t>
            </a:r>
          </a:p>
          <a:p>
            <a:endParaRPr lang="en-GB" dirty="0"/>
          </a:p>
          <a:p>
            <a:r>
              <a:rPr lang="en-GB" dirty="0" smtClean="0"/>
              <a:t>Over eating or over nutrition is the fastest growing health problem in the World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7157034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facts and figures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20% of adults have high blood pressure</a:t>
            </a:r>
          </a:p>
          <a:p>
            <a:r>
              <a:rPr lang="en-GB" sz="2800" dirty="0" smtClean="0"/>
              <a:t>33% of adults are limited by a disability</a:t>
            </a:r>
          </a:p>
          <a:p>
            <a:r>
              <a:rPr lang="en-GB" sz="2800" dirty="0" smtClean="0"/>
              <a:t>58% of adults are overweight or obese</a:t>
            </a:r>
          </a:p>
          <a:p>
            <a:r>
              <a:rPr lang="en-GB" sz="2800" dirty="0" smtClean="0"/>
              <a:t>42% of adults drink too much</a:t>
            </a:r>
          </a:p>
          <a:p>
            <a:r>
              <a:rPr lang="en-GB" sz="2800" dirty="0" smtClean="0"/>
              <a:t>34% of adults are not physically active</a:t>
            </a:r>
          </a:p>
          <a:p>
            <a:r>
              <a:rPr lang="en-GB" sz="2800" dirty="0" smtClean="0"/>
              <a:t>21% of adults smoke – this is decreasing</a:t>
            </a:r>
          </a:p>
          <a:p>
            <a:r>
              <a:rPr lang="en-GB" sz="2800" dirty="0" smtClean="0"/>
              <a:t>Taken from CMO Report 2014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13612581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second part we will look at the part nutrition plays in development of disease and its treatment.</a:t>
            </a:r>
          </a:p>
          <a:p>
            <a:endParaRPr lang="en-GB" dirty="0"/>
          </a:p>
          <a:p>
            <a:r>
              <a:rPr lang="en-GB" dirty="0" smtClean="0"/>
              <a:t>Diabetes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965458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Nutrition design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Nutrition%20design%20template</Template>
  <TotalTime>289</TotalTime>
  <Words>475</Words>
  <Application>Microsoft Office PowerPoint</Application>
  <PresentationFormat>On-screen Show (4:3)</PresentationFormat>
  <Paragraphs>69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Nutrition design template</vt:lpstr>
      <vt:lpstr>SESSION 8</vt:lpstr>
      <vt:lpstr>Aims of this session</vt:lpstr>
      <vt:lpstr>Government Guidelines</vt:lpstr>
      <vt:lpstr>TRANSLATING TARGETS INTO FOOD</vt:lpstr>
      <vt:lpstr>Guidelines </vt:lpstr>
      <vt:lpstr>Guidelines in the 1980s</vt:lpstr>
      <vt:lpstr>Balance of health</vt:lpstr>
      <vt:lpstr>Balance of health</vt:lpstr>
      <vt:lpstr>PowerPoint Presentation</vt:lpstr>
      <vt:lpstr>How I talk around the food plate!</vt:lpstr>
      <vt:lpstr>The Eatwell Plate</vt:lpstr>
      <vt:lpstr>PowerPoint Presentation</vt:lpstr>
      <vt:lpstr>How does diet impact on health?</vt:lpstr>
      <vt:lpstr>Some facts and figures in Wales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12</dc:title>
  <dc:creator>ccashi01</dc:creator>
  <cp:lastModifiedBy>Administrator</cp:lastModifiedBy>
  <cp:revision>6</cp:revision>
  <dcterms:created xsi:type="dcterms:W3CDTF">2010-01-28T19:50:00Z</dcterms:created>
  <dcterms:modified xsi:type="dcterms:W3CDTF">2015-11-19T14:26:14Z</dcterms:modified>
</cp:coreProperties>
</file>