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tags/tag34.xml" ContentType="application/vnd.openxmlformats-officedocument.presentationml.tags+xml"/>
  <Override PartName="/ppt/notesSlides/notesSlide34.xml" ContentType="application/vnd.openxmlformats-officedocument.presentationml.notesSlide+xml"/>
  <Override PartName="/ppt/tags/tag35.xml" ContentType="application/vnd.openxmlformats-officedocument.presentationml.tags+xml"/>
  <Override PartName="/ppt/notesSlides/notesSlide35.xml" ContentType="application/vnd.openxmlformats-officedocument.presentationml.notesSlide+xml"/>
  <Override PartName="/ppt/tags/tag36.xml" ContentType="application/vnd.openxmlformats-officedocument.presentationml.tags+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8"/>
  </p:notesMasterIdLst>
  <p:handoutMasterIdLst>
    <p:handoutMasterId r:id="rId49"/>
  </p:handoutMasterIdLst>
  <p:sldIdLst>
    <p:sldId id="256" r:id="rId5"/>
    <p:sldId id="275" r:id="rId6"/>
    <p:sldId id="468" r:id="rId7"/>
    <p:sldId id="469" r:id="rId8"/>
    <p:sldId id="335" r:id="rId9"/>
    <p:sldId id="560" r:id="rId10"/>
    <p:sldId id="561" r:id="rId11"/>
    <p:sldId id="562" r:id="rId12"/>
    <p:sldId id="563" r:id="rId13"/>
    <p:sldId id="564" r:id="rId14"/>
    <p:sldId id="566" r:id="rId15"/>
    <p:sldId id="567" r:id="rId16"/>
    <p:sldId id="568" r:id="rId17"/>
    <p:sldId id="569" r:id="rId18"/>
    <p:sldId id="570" r:id="rId19"/>
    <p:sldId id="571" r:id="rId20"/>
    <p:sldId id="572" r:id="rId21"/>
    <p:sldId id="573" r:id="rId22"/>
    <p:sldId id="574" r:id="rId23"/>
    <p:sldId id="576" r:id="rId24"/>
    <p:sldId id="577" r:id="rId25"/>
    <p:sldId id="578" r:id="rId26"/>
    <p:sldId id="579" r:id="rId27"/>
    <p:sldId id="580" r:id="rId28"/>
    <p:sldId id="581" r:id="rId29"/>
    <p:sldId id="582" r:id="rId30"/>
    <p:sldId id="583" r:id="rId31"/>
    <p:sldId id="584" r:id="rId32"/>
    <p:sldId id="585" r:id="rId33"/>
    <p:sldId id="586" r:id="rId34"/>
    <p:sldId id="587" r:id="rId35"/>
    <p:sldId id="588" r:id="rId36"/>
    <p:sldId id="590" r:id="rId37"/>
    <p:sldId id="591" r:id="rId38"/>
    <p:sldId id="592" r:id="rId39"/>
    <p:sldId id="593" r:id="rId40"/>
    <p:sldId id="594" r:id="rId41"/>
    <p:sldId id="595" r:id="rId42"/>
    <p:sldId id="596" r:id="rId43"/>
    <p:sldId id="597" r:id="rId44"/>
    <p:sldId id="598" r:id="rId45"/>
    <p:sldId id="507" r:id="rId46"/>
    <p:sldId id="274"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5" name="hp" initials="h"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99" autoAdjust="0"/>
    <p:restoredTop sz="94660"/>
  </p:normalViewPr>
  <p:slideViewPr>
    <p:cSldViewPr>
      <p:cViewPr varScale="1">
        <p:scale>
          <a:sx n="100" d="100"/>
          <a:sy n="100" d="100"/>
        </p:scale>
        <p:origin x="759"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03/12/2020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dirty="0"/>
              <a:t>25 </a:t>
            </a:r>
            <a:r>
              <a:rPr lang="en-GB" dirty="0"/>
              <a:t>– </a:t>
            </a:r>
            <a:r>
              <a:rPr lang="en-GB" sz="1200" b="0" i="0" kern="1200" dirty="0">
                <a:solidFill>
                  <a:schemeClr val="tx1"/>
                </a:solidFill>
                <a:latin typeface="+mn-lt"/>
                <a:ea typeface="+mn-ea"/>
                <a:cs typeface="+mn-cs"/>
              </a:rPr>
              <a:t>Network Security Data</a:t>
            </a:r>
            <a:endParaRPr lang="en-US" sz="1200" b="0" i="0" kern="1200" dirty="0">
              <a:solidFill>
                <a:schemeClr val="tx1"/>
              </a:solidFill>
              <a:latin typeface="+mn-lt"/>
              <a:ea typeface="+mn-ea"/>
              <a:cs typeface="+mn-cs"/>
            </a:endParaRPr>
          </a:p>
          <a:p>
            <a:r>
              <a:rPr lang="en-IN" sz="1200" b="0" dirty="0">
                <a:solidFill>
                  <a:srgbClr val="FF0000"/>
                </a:solidFill>
              </a:rPr>
              <a:t>25.1</a:t>
            </a:r>
            <a:r>
              <a:rPr lang="en-IN" sz="1200" b="0" baseline="0" dirty="0">
                <a:solidFill>
                  <a:srgbClr val="FF0000"/>
                </a:solidFill>
              </a:rPr>
              <a:t> – Types of Security Data </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a:t>25.1.1 – </a:t>
            </a:r>
            <a:r>
              <a:rPr lang="en-US" sz="1200" b="0" i="0" kern="1200" dirty="0">
                <a:solidFill>
                  <a:schemeClr val="tx1"/>
                </a:solidFill>
                <a:latin typeface="+mn-lt"/>
                <a:ea typeface="+mn-ea"/>
                <a:cs typeface="+mn-cs"/>
              </a:rPr>
              <a:t>Alert</a:t>
            </a:r>
            <a:r>
              <a:rPr lang="en-US" sz="1200" b="0" i="0" kern="1200" baseline="0" dirty="0">
                <a:solidFill>
                  <a:schemeClr val="tx1"/>
                </a:solidFill>
                <a:latin typeface="+mn-lt"/>
                <a:ea typeface="+mn-ea"/>
                <a:cs typeface="+mn-cs"/>
              </a:rPr>
              <a:t> Data</a:t>
            </a:r>
            <a:endParaRPr lang="en-US" sz="1200" b="0" i="0" kern="1200" dirty="0">
              <a:solidFill>
                <a:schemeClr val="tx1"/>
              </a:solidFill>
              <a:latin typeface="+mn-lt"/>
              <a:ea typeface="+mn-ea"/>
              <a:cs typeface="+mn-cs"/>
            </a:endParaRPr>
          </a:p>
        </p:txBody>
      </p:sp>
    </p:spTree>
    <p:extLst>
      <p:ext uri="{BB962C8B-B14F-4D97-AF65-F5344CB8AC3E}">
        <p14:creationId xmlns:p14="http://schemas.microsoft.com/office/powerpoint/2010/main" val="1915329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dirty="0"/>
              <a:t>25 </a:t>
            </a:r>
            <a:r>
              <a:rPr lang="en-GB" dirty="0"/>
              <a:t>– </a:t>
            </a:r>
            <a:r>
              <a:rPr lang="en-GB" sz="1200" b="0" i="0" kern="1200" dirty="0">
                <a:solidFill>
                  <a:schemeClr val="tx1"/>
                </a:solidFill>
                <a:latin typeface="+mn-lt"/>
                <a:ea typeface="+mn-ea"/>
                <a:cs typeface="+mn-cs"/>
              </a:rPr>
              <a:t>Network Security Data</a:t>
            </a:r>
            <a:endParaRPr lang="en-US" sz="1200" b="0" i="0" kern="1200" dirty="0">
              <a:solidFill>
                <a:schemeClr val="tx1"/>
              </a:solidFill>
              <a:latin typeface="+mn-lt"/>
              <a:ea typeface="+mn-ea"/>
              <a:cs typeface="+mn-cs"/>
            </a:endParaRPr>
          </a:p>
          <a:p>
            <a:r>
              <a:rPr lang="en-IN" sz="1200" b="0" dirty="0">
                <a:solidFill>
                  <a:srgbClr val="FF0000"/>
                </a:solidFill>
              </a:rPr>
              <a:t>25.1</a:t>
            </a:r>
            <a:r>
              <a:rPr lang="en-IN" sz="1200" b="0" baseline="0" dirty="0">
                <a:solidFill>
                  <a:srgbClr val="FF0000"/>
                </a:solidFill>
              </a:rPr>
              <a:t> – Types of Security Data </a:t>
            </a:r>
          </a:p>
          <a:p>
            <a:r>
              <a:rPr lang="en-GB" dirty="0"/>
              <a:t>25.1.2 – Session and Transaction Data</a:t>
            </a:r>
          </a:p>
        </p:txBody>
      </p:sp>
    </p:spTree>
    <p:extLst>
      <p:ext uri="{BB962C8B-B14F-4D97-AF65-F5344CB8AC3E}">
        <p14:creationId xmlns:p14="http://schemas.microsoft.com/office/powerpoint/2010/main" val="1320508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dirty="0"/>
              <a:t>25 </a:t>
            </a:r>
            <a:r>
              <a:rPr lang="en-GB" dirty="0"/>
              <a:t>– </a:t>
            </a:r>
            <a:r>
              <a:rPr lang="en-GB" sz="1200" b="0" i="0" kern="1200" dirty="0">
                <a:solidFill>
                  <a:schemeClr val="tx1"/>
                </a:solidFill>
                <a:latin typeface="+mn-lt"/>
                <a:ea typeface="+mn-ea"/>
                <a:cs typeface="+mn-cs"/>
              </a:rPr>
              <a:t>Network Security Data</a:t>
            </a:r>
            <a:endParaRPr lang="en-US" sz="1200" b="0" i="0" kern="1200" dirty="0">
              <a:solidFill>
                <a:schemeClr val="tx1"/>
              </a:solidFill>
              <a:latin typeface="+mn-lt"/>
              <a:ea typeface="+mn-ea"/>
              <a:cs typeface="+mn-cs"/>
            </a:endParaRPr>
          </a:p>
          <a:p>
            <a:r>
              <a:rPr lang="en-IN" sz="1200" b="0" dirty="0">
                <a:solidFill>
                  <a:srgbClr val="FF0000"/>
                </a:solidFill>
              </a:rPr>
              <a:t>25.1</a:t>
            </a:r>
            <a:r>
              <a:rPr lang="en-IN" sz="1200" b="0" baseline="0" dirty="0">
                <a:solidFill>
                  <a:srgbClr val="FF0000"/>
                </a:solidFill>
              </a:rPr>
              <a:t> – Types of Security Data </a:t>
            </a:r>
          </a:p>
          <a:p>
            <a:r>
              <a:rPr lang="en-GB" dirty="0"/>
              <a:t>25.1.2 – Session and Transaction Data</a:t>
            </a:r>
          </a:p>
        </p:txBody>
      </p:sp>
    </p:spTree>
    <p:extLst>
      <p:ext uri="{BB962C8B-B14F-4D97-AF65-F5344CB8AC3E}">
        <p14:creationId xmlns:p14="http://schemas.microsoft.com/office/powerpoint/2010/main" val="4133145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dirty="0"/>
              <a:t>25 </a:t>
            </a:r>
            <a:r>
              <a:rPr lang="en-GB" dirty="0"/>
              <a:t>– </a:t>
            </a:r>
            <a:r>
              <a:rPr lang="en-GB" sz="1200" b="0" i="0" kern="1200" dirty="0">
                <a:solidFill>
                  <a:schemeClr val="tx1"/>
                </a:solidFill>
                <a:latin typeface="+mn-lt"/>
                <a:ea typeface="+mn-ea"/>
                <a:cs typeface="+mn-cs"/>
              </a:rPr>
              <a:t>Network Security Data</a:t>
            </a:r>
            <a:endParaRPr lang="en-US" sz="1200" b="0" i="0" kern="1200" dirty="0">
              <a:solidFill>
                <a:schemeClr val="tx1"/>
              </a:solidFill>
              <a:latin typeface="+mn-lt"/>
              <a:ea typeface="+mn-ea"/>
              <a:cs typeface="+mn-cs"/>
            </a:endParaRPr>
          </a:p>
          <a:p>
            <a:r>
              <a:rPr lang="en-IN" sz="1200" b="0" dirty="0">
                <a:solidFill>
                  <a:srgbClr val="FF0000"/>
                </a:solidFill>
              </a:rPr>
              <a:t>25.1</a:t>
            </a:r>
            <a:r>
              <a:rPr lang="en-IN" sz="1200" b="0" baseline="0" dirty="0">
                <a:solidFill>
                  <a:srgbClr val="FF0000"/>
                </a:solidFill>
              </a:rPr>
              <a:t> – Types of Security Data </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a:t>25.1.3 – </a:t>
            </a:r>
            <a:r>
              <a:rPr lang="en-US" sz="1200" b="0" i="0" kern="1200" dirty="0">
                <a:solidFill>
                  <a:schemeClr val="tx1"/>
                </a:solidFill>
                <a:latin typeface="+mn-lt"/>
                <a:ea typeface="+mn-ea"/>
                <a:cs typeface="+mn-cs"/>
              </a:rPr>
              <a:t>Full Packet Captures</a:t>
            </a:r>
          </a:p>
        </p:txBody>
      </p:sp>
    </p:spTree>
    <p:extLst>
      <p:ext uri="{BB962C8B-B14F-4D97-AF65-F5344CB8AC3E}">
        <p14:creationId xmlns:p14="http://schemas.microsoft.com/office/powerpoint/2010/main" val="1758294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dirty="0"/>
              <a:t>25 </a:t>
            </a:r>
            <a:r>
              <a:rPr lang="en-GB" dirty="0"/>
              <a:t>– </a:t>
            </a:r>
            <a:r>
              <a:rPr lang="en-GB" sz="1200" b="0" i="0" kern="1200" dirty="0">
                <a:solidFill>
                  <a:schemeClr val="tx1"/>
                </a:solidFill>
                <a:latin typeface="+mn-lt"/>
                <a:ea typeface="+mn-ea"/>
                <a:cs typeface="+mn-cs"/>
              </a:rPr>
              <a:t>Network Security Data</a:t>
            </a:r>
            <a:endParaRPr lang="en-US" sz="1200" b="0" i="0" kern="1200" dirty="0">
              <a:solidFill>
                <a:schemeClr val="tx1"/>
              </a:solidFill>
              <a:latin typeface="+mn-lt"/>
              <a:ea typeface="+mn-ea"/>
              <a:cs typeface="+mn-cs"/>
            </a:endParaRPr>
          </a:p>
          <a:p>
            <a:r>
              <a:rPr lang="en-IN" sz="1200" b="0" dirty="0">
                <a:solidFill>
                  <a:srgbClr val="FF0000"/>
                </a:solidFill>
              </a:rPr>
              <a:t>25.1</a:t>
            </a:r>
            <a:r>
              <a:rPr lang="en-IN" sz="1200" b="0" baseline="0" dirty="0">
                <a:solidFill>
                  <a:srgbClr val="FF0000"/>
                </a:solidFill>
              </a:rPr>
              <a:t> – Types of Security Data </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a:t>25.1.4 – </a:t>
            </a:r>
            <a:r>
              <a:rPr lang="en-US" sz="1200" b="0" i="0" kern="1200" dirty="0">
                <a:solidFill>
                  <a:schemeClr val="tx1"/>
                </a:solidFill>
                <a:latin typeface="+mn-lt"/>
                <a:ea typeface="+mn-ea"/>
                <a:cs typeface="+mn-cs"/>
              </a:rPr>
              <a:t>Statistical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latin typeface="+mn-lt"/>
                <a:ea typeface="+mn-ea"/>
                <a:cs typeface="+mn-cs"/>
              </a:rPr>
              <a:t>25.1.5 – Check Your</a:t>
            </a:r>
            <a:r>
              <a:rPr lang="en-IN" sz="1200" b="0" i="0" kern="1200" baseline="0" dirty="0">
                <a:solidFill>
                  <a:schemeClr val="tx1"/>
                </a:solidFill>
                <a:latin typeface="+mn-lt"/>
                <a:ea typeface="+mn-ea"/>
                <a:cs typeface="+mn-cs"/>
              </a:rPr>
              <a:t> Understanding - </a:t>
            </a:r>
            <a:r>
              <a:rPr lang="en-GB" sz="1200" b="0" i="0" kern="1200" dirty="0">
                <a:solidFill>
                  <a:schemeClr val="tx1"/>
                </a:solidFill>
                <a:latin typeface="+mn-lt"/>
                <a:ea typeface="+mn-ea"/>
                <a:cs typeface="+mn-cs"/>
              </a:rPr>
              <a:t>Identify Types of Network Monitoring Data</a:t>
            </a:r>
          </a:p>
        </p:txBody>
      </p:sp>
    </p:spTree>
    <p:extLst>
      <p:ext uri="{BB962C8B-B14F-4D97-AF65-F5344CB8AC3E}">
        <p14:creationId xmlns:p14="http://schemas.microsoft.com/office/powerpoint/2010/main" val="3722088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i="0" kern="1200" baseline="0" dirty="0">
                <a:solidFill>
                  <a:schemeClr val="tx1"/>
                </a:solidFill>
                <a:latin typeface="+mn-lt"/>
                <a:ea typeface="+mn-ea"/>
                <a:cs typeface="+mn-cs"/>
              </a:rPr>
              <a:t>25.2.1 – Host Logs</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684672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i="0" kern="1200" baseline="0" dirty="0">
                <a:solidFill>
                  <a:schemeClr val="tx1"/>
                </a:solidFill>
                <a:latin typeface="+mn-lt"/>
                <a:ea typeface="+mn-ea"/>
                <a:cs typeface="+mn-cs"/>
              </a:rPr>
              <a:t>25.2.1 – Host Logs</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643362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r>
              <a:rPr lang="en-IN" sz="1200" b="0" i="0" kern="1200" baseline="0" dirty="0">
                <a:solidFill>
                  <a:schemeClr val="tx1"/>
                </a:solidFill>
                <a:latin typeface="+mn-lt"/>
                <a:ea typeface="+mn-ea"/>
                <a:cs typeface="+mn-cs"/>
              </a:rPr>
              <a:t>25.2.2 – </a:t>
            </a:r>
            <a:r>
              <a:rPr lang="en-US" dirty="0"/>
              <a:t>Syslog</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26908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r>
              <a:rPr lang="en-IN" sz="1200" b="0" i="0" kern="1200" baseline="0" dirty="0">
                <a:solidFill>
                  <a:schemeClr val="tx1"/>
                </a:solidFill>
                <a:latin typeface="+mn-lt"/>
                <a:ea typeface="+mn-ea"/>
                <a:cs typeface="+mn-cs"/>
              </a:rPr>
              <a:t>25.2.2 – </a:t>
            </a:r>
            <a:r>
              <a:rPr lang="en-US" dirty="0"/>
              <a:t>Syslog</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2959474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r>
              <a:rPr lang="en-IN" sz="1200" b="0" i="0" kern="1200" baseline="0" dirty="0">
                <a:solidFill>
                  <a:schemeClr val="tx1"/>
                </a:solidFill>
                <a:latin typeface="+mn-lt"/>
                <a:ea typeface="+mn-ea"/>
                <a:cs typeface="+mn-cs"/>
              </a:rPr>
              <a:t>25.2.2 – </a:t>
            </a:r>
            <a:r>
              <a:rPr lang="en-US" dirty="0"/>
              <a:t>Syslog</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375507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r>
              <a:rPr lang="en-IN" sz="1200" b="0" i="0" kern="1200" baseline="0" dirty="0">
                <a:solidFill>
                  <a:schemeClr val="tx1"/>
                </a:solidFill>
                <a:latin typeface="+mn-lt"/>
                <a:ea typeface="+mn-ea"/>
                <a:cs typeface="+mn-cs"/>
              </a:rPr>
              <a:t>25.2.3 – </a:t>
            </a:r>
            <a:r>
              <a:rPr lang="en-US" sz="1200" b="0" i="0" kern="1200" dirty="0">
                <a:solidFill>
                  <a:schemeClr val="tx1"/>
                </a:solidFill>
                <a:effectLst/>
                <a:latin typeface="+mn-lt"/>
                <a:ea typeface="+mn-ea"/>
                <a:cs typeface="+mn-cs"/>
              </a:rPr>
              <a:t>Server Logs</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9957897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r>
              <a:rPr lang="en-IN" sz="1200" b="0" i="0" kern="1200" baseline="0" dirty="0">
                <a:solidFill>
                  <a:schemeClr val="tx1"/>
                </a:solidFill>
                <a:latin typeface="+mn-lt"/>
                <a:ea typeface="+mn-ea"/>
                <a:cs typeface="+mn-cs"/>
              </a:rPr>
              <a:t>25.2.4 – </a:t>
            </a:r>
            <a:r>
              <a:rPr lang="en-US" sz="1200" b="0" i="0" kern="1200" dirty="0">
                <a:solidFill>
                  <a:schemeClr val="tx1"/>
                </a:solidFill>
                <a:effectLst/>
                <a:latin typeface="+mn-lt"/>
                <a:ea typeface="+mn-ea"/>
                <a:cs typeface="+mn-cs"/>
              </a:rPr>
              <a:t>SIEM and Log Collection</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439114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r>
              <a:rPr lang="en-IN" sz="1200" b="0" i="0" kern="1200" baseline="0" dirty="0">
                <a:solidFill>
                  <a:schemeClr val="tx1"/>
                </a:solidFill>
                <a:latin typeface="+mn-lt"/>
                <a:ea typeface="+mn-ea"/>
                <a:cs typeface="+mn-cs"/>
              </a:rPr>
              <a:t>25.2.4 – </a:t>
            </a:r>
            <a:r>
              <a:rPr lang="en-US" sz="1200" b="0" i="0" kern="1200" dirty="0">
                <a:solidFill>
                  <a:schemeClr val="tx1"/>
                </a:solidFill>
                <a:effectLst/>
                <a:latin typeface="+mn-lt"/>
                <a:ea typeface="+mn-ea"/>
                <a:cs typeface="+mn-cs"/>
              </a:rPr>
              <a:t>SIEM and Log Collection</a:t>
            </a: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4042949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25.2</a:t>
            </a:r>
            <a:r>
              <a:rPr lang="en-IN" sz="1200" b="0" baseline="0" dirty="0">
                <a:solidFill>
                  <a:srgbClr val="FF0000"/>
                </a:solidFill>
              </a:rPr>
              <a:t> – </a:t>
            </a:r>
            <a:r>
              <a:rPr lang="en-US" sz="1200" b="0" i="0" kern="1200" dirty="0">
                <a:solidFill>
                  <a:schemeClr val="tx1"/>
                </a:solidFill>
                <a:latin typeface="+mn-lt"/>
                <a:ea typeface="+mn-ea"/>
                <a:cs typeface="+mn-cs"/>
              </a:rPr>
              <a:t>End Device Logs</a:t>
            </a:r>
          </a:p>
          <a:p>
            <a:r>
              <a:rPr lang="en-IN" sz="1200" b="0" i="0" kern="1200" baseline="0" dirty="0">
                <a:solidFill>
                  <a:schemeClr val="tx1"/>
                </a:solidFill>
                <a:latin typeface="+mn-lt"/>
                <a:ea typeface="+mn-ea"/>
                <a:cs typeface="+mn-cs"/>
              </a:rPr>
              <a:t>25.2.4 – </a:t>
            </a:r>
            <a:r>
              <a:rPr lang="en-US" sz="1200" b="0" i="0" kern="1200" dirty="0">
                <a:solidFill>
                  <a:schemeClr val="tx1"/>
                </a:solidFill>
                <a:effectLst/>
                <a:latin typeface="+mn-lt"/>
                <a:ea typeface="+mn-ea"/>
                <a:cs typeface="+mn-cs"/>
              </a:rPr>
              <a:t>SIEM and Log Collection</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25.2.5 - Check Your Understanding - Identify Windows Event Security Levels</a:t>
            </a: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103409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pPr marL="0" marR="0" indent="0" algn="l" defTabSz="457200" rtl="0" eaLnBrk="1" fontAlgn="auto" latinLnBrk="0" hangingPunct="1">
              <a:lnSpc>
                <a:spcPct val="100000"/>
              </a:lnSpc>
              <a:spcBef>
                <a:spcPts val="0"/>
              </a:spcBef>
              <a:spcAft>
                <a:spcPts val="0"/>
              </a:spcAft>
              <a:buClrTx/>
              <a:buSzTx/>
              <a:buFontTx/>
              <a:buNone/>
              <a:tabLst/>
              <a:defRPr/>
            </a:pPr>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25.3.1 - </a:t>
            </a:r>
            <a:r>
              <a:rPr lang="en-US" dirty="0"/>
              <a:t>Tcpdump</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33788843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25.3.2 - </a:t>
            </a:r>
            <a:r>
              <a:rPr lang="en-US" sz="1200" b="0" i="0" kern="1200" dirty="0">
                <a:solidFill>
                  <a:schemeClr val="tx1"/>
                </a:solidFill>
                <a:effectLst/>
                <a:latin typeface="+mn-lt"/>
                <a:ea typeface="+mn-ea"/>
                <a:cs typeface="+mn-cs"/>
              </a:rPr>
              <a:t>NetFlow</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5075658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25.3.2 - </a:t>
            </a:r>
            <a:r>
              <a:rPr lang="en-US" sz="1200" b="0" i="0" kern="1200" dirty="0">
                <a:solidFill>
                  <a:schemeClr val="tx1"/>
                </a:solidFill>
                <a:effectLst/>
                <a:latin typeface="+mn-lt"/>
                <a:ea typeface="+mn-ea"/>
                <a:cs typeface="+mn-cs"/>
              </a:rPr>
              <a:t>NetFlow</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1405302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25.3.3 - </a:t>
            </a:r>
            <a:r>
              <a:rPr lang="en-US" sz="1200" b="0" i="0" kern="1200" dirty="0">
                <a:solidFill>
                  <a:schemeClr val="tx1"/>
                </a:solidFill>
                <a:effectLst/>
                <a:latin typeface="+mn-lt"/>
                <a:ea typeface="+mn-ea"/>
                <a:cs typeface="+mn-cs"/>
              </a:rPr>
              <a:t>Application Visibility and Control</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22571948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25.3.3 - </a:t>
            </a:r>
            <a:r>
              <a:rPr lang="en-US" sz="1200" b="0" i="0" kern="1200" dirty="0">
                <a:solidFill>
                  <a:schemeClr val="tx1"/>
                </a:solidFill>
                <a:effectLst/>
                <a:latin typeface="+mn-lt"/>
                <a:ea typeface="+mn-ea"/>
                <a:cs typeface="+mn-cs"/>
              </a:rPr>
              <a:t>Application Visibility and Control</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40533110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25.3.3 - </a:t>
            </a:r>
            <a:r>
              <a:rPr lang="en-US" sz="1200" b="0" i="0" kern="1200" dirty="0">
                <a:solidFill>
                  <a:schemeClr val="tx1"/>
                </a:solidFill>
                <a:effectLst/>
                <a:latin typeface="+mn-lt"/>
                <a:ea typeface="+mn-ea"/>
                <a:cs typeface="+mn-cs"/>
              </a:rPr>
              <a:t>Application Visibility and Control</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3370745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25.3.4 - </a:t>
            </a:r>
            <a:r>
              <a:rPr lang="en-US" sz="1200" b="0" i="0" kern="1200" dirty="0">
                <a:solidFill>
                  <a:schemeClr val="tx1"/>
                </a:solidFill>
                <a:effectLst/>
                <a:latin typeface="+mn-lt"/>
                <a:ea typeface="+mn-ea"/>
                <a:cs typeface="+mn-cs"/>
              </a:rPr>
              <a:t>Content Filter Logs</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38799666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25.3.5 - </a:t>
            </a:r>
            <a:r>
              <a:rPr lang="en-US" sz="1200" b="0" i="0" kern="1200" dirty="0">
                <a:solidFill>
                  <a:schemeClr val="tx1"/>
                </a:solidFill>
                <a:effectLst/>
                <a:latin typeface="+mn-lt"/>
                <a:ea typeface="+mn-ea"/>
                <a:cs typeface="+mn-cs"/>
              </a:rPr>
              <a:t>Logging from Cisco Devices</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29060731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25.3.6 - </a:t>
            </a:r>
            <a:r>
              <a:rPr lang="en-US" sz="1200" b="0" i="0" kern="1200" dirty="0">
                <a:solidFill>
                  <a:schemeClr val="tx1"/>
                </a:solidFill>
                <a:effectLst/>
                <a:latin typeface="+mn-lt"/>
                <a:ea typeface="+mn-ea"/>
                <a:cs typeface="+mn-cs"/>
              </a:rPr>
              <a:t>Proxy Logs</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2486211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25.3.6 - </a:t>
            </a:r>
            <a:r>
              <a:rPr lang="en-US" sz="1200" b="0" i="0" kern="1200" dirty="0">
                <a:solidFill>
                  <a:schemeClr val="tx1"/>
                </a:solidFill>
                <a:effectLst/>
                <a:latin typeface="+mn-lt"/>
                <a:ea typeface="+mn-ea"/>
                <a:cs typeface="+mn-cs"/>
              </a:rPr>
              <a:t>Proxy Logs</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22078332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25.3.7 - </a:t>
            </a:r>
            <a:r>
              <a:rPr lang="en-US" sz="1200" b="0" i="0" kern="1200" dirty="0">
                <a:solidFill>
                  <a:schemeClr val="tx1"/>
                </a:solidFill>
                <a:effectLst/>
                <a:latin typeface="+mn-lt"/>
                <a:ea typeface="+mn-ea"/>
                <a:cs typeface="+mn-cs"/>
              </a:rPr>
              <a:t>Next-Generation Firewalls</a:t>
            </a:r>
          </a:p>
          <a:p>
            <a:r>
              <a:rPr lang="en-US" sz="1200" b="0" i="0" kern="1200" dirty="0">
                <a:solidFill>
                  <a:schemeClr val="tx1"/>
                </a:solidFill>
                <a:effectLst/>
                <a:latin typeface="+mn-lt"/>
                <a:ea typeface="+mn-ea"/>
                <a:cs typeface="+mn-cs"/>
              </a:rPr>
              <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24757517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dirty="0"/>
              <a:t>25 </a:t>
            </a:r>
            <a:r>
              <a:rPr lang="en-GB" dirty="0"/>
              <a:t>– </a:t>
            </a:r>
            <a:r>
              <a:rPr lang="en-GB" sz="1200" b="0" i="0" kern="1200" dirty="0">
                <a:solidFill>
                  <a:schemeClr val="tx1"/>
                </a:solidFill>
                <a:latin typeface="+mn-lt"/>
                <a:ea typeface="+mn-ea"/>
                <a:cs typeface="+mn-cs"/>
              </a:rPr>
              <a:t>Network Security Data</a:t>
            </a:r>
          </a:p>
          <a:p>
            <a:r>
              <a:rPr lang="en-IN" sz="1200" b="0" dirty="0">
                <a:solidFill>
                  <a:srgbClr val="FF0000"/>
                </a:solidFill>
              </a:rPr>
              <a:t>25.3</a:t>
            </a:r>
            <a:r>
              <a:rPr lang="en-IN" sz="1200" b="0" baseline="0" dirty="0">
                <a:solidFill>
                  <a:srgbClr val="FF0000"/>
                </a:solidFill>
              </a:rPr>
              <a:t> – </a:t>
            </a:r>
            <a:r>
              <a:rPr lang="en-US" dirty="0">
                <a:solidFill>
                  <a:schemeClr val="accent5">
                    <a:lumMod val="40000"/>
                    <a:lumOff val="60000"/>
                  </a:schemeClr>
                </a:solidFill>
              </a:rPr>
              <a:t>Network Logs</a:t>
            </a:r>
            <a:r>
              <a:rPr lang="en-US" sz="1200" b="0" i="0" kern="1200" dirty="0">
                <a:solidFill>
                  <a:schemeClr val="tx1"/>
                </a:solidFill>
                <a:latin typeface="+mn-lt"/>
                <a:ea typeface="+mn-ea"/>
                <a:cs typeface="+mn-cs"/>
              </a:rPr>
              <a:t/>
            </a:r>
            <a:br>
              <a:rPr lang="en-US" sz="1200" b="0" i="0" kern="1200" dirty="0">
                <a:solidFill>
                  <a:schemeClr val="tx1"/>
                </a:solidFill>
                <a:latin typeface="+mn-lt"/>
                <a:ea typeface="+mn-ea"/>
                <a:cs typeface="+mn-cs"/>
              </a:rPr>
            </a:br>
            <a:r>
              <a:rPr lang="en-US" sz="1200" b="0" i="0" kern="1200" baseline="0" dirty="0">
                <a:solidFill>
                  <a:schemeClr val="tx1"/>
                </a:solidFill>
                <a:latin typeface="+mn-lt"/>
                <a:ea typeface="+mn-ea"/>
                <a:cs typeface="+mn-cs"/>
              </a:rPr>
              <a:t>25.3.7 - </a:t>
            </a:r>
            <a:r>
              <a:rPr lang="en-US" sz="1200" b="0" i="0" kern="1200" dirty="0">
                <a:solidFill>
                  <a:schemeClr val="tx1"/>
                </a:solidFill>
                <a:effectLst/>
                <a:latin typeface="+mn-lt"/>
                <a:ea typeface="+mn-ea"/>
                <a:cs typeface="+mn-cs"/>
              </a:rPr>
              <a:t>Next-Generation Firewalls</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25.3.8</a:t>
            </a:r>
            <a:r>
              <a:rPr lang="en-US" sz="1200" b="0" i="0" kern="1200" baseline="0" dirty="0">
                <a:solidFill>
                  <a:schemeClr val="tx1"/>
                </a:solidFill>
                <a:effectLst/>
                <a:latin typeface="+mn-lt"/>
                <a:ea typeface="+mn-ea"/>
                <a:cs typeface="+mn-cs"/>
              </a:rPr>
              <a:t> - </a:t>
            </a:r>
            <a:r>
              <a:rPr lang="en-US" sz="1200" b="0" i="0" kern="1200" dirty="0">
                <a:solidFill>
                  <a:schemeClr val="tx1"/>
                </a:solidFill>
                <a:effectLst/>
                <a:latin typeface="+mn-lt"/>
                <a:ea typeface="+mn-ea"/>
                <a:cs typeface="+mn-cs"/>
              </a:rPr>
              <a:t>Check Your Understanding - Identify the Security Technology from the Data Description</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25.3.9 - Check Your Understanding - Identify the NextGen Firewall Event Types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IN" sz="1200" b="0" baseline="0" dirty="0">
              <a:solidFill>
                <a:srgbClr val="FF0000"/>
              </a:solidFill>
            </a:endParaRPr>
          </a:p>
        </p:txBody>
      </p:sp>
    </p:spTree>
    <p:extLst>
      <p:ext uri="{BB962C8B-B14F-4D97-AF65-F5344CB8AC3E}">
        <p14:creationId xmlns:p14="http://schemas.microsoft.com/office/powerpoint/2010/main" val="14218624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28.4.1 – </a:t>
            </a:r>
            <a:r>
              <a:rPr lang="en-US" sz="1200" b="0" i="0" u="none" strike="noStrike" kern="1200" dirty="0" smtClean="0">
                <a:solidFill>
                  <a:schemeClr val="tx1"/>
                </a:solidFill>
                <a:effectLst/>
                <a:latin typeface="+mn-lt"/>
                <a:ea typeface="+mn-ea"/>
                <a:cs typeface="+mn-cs"/>
              </a:rPr>
              <a:t>Establishing an Incident Response Capability</a:t>
            </a:r>
            <a:endParaRPr lang="en-IN" sz="1200" b="0" i="0" u="none" strike="noStrike" kern="1200" dirty="0" smtClean="0">
              <a:solidFill>
                <a:schemeClr val="tx1"/>
              </a:solidFill>
              <a:effectLst/>
              <a:latin typeface="+mn-lt"/>
              <a:ea typeface="+mn-ea"/>
              <a:cs typeface="+mn-cs"/>
            </a:endParaRPr>
          </a:p>
        </p:txBody>
      </p:sp>
    </p:spTree>
    <p:extLst>
      <p:ext uri="{BB962C8B-B14F-4D97-AF65-F5344CB8AC3E}">
        <p14:creationId xmlns:p14="http://schemas.microsoft.com/office/powerpoint/2010/main" val="37659821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28.4.3 – </a:t>
            </a:r>
            <a:r>
              <a:rPr lang="en-IN" sz="1200" b="0" i="0" u="none" strike="noStrike" kern="1200" dirty="0" smtClean="0">
                <a:solidFill>
                  <a:schemeClr val="tx1"/>
                </a:solidFill>
                <a:effectLst/>
                <a:latin typeface="+mn-lt"/>
                <a:ea typeface="+mn-ea"/>
                <a:cs typeface="+mn-cs"/>
              </a:rPr>
              <a:t>Incident Response Stakeholders</a:t>
            </a:r>
          </a:p>
        </p:txBody>
      </p:sp>
    </p:spTree>
    <p:extLst>
      <p:ext uri="{BB962C8B-B14F-4D97-AF65-F5344CB8AC3E}">
        <p14:creationId xmlns:p14="http://schemas.microsoft.com/office/powerpoint/2010/main" val="36136994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28.4.3 – </a:t>
            </a:r>
            <a:r>
              <a:rPr lang="en-IN" sz="1200" b="0" i="0" u="none" strike="noStrike" kern="1200" dirty="0" smtClean="0">
                <a:solidFill>
                  <a:schemeClr val="tx1"/>
                </a:solidFill>
                <a:effectLst/>
                <a:latin typeface="+mn-lt"/>
                <a:ea typeface="+mn-ea"/>
                <a:cs typeface="+mn-cs"/>
              </a:rPr>
              <a:t>Incident Response Stakeholders</a:t>
            </a:r>
          </a:p>
        </p:txBody>
      </p:sp>
    </p:spTree>
    <p:extLst>
      <p:ext uri="{BB962C8B-B14F-4D97-AF65-F5344CB8AC3E}">
        <p14:creationId xmlns:p14="http://schemas.microsoft.com/office/powerpoint/2010/main" val="2619321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28.4.4 – </a:t>
            </a:r>
            <a:r>
              <a:rPr lang="en-IN" sz="1200" b="0" i="0" u="none" strike="noStrike" kern="1200" dirty="0" smtClean="0">
                <a:solidFill>
                  <a:schemeClr val="tx1"/>
                </a:solidFill>
                <a:effectLst/>
                <a:latin typeface="+mn-lt"/>
                <a:ea typeface="+mn-ea"/>
                <a:cs typeface="+mn-cs"/>
              </a:rPr>
              <a:t>NIST Incident Response Life Cycle</a:t>
            </a:r>
          </a:p>
        </p:txBody>
      </p:sp>
    </p:spTree>
    <p:extLst>
      <p:ext uri="{BB962C8B-B14F-4D97-AF65-F5344CB8AC3E}">
        <p14:creationId xmlns:p14="http://schemas.microsoft.com/office/powerpoint/2010/main" val="7934004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28.4.5 – </a:t>
            </a:r>
            <a:r>
              <a:rPr lang="en-IN" sz="1200" b="0" i="0" u="none" strike="noStrike" kern="1200" dirty="0" smtClean="0">
                <a:solidFill>
                  <a:schemeClr val="tx1"/>
                </a:solidFill>
                <a:effectLst/>
                <a:latin typeface="+mn-lt"/>
                <a:ea typeface="+mn-ea"/>
                <a:cs typeface="+mn-cs"/>
              </a:rPr>
              <a:t>Preparation</a:t>
            </a:r>
          </a:p>
        </p:txBody>
      </p:sp>
    </p:spTree>
    <p:extLst>
      <p:ext uri="{BB962C8B-B14F-4D97-AF65-F5344CB8AC3E}">
        <p14:creationId xmlns:p14="http://schemas.microsoft.com/office/powerpoint/2010/main" val="17464214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r>
              <a:rPr lang="en-GB" dirty="0" smtClean="0"/>
              <a:t>28.4.6 – </a:t>
            </a:r>
            <a:r>
              <a:rPr lang="en-IN" dirty="0" smtClean="0"/>
              <a:t>Detection and Analysis</a:t>
            </a:r>
            <a:endParaRPr lang="en-US" altLang="en-US" dirty="0"/>
          </a:p>
        </p:txBody>
      </p:sp>
    </p:spTree>
    <p:extLst>
      <p:ext uri="{BB962C8B-B14F-4D97-AF65-F5344CB8AC3E}">
        <p14:creationId xmlns:p14="http://schemas.microsoft.com/office/powerpoint/2010/main" val="12595027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28.4.7 – </a:t>
            </a:r>
            <a:r>
              <a:rPr lang="en-IN" sz="1200" b="0" i="0" u="none" strike="noStrike" kern="1200" dirty="0" smtClean="0">
                <a:solidFill>
                  <a:schemeClr val="tx1"/>
                </a:solidFill>
                <a:effectLst/>
                <a:latin typeface="+mn-lt"/>
                <a:ea typeface="+mn-ea"/>
                <a:cs typeface="+mn-cs"/>
              </a:rPr>
              <a:t>Containment, Eradication, and Recovery</a:t>
            </a:r>
          </a:p>
        </p:txBody>
      </p:sp>
    </p:spTree>
    <p:extLst>
      <p:ext uri="{BB962C8B-B14F-4D97-AF65-F5344CB8AC3E}">
        <p14:creationId xmlns:p14="http://schemas.microsoft.com/office/powerpoint/2010/main" val="3636943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28.4.8 – </a:t>
            </a:r>
            <a:r>
              <a:rPr lang="en-IN" sz="1200" b="0" i="0" u="none" strike="noStrike" kern="1200" dirty="0" smtClean="0">
                <a:solidFill>
                  <a:schemeClr val="tx1"/>
                </a:solidFill>
                <a:effectLst/>
                <a:latin typeface="+mn-lt"/>
                <a:ea typeface="+mn-ea"/>
                <a:cs typeface="+mn-cs"/>
              </a:rPr>
              <a:t>Post-Incident Activities</a:t>
            </a:r>
          </a:p>
        </p:txBody>
      </p:sp>
    </p:spTree>
    <p:extLst>
      <p:ext uri="{BB962C8B-B14F-4D97-AF65-F5344CB8AC3E}">
        <p14:creationId xmlns:p14="http://schemas.microsoft.com/office/powerpoint/2010/main" val="38572935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28.4.9 – </a:t>
            </a:r>
            <a:r>
              <a:rPr lang="en-US" sz="1200" b="0" i="0" u="none" strike="noStrike" kern="1200" dirty="0" smtClean="0">
                <a:solidFill>
                  <a:schemeClr val="tx1"/>
                </a:solidFill>
                <a:effectLst/>
                <a:latin typeface="+mn-lt"/>
                <a:ea typeface="+mn-ea"/>
                <a:cs typeface="+mn-cs"/>
              </a:rPr>
              <a:t>Incident Data Collection and Retention</a:t>
            </a:r>
            <a:endParaRPr lang="en-IN" sz="1200" b="0" i="0" u="none" strike="noStrike" kern="1200" dirty="0" smtClean="0">
              <a:solidFill>
                <a:schemeClr val="tx1"/>
              </a:solidFill>
              <a:effectLst/>
              <a:latin typeface="+mn-lt"/>
              <a:ea typeface="+mn-ea"/>
              <a:cs typeface="+mn-cs"/>
            </a:endParaRPr>
          </a:p>
        </p:txBody>
      </p:sp>
    </p:spTree>
    <p:extLst>
      <p:ext uri="{BB962C8B-B14F-4D97-AF65-F5344CB8AC3E}">
        <p14:creationId xmlns:p14="http://schemas.microsoft.com/office/powerpoint/2010/main" val="35453649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28 </a:t>
            </a:r>
            <a:r>
              <a:rPr lang="en-GB" dirty="0" smtClean="0"/>
              <a:t>–</a:t>
            </a:r>
            <a:r>
              <a:rPr lang="en-US" sz="1200" b="0" dirty="0" smtClean="0"/>
              <a:t> </a:t>
            </a:r>
            <a:r>
              <a:rPr lang="en-US" dirty="0" smtClean="0">
                <a:solidFill>
                  <a:schemeClr val="accent5">
                    <a:lumMod val="40000"/>
                    <a:lumOff val="60000"/>
                  </a:schemeClr>
                </a:solidFill>
              </a:rPr>
              <a:t>Digital Forensics and Incident Analysis and Response</a:t>
            </a:r>
          </a:p>
          <a:p>
            <a:pPr>
              <a:buFontTx/>
              <a:buNone/>
            </a:pPr>
            <a:r>
              <a:rPr lang="en-GB" dirty="0" smtClean="0"/>
              <a:t>28.4 –</a:t>
            </a:r>
            <a:r>
              <a:rPr lang="en-US" sz="1200" b="0" dirty="0" smtClean="0">
                <a:solidFill>
                  <a:srgbClr val="FF0000"/>
                </a:solidFill>
              </a:rPr>
              <a:t> </a:t>
            </a:r>
            <a:r>
              <a:rPr lang="en-IN" dirty="0" smtClean="0">
                <a:solidFill>
                  <a:schemeClr val="accent5">
                    <a:lumMod val="40000"/>
                    <a:lumOff val="60000"/>
                  </a:schemeClr>
                </a:solidFill>
              </a:rPr>
              <a:t>Incident Response</a:t>
            </a:r>
            <a:endParaRPr lang="en-US" sz="1200" b="0" i="0" u="none" strike="noStrike" kern="1200" dirty="0" smtClean="0">
              <a:solidFill>
                <a:schemeClr val="tx1"/>
              </a:solidFill>
              <a:effectLst/>
              <a:latin typeface="+mn-lt"/>
              <a:ea typeface="+mn-ea"/>
              <a:cs typeface="+mn-cs"/>
            </a:endParaRPr>
          </a:p>
          <a:p>
            <a:pPr>
              <a:buFontTx/>
              <a:buNone/>
            </a:pPr>
            <a:r>
              <a:rPr lang="en-GB" dirty="0" smtClean="0"/>
              <a:t>28.4.10 – </a:t>
            </a:r>
            <a:r>
              <a:rPr lang="en-US" sz="1200" b="0" i="0" u="none" strike="noStrike" kern="1200" dirty="0" smtClean="0">
                <a:solidFill>
                  <a:schemeClr val="tx1"/>
                </a:solidFill>
                <a:effectLst/>
                <a:latin typeface="+mn-lt"/>
                <a:ea typeface="+mn-ea"/>
                <a:cs typeface="+mn-cs"/>
              </a:rPr>
              <a:t>Reporting Requirements and Information Sharing</a:t>
            </a:r>
          </a:p>
          <a:p>
            <a:pPr>
              <a:buFontTx/>
              <a:buNone/>
            </a:pPr>
            <a:r>
              <a:rPr lang="en-US" sz="1200" b="0" i="0" u="none" strike="noStrike" kern="1200" dirty="0" smtClean="0">
                <a:solidFill>
                  <a:schemeClr val="tx1"/>
                </a:solidFill>
                <a:effectLst/>
                <a:latin typeface="+mn-lt"/>
                <a:ea typeface="+mn-ea"/>
                <a:cs typeface="+mn-cs"/>
              </a:rPr>
              <a:t>28.4.11 </a:t>
            </a:r>
            <a:r>
              <a:rPr lang="en-GB" dirty="0" smtClean="0"/>
              <a:t>– </a:t>
            </a:r>
            <a:r>
              <a:rPr lang="en-US" sz="1200" b="0" i="0" u="none" strike="noStrike" kern="1200" dirty="0" smtClean="0">
                <a:solidFill>
                  <a:schemeClr val="tx1"/>
                </a:solidFill>
                <a:effectLst/>
                <a:latin typeface="+mn-lt"/>
                <a:ea typeface="+mn-ea"/>
                <a:cs typeface="+mn-cs"/>
              </a:rPr>
              <a:t>Check Your Understanding - Identify the Incident Handling Term</a:t>
            </a:r>
            <a:endParaRPr lang="en-IN" sz="1200" b="0" i="0" u="none" strike="noStrike" kern="1200" dirty="0" smtClean="0">
              <a:solidFill>
                <a:schemeClr val="tx1"/>
              </a:solidFill>
              <a:effectLst/>
              <a:latin typeface="+mn-lt"/>
              <a:ea typeface="+mn-ea"/>
              <a:cs typeface="+mn-cs"/>
            </a:endParaRPr>
          </a:p>
        </p:txBody>
      </p:sp>
    </p:spTree>
    <p:extLst>
      <p:ext uri="{BB962C8B-B14F-4D97-AF65-F5344CB8AC3E}">
        <p14:creationId xmlns:p14="http://schemas.microsoft.com/office/powerpoint/2010/main" val="3026889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 Id="rId5" Type="http://schemas.openxmlformats.org/officeDocument/2006/relationships/image" Target="../media/image22.png"/><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9.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4.xm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7.xml"/><Relationship Id="rId5" Type="http://schemas.openxmlformats.org/officeDocument/2006/relationships/image" Target="../media/image33.png"/><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9.xml"/><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1.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3.xml"/><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34.xml"/><Relationship Id="rId4" Type="http://schemas.openxmlformats.org/officeDocument/2006/relationships/image" Target="../media/image39.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fontScale="90000"/>
          </a:bodyPr>
          <a:lstStyle/>
          <a:p>
            <a:pPr algn="r"/>
            <a:r>
              <a:rPr lang="en-GB" sz="4000" b="1" dirty="0" smtClean="0">
                <a:solidFill>
                  <a:schemeClr val="accent2"/>
                </a:solidFill>
              </a:rPr>
              <a:t>Advanced Cybersecurity</a:t>
            </a:r>
            <a:r>
              <a:rPr lang="en-GB" sz="5300" dirty="0">
                <a:solidFill>
                  <a:schemeClr val="bg1"/>
                </a:solidFill>
              </a:rPr>
              <a:t/>
            </a:r>
            <a:br>
              <a:rPr lang="en-GB" sz="5300" dirty="0">
                <a:solidFill>
                  <a:schemeClr val="bg1"/>
                </a:solidFill>
              </a:rPr>
            </a:br>
            <a:r>
              <a:rPr lang="en-GB" sz="2200" i="1" dirty="0" smtClean="0">
                <a:solidFill>
                  <a:schemeClr val="bg1"/>
                </a:solidFill>
              </a:rPr>
              <a:t>(ACCB6000)</a:t>
            </a:r>
            <a:r>
              <a:rPr lang="en-GB" sz="2200" i="1" dirty="0">
                <a:solidFill>
                  <a:schemeClr val="bg1"/>
                </a:solidFill>
              </a:rPr>
              <a:t/>
            </a:r>
            <a:br>
              <a:rPr lang="en-GB" sz="2200" i="1" dirty="0">
                <a:solidFill>
                  <a:schemeClr val="bg1"/>
                </a:solidFill>
              </a:rPr>
            </a:br>
            <a:r>
              <a:rPr lang="en-GB" sz="2200" i="1" dirty="0" smtClean="0">
                <a:solidFill>
                  <a:schemeClr val="bg1"/>
                </a:solidFill>
              </a:rPr>
              <a:t>Defense &amp; Analysis</a:t>
            </a:r>
            <a:br>
              <a:rPr lang="en-GB" sz="2200" i="1" dirty="0" smtClean="0">
                <a:solidFill>
                  <a:schemeClr val="bg1"/>
                </a:solidFill>
              </a:rPr>
            </a:br>
            <a:r>
              <a:rPr lang="en-GB" sz="2200" i="1" dirty="0" smtClean="0">
                <a:solidFill>
                  <a:schemeClr val="bg1"/>
                </a:solidFill>
              </a:rPr>
              <a:t>Part </a:t>
            </a:r>
            <a:r>
              <a:rPr lang="en-GB" sz="2200" i="1" dirty="0" smtClean="0">
                <a:solidFill>
                  <a:schemeClr val="bg1"/>
                </a:solidFill>
              </a:rPr>
              <a:t>2</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l="6332" t="14654" r="5651" b="16630"/>
          <a:stretch/>
        </p:blipFill>
        <p:spPr>
          <a:xfrm>
            <a:off x="6732240" y="4104919"/>
            <a:ext cx="2285155" cy="1434005"/>
          </a:xfrm>
          <a:prstGeom prst="rect">
            <a:avLst/>
          </a:prstGeom>
        </p:spPr>
      </p:pic>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sz="2800" dirty="0" smtClean="0"/>
              <a:t>Understand the cyberspace </a:t>
            </a:r>
          </a:p>
          <a:p>
            <a:pPr lvl="1"/>
            <a:r>
              <a:rPr lang="en-GB" sz="2400" dirty="0" smtClean="0"/>
              <a:t>Infrastructure, Hierarchy, Players, Tools and Attacks, </a:t>
            </a:r>
            <a:r>
              <a:rPr lang="en-GB" sz="2400" i="1" dirty="0"/>
              <a:t>its phases </a:t>
            </a:r>
          </a:p>
          <a:p>
            <a:pPr marL="457200" lvl="1" indent="0">
              <a:buNone/>
            </a:pPr>
            <a:endParaRPr lang="en-GB" dirty="0" smtClean="0"/>
          </a:p>
          <a:p>
            <a:r>
              <a:rPr lang="en-GB" sz="2800" dirty="0" smtClean="0"/>
              <a:t>Perform</a:t>
            </a:r>
          </a:p>
          <a:p>
            <a:pPr lvl="1"/>
            <a:r>
              <a:rPr lang="en-GB" dirty="0" smtClean="0"/>
              <a:t>Scanning ports </a:t>
            </a:r>
            <a:r>
              <a:rPr lang="en-GB" dirty="0"/>
              <a:t>and other entry </a:t>
            </a:r>
            <a:r>
              <a:rPr lang="en-GB" dirty="0" smtClean="0"/>
              <a:t>points</a:t>
            </a:r>
          </a:p>
          <a:p>
            <a:pPr lvl="1"/>
            <a:r>
              <a:rPr lang="en-GB" dirty="0" smtClean="0"/>
              <a:t>Look out for vulnerabilities</a:t>
            </a:r>
          </a:p>
          <a:p>
            <a:pPr lvl="1"/>
            <a:r>
              <a:rPr lang="en-GB" dirty="0" smtClean="0"/>
              <a:t>Gather Information</a:t>
            </a:r>
            <a:endParaRPr lang="en-GB" sz="2800" dirty="0" smtClean="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217811"/>
            <a:ext cx="2005125" cy="1336749"/>
          </a:xfrm>
          <a:prstGeom prst="rect">
            <a:avLst/>
          </a:prstGeom>
        </p:spPr>
      </p:pic>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9"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0186" t="6580" r="6357"/>
          <a:stretch/>
        </p:blipFill>
        <p:spPr bwMode="auto">
          <a:xfrm>
            <a:off x="3851920" y="2564904"/>
            <a:ext cx="1584176" cy="1376660"/>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inary Code Chaos · Free image on Pixaba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2060848"/>
            <a:ext cx="2429197" cy="1715621"/>
          </a:xfrm>
          <a:prstGeom prst="rect">
            <a:avLst/>
          </a:prstGeom>
        </p:spPr>
      </p:pic>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600201"/>
            <a:ext cx="5626968" cy="3917032"/>
          </a:xfrm>
        </p:spPr>
        <p:txBody>
          <a:bodyPr>
            <a:normAutofit fontScale="85000" lnSpcReduction="20000"/>
          </a:bodyPr>
          <a:lstStyle/>
          <a:p>
            <a:pPr marL="700088" lvl="2" indent="-342900">
              <a:buFont typeface="Wingdings" panose="05000000000000000000" pitchFamily="2" charset="2"/>
              <a:buChar char="Ø"/>
            </a:pPr>
            <a:r>
              <a:rPr lang="en-GB" dirty="0" smtClean="0"/>
              <a:t>Gathering Information</a:t>
            </a:r>
          </a:p>
          <a:p>
            <a:pPr marL="700088" lvl="2" indent="-342900">
              <a:buFont typeface="Wingdings" panose="05000000000000000000" pitchFamily="2" charset="2"/>
              <a:buChar char="Ø"/>
            </a:pPr>
            <a:r>
              <a:rPr lang="en-GB" dirty="0" smtClean="0"/>
              <a:t>Harvesting User </a:t>
            </a:r>
            <a:r>
              <a:rPr lang="en-GB" dirty="0"/>
              <a:t>credentials and Passwords using </a:t>
            </a:r>
            <a:r>
              <a:rPr lang="en-GB" dirty="0" smtClean="0"/>
              <a:t>SET</a:t>
            </a:r>
          </a:p>
          <a:p>
            <a:pPr marL="700088" lvl="2" indent="-342900">
              <a:buFont typeface="Wingdings" panose="05000000000000000000" pitchFamily="2" charset="2"/>
              <a:buChar char="Ø"/>
            </a:pPr>
            <a:r>
              <a:rPr lang="en-GB" dirty="0" smtClean="0"/>
              <a:t>Ciphers to check public domains</a:t>
            </a:r>
            <a:endParaRPr lang="en-GB" dirty="0"/>
          </a:p>
          <a:p>
            <a:pPr marL="700088" lvl="2" indent="-342900">
              <a:buFont typeface="Wingdings" panose="05000000000000000000" pitchFamily="2" charset="2"/>
              <a:buChar char="Ø"/>
            </a:pPr>
            <a:r>
              <a:rPr lang="en-GB" dirty="0" smtClean="0"/>
              <a:t>Metasploit: Enumeration</a:t>
            </a:r>
          </a:p>
          <a:p>
            <a:pPr marL="700088" lvl="2" indent="-342900">
              <a:buFont typeface="Wingdings" panose="05000000000000000000" pitchFamily="2" charset="2"/>
              <a:buChar char="Ø"/>
            </a:pPr>
            <a:r>
              <a:rPr lang="en-GB" dirty="0" smtClean="0"/>
              <a:t>MSFVENOM: Payloads</a:t>
            </a:r>
          </a:p>
          <a:p>
            <a:pPr marL="700088" lvl="2" indent="-342900">
              <a:buFont typeface="Wingdings" panose="05000000000000000000" pitchFamily="2" charset="2"/>
              <a:buChar char="Ø"/>
            </a:pPr>
            <a:r>
              <a:rPr lang="en-GB" i="1" dirty="0" smtClean="0"/>
              <a:t>LLMNR</a:t>
            </a:r>
            <a:r>
              <a:rPr lang="en-GB" i="1" dirty="0"/>
              <a:t>/ NBT-NS </a:t>
            </a:r>
            <a:r>
              <a:rPr lang="en-GB" i="1" dirty="0" smtClean="0"/>
              <a:t>Spoofing</a:t>
            </a:r>
          </a:p>
          <a:p>
            <a:pPr marL="700088" lvl="2" indent="-342900">
              <a:buFont typeface="Wingdings" panose="05000000000000000000" pitchFamily="2" charset="2"/>
              <a:buChar char="Ø"/>
            </a:pPr>
            <a:r>
              <a:rPr lang="en-GB" i="1" dirty="0" smtClean="0"/>
              <a:t>Gain remote access (VNC)</a:t>
            </a:r>
          </a:p>
          <a:p>
            <a:pPr marL="700088" lvl="2" indent="-342900">
              <a:buFont typeface="Wingdings" panose="05000000000000000000" pitchFamily="2" charset="2"/>
              <a:buChar char="Ø"/>
            </a:pPr>
            <a:r>
              <a:rPr lang="en-GB" i="1" dirty="0" smtClean="0"/>
              <a:t>Hide Files using NTFS Streams</a:t>
            </a:r>
          </a:p>
          <a:p>
            <a:pPr marL="700088" lvl="2" indent="-342900">
              <a:buFont typeface="Wingdings" panose="05000000000000000000" pitchFamily="2" charset="2"/>
              <a:buChar char="Ø"/>
            </a:pPr>
            <a:r>
              <a:rPr lang="en-GB" i="1" dirty="0" smtClean="0"/>
              <a:t>Web Applications and Servers</a:t>
            </a:r>
          </a:p>
          <a:p>
            <a:pPr marL="1157288" lvl="3" indent="-342900">
              <a:buFont typeface="Wingdings" panose="05000000000000000000" pitchFamily="2" charset="2"/>
              <a:buChar char="Ø"/>
            </a:pPr>
            <a:r>
              <a:rPr lang="en-GB" dirty="0" smtClean="0"/>
              <a:t>Parameter </a:t>
            </a:r>
            <a:r>
              <a:rPr lang="en-GB" dirty="0"/>
              <a:t>Tampering and Cross-site Scripting </a:t>
            </a:r>
            <a:endParaRPr lang="en-GB" b="1" i="1" dirty="0"/>
          </a:p>
          <a:p>
            <a:pPr marL="1157288" lvl="3" indent="-342900">
              <a:buFont typeface="Wingdings" panose="05000000000000000000" pitchFamily="2" charset="2"/>
              <a:buChar char="Ø"/>
            </a:pPr>
            <a:r>
              <a:rPr lang="en-GB" dirty="0" smtClean="0"/>
              <a:t>Cross-site </a:t>
            </a:r>
            <a:r>
              <a:rPr lang="en-GB" dirty="0"/>
              <a:t>request forgery </a:t>
            </a:r>
            <a:endParaRPr lang="en-GB" dirty="0" smtClean="0"/>
          </a:p>
          <a:p>
            <a:pPr marL="1157288" lvl="3" indent="-342900">
              <a:buFont typeface="Wingdings" panose="05000000000000000000" pitchFamily="2" charset="2"/>
              <a:buChar char="Ø"/>
            </a:pPr>
            <a:r>
              <a:rPr lang="en-GB" dirty="0" smtClean="0"/>
              <a:t>SQL Injection</a:t>
            </a:r>
            <a:endParaRPr lang="en-GB" dirty="0"/>
          </a:p>
          <a:p>
            <a:endParaRPr lang="en-GB" dirty="0"/>
          </a:p>
          <a:p>
            <a:pPr marL="1157288" lvl="3" indent="-342900">
              <a:buFont typeface="Wingdings" panose="05000000000000000000" pitchFamily="2" charset="2"/>
              <a:buChar char="Ø"/>
            </a:pPr>
            <a:endParaRPr lang="en-GB" dirty="0"/>
          </a:p>
          <a:p>
            <a:pPr marL="700088" lvl="2" indent="-342900">
              <a:buFont typeface="Wingdings" panose="05000000000000000000" pitchFamily="2" charset="2"/>
              <a:buChar char="Ø"/>
            </a:pPr>
            <a:endParaRPr lang="en-GB" dirty="0"/>
          </a:p>
          <a:p>
            <a:pPr lvl="2"/>
            <a:endParaRPr lang="en-GB" dirty="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5" name="Picture 4" descr="royalty free computer icon photos free download | Piqsel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358249"/>
            <a:ext cx="1843523" cy="1241952"/>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8" name="Picture 7" descr="File:Spider Web - Noun project 813.svg - Wikimedia Common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60" y="4473996"/>
            <a:ext cx="1157164" cy="1157164"/>
          </a:xfrm>
          <a:prstGeom prst="rect">
            <a:avLst/>
          </a:prstGeom>
        </p:spPr>
      </p:pic>
      <p:pic>
        <p:nvPicPr>
          <p:cNvPr id="9" name="Picture 8" descr="Web Development PNG Transparent Images | PNG All"/>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93110" y="4034464"/>
            <a:ext cx="1724150" cy="1482769"/>
          </a:xfrm>
          <a:prstGeom prst="rect">
            <a:avLst/>
          </a:prstGeom>
        </p:spPr>
      </p:pic>
    </p:spTree>
    <p:extLst>
      <p:ext uri="{BB962C8B-B14F-4D97-AF65-F5344CB8AC3E}">
        <p14:creationId xmlns:p14="http://schemas.microsoft.com/office/powerpoint/2010/main" val="17494798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600201"/>
            <a:ext cx="5626968" cy="3917032"/>
          </a:xfrm>
        </p:spPr>
        <p:txBody>
          <a:bodyPr>
            <a:normAutofit fontScale="85000" lnSpcReduction="20000"/>
          </a:bodyPr>
          <a:lstStyle/>
          <a:p>
            <a:r>
              <a:rPr lang="en-GB" dirty="0" smtClean="0"/>
              <a:t>Tools </a:t>
            </a:r>
            <a:r>
              <a:rPr lang="en-GB" i="1" dirty="0" smtClean="0"/>
              <a:t>used… </a:t>
            </a:r>
          </a:p>
          <a:p>
            <a:pPr lvl="1"/>
            <a:r>
              <a:rPr lang="en-GB" dirty="0" smtClean="0"/>
              <a:t>Wireshark</a:t>
            </a:r>
          </a:p>
          <a:p>
            <a:pPr lvl="1"/>
            <a:r>
              <a:rPr lang="en-GB" dirty="0" smtClean="0"/>
              <a:t>TCPView</a:t>
            </a:r>
          </a:p>
          <a:p>
            <a:pPr lvl="1"/>
            <a:r>
              <a:rPr lang="en-GB" dirty="0" smtClean="0"/>
              <a:t>Metagoofil</a:t>
            </a:r>
          </a:p>
          <a:p>
            <a:pPr lvl="1"/>
            <a:r>
              <a:rPr lang="en-GB" dirty="0" err="1" smtClean="0"/>
              <a:t>HackKey</a:t>
            </a:r>
            <a:endParaRPr lang="en-GB" dirty="0" smtClean="0"/>
          </a:p>
          <a:p>
            <a:pPr lvl="1"/>
            <a:r>
              <a:rPr lang="en-GB" dirty="0" smtClean="0"/>
              <a:t>Nessus</a:t>
            </a:r>
          </a:p>
          <a:p>
            <a:pPr lvl="1"/>
            <a:r>
              <a:rPr lang="en-GB" dirty="0" smtClean="0"/>
              <a:t>Responder</a:t>
            </a:r>
          </a:p>
          <a:p>
            <a:pPr lvl="1"/>
            <a:r>
              <a:rPr lang="en-GB" dirty="0" smtClean="0"/>
              <a:t>John the ripper</a:t>
            </a:r>
          </a:p>
          <a:p>
            <a:pPr lvl="1"/>
            <a:r>
              <a:rPr lang="en-GB" dirty="0" err="1" smtClean="0"/>
              <a:t>Auditpol</a:t>
            </a:r>
            <a:endParaRPr lang="en-GB" dirty="0" smtClean="0"/>
          </a:p>
          <a:p>
            <a:pPr lvl="1"/>
            <a:r>
              <a:rPr lang="en-GB" dirty="0" err="1" smtClean="0"/>
              <a:t>Skipfish</a:t>
            </a:r>
            <a:endParaRPr lang="en-GB" dirty="0"/>
          </a:p>
          <a:p>
            <a:pPr lvl="2"/>
            <a:endParaRPr lang="en-GB" dirty="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4" name="Picture 3" descr="Free vector graphic: Firewall, Antivirus, Status - Free ..."/>
          <p:cNvPicPr>
            <a:picLocks noChangeAspect="1"/>
          </p:cNvPicPr>
          <p:nvPr/>
        </p:nvPicPr>
        <p:blipFill rotWithShape="1">
          <a:blip r:embed="rId2">
            <a:extLst>
              <a:ext uri="{28A0092B-C50C-407E-A947-70E740481C1C}">
                <a14:useLocalDpi xmlns:a14="http://schemas.microsoft.com/office/drawing/2010/main" val="0"/>
              </a:ext>
            </a:extLst>
          </a:blip>
          <a:srcRect l="49605"/>
          <a:stretch/>
        </p:blipFill>
        <p:spPr>
          <a:xfrm>
            <a:off x="6012160" y="2061529"/>
            <a:ext cx="2267744" cy="2254683"/>
          </a:xfrm>
          <a:prstGeom prst="rect">
            <a:avLst/>
          </a:prstGeom>
        </p:spPr>
      </p:pic>
    </p:spTree>
    <p:extLst>
      <p:ext uri="{BB962C8B-B14F-4D97-AF65-F5344CB8AC3E}">
        <p14:creationId xmlns:p14="http://schemas.microsoft.com/office/powerpoint/2010/main" val="3873251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755576" y="1484784"/>
            <a:ext cx="7848872" cy="3744416"/>
          </a:xfrm>
        </p:spPr>
        <p:txBody>
          <a:bodyPr>
            <a:normAutofit fontScale="92500" lnSpcReduction="20000"/>
          </a:bodyPr>
          <a:lstStyle/>
          <a:p>
            <a:pPr marL="0" indent="0">
              <a:buNone/>
            </a:pPr>
            <a:endParaRPr lang="en-GB" dirty="0" smtClean="0"/>
          </a:p>
          <a:p>
            <a:r>
              <a:rPr lang="en-GB" b="1" i="1" dirty="0" smtClean="0">
                <a:effectLst>
                  <a:outerShdw blurRad="38100" dist="38100" dir="2700000" algn="tl">
                    <a:srgbClr val="000000">
                      <a:alpha val="43137"/>
                    </a:srgbClr>
                  </a:outerShdw>
                </a:effectLst>
              </a:rPr>
              <a:t>Understand </a:t>
            </a:r>
          </a:p>
          <a:p>
            <a:pPr lvl="1"/>
            <a:r>
              <a:rPr lang="en-GB" b="1" i="1" dirty="0" smtClean="0">
                <a:effectLst>
                  <a:outerShdw blurRad="38100" dist="38100" dir="2700000" algn="tl">
                    <a:srgbClr val="000000">
                      <a:alpha val="43137"/>
                    </a:srgbClr>
                  </a:outerShdw>
                </a:effectLst>
              </a:rPr>
              <a:t>Art of Hiding - Cryptography, </a:t>
            </a:r>
          </a:p>
          <a:p>
            <a:pPr lvl="1"/>
            <a:r>
              <a:rPr lang="en-GB" b="1" i="1" dirty="0" smtClean="0">
                <a:effectLst>
                  <a:outerShdw blurRad="38100" dist="38100" dir="2700000" algn="tl">
                    <a:srgbClr val="000000">
                      <a:alpha val="43137"/>
                    </a:srgbClr>
                  </a:outerShdw>
                </a:effectLst>
              </a:rPr>
              <a:t>Using Collected Data - Network Security Data,</a:t>
            </a:r>
          </a:p>
          <a:p>
            <a:pPr lvl="1"/>
            <a:r>
              <a:rPr lang="en-GB" b="1" i="1" dirty="0" smtClean="0">
                <a:effectLst>
                  <a:outerShdw blurRad="38100" dist="38100" dir="2700000" algn="tl">
                    <a:srgbClr val="000000">
                      <a:alpha val="43137"/>
                    </a:srgbClr>
                  </a:outerShdw>
                </a:effectLst>
              </a:rPr>
              <a:t>Post Attack Scenario - Incident Handling   </a:t>
            </a:r>
          </a:p>
          <a:p>
            <a:r>
              <a:rPr lang="en-GB" b="1" i="1" dirty="0" smtClean="0">
                <a:effectLst>
                  <a:outerShdw blurRad="38100" dist="38100" dir="2700000" algn="tl">
                    <a:srgbClr val="000000">
                      <a:alpha val="43137"/>
                    </a:srgbClr>
                  </a:outerShdw>
                </a:effectLst>
              </a:rPr>
              <a:t>Overview</a:t>
            </a:r>
            <a:endParaRPr lang="en-GB" b="1" i="1" dirty="0">
              <a:effectLst>
                <a:outerShdw blurRad="38100" dist="38100" dir="2700000" algn="tl">
                  <a:srgbClr val="000000">
                    <a:alpha val="43137"/>
                  </a:srgbClr>
                </a:outerShdw>
              </a:effectLst>
            </a:endParaRPr>
          </a:p>
          <a:p>
            <a:pPr lvl="1"/>
            <a:r>
              <a:rPr lang="en-GB" b="1" i="1" dirty="0" smtClean="0">
                <a:effectLst>
                  <a:outerShdw blurRad="38100" dist="38100" dir="2700000" algn="tl">
                    <a:srgbClr val="000000">
                      <a:alpha val="43137"/>
                    </a:srgbClr>
                  </a:outerShdw>
                </a:effectLst>
              </a:rPr>
              <a:t> Encrypting and Decrypting</a:t>
            </a:r>
          </a:p>
          <a:p>
            <a:pPr lvl="1"/>
            <a:r>
              <a:rPr lang="en-GB" b="1" i="1" dirty="0" smtClean="0">
                <a:effectLst>
                  <a:outerShdw blurRad="38100" dist="38100" dir="2700000" algn="tl">
                    <a:srgbClr val="000000">
                      <a:alpha val="43137"/>
                    </a:srgbClr>
                  </a:outerShdw>
                </a:effectLst>
              </a:rPr>
              <a:t>Log files and Investigating </a:t>
            </a:r>
            <a:r>
              <a:rPr lang="en-GB" b="1" i="1" dirty="0">
                <a:effectLst>
                  <a:outerShdw blurRad="38100" dist="38100" dir="2700000" algn="tl">
                    <a:srgbClr val="000000">
                      <a:alpha val="43137"/>
                    </a:srgbClr>
                  </a:outerShdw>
                </a:effectLst>
              </a:rPr>
              <a:t>Attacks </a:t>
            </a:r>
            <a:r>
              <a:rPr lang="en-GB" b="1" i="1" dirty="0" smtClean="0">
                <a:effectLst>
                  <a:outerShdw blurRad="38100" dist="38100" dir="2700000" algn="tl">
                    <a:srgbClr val="000000">
                      <a:alpha val="43137"/>
                    </a:srgbClr>
                  </a:outerShdw>
                </a:effectLst>
              </a:rPr>
              <a:t>(MySQL, Windows Host)</a:t>
            </a:r>
            <a:endParaRPr lang="en-GB" b="1" i="1" dirty="0">
              <a:effectLst>
                <a:outerShdw blurRad="38100" dist="38100" dir="2700000" algn="tl">
                  <a:srgbClr val="000000">
                    <a:alpha val="43137"/>
                  </a:srgbClr>
                </a:outerShdw>
              </a:effectLst>
            </a:endParaRPr>
          </a:p>
          <a:p>
            <a:pPr marL="457200" lvl="1" indent="0">
              <a:buNone/>
            </a:pPr>
            <a:endParaRPr lang="en-GB" b="1" dirty="0" smtClean="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3881279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872493"/>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Security Data </a:t>
            </a:r>
          </a:p>
          <a:p>
            <a:r>
              <a:rPr dirty="0"/>
              <a:t>Alert Data</a:t>
            </a:r>
          </a:p>
        </p:txBody>
      </p:sp>
      <p:sp>
        <p:nvSpPr>
          <p:cNvPr id="2" name="Content Placeholder 1"/>
          <p:cNvSpPr>
            <a:spLocks noGrp="1"/>
          </p:cNvSpPr>
          <p:nvPr>
            <p:ph idx="1"/>
          </p:nvPr>
        </p:nvSpPr>
        <p:spPr>
          <a:xfrm>
            <a:off x="12656" y="1571756"/>
            <a:ext cx="3611519" cy="3891810"/>
          </a:xfrm>
        </p:spPr>
        <p:txBody>
          <a:bodyPr/>
          <a:lstStyle/>
          <a:p>
            <a:pPr algn="just">
              <a:buFont typeface="Arial" pitchFamily="34" charset="0"/>
              <a:buChar char="•"/>
            </a:pPr>
            <a:r>
              <a:rPr lang="en-US" sz="1600" dirty="0"/>
              <a:t>Alert data consists of messages generated by intrusion prevention systems (IPSs) or intrusion detection systems (IDSs) in response to traffic that violates a rule or matches the signature of a known exploit.</a:t>
            </a:r>
          </a:p>
          <a:p>
            <a:pPr algn="just">
              <a:buFont typeface="Arial" pitchFamily="34" charset="0"/>
              <a:buChar char="•"/>
            </a:pPr>
            <a:r>
              <a:rPr lang="en-US" sz="1600" dirty="0"/>
              <a:t>A network IDS (NIDS), such as Snort, comes configured with rules for known exploits.</a:t>
            </a:r>
          </a:p>
          <a:p>
            <a:pPr algn="just">
              <a:buFont typeface="Arial" pitchFamily="34" charset="0"/>
              <a:buChar char="•"/>
            </a:pPr>
            <a:r>
              <a:rPr lang="en-US" sz="1600" dirty="0"/>
              <a:t>Alerts are generated by Snort and are made readable and searchable by the Sguil and Squert applications, which are part of the Security Onion suite of NSM tools</a:t>
            </a:r>
            <a:r>
              <a:rPr lang="en-US" sz="1600" dirty="0" smtClean="0"/>
              <a:t>.</a:t>
            </a:r>
            <a:endParaRPr lang="en-US" sz="1600" dirty="0"/>
          </a:p>
        </p:txBody>
      </p:sp>
      <p:pic>
        <p:nvPicPr>
          <p:cNvPr id="3" name="Picture 2">
            <a:extLst>
              <a:ext uri="{FF2B5EF4-FFF2-40B4-BE49-F238E27FC236}">
                <a16:creationId xmlns:a16="http://schemas.microsoft.com/office/drawing/2014/main" id="{3A9E5857-7CFD-4DCD-8CE4-6180EB21C73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71" r="516" b="6697"/>
          <a:stretch/>
        </p:blipFill>
        <p:spPr bwMode="auto">
          <a:xfrm>
            <a:off x="3779912" y="1721484"/>
            <a:ext cx="5265089" cy="3168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3">
            <a:extLst>
              <a:ext uri="{FF2B5EF4-FFF2-40B4-BE49-F238E27FC236}">
                <a16:creationId xmlns:a16="http://schemas.microsoft.com/office/drawing/2014/main" id="{726CDD28-21F2-4D6C-AE41-6825DBD475D4}"/>
              </a:ext>
            </a:extLst>
          </p:cNvPr>
          <p:cNvSpPr/>
          <p:nvPr/>
        </p:nvSpPr>
        <p:spPr>
          <a:xfrm>
            <a:off x="4247785" y="4933954"/>
            <a:ext cx="3743325" cy="584775"/>
          </a:xfrm>
          <a:prstGeom prst="rect">
            <a:avLst/>
          </a:prstGeom>
        </p:spPr>
        <p:txBody>
          <a:bodyPr wrap="square">
            <a:spAutoFit/>
          </a:bodyPr>
          <a:lstStyle/>
          <a:p>
            <a:pPr algn="ctr"/>
            <a:r>
              <a:rPr lang="en-US" sz="1600" b="1" dirty="0" err="1">
                <a:solidFill>
                  <a:srgbClr val="000000"/>
                </a:solidFill>
                <a:ea typeface="ＭＳ Ｐゴシック" charset="0"/>
                <a:cs typeface="CiscoSans"/>
              </a:rPr>
              <a:t>Sguil</a:t>
            </a:r>
            <a:r>
              <a:rPr lang="en-US" sz="1600" b="1" dirty="0">
                <a:solidFill>
                  <a:srgbClr val="000000"/>
                </a:solidFill>
                <a:ea typeface="ＭＳ Ｐゴシック" charset="0"/>
                <a:cs typeface="CiscoSans"/>
              </a:rPr>
              <a:t> Console Showing Test Alert from Snort IDS</a:t>
            </a:r>
          </a:p>
        </p:txBody>
      </p:sp>
    </p:spTree>
    <p:custDataLst>
      <p:tags r:id="rId1"/>
    </p:custDataLst>
    <p:extLst>
      <p:ext uri="{BB962C8B-B14F-4D97-AF65-F5344CB8AC3E}">
        <p14:creationId xmlns:p14="http://schemas.microsoft.com/office/powerpoint/2010/main" val="142029526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851605"/>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Security Data </a:t>
            </a:r>
          </a:p>
          <a:p>
            <a:r>
              <a:rPr lang="en-US" altLang="en-US" dirty="0"/>
              <a:t>Session and Transaction Data</a:t>
            </a:r>
            <a:endParaRPr lang="en-US" dirty="0"/>
          </a:p>
        </p:txBody>
      </p:sp>
      <p:sp>
        <p:nvSpPr>
          <p:cNvPr id="11" name="Content Placeholder 1">
            <a:extLst>
              <a:ext uri="{FF2B5EF4-FFF2-40B4-BE49-F238E27FC236}">
                <a16:creationId xmlns:a16="http://schemas.microsoft.com/office/drawing/2014/main" id="{8B60004E-3A9D-4BBB-A321-BF39446061C8}"/>
              </a:ext>
            </a:extLst>
          </p:cNvPr>
          <p:cNvSpPr txBox="1"/>
          <p:nvPr/>
        </p:nvSpPr>
        <p:spPr>
          <a:xfrm>
            <a:off x="129997" y="1526571"/>
            <a:ext cx="8869938" cy="1154162"/>
          </a:xfrm>
          <a:prstGeom prst="rect">
            <a:avLst/>
          </a:prstGeom>
          <a:noFill/>
        </p:spPr>
        <p:txBody>
          <a:bodyPr wrap="square">
            <a:spAutoFit/>
          </a:bodyPr>
          <a:lstStyle/>
          <a:p>
            <a:pPr marL="177800" indent="-177800" algn="just">
              <a:spcAft>
                <a:spcPts val="300"/>
              </a:spcAft>
              <a:buClr>
                <a:schemeClr val="tx1"/>
              </a:buClr>
              <a:buFont typeface="Arial" pitchFamily="34" charset="0"/>
              <a:buChar char="•"/>
            </a:pPr>
            <a:r>
              <a:rPr lang="en-GB" sz="1600" dirty="0">
                <a:solidFill>
                  <a:srgbClr val="000000"/>
                </a:solidFill>
              </a:rPr>
              <a:t>Session data is a record of a conversation between two network endpoints.</a:t>
            </a:r>
          </a:p>
          <a:p>
            <a:pPr marL="177800" indent="-177800" algn="just">
              <a:spcAft>
                <a:spcPts val="300"/>
              </a:spcAft>
              <a:buClr>
                <a:schemeClr val="tx1"/>
              </a:buClr>
              <a:buFont typeface="Arial" pitchFamily="34" charset="0"/>
              <a:buChar char="•"/>
            </a:pPr>
            <a:r>
              <a:rPr lang="en-US" sz="1600" dirty="0">
                <a:solidFill>
                  <a:srgbClr val="000000"/>
                </a:solidFill>
              </a:rPr>
              <a:t>It includes </a:t>
            </a:r>
            <a:r>
              <a:rPr lang="en-US" sz="1600" b="1" dirty="0">
                <a:solidFill>
                  <a:srgbClr val="000000"/>
                </a:solidFill>
              </a:rPr>
              <a:t>the five tuples</a:t>
            </a:r>
            <a:r>
              <a:rPr lang="en-US" sz="1600" dirty="0">
                <a:solidFill>
                  <a:srgbClr val="000000"/>
                </a:solidFill>
              </a:rPr>
              <a:t> of source and destination IP addresses, source and destination port numbers, and the IP code for the protocol in use. </a:t>
            </a:r>
            <a:endParaRPr lang="en-GB" sz="1600" dirty="0">
              <a:solidFill>
                <a:srgbClr val="000000"/>
              </a:solidFill>
            </a:endParaRPr>
          </a:p>
          <a:p>
            <a:pPr marL="177800" indent="-177800" algn="just">
              <a:spcAft>
                <a:spcPts val="300"/>
              </a:spcAft>
              <a:buClr>
                <a:schemeClr val="tx1"/>
              </a:buClr>
              <a:buFont typeface="Arial" pitchFamily="34" charset="0"/>
              <a:buChar char="•"/>
            </a:pPr>
            <a:endParaRPr lang="en-GB" sz="1600" dirty="0">
              <a:solidFill>
                <a:srgbClr val="000000"/>
              </a:solidFill>
            </a:endParaRPr>
          </a:p>
        </p:txBody>
      </p:sp>
      <p:sp>
        <p:nvSpPr>
          <p:cNvPr id="2" name="Content Placeholder 1"/>
          <p:cNvSpPr>
            <a:spLocks noGrp="1"/>
          </p:cNvSpPr>
          <p:nvPr>
            <p:ph idx="1"/>
          </p:nvPr>
        </p:nvSpPr>
        <p:spPr>
          <a:xfrm>
            <a:off x="129997" y="2302368"/>
            <a:ext cx="2486594" cy="3820925"/>
          </a:xfrm>
        </p:spPr>
        <p:txBody>
          <a:bodyPr/>
          <a:lstStyle/>
          <a:p>
            <a:pPr marL="177800" indent="-177800" algn="just">
              <a:spcBef>
                <a:spcPts val="0"/>
              </a:spcBef>
            </a:pPr>
            <a:r>
              <a:rPr lang="en-GB" sz="1600" dirty="0"/>
              <a:t>Data about the session includes a session ID, the amount of data transferred by source and destination and information related to the duration of the session.</a:t>
            </a:r>
          </a:p>
          <a:p>
            <a:pPr marL="177800" indent="-177800" algn="just">
              <a:spcBef>
                <a:spcPts val="0"/>
              </a:spcBef>
              <a:spcAft>
                <a:spcPts val="300"/>
              </a:spcAft>
            </a:pPr>
            <a:r>
              <a:rPr lang="en-GB" sz="1600" dirty="0"/>
              <a:t>The figure shows a partial output for three HTTP sessions from a </a:t>
            </a:r>
            <a:r>
              <a:rPr lang="en-GB" sz="1600" dirty="0" err="1"/>
              <a:t>Zeek</a:t>
            </a:r>
            <a:r>
              <a:rPr lang="en-GB" sz="1600" dirty="0"/>
              <a:t> connection log.</a:t>
            </a:r>
          </a:p>
          <a:p>
            <a:pPr algn="just">
              <a:spcBef>
                <a:spcPts val="0"/>
              </a:spcBef>
              <a:spcAft>
                <a:spcPts val="300"/>
              </a:spcAft>
              <a:buClr>
                <a:srgbClr val="000000"/>
              </a:buClr>
            </a:pPr>
            <a:endParaRPr lang="en-GB" sz="1600" dirty="0"/>
          </a:p>
          <a:p>
            <a:pPr marL="177800" indent="-177800" algn="just">
              <a:spcBef>
                <a:spcPts val="0"/>
              </a:spcBef>
            </a:pPr>
            <a:endParaRPr lang="en-GB" sz="1600" dirty="0"/>
          </a:p>
          <a:p>
            <a:pPr algn="just">
              <a:spcBef>
                <a:spcPts val="300"/>
              </a:spcBef>
              <a:spcAft>
                <a:spcPts val="300"/>
              </a:spcAft>
              <a:buNone/>
            </a:pPr>
            <a:endParaRPr sz="1600" dirty="0"/>
          </a:p>
        </p:txBody>
      </p:sp>
      <p:pic>
        <p:nvPicPr>
          <p:cNvPr id="9" name="Picture 8">
            <a:extLst>
              <a:ext uri="{FF2B5EF4-FFF2-40B4-BE49-F238E27FC236}">
                <a16:creationId xmlns:a16="http://schemas.microsoft.com/office/drawing/2014/main" id="{19FD4C77-8218-4DC3-9BB1-A2ECB8816167}"/>
              </a:ext>
            </a:extLst>
          </p:cNvPr>
          <p:cNvPicPr>
            <a:picLocks noChangeAspect="1"/>
          </p:cNvPicPr>
          <p:nvPr/>
        </p:nvPicPr>
        <p:blipFill>
          <a:blip r:embed="rId4"/>
          <a:stretch>
            <a:fillRect/>
          </a:stretch>
        </p:blipFill>
        <p:spPr>
          <a:xfrm>
            <a:off x="2616591" y="2420888"/>
            <a:ext cx="6323333" cy="2949059"/>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227249884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Security Data </a:t>
            </a:r>
          </a:p>
          <a:p>
            <a:r>
              <a:rPr lang="en-US" altLang="en-US" dirty="0"/>
              <a:t>Session and Transaction Data (Contd.)</a:t>
            </a:r>
            <a:endParaRPr lang="en-US" dirty="0"/>
          </a:p>
        </p:txBody>
      </p:sp>
      <p:sp>
        <p:nvSpPr>
          <p:cNvPr id="2" name="Content Placeholder 1"/>
          <p:cNvSpPr>
            <a:spLocks noGrp="1"/>
          </p:cNvSpPr>
          <p:nvPr>
            <p:ph idx="1"/>
          </p:nvPr>
        </p:nvSpPr>
        <p:spPr>
          <a:xfrm>
            <a:off x="144066" y="1679836"/>
            <a:ext cx="3364945" cy="3749308"/>
          </a:xfrm>
        </p:spPr>
        <p:txBody>
          <a:bodyPr/>
          <a:lstStyle/>
          <a:p>
            <a:pPr marL="177800" indent="-177800" algn="just">
              <a:spcBef>
                <a:spcPts val="0"/>
              </a:spcBef>
            </a:pPr>
            <a:r>
              <a:rPr lang="en-GB" sz="1600" dirty="0"/>
              <a:t>Transaction data consists of the messages that are exchanged during network sessions.</a:t>
            </a:r>
          </a:p>
          <a:p>
            <a:pPr marL="177800" indent="-177800" algn="just">
              <a:spcBef>
                <a:spcPts val="0"/>
              </a:spcBef>
            </a:pPr>
            <a:r>
              <a:rPr lang="en-IN" sz="1600" dirty="0"/>
              <a:t>These transactions </a:t>
            </a:r>
            <a:r>
              <a:rPr lang="en-GB" sz="1600" dirty="0"/>
              <a:t>can be viewed in packet capture transcripts.</a:t>
            </a:r>
          </a:p>
          <a:p>
            <a:pPr marL="177800" indent="-177800" algn="just">
              <a:spcBef>
                <a:spcPts val="0"/>
              </a:spcBef>
            </a:pPr>
            <a:r>
              <a:rPr lang="en-GB" sz="1600" dirty="0"/>
              <a:t>The transactions that represent the requests and replies would be logged in an access log on a server or by a NIDS like Zeek.</a:t>
            </a:r>
          </a:p>
          <a:p>
            <a:pPr marL="177800" indent="-177800" algn="just">
              <a:spcBef>
                <a:spcPts val="0"/>
              </a:spcBef>
            </a:pPr>
            <a:r>
              <a:rPr lang="en-US" sz="1600" dirty="0"/>
              <a:t>A session might include the downloading of content from a webserver, as shown in the figure</a:t>
            </a:r>
            <a:r>
              <a:rPr lang="en-US" sz="1600" dirty="0" smtClean="0"/>
              <a:t>.</a:t>
            </a:r>
            <a:endParaRPr lang="en-GB" sz="1600" dirty="0"/>
          </a:p>
        </p:txBody>
      </p:sp>
      <p:pic>
        <p:nvPicPr>
          <p:cNvPr id="8" name="Picture 7" descr="trxn.PNG"/>
          <p:cNvPicPr>
            <a:picLocks noChangeAspect="1"/>
          </p:cNvPicPr>
          <p:nvPr/>
        </p:nvPicPr>
        <p:blipFill rotWithShape="1">
          <a:blip r:embed="rId4"/>
          <a:srcRect l="768" t="500" r="672" b="148"/>
          <a:stretch/>
        </p:blipFill>
        <p:spPr>
          <a:xfrm>
            <a:off x="3509011" y="1766187"/>
            <a:ext cx="5576798" cy="3576605"/>
          </a:xfrm>
          <a:prstGeom prst="rect">
            <a:avLst/>
          </a:prstGeom>
          <a:ln w="3175">
            <a:solidFill>
              <a:schemeClr val="bg1">
                <a:lumMod val="75000"/>
              </a:schemeClr>
            </a:solidFill>
          </a:ln>
        </p:spPr>
      </p:pic>
    </p:spTree>
    <p:custDataLst>
      <p:tags r:id="rId1"/>
    </p:custDataLst>
    <p:extLst>
      <p:ext uri="{BB962C8B-B14F-4D97-AF65-F5344CB8AC3E}">
        <p14:creationId xmlns:p14="http://schemas.microsoft.com/office/powerpoint/2010/main" val="329197756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Security Data  </a:t>
            </a:r>
          </a:p>
          <a:p>
            <a:r>
              <a:rPr dirty="0"/>
              <a:t>Full Packet Captures</a:t>
            </a:r>
          </a:p>
        </p:txBody>
      </p:sp>
      <p:sp>
        <p:nvSpPr>
          <p:cNvPr id="2" name="Content Placeholder 1"/>
          <p:cNvSpPr>
            <a:spLocks noGrp="1"/>
          </p:cNvSpPr>
          <p:nvPr>
            <p:ph idx="1"/>
          </p:nvPr>
        </p:nvSpPr>
        <p:spPr>
          <a:xfrm>
            <a:off x="118126" y="1597410"/>
            <a:ext cx="8997298" cy="3749308"/>
          </a:xfrm>
        </p:spPr>
        <p:txBody>
          <a:bodyPr/>
          <a:lstStyle/>
          <a:p>
            <a:pPr marL="144000" indent="-144000">
              <a:spcBef>
                <a:spcPts val="0"/>
              </a:spcBef>
            </a:pPr>
            <a:r>
              <a:rPr lang="en-GB" sz="1600" dirty="0"/>
              <a:t>Full packet captures are the most detailed network data </a:t>
            </a:r>
            <a:r>
              <a:rPr lang="en-IN" sz="1600" dirty="0"/>
              <a:t>that is generally collected.</a:t>
            </a:r>
            <a:endParaRPr lang="en-GB" sz="1600" dirty="0"/>
          </a:p>
          <a:p>
            <a:pPr marL="144000" indent="-144000">
              <a:spcBef>
                <a:spcPts val="0"/>
              </a:spcBef>
            </a:pPr>
            <a:r>
              <a:rPr lang="en-GB" sz="1600" dirty="0"/>
              <a:t>It contains the actual content of the conversations such as</a:t>
            </a:r>
            <a:r>
              <a:rPr lang="en-US" sz="1600" dirty="0"/>
              <a:t> text of email messages, </a:t>
            </a:r>
            <a:r>
              <a:rPr lang="en-GB" sz="1600" dirty="0"/>
              <a:t>the HTML in web pages, and the files that enter or leave the network. </a:t>
            </a:r>
            <a:endParaRPr lang="en-US" sz="1600" dirty="0"/>
          </a:p>
        </p:txBody>
      </p:sp>
      <p:sp>
        <p:nvSpPr>
          <p:cNvPr id="7" name="Content Placeholder 1"/>
          <p:cNvSpPr txBox="1"/>
          <p:nvPr/>
        </p:nvSpPr>
        <p:spPr>
          <a:xfrm>
            <a:off x="121205" y="2359031"/>
            <a:ext cx="2896315" cy="3046988"/>
          </a:xfrm>
          <a:prstGeom prst="rect">
            <a:avLst/>
          </a:prstGeom>
          <a:noFill/>
        </p:spPr>
        <p:txBody>
          <a:bodyPr wrap="square" rtlCol="0">
            <a:spAutoFit/>
          </a:bodyPr>
          <a:lstStyle/>
          <a:p>
            <a:pPr marL="144000" indent="-144000" algn="just" defTabSz="684213">
              <a:buClr>
                <a:schemeClr val="tx2"/>
              </a:buClr>
              <a:buSzPct val="90000"/>
              <a:buFont typeface="Arial" pitchFamily="34" charset="0"/>
              <a:buChar char="•"/>
            </a:pPr>
            <a:r>
              <a:rPr lang="en-US" sz="1600" dirty="0">
                <a:solidFill>
                  <a:srgbClr val="000000"/>
                </a:solidFill>
              </a:rPr>
              <a:t>Extracted content can be recovered from full </a:t>
            </a:r>
            <a:r>
              <a:rPr lang="en-US" sz="1600" dirty="0" smtClean="0">
                <a:solidFill>
                  <a:srgbClr val="000000"/>
                </a:solidFill>
              </a:rPr>
              <a:t>packet captures </a:t>
            </a:r>
            <a:r>
              <a:rPr lang="en-US" sz="1600" dirty="0">
                <a:solidFill>
                  <a:srgbClr val="000000"/>
                </a:solidFill>
              </a:rPr>
              <a:t>and analyzed for malware or user behavior that violates business and security policies. </a:t>
            </a:r>
            <a:endParaRPr lang="en-GB" sz="1600" dirty="0">
              <a:solidFill>
                <a:srgbClr val="000000"/>
              </a:solidFill>
              <a:ea typeface="ＭＳ Ｐゴシック" charset="0"/>
              <a:cs typeface="CiscoSans"/>
            </a:endParaRPr>
          </a:p>
          <a:p>
            <a:pPr marL="144000" indent="-144000" algn="just" defTabSz="684213">
              <a:buClr>
                <a:schemeClr val="tx2"/>
              </a:buClr>
              <a:buSzPct val="90000"/>
              <a:buFont typeface="Arial" pitchFamily="34" charset="0"/>
              <a:buChar char="•"/>
            </a:pPr>
            <a:r>
              <a:rPr lang="en-GB" sz="1600" dirty="0">
                <a:solidFill>
                  <a:srgbClr val="000000"/>
                </a:solidFill>
                <a:ea typeface="ＭＳ Ｐゴシック" charset="0"/>
                <a:cs typeface="CiscoSans"/>
              </a:rPr>
              <a:t>The figure here shows the interface for the Network Analysis Monitor component of Cisco Prime Infrastructure system, which can display full packet captures.</a:t>
            </a:r>
            <a:endParaRPr lang="en-US" sz="1600" dirty="0">
              <a:solidFill>
                <a:srgbClr val="000000"/>
              </a:solidFill>
              <a:ea typeface="ＭＳ Ｐゴシック" charset="0"/>
              <a:cs typeface="CiscoSans"/>
            </a:endParaRPr>
          </a:p>
        </p:txBody>
      </p:sp>
      <p:pic>
        <p:nvPicPr>
          <p:cNvPr id="5" name="Picture 4" descr="full-pkt-capture.PNG"/>
          <p:cNvPicPr>
            <a:picLocks noChangeAspect="1"/>
          </p:cNvPicPr>
          <p:nvPr/>
        </p:nvPicPr>
        <p:blipFill rotWithShape="1">
          <a:blip r:embed="rId4"/>
          <a:srcRect l="618" t="1581" r="874" b="1963"/>
          <a:stretch/>
        </p:blipFill>
        <p:spPr>
          <a:xfrm>
            <a:off x="3203848" y="2492896"/>
            <a:ext cx="5701842" cy="3008333"/>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1787918156"/>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62178" y="879673"/>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Security Data  </a:t>
            </a:r>
          </a:p>
          <a:p>
            <a:r>
              <a:rPr dirty="0"/>
              <a:t>Statistical Data</a:t>
            </a:r>
          </a:p>
        </p:txBody>
      </p:sp>
      <p:sp>
        <p:nvSpPr>
          <p:cNvPr id="2" name="Content Placeholder 1"/>
          <p:cNvSpPr>
            <a:spLocks noGrp="1"/>
          </p:cNvSpPr>
          <p:nvPr>
            <p:ph idx="1"/>
          </p:nvPr>
        </p:nvSpPr>
        <p:spPr>
          <a:xfrm>
            <a:off x="91690" y="1538407"/>
            <a:ext cx="8855871" cy="3749308"/>
          </a:xfrm>
        </p:spPr>
        <p:txBody>
          <a:bodyPr/>
          <a:lstStyle/>
          <a:p>
            <a:pPr marL="177800" indent="-177800" algn="just">
              <a:spcBef>
                <a:spcPts val="0"/>
              </a:spcBef>
            </a:pPr>
            <a:r>
              <a:rPr lang="en-GB" sz="1600" dirty="0"/>
              <a:t>Statistical data is about network traffic which is created through the analysis of other forms of network data. </a:t>
            </a:r>
          </a:p>
          <a:p>
            <a:pPr marL="177800" indent="-177800" algn="just">
              <a:spcBef>
                <a:spcPts val="0"/>
              </a:spcBef>
            </a:pPr>
            <a:r>
              <a:rPr lang="en-US" sz="1600" dirty="0"/>
              <a:t>Statistics can be used to characterize normal amounts of variation in network traffic patterns in order to identify network conditions that are significantly outside of those ranges</a:t>
            </a:r>
            <a:r>
              <a:rPr lang="en-US" sz="1600" dirty="0" smtClean="0"/>
              <a:t>.</a:t>
            </a:r>
            <a:endParaRPr lang="en-GB" sz="1600" dirty="0"/>
          </a:p>
        </p:txBody>
      </p:sp>
      <p:sp>
        <p:nvSpPr>
          <p:cNvPr id="7" name="Content Placeholder 1"/>
          <p:cNvSpPr txBox="1"/>
          <p:nvPr/>
        </p:nvSpPr>
        <p:spPr>
          <a:xfrm>
            <a:off x="91689" y="2538402"/>
            <a:ext cx="3761086" cy="3046988"/>
          </a:xfrm>
          <a:prstGeom prst="rect">
            <a:avLst/>
          </a:prstGeom>
          <a:noFill/>
        </p:spPr>
        <p:txBody>
          <a:bodyPr wrap="square" rtlCol="0">
            <a:spAutoFit/>
          </a:bodyPr>
          <a:lstStyle/>
          <a:p>
            <a:pPr marL="177800" indent="-177800" algn="just" defTabSz="684213">
              <a:buClr>
                <a:schemeClr val="tx2"/>
              </a:buClr>
              <a:buSzPct val="90000"/>
              <a:buFont typeface="Arial" pitchFamily="34" charset="0"/>
              <a:buChar char="•"/>
            </a:pPr>
            <a:r>
              <a:rPr lang="en-GB" sz="1600" dirty="0">
                <a:solidFill>
                  <a:srgbClr val="000000"/>
                </a:solidFill>
                <a:ea typeface="ＭＳ Ｐゴシック" charset="0"/>
                <a:cs typeface="CiscoSans"/>
              </a:rPr>
              <a:t>An example of an NSM tool that utilizes statistical analysis is Cisco Cognitive Threat Analytics.</a:t>
            </a:r>
          </a:p>
          <a:p>
            <a:pPr marL="177800" indent="-177800" algn="just" defTabSz="684213">
              <a:buClr>
                <a:schemeClr val="tx2"/>
              </a:buClr>
              <a:buSzPct val="90000"/>
              <a:buFont typeface="Arial" pitchFamily="34" charset="0"/>
              <a:buChar char="•"/>
            </a:pPr>
            <a:r>
              <a:rPr lang="en-GB" sz="1600" dirty="0">
                <a:solidFill>
                  <a:srgbClr val="000000"/>
                </a:solidFill>
                <a:ea typeface="ＭＳ Ｐゴシック" charset="0"/>
                <a:cs typeface="CiscoSans"/>
              </a:rPr>
              <a:t>It is able to find malicious activity that has bypassed security controls or entered the network through unmonitored channels </a:t>
            </a:r>
            <a:r>
              <a:rPr lang="en-US" sz="1600" dirty="0">
                <a:solidFill>
                  <a:srgbClr val="000000"/>
                </a:solidFill>
              </a:rPr>
              <a:t>(including removable media) and is operating inside an organization’s environment. </a:t>
            </a:r>
            <a:endParaRPr lang="en-GB" sz="1600" dirty="0">
              <a:solidFill>
                <a:srgbClr val="000000"/>
              </a:solidFill>
              <a:ea typeface="ＭＳ Ｐゴシック" charset="0"/>
              <a:cs typeface="CiscoSans"/>
            </a:endParaRPr>
          </a:p>
          <a:p>
            <a:pPr marL="177800" indent="-177800" algn="just" defTabSz="684213">
              <a:buClr>
                <a:schemeClr val="tx2"/>
              </a:buClr>
              <a:buSzPct val="90000"/>
              <a:buFont typeface="Arial" pitchFamily="34" charset="0"/>
              <a:buChar char="•"/>
            </a:pPr>
            <a:r>
              <a:rPr lang="en-GB" sz="1600" dirty="0">
                <a:solidFill>
                  <a:srgbClr val="000000"/>
                </a:solidFill>
                <a:ea typeface="ＭＳ Ｐゴシック" charset="0"/>
                <a:cs typeface="CiscoSans"/>
              </a:rPr>
              <a:t>The figure shows an architecture for Cisco Cognitive Threat Analytics.</a:t>
            </a:r>
          </a:p>
          <a:p>
            <a:pPr marL="177800" indent="-177800" algn="just" defTabSz="684213">
              <a:buClr>
                <a:schemeClr val="tx2"/>
              </a:buClr>
              <a:buSzPct val="90000"/>
              <a:buFont typeface="Arial" pitchFamily="34" charset="0"/>
              <a:buChar char="•"/>
            </a:pPr>
            <a:endParaRPr lang="en-US" sz="1600" dirty="0">
              <a:solidFill>
                <a:srgbClr val="000000"/>
              </a:solidFill>
              <a:ea typeface="ＭＳ Ｐゴシック" charset="0"/>
              <a:cs typeface="CiscoSans"/>
            </a:endParaRPr>
          </a:p>
        </p:txBody>
      </p:sp>
      <p:pic>
        <p:nvPicPr>
          <p:cNvPr id="8" name="Picture 7" descr="25.1.4.PNG"/>
          <p:cNvPicPr>
            <a:picLocks noChangeAspect="1"/>
          </p:cNvPicPr>
          <p:nvPr/>
        </p:nvPicPr>
        <p:blipFill>
          <a:blip r:embed="rId4"/>
          <a:stretch>
            <a:fillRect/>
          </a:stretch>
        </p:blipFill>
        <p:spPr>
          <a:xfrm>
            <a:off x="3980976" y="2607414"/>
            <a:ext cx="4596405" cy="2988000"/>
          </a:xfrm>
          <a:prstGeom prst="rect">
            <a:avLst/>
          </a:prstGeom>
          <a:ln>
            <a:solidFill>
              <a:schemeClr val="bg1">
                <a:lumMod val="65000"/>
              </a:schemeClr>
            </a:solidFill>
          </a:ln>
        </p:spPr>
      </p:pic>
    </p:spTree>
    <p:custDataLst>
      <p:tags r:id="rId1"/>
    </p:custDataLst>
    <p:extLst>
      <p:ext uri="{BB962C8B-B14F-4D97-AF65-F5344CB8AC3E}">
        <p14:creationId xmlns:p14="http://schemas.microsoft.com/office/powerpoint/2010/main" val="58868504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dirty="0"/>
              <a:t>Host Logs</a:t>
            </a:r>
          </a:p>
        </p:txBody>
      </p:sp>
      <p:sp>
        <p:nvSpPr>
          <p:cNvPr id="2" name="Content Placeholder 1"/>
          <p:cNvSpPr>
            <a:spLocks noGrp="1"/>
          </p:cNvSpPr>
          <p:nvPr>
            <p:ph idx="1"/>
          </p:nvPr>
        </p:nvSpPr>
        <p:spPr>
          <a:xfrm>
            <a:off x="108440" y="1574869"/>
            <a:ext cx="8962745" cy="4200567"/>
          </a:xfrm>
        </p:spPr>
        <p:txBody>
          <a:bodyPr/>
          <a:lstStyle/>
          <a:p>
            <a:pPr marL="177800" indent="-177800" algn="just">
              <a:spcBef>
                <a:spcPts val="0"/>
              </a:spcBef>
            </a:pPr>
            <a:r>
              <a:rPr lang="en-GB" sz="1600" dirty="0"/>
              <a:t>Host-based intrusion detection systems (HIDS) run on individual hosts. </a:t>
            </a:r>
          </a:p>
          <a:p>
            <a:pPr marL="177800" indent="-177800" algn="just">
              <a:spcBef>
                <a:spcPts val="0"/>
              </a:spcBef>
            </a:pPr>
            <a:r>
              <a:rPr lang="en-GB" sz="1600" dirty="0"/>
              <a:t>Many host-based protections submit logs to a centralized log management servers which can be searched from a central location using NSM tools.</a:t>
            </a:r>
          </a:p>
          <a:p>
            <a:pPr algn="just">
              <a:spcBef>
                <a:spcPts val="0"/>
              </a:spcBef>
            </a:pPr>
            <a:r>
              <a:rPr lang="en-US" sz="1600" dirty="0"/>
              <a:t>Microsoft Windows host logs are visible locally through Event Viewer. Event Viewer keeps four types of logs:</a:t>
            </a:r>
            <a:endParaRPr lang="en-GB" sz="1600" dirty="0"/>
          </a:p>
          <a:p>
            <a:pPr marL="358775" algn="just">
              <a:spcBef>
                <a:spcPts val="0"/>
              </a:spcBef>
              <a:spcAft>
                <a:spcPts val="200"/>
              </a:spcAft>
              <a:tabLst>
                <a:tab pos="450850" algn="l"/>
              </a:tabLst>
            </a:pPr>
            <a:r>
              <a:rPr lang="en-GB" sz="1600" b="1" dirty="0"/>
              <a:t>Application logs</a:t>
            </a:r>
            <a:r>
              <a:rPr lang="en-GB" sz="1600" dirty="0"/>
              <a:t> – These contain events logged by various applications.</a:t>
            </a:r>
          </a:p>
          <a:p>
            <a:pPr marL="358775" algn="just">
              <a:spcBef>
                <a:spcPts val="0"/>
              </a:spcBef>
              <a:spcAft>
                <a:spcPts val="200"/>
              </a:spcAft>
              <a:tabLst>
                <a:tab pos="450850" algn="l"/>
              </a:tabLst>
            </a:pPr>
            <a:r>
              <a:rPr lang="en-GB" sz="1600" b="1" dirty="0"/>
              <a:t>System logs</a:t>
            </a:r>
            <a:r>
              <a:rPr lang="en-GB" sz="1600" dirty="0"/>
              <a:t> – These include events regarding the operation of drivers, processes, and hardware.</a:t>
            </a:r>
          </a:p>
          <a:p>
            <a:pPr marL="358775" algn="just">
              <a:spcBef>
                <a:spcPts val="0"/>
              </a:spcBef>
              <a:spcAft>
                <a:spcPts val="200"/>
              </a:spcAft>
              <a:tabLst>
                <a:tab pos="450850" algn="l"/>
              </a:tabLst>
            </a:pPr>
            <a:r>
              <a:rPr lang="en-GB" sz="1600" b="1" dirty="0"/>
              <a:t>Setup logs</a:t>
            </a:r>
            <a:r>
              <a:rPr lang="en-GB" sz="1600" dirty="0"/>
              <a:t> – These record information about the installation of software, including Windows updates.</a:t>
            </a:r>
          </a:p>
          <a:p>
            <a:pPr marL="358775" algn="just">
              <a:spcBef>
                <a:spcPts val="0"/>
              </a:spcBef>
              <a:spcAft>
                <a:spcPts val="200"/>
              </a:spcAft>
              <a:tabLst>
                <a:tab pos="450850" algn="l"/>
              </a:tabLst>
            </a:pPr>
            <a:r>
              <a:rPr lang="en-GB" sz="1600" b="1" dirty="0"/>
              <a:t>Security logs</a:t>
            </a:r>
            <a:r>
              <a:rPr lang="en-GB" sz="1600" dirty="0"/>
              <a:t> – These record events related to security, such as logon attempts and operations related to file or object management and access.</a:t>
            </a:r>
          </a:p>
          <a:p>
            <a:pPr marL="358775" algn="just">
              <a:spcBef>
                <a:spcPts val="0"/>
              </a:spcBef>
              <a:spcAft>
                <a:spcPts val="200"/>
              </a:spcAft>
              <a:tabLst>
                <a:tab pos="450850" algn="l"/>
              </a:tabLst>
            </a:pPr>
            <a:r>
              <a:rPr lang="en-GB" sz="1600" b="1" dirty="0"/>
              <a:t>Command-line logs </a:t>
            </a:r>
            <a:r>
              <a:rPr lang="en-GB" sz="1600" dirty="0"/>
              <a:t> – </a:t>
            </a:r>
            <a:r>
              <a:rPr lang="en-US" sz="1600" dirty="0"/>
              <a:t>Attackers who have gained access to a system, and some types of malware, execute commands from the command-line interface (CLI) rather than a GUI. Logging command line execution will provide visibility into this type of incident</a:t>
            </a:r>
            <a:r>
              <a:rPr lang="en-US" sz="1600" dirty="0" smtClean="0"/>
              <a:t>.</a:t>
            </a:r>
            <a:endParaRPr lang="en-GB" sz="1600" dirty="0"/>
          </a:p>
        </p:txBody>
      </p:sp>
    </p:spTree>
    <p:custDataLst>
      <p:tags r:id="rId1"/>
    </p:custDataLst>
    <p:extLst>
      <p:ext uri="{BB962C8B-B14F-4D97-AF65-F5344CB8AC3E}">
        <p14:creationId xmlns:p14="http://schemas.microsoft.com/office/powerpoint/2010/main" val="402176406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dirty="0"/>
              <a:t>Host Logs (Contd.)</a:t>
            </a:r>
          </a:p>
        </p:txBody>
      </p:sp>
      <p:sp>
        <p:nvSpPr>
          <p:cNvPr id="2" name="Content Placeholder 1"/>
          <p:cNvSpPr>
            <a:spLocks noGrp="1"/>
          </p:cNvSpPr>
          <p:nvPr>
            <p:ph idx="1"/>
          </p:nvPr>
        </p:nvSpPr>
        <p:spPr>
          <a:xfrm>
            <a:off x="108440" y="1563294"/>
            <a:ext cx="8821804" cy="4356431"/>
          </a:xfrm>
        </p:spPr>
        <p:txBody>
          <a:bodyPr/>
          <a:lstStyle/>
          <a:p>
            <a:pPr marL="0" indent="11113">
              <a:buClr>
                <a:srgbClr val="000000"/>
              </a:buClr>
              <a:buNone/>
            </a:pPr>
            <a:r>
              <a:rPr lang="en-US" sz="1600" dirty="0"/>
              <a:t>The table explains the meaning of the five Windows host log event types.</a:t>
            </a:r>
            <a:endParaRPr sz="1600" dirty="0"/>
          </a:p>
        </p:txBody>
      </p:sp>
      <p:graphicFrame>
        <p:nvGraphicFramePr>
          <p:cNvPr id="4" name="Table 3"/>
          <p:cNvGraphicFramePr>
            <a:graphicFrameLocks noGrp="1"/>
          </p:cNvGraphicFramePr>
          <p:nvPr>
            <p:extLst>
              <p:ext uri="{D42A27DB-BD31-4B8C-83A1-F6EECF244321}">
                <p14:modId xmlns:p14="http://schemas.microsoft.com/office/powerpoint/2010/main" val="960262100"/>
              </p:ext>
            </p:extLst>
          </p:nvPr>
        </p:nvGraphicFramePr>
        <p:xfrm>
          <a:off x="260056" y="1912847"/>
          <a:ext cx="8668986" cy="3451238"/>
        </p:xfrm>
        <a:graphic>
          <a:graphicData uri="http://schemas.openxmlformats.org/drawingml/2006/table">
            <a:tbl>
              <a:tblPr firstRow="1" bandRow="1">
                <a:tableStyleId>{5C22544A-7EE6-4342-B048-85BDC9FD1C3A}</a:tableStyleId>
              </a:tblPr>
              <a:tblGrid>
                <a:gridCol w="1290953">
                  <a:extLst>
                    <a:ext uri="{9D8B030D-6E8A-4147-A177-3AD203B41FA5}">
                      <a16:colId xmlns:a16="http://schemas.microsoft.com/office/drawing/2014/main" val="20000"/>
                    </a:ext>
                  </a:extLst>
                </a:gridCol>
                <a:gridCol w="7378033">
                  <a:extLst>
                    <a:ext uri="{9D8B030D-6E8A-4147-A177-3AD203B41FA5}">
                      <a16:colId xmlns:a16="http://schemas.microsoft.com/office/drawing/2014/main" val="20001"/>
                    </a:ext>
                  </a:extLst>
                </a:gridCol>
              </a:tblGrid>
              <a:tr h="256454">
                <a:tc>
                  <a:txBody>
                    <a:bodyPr/>
                    <a:lstStyle/>
                    <a:p>
                      <a:pPr algn="ctr" fontAlgn="ctr"/>
                      <a:r>
                        <a:rPr lang="en-US" sz="1400" dirty="0"/>
                        <a:t>Event Type</a:t>
                      </a:r>
                    </a:p>
                  </a:txBody>
                  <a:tcPr marL="47625" marR="47625" marT="47625" marB="47625" anchor="ctr"/>
                </a:tc>
                <a:tc>
                  <a:txBody>
                    <a:bodyPr/>
                    <a:lstStyle/>
                    <a:p>
                      <a:pPr algn="ctr" fontAlgn="ctr"/>
                      <a:r>
                        <a:rPr lang="en-US" sz="1400" dirty="0"/>
                        <a:t>Description</a:t>
                      </a:r>
                    </a:p>
                  </a:txBody>
                  <a:tcPr marL="47625" marR="47625" marT="47625" marB="47625" anchor="ctr"/>
                </a:tc>
                <a:extLst>
                  <a:ext uri="{0D108BD9-81ED-4DB2-BD59-A6C34878D82A}">
                    <a16:rowId xmlns:a16="http://schemas.microsoft.com/office/drawing/2014/main" val="10000"/>
                  </a:ext>
                </a:extLst>
              </a:tr>
              <a:tr h="433756">
                <a:tc>
                  <a:txBody>
                    <a:bodyPr/>
                    <a:lstStyle/>
                    <a:p>
                      <a:pPr fontAlgn="ctr"/>
                      <a:r>
                        <a:rPr lang="en-US" sz="1400" b="1" dirty="0">
                          <a:effectLst/>
                        </a:rPr>
                        <a:t>Error</a:t>
                      </a:r>
                    </a:p>
                  </a:txBody>
                  <a:tcPr marL="47625" marR="47625" marT="47625" marB="47625" anchor="ctr"/>
                </a:tc>
                <a:tc>
                  <a:txBody>
                    <a:bodyPr/>
                    <a:lstStyle/>
                    <a:p>
                      <a:pPr algn="just" fontAlgn="ctr"/>
                      <a:r>
                        <a:rPr lang="en-US" sz="1400" b="0" i="0" kern="1200" dirty="0">
                          <a:solidFill>
                            <a:schemeClr val="dk1"/>
                          </a:solidFill>
                          <a:effectLst/>
                          <a:latin typeface="+mn-lt"/>
                          <a:ea typeface="+mn-ea"/>
                          <a:cs typeface="+mn-cs"/>
                        </a:rPr>
                        <a:t>It is an event that indicates a significant problem such as loss of data or functionality. For example, if a service fails to load during startup, an error event is logged.</a:t>
                      </a:r>
                      <a:endParaRPr lang="en-US" b="0" dirty="0">
                        <a:effectLst/>
                      </a:endParaRPr>
                    </a:p>
                  </a:txBody>
                  <a:tcPr marL="47625" marR="47625" marT="47625" marB="47625" anchor="ctr"/>
                </a:tc>
                <a:extLst>
                  <a:ext uri="{0D108BD9-81ED-4DB2-BD59-A6C34878D82A}">
                    <a16:rowId xmlns:a16="http://schemas.microsoft.com/office/drawing/2014/main" val="1614244538"/>
                  </a:ext>
                </a:extLst>
              </a:tr>
              <a:tr h="788359">
                <a:tc>
                  <a:txBody>
                    <a:bodyPr/>
                    <a:lstStyle/>
                    <a:p>
                      <a:pPr fontAlgn="ctr"/>
                      <a:r>
                        <a:rPr lang="en-US" sz="1400" b="1" dirty="0">
                          <a:effectLst/>
                        </a:rPr>
                        <a:t>Warning</a:t>
                      </a:r>
                    </a:p>
                  </a:txBody>
                  <a:tcPr marL="47625" marR="47625" marT="47625" marB="47625" anchor="ctr"/>
                </a:tc>
                <a:tc>
                  <a:txBody>
                    <a:bodyPr/>
                    <a:lstStyle/>
                    <a:p>
                      <a:pPr algn="just" fontAlgn="ctr"/>
                      <a:r>
                        <a:rPr lang="en-US" sz="1400" b="0" i="0" kern="1200" dirty="0">
                          <a:solidFill>
                            <a:schemeClr val="dk1"/>
                          </a:solidFill>
                          <a:effectLst/>
                          <a:latin typeface="+mn-lt"/>
                          <a:ea typeface="+mn-ea"/>
                          <a:cs typeface="+mn-cs"/>
                        </a:rPr>
                        <a:t>It is an event that is not necessarily significant but may indicate a possible future problem. For example, when disk space is low, a warning event is logged. If an application recovers from an event without loss of functionality or data, it can classify the event as a warning event.</a:t>
                      </a:r>
                      <a:endParaRPr lang="en-US" b="0" dirty="0">
                        <a:effectLst/>
                      </a:endParaRPr>
                    </a:p>
                  </a:txBody>
                  <a:tcPr marL="47625" marR="47625" marT="47625" marB="47625" anchor="ctr"/>
                </a:tc>
                <a:extLst>
                  <a:ext uri="{0D108BD9-81ED-4DB2-BD59-A6C34878D82A}">
                    <a16:rowId xmlns:a16="http://schemas.microsoft.com/office/drawing/2014/main" val="135141074"/>
                  </a:ext>
                </a:extLst>
              </a:tr>
              <a:tr h="788359">
                <a:tc>
                  <a:txBody>
                    <a:bodyPr/>
                    <a:lstStyle/>
                    <a:p>
                      <a:pPr fontAlgn="ctr"/>
                      <a:r>
                        <a:rPr lang="en-US" sz="1400" b="1" dirty="0"/>
                        <a:t>Information</a:t>
                      </a:r>
                    </a:p>
                  </a:txBody>
                  <a:tcPr marL="47625" marR="47625" marT="47625" marB="47625" anchor="ctr"/>
                </a:tc>
                <a:tc>
                  <a:txBody>
                    <a:bodyPr/>
                    <a:lstStyle/>
                    <a:p>
                      <a:pPr algn="just" fontAlgn="ctr"/>
                      <a:r>
                        <a:rPr lang="en-US" sz="1400" b="0" i="0" kern="1200" dirty="0">
                          <a:solidFill>
                            <a:schemeClr val="dk1"/>
                          </a:solidFill>
                          <a:effectLst/>
                          <a:latin typeface="+mn-lt"/>
                          <a:ea typeface="+mn-ea"/>
                          <a:cs typeface="+mn-cs"/>
                        </a:rPr>
                        <a:t>It describes the successful operation of an application, driver, or service. For example, when a network driver loads successfully, it may be appropriate to log an information event. Note that it is generally inappropriate for a desktop application to log an event each time it starts.</a:t>
                      </a:r>
                      <a:endParaRPr lang="en-GB" sz="1400" b="0" dirty="0"/>
                    </a:p>
                  </a:txBody>
                  <a:tcPr marL="47625" marR="47625" marT="47625" marB="47625" anchor="ctr"/>
                </a:tc>
                <a:extLst>
                  <a:ext uri="{0D108BD9-81ED-4DB2-BD59-A6C34878D82A}">
                    <a16:rowId xmlns:a16="http://schemas.microsoft.com/office/drawing/2014/main" val="10001"/>
                  </a:ext>
                </a:extLst>
              </a:tr>
              <a:tr h="433756">
                <a:tc>
                  <a:txBody>
                    <a:bodyPr/>
                    <a:lstStyle/>
                    <a:p>
                      <a:pPr fontAlgn="ctr"/>
                      <a:r>
                        <a:rPr lang="en-US" sz="1400" b="1" dirty="0"/>
                        <a:t>Success Audit</a:t>
                      </a:r>
                    </a:p>
                  </a:txBody>
                  <a:tcPr marL="47625" marR="47625" marT="47625" marB="47625" anchor="ctr"/>
                </a:tc>
                <a:tc>
                  <a:txBody>
                    <a:bodyPr/>
                    <a:lstStyle/>
                    <a:p>
                      <a:pPr algn="just" fontAlgn="ctr"/>
                      <a:r>
                        <a:rPr lang="en-GB" sz="1400" b="0" dirty="0"/>
                        <a:t>It </a:t>
                      </a:r>
                      <a:r>
                        <a:rPr lang="en-US" sz="1400" b="0" i="0" kern="1200" dirty="0">
                          <a:solidFill>
                            <a:schemeClr val="dk1"/>
                          </a:solidFill>
                          <a:effectLst/>
                          <a:latin typeface="+mn-lt"/>
                          <a:ea typeface="+mn-ea"/>
                          <a:cs typeface="+mn-cs"/>
                        </a:rPr>
                        <a:t>is an event that records an audited security access attempt that is successful. For example, a user’s successful attempt to log on to the system is a success audit event.</a:t>
                      </a:r>
                      <a:endParaRPr lang="en-GB" sz="1400" b="0" dirty="0"/>
                    </a:p>
                  </a:txBody>
                  <a:tcPr marL="47625" marR="47625" marT="47625" marB="47625" anchor="ctr"/>
                </a:tc>
                <a:extLst>
                  <a:ext uri="{0D108BD9-81ED-4DB2-BD59-A6C34878D82A}">
                    <a16:rowId xmlns:a16="http://schemas.microsoft.com/office/drawing/2014/main" val="10002"/>
                  </a:ext>
                </a:extLst>
              </a:tr>
              <a:tr h="433756">
                <a:tc>
                  <a:txBody>
                    <a:bodyPr/>
                    <a:lstStyle/>
                    <a:p>
                      <a:pPr fontAlgn="ctr"/>
                      <a:r>
                        <a:rPr lang="en-US" sz="1400" b="1" dirty="0">
                          <a:effectLst/>
                        </a:rPr>
                        <a:t>Failure Audit</a:t>
                      </a:r>
                    </a:p>
                  </a:txBody>
                  <a:tcPr marL="47625" marR="47625" marT="47625" marB="47625" anchor="ctr"/>
                </a:tc>
                <a:tc>
                  <a:txBody>
                    <a:bodyPr/>
                    <a:lstStyle/>
                    <a:p>
                      <a:pPr algn="just" fontAlgn="ctr"/>
                      <a:r>
                        <a:rPr lang="en-US" sz="1400" b="0" i="0" kern="1200" dirty="0">
                          <a:solidFill>
                            <a:schemeClr val="dk1"/>
                          </a:solidFill>
                          <a:effectLst/>
                          <a:latin typeface="+mn-lt"/>
                          <a:ea typeface="+mn-ea"/>
                          <a:cs typeface="+mn-cs"/>
                        </a:rPr>
                        <a:t>It is an event that records an audited security access attempt that fails. For example, if a user tries to access a network drive and fails, the attempt is logged as a failure audit event.</a:t>
                      </a:r>
                      <a:endParaRPr lang="en-US" b="0" dirty="0">
                        <a:effectLst/>
                      </a:endParaRPr>
                    </a:p>
                  </a:txBody>
                  <a:tcPr marL="47625" marR="47625" marT="47625" marB="47625" anchor="ctr"/>
                </a:tc>
                <a:extLst>
                  <a:ext uri="{0D108BD9-81ED-4DB2-BD59-A6C34878D82A}">
                    <a16:rowId xmlns:a16="http://schemas.microsoft.com/office/drawing/2014/main" val="10003"/>
                  </a:ext>
                </a:extLst>
              </a:tr>
            </a:tbl>
          </a:graphicData>
        </a:graphic>
      </p:graphicFrame>
    </p:spTree>
    <p:custDataLst>
      <p:tags r:id="rId1"/>
    </p:custDataLst>
    <p:extLst>
      <p:ext uri="{BB962C8B-B14F-4D97-AF65-F5344CB8AC3E}">
        <p14:creationId xmlns:p14="http://schemas.microsoft.com/office/powerpoint/2010/main" val="429373730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lang="en-US" dirty="0"/>
              <a:t>Syslog</a:t>
            </a:r>
          </a:p>
        </p:txBody>
      </p:sp>
      <p:sp>
        <p:nvSpPr>
          <p:cNvPr id="2" name="Content Placeholder 1"/>
          <p:cNvSpPr>
            <a:spLocks noGrp="1"/>
          </p:cNvSpPr>
          <p:nvPr>
            <p:ph idx="1"/>
          </p:nvPr>
        </p:nvSpPr>
        <p:spPr>
          <a:xfrm>
            <a:off x="64787" y="1605130"/>
            <a:ext cx="8999935" cy="3970127"/>
          </a:xfrm>
        </p:spPr>
        <p:txBody>
          <a:bodyPr>
            <a:normAutofit/>
          </a:bodyPr>
          <a:lstStyle/>
          <a:p>
            <a:pPr algn="just">
              <a:buFont typeface="Arial" pitchFamily="34" charset="0"/>
              <a:buChar char="•"/>
            </a:pPr>
            <a:r>
              <a:rPr lang="en-US" sz="1400" dirty="0"/>
              <a:t>Syslog incudes specifications for message formats, a client-server application structure, and network protocol. It is a client/server protocol. </a:t>
            </a:r>
          </a:p>
          <a:p>
            <a:pPr algn="just">
              <a:buFont typeface="Arial" pitchFamily="34" charset="0"/>
              <a:buChar char="•"/>
            </a:pPr>
            <a:r>
              <a:rPr lang="en-US" sz="1400" dirty="0"/>
              <a:t>Many different types of network devices can be configured to use the syslog standard to log events to centralized syslog servers.</a:t>
            </a:r>
          </a:p>
          <a:p>
            <a:pPr algn="just">
              <a:buFont typeface="Arial" pitchFamily="34" charset="0"/>
              <a:buChar char="•"/>
            </a:pPr>
            <a:r>
              <a:rPr lang="en-US" sz="1400" dirty="0"/>
              <a:t>The full format of a Syslog message has three distinct parts: PRI (priority), HEADER, MSG (message text).</a:t>
            </a:r>
          </a:p>
          <a:p>
            <a:pPr lvl="1" algn="just">
              <a:buFont typeface="Arial" pitchFamily="34" charset="0"/>
              <a:buChar char="•"/>
            </a:pPr>
            <a:r>
              <a:rPr lang="en-US" sz="1400" b="0" i="0" dirty="0">
                <a:effectLst/>
              </a:rPr>
              <a:t>The PRI consists of two elements, the Facility and Severity of the message, which are both integer values. </a:t>
            </a:r>
          </a:p>
          <a:p>
            <a:pPr lvl="1" algn="just">
              <a:buFont typeface="Arial" pitchFamily="34" charset="0"/>
              <a:buChar char="•"/>
            </a:pPr>
            <a:r>
              <a:rPr lang="en-US" sz="1400" b="0" i="0" dirty="0">
                <a:effectLst/>
              </a:rPr>
              <a:t>The Facility consists of sources that generated the message, such as the system, process, or application.</a:t>
            </a:r>
          </a:p>
          <a:p>
            <a:pPr lvl="1" algn="just">
              <a:buFont typeface="Arial" pitchFamily="34" charset="0"/>
              <a:buChar char="•"/>
            </a:pPr>
            <a:r>
              <a:rPr lang="en-US" sz="1400" b="0" i="0" dirty="0">
                <a:effectLst/>
              </a:rPr>
              <a:t>The Severity is a value from 0-7 that defines the severity of the message.</a:t>
            </a:r>
            <a:endParaRPr lang="en-US" sz="1400" dirty="0"/>
          </a:p>
        </p:txBody>
      </p:sp>
      <p:pic>
        <p:nvPicPr>
          <p:cNvPr id="3" name="Picture 2">
            <a:extLst>
              <a:ext uri="{FF2B5EF4-FFF2-40B4-BE49-F238E27FC236}">
                <a16:creationId xmlns:a16="http://schemas.microsoft.com/office/drawing/2014/main" id="{8B35BA46-8D25-4591-BB61-E14575EFC513}"/>
              </a:ext>
            </a:extLst>
          </p:cNvPr>
          <p:cNvPicPr>
            <a:picLocks noChangeAspect="1"/>
          </p:cNvPicPr>
          <p:nvPr/>
        </p:nvPicPr>
        <p:blipFill>
          <a:blip r:embed="rId4"/>
          <a:stretch>
            <a:fillRect/>
          </a:stretch>
        </p:blipFill>
        <p:spPr>
          <a:xfrm>
            <a:off x="1853681" y="3861048"/>
            <a:ext cx="5422145" cy="162000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3851883026"/>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59940"/>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lang="en-US" dirty="0"/>
              <a:t>Syslog (Contd.)</a:t>
            </a:r>
          </a:p>
        </p:txBody>
      </p:sp>
      <p:sp>
        <p:nvSpPr>
          <p:cNvPr id="2" name="Content Placeholder 1"/>
          <p:cNvSpPr>
            <a:spLocks noGrp="1"/>
          </p:cNvSpPr>
          <p:nvPr>
            <p:ph idx="1"/>
          </p:nvPr>
        </p:nvSpPr>
        <p:spPr>
          <a:xfrm>
            <a:off x="0" y="1542335"/>
            <a:ext cx="9144000" cy="1369185"/>
          </a:xfrm>
        </p:spPr>
        <p:txBody>
          <a:bodyPr>
            <a:normAutofit fontScale="55000" lnSpcReduction="20000"/>
          </a:bodyPr>
          <a:lstStyle/>
          <a:p>
            <a:pPr marL="0" indent="0" algn="just">
              <a:buNone/>
            </a:pPr>
            <a:r>
              <a:rPr lang="en-US" sz="1400" b="1" dirty="0"/>
              <a:t>Facility</a:t>
            </a:r>
          </a:p>
          <a:p>
            <a:pPr algn="just">
              <a:spcBef>
                <a:spcPts val="300"/>
              </a:spcBef>
              <a:spcAft>
                <a:spcPts val="300"/>
              </a:spcAft>
            </a:pPr>
            <a:r>
              <a:rPr lang="en-US" dirty="0"/>
              <a:t>Facility codes between 15 and 23 (local0-local7) are not assigned a keyword or name. </a:t>
            </a:r>
          </a:p>
          <a:p>
            <a:pPr algn="just">
              <a:spcBef>
                <a:spcPts val="300"/>
              </a:spcBef>
              <a:spcAft>
                <a:spcPts val="300"/>
              </a:spcAft>
            </a:pPr>
            <a:r>
              <a:rPr lang="en-US" dirty="0"/>
              <a:t>They can be assigned to different meanings depending on the use context. </a:t>
            </a:r>
            <a:r>
              <a:rPr lang="en-US" b="0" i="0" dirty="0">
                <a:effectLst/>
              </a:rPr>
              <a:t>Also, various operating systems have been found to utilize both facilities 9 and 15 for clock messages.</a:t>
            </a:r>
          </a:p>
          <a:p>
            <a:pPr marL="0" indent="0" algn="just">
              <a:spcBef>
                <a:spcPts val="300"/>
              </a:spcBef>
              <a:spcAft>
                <a:spcPts val="300"/>
              </a:spcAft>
              <a:buNone/>
            </a:pPr>
            <a:r>
              <a:rPr lang="en-US" sz="1400" b="1" dirty="0"/>
              <a:t>Severity</a:t>
            </a:r>
          </a:p>
          <a:p>
            <a:pPr marL="0" indent="0" algn="just">
              <a:spcBef>
                <a:spcPts val="300"/>
              </a:spcBef>
              <a:spcAft>
                <a:spcPts val="300"/>
              </a:spcAft>
              <a:buNone/>
            </a:pPr>
            <a:endParaRPr lang="en-US" b="0" i="0" dirty="0">
              <a:effectLst/>
            </a:endParaRPr>
          </a:p>
          <a:p>
            <a:pPr marL="285750" lvl="1" algn="just">
              <a:spcBef>
                <a:spcPts val="600"/>
              </a:spcBef>
              <a:spcAft>
                <a:spcPts val="600"/>
              </a:spcAft>
              <a:buSzPct val="90000"/>
              <a:buFont typeface="Arial" panose="020B0604020202020204" pitchFamily="34" charset="0"/>
              <a:buChar char="•"/>
            </a:pPr>
            <a:endParaRPr lang="en-US" b="1" dirty="0"/>
          </a:p>
          <a:p>
            <a:pPr marL="474662" lvl="1" algn="just">
              <a:buFont typeface="Arial" panose="020B0604020202020204" pitchFamily="34" charset="0"/>
              <a:buChar char="•"/>
            </a:pPr>
            <a:endParaRPr lang="en-US" dirty="0"/>
          </a:p>
          <a:p>
            <a:pPr marL="285750" lvl="1" algn="just">
              <a:spcBef>
                <a:spcPts val="600"/>
              </a:spcBef>
              <a:spcAft>
                <a:spcPts val="600"/>
              </a:spcAft>
              <a:buSzPct val="90000"/>
              <a:buFont typeface="Arial" panose="020B0604020202020204" pitchFamily="34" charset="0"/>
              <a:buChar char="•"/>
            </a:pPr>
            <a:endParaRPr lang="en-US" b="1" dirty="0"/>
          </a:p>
        </p:txBody>
      </p:sp>
      <p:graphicFrame>
        <p:nvGraphicFramePr>
          <p:cNvPr id="5" name="Table 4">
            <a:extLst>
              <a:ext uri="{FF2B5EF4-FFF2-40B4-BE49-F238E27FC236}">
                <a16:creationId xmlns:a16="http://schemas.microsoft.com/office/drawing/2014/main" id="{9AF7FD50-C65A-4364-9BF4-55604416264F}"/>
              </a:ext>
            </a:extLst>
          </p:cNvPr>
          <p:cNvGraphicFramePr>
            <a:graphicFrameLocks noGrp="1"/>
          </p:cNvGraphicFramePr>
          <p:nvPr>
            <p:extLst>
              <p:ext uri="{D42A27DB-BD31-4B8C-83A1-F6EECF244321}">
                <p14:modId xmlns:p14="http://schemas.microsoft.com/office/powerpoint/2010/main" val="2823393247"/>
              </p:ext>
            </p:extLst>
          </p:nvPr>
        </p:nvGraphicFramePr>
        <p:xfrm>
          <a:off x="204324" y="2852936"/>
          <a:ext cx="8868427" cy="2640330"/>
        </p:xfrm>
        <a:graphic>
          <a:graphicData uri="http://schemas.openxmlformats.org/drawingml/2006/table">
            <a:tbl>
              <a:tblPr firstRow="1" bandRow="1">
                <a:tableStyleId>{5C22544A-7EE6-4342-B048-85BDC9FD1C3A}</a:tableStyleId>
              </a:tblPr>
              <a:tblGrid>
                <a:gridCol w="622413">
                  <a:extLst>
                    <a:ext uri="{9D8B030D-6E8A-4147-A177-3AD203B41FA5}">
                      <a16:colId xmlns:a16="http://schemas.microsoft.com/office/drawing/2014/main" val="20000"/>
                    </a:ext>
                  </a:extLst>
                </a:gridCol>
                <a:gridCol w="8246014">
                  <a:extLst>
                    <a:ext uri="{9D8B030D-6E8A-4147-A177-3AD203B41FA5}">
                      <a16:colId xmlns:a16="http://schemas.microsoft.com/office/drawing/2014/main" val="20001"/>
                    </a:ext>
                  </a:extLst>
                </a:gridCol>
              </a:tblGrid>
              <a:tr h="257341">
                <a:tc>
                  <a:txBody>
                    <a:bodyPr/>
                    <a:lstStyle/>
                    <a:p>
                      <a:pPr algn="ctr" fontAlgn="ctr"/>
                      <a:r>
                        <a:rPr lang="en-US" sz="1300" b="1" dirty="0">
                          <a:effectLst/>
                        </a:rPr>
                        <a:t>Value</a:t>
                      </a:r>
                      <a:endParaRPr lang="en-US" sz="1300" b="0" dirty="0">
                        <a:effectLst/>
                      </a:endParaRPr>
                    </a:p>
                  </a:txBody>
                  <a:tcPr marL="47625" marR="47625" marT="47625" marB="47625" anchor="ctr"/>
                </a:tc>
                <a:tc>
                  <a:txBody>
                    <a:bodyPr/>
                    <a:lstStyle/>
                    <a:p>
                      <a:pPr algn="ctr" fontAlgn="ctr"/>
                      <a:r>
                        <a:rPr lang="en-US" sz="1300" b="1" dirty="0">
                          <a:effectLst/>
                        </a:rPr>
                        <a:t>Severity</a:t>
                      </a:r>
                      <a:endParaRPr lang="en-US" sz="1300" b="0" dirty="0">
                        <a:effectLst/>
                      </a:endParaRPr>
                    </a:p>
                  </a:txBody>
                  <a:tcPr marL="47625" marR="47625" marT="47625" marB="47625" anchor="ctr"/>
                </a:tc>
                <a:extLst>
                  <a:ext uri="{0D108BD9-81ED-4DB2-BD59-A6C34878D82A}">
                    <a16:rowId xmlns:a16="http://schemas.microsoft.com/office/drawing/2014/main" val="10000"/>
                  </a:ext>
                </a:extLst>
              </a:tr>
              <a:tr h="257341">
                <a:tc>
                  <a:txBody>
                    <a:bodyPr/>
                    <a:lstStyle/>
                    <a:p>
                      <a:pPr fontAlgn="ctr"/>
                      <a:r>
                        <a:rPr lang="en-US" sz="1300" b="0" dirty="0">
                          <a:effectLst/>
                        </a:rPr>
                        <a:t>0</a:t>
                      </a:r>
                    </a:p>
                  </a:txBody>
                  <a:tcPr marL="47625" marR="47625" marT="47625" marB="47625" anchor="ctr"/>
                </a:tc>
                <a:tc>
                  <a:txBody>
                    <a:bodyPr/>
                    <a:lstStyle/>
                    <a:p>
                      <a:pPr fontAlgn="ctr"/>
                      <a:r>
                        <a:rPr lang="en-US" sz="1300" b="1" dirty="0">
                          <a:effectLst/>
                        </a:rPr>
                        <a:t>Emergency</a:t>
                      </a:r>
                      <a:r>
                        <a:rPr lang="en-US" sz="1300" b="0" dirty="0">
                          <a:effectLst/>
                        </a:rPr>
                        <a:t>: system is unusable</a:t>
                      </a:r>
                    </a:p>
                  </a:txBody>
                  <a:tcPr marL="47625" marR="47625" marT="47625" marB="47625" anchor="ctr"/>
                </a:tc>
                <a:extLst>
                  <a:ext uri="{0D108BD9-81ED-4DB2-BD59-A6C34878D82A}">
                    <a16:rowId xmlns:a16="http://schemas.microsoft.com/office/drawing/2014/main" val="10001"/>
                  </a:ext>
                </a:extLst>
              </a:tr>
              <a:tr h="257341">
                <a:tc>
                  <a:txBody>
                    <a:bodyPr/>
                    <a:lstStyle/>
                    <a:p>
                      <a:pPr fontAlgn="ctr"/>
                      <a:r>
                        <a:rPr lang="en-US" sz="1300" b="0" dirty="0">
                          <a:effectLst/>
                        </a:rPr>
                        <a:t>1</a:t>
                      </a:r>
                    </a:p>
                  </a:txBody>
                  <a:tcPr marL="47625" marR="47625" marT="47625" marB="47625" anchor="ctr"/>
                </a:tc>
                <a:tc>
                  <a:txBody>
                    <a:bodyPr/>
                    <a:lstStyle/>
                    <a:p>
                      <a:pPr fontAlgn="ctr"/>
                      <a:r>
                        <a:rPr lang="en-US" sz="1300" b="1" dirty="0">
                          <a:effectLst/>
                        </a:rPr>
                        <a:t>Alert</a:t>
                      </a:r>
                      <a:r>
                        <a:rPr lang="en-US" sz="1300" b="0" dirty="0">
                          <a:effectLst/>
                        </a:rPr>
                        <a:t>: action must be taken immediately</a:t>
                      </a:r>
                    </a:p>
                  </a:txBody>
                  <a:tcPr marL="47625" marR="47625" marT="47625" marB="47625" anchor="ctr"/>
                </a:tc>
                <a:extLst>
                  <a:ext uri="{0D108BD9-81ED-4DB2-BD59-A6C34878D82A}">
                    <a16:rowId xmlns:a16="http://schemas.microsoft.com/office/drawing/2014/main" val="10002"/>
                  </a:ext>
                </a:extLst>
              </a:tr>
              <a:tr h="257341">
                <a:tc>
                  <a:txBody>
                    <a:bodyPr/>
                    <a:lstStyle/>
                    <a:p>
                      <a:pPr fontAlgn="ctr"/>
                      <a:r>
                        <a:rPr lang="en-US" sz="1300" b="0" dirty="0">
                          <a:effectLst/>
                        </a:rPr>
                        <a:t>2</a:t>
                      </a:r>
                    </a:p>
                  </a:txBody>
                  <a:tcPr marL="47625" marR="47625" marT="47625" marB="47625" anchor="ctr"/>
                </a:tc>
                <a:tc>
                  <a:txBody>
                    <a:bodyPr/>
                    <a:lstStyle/>
                    <a:p>
                      <a:pPr fontAlgn="ctr"/>
                      <a:r>
                        <a:rPr lang="en-US" sz="1300" b="1" dirty="0">
                          <a:effectLst/>
                        </a:rPr>
                        <a:t>Critical</a:t>
                      </a:r>
                      <a:r>
                        <a:rPr lang="en-US" sz="1300" b="0" dirty="0">
                          <a:effectLst/>
                        </a:rPr>
                        <a:t>: critical conditions that should be corrected immediately and indicates failure in a system</a:t>
                      </a:r>
                    </a:p>
                  </a:txBody>
                  <a:tcPr marL="47625" marR="47625" marT="47625" marB="47625" anchor="ctr"/>
                </a:tc>
                <a:extLst>
                  <a:ext uri="{0D108BD9-81ED-4DB2-BD59-A6C34878D82A}">
                    <a16:rowId xmlns:a16="http://schemas.microsoft.com/office/drawing/2014/main" val="10003"/>
                  </a:ext>
                </a:extLst>
              </a:tr>
              <a:tr h="257341">
                <a:tc>
                  <a:txBody>
                    <a:bodyPr/>
                    <a:lstStyle/>
                    <a:p>
                      <a:pPr fontAlgn="ctr"/>
                      <a:r>
                        <a:rPr lang="en-US" sz="1300" b="0" dirty="0">
                          <a:effectLst/>
                        </a:rPr>
                        <a:t>3</a:t>
                      </a:r>
                    </a:p>
                  </a:txBody>
                  <a:tcPr marL="47625" marR="47625" marT="47625" marB="47625" anchor="ctr"/>
                </a:tc>
                <a:tc>
                  <a:txBody>
                    <a:bodyPr/>
                    <a:lstStyle/>
                    <a:p>
                      <a:pPr fontAlgn="ctr"/>
                      <a:r>
                        <a:rPr lang="en-US" sz="1300" b="1" dirty="0">
                          <a:effectLst/>
                        </a:rPr>
                        <a:t>Error</a:t>
                      </a:r>
                      <a:r>
                        <a:rPr lang="en-US" sz="1300" b="0" dirty="0">
                          <a:effectLst/>
                        </a:rPr>
                        <a:t>: a failure that is not urgent, should be resolved within a given time</a:t>
                      </a:r>
                    </a:p>
                  </a:txBody>
                  <a:tcPr marL="47625" marR="47625" marT="47625" marB="47625" anchor="ctr"/>
                </a:tc>
                <a:extLst>
                  <a:ext uri="{0D108BD9-81ED-4DB2-BD59-A6C34878D82A}">
                    <a16:rowId xmlns:a16="http://schemas.microsoft.com/office/drawing/2014/main" val="10004"/>
                  </a:ext>
                </a:extLst>
              </a:tr>
              <a:tr h="257341">
                <a:tc>
                  <a:txBody>
                    <a:bodyPr/>
                    <a:lstStyle/>
                    <a:p>
                      <a:pPr fontAlgn="ctr"/>
                      <a:r>
                        <a:rPr lang="en-US" sz="1300" b="0" dirty="0">
                          <a:effectLst/>
                        </a:rPr>
                        <a:t>4</a:t>
                      </a:r>
                    </a:p>
                  </a:txBody>
                  <a:tcPr marL="47625" marR="47625" marT="47625" marB="47625" anchor="ctr"/>
                </a:tc>
                <a:tc>
                  <a:txBody>
                    <a:bodyPr/>
                    <a:lstStyle/>
                    <a:p>
                      <a:pPr fontAlgn="ctr"/>
                      <a:r>
                        <a:rPr lang="en-US" sz="1300" b="1" dirty="0">
                          <a:effectLst/>
                        </a:rPr>
                        <a:t>Warning</a:t>
                      </a:r>
                      <a:r>
                        <a:rPr lang="en-US" sz="1300" b="0" dirty="0">
                          <a:effectLst/>
                        </a:rPr>
                        <a:t>: an error does not presently exist; but, an error will occur in the future if the condition is not addressed</a:t>
                      </a:r>
                    </a:p>
                  </a:txBody>
                  <a:tcPr marL="47625" marR="47625" marT="47625" marB="47625" anchor="ctr"/>
                </a:tc>
                <a:extLst>
                  <a:ext uri="{0D108BD9-81ED-4DB2-BD59-A6C34878D82A}">
                    <a16:rowId xmlns:a16="http://schemas.microsoft.com/office/drawing/2014/main" val="3401898765"/>
                  </a:ext>
                </a:extLst>
              </a:tr>
              <a:tr h="257341">
                <a:tc>
                  <a:txBody>
                    <a:bodyPr/>
                    <a:lstStyle/>
                    <a:p>
                      <a:pPr fontAlgn="ctr"/>
                      <a:r>
                        <a:rPr lang="en-US" sz="1300" b="0" dirty="0">
                          <a:effectLst/>
                        </a:rPr>
                        <a:t>5</a:t>
                      </a:r>
                    </a:p>
                  </a:txBody>
                  <a:tcPr marL="47625" marR="47625" marT="47625" marB="47625" anchor="ctr"/>
                </a:tc>
                <a:tc>
                  <a:txBody>
                    <a:bodyPr/>
                    <a:lstStyle/>
                    <a:p>
                      <a:pPr fontAlgn="ctr"/>
                      <a:r>
                        <a:rPr lang="en-US" sz="1300" b="1" dirty="0">
                          <a:effectLst/>
                        </a:rPr>
                        <a:t>Notice</a:t>
                      </a:r>
                      <a:r>
                        <a:rPr lang="en-US" sz="1300" b="0" dirty="0">
                          <a:effectLst/>
                        </a:rPr>
                        <a:t>: an event that is not an error, but that is considered unusual. Does not require immediate action.</a:t>
                      </a:r>
                    </a:p>
                  </a:txBody>
                  <a:tcPr marL="47625" marR="47625" marT="47625" marB="47625" anchor="ctr"/>
                </a:tc>
                <a:extLst>
                  <a:ext uri="{0D108BD9-81ED-4DB2-BD59-A6C34878D82A}">
                    <a16:rowId xmlns:a16="http://schemas.microsoft.com/office/drawing/2014/main" val="1004156648"/>
                  </a:ext>
                </a:extLst>
              </a:tr>
              <a:tr h="257341">
                <a:tc>
                  <a:txBody>
                    <a:bodyPr/>
                    <a:lstStyle/>
                    <a:p>
                      <a:pPr fontAlgn="ctr"/>
                      <a:r>
                        <a:rPr lang="en-US" sz="1300" b="0" dirty="0">
                          <a:effectLst/>
                        </a:rPr>
                        <a:t>6</a:t>
                      </a:r>
                    </a:p>
                  </a:txBody>
                  <a:tcPr marL="47625" marR="47625" marT="47625" marB="47625" anchor="ctr"/>
                </a:tc>
                <a:tc>
                  <a:txBody>
                    <a:bodyPr/>
                    <a:lstStyle/>
                    <a:p>
                      <a:pPr fontAlgn="ctr"/>
                      <a:r>
                        <a:rPr lang="en-US" sz="1300" b="1" dirty="0">
                          <a:effectLst/>
                        </a:rPr>
                        <a:t>Informational</a:t>
                      </a:r>
                      <a:r>
                        <a:rPr lang="en-US" sz="1300" b="0" dirty="0">
                          <a:effectLst/>
                        </a:rPr>
                        <a:t>: messages issued regarding normal operation</a:t>
                      </a:r>
                    </a:p>
                  </a:txBody>
                  <a:tcPr marL="47625" marR="47625" marT="47625" marB="47625" anchor="ctr"/>
                </a:tc>
                <a:extLst>
                  <a:ext uri="{0D108BD9-81ED-4DB2-BD59-A6C34878D82A}">
                    <a16:rowId xmlns:a16="http://schemas.microsoft.com/office/drawing/2014/main" val="3917542904"/>
                  </a:ext>
                </a:extLst>
              </a:tr>
              <a:tr h="257341">
                <a:tc>
                  <a:txBody>
                    <a:bodyPr/>
                    <a:lstStyle/>
                    <a:p>
                      <a:pPr fontAlgn="ctr"/>
                      <a:r>
                        <a:rPr lang="en-US" sz="1300" b="0" dirty="0">
                          <a:effectLst/>
                        </a:rPr>
                        <a:t>7</a:t>
                      </a:r>
                    </a:p>
                  </a:txBody>
                  <a:tcPr marL="47625" marR="47625" marT="47625" marB="47625" anchor="ctr"/>
                </a:tc>
                <a:tc>
                  <a:txBody>
                    <a:bodyPr/>
                    <a:lstStyle/>
                    <a:p>
                      <a:pPr fontAlgn="ctr"/>
                      <a:r>
                        <a:rPr lang="en-US" sz="1300" b="1" dirty="0">
                          <a:effectLst/>
                        </a:rPr>
                        <a:t>Debug</a:t>
                      </a:r>
                      <a:r>
                        <a:rPr lang="en-US" sz="1300" b="0" dirty="0">
                          <a:effectLst/>
                        </a:rPr>
                        <a:t>: messages of interest to developers</a:t>
                      </a:r>
                    </a:p>
                  </a:txBody>
                  <a:tcPr marL="47625" marR="47625" marT="47625" marB="47625" anchor="ctr"/>
                </a:tc>
                <a:extLst>
                  <a:ext uri="{0D108BD9-81ED-4DB2-BD59-A6C34878D82A}">
                    <a16:rowId xmlns:a16="http://schemas.microsoft.com/office/drawing/2014/main" val="718922454"/>
                  </a:ext>
                </a:extLst>
              </a:tr>
            </a:tbl>
          </a:graphicData>
        </a:graphic>
      </p:graphicFrame>
    </p:spTree>
    <p:custDataLst>
      <p:tags r:id="rId1"/>
    </p:custDataLst>
    <p:extLst>
      <p:ext uri="{BB962C8B-B14F-4D97-AF65-F5344CB8AC3E}">
        <p14:creationId xmlns:p14="http://schemas.microsoft.com/office/powerpoint/2010/main" val="2839485600"/>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lang="en-US" dirty="0"/>
              <a:t>Syslog (Contd.)</a:t>
            </a:r>
          </a:p>
        </p:txBody>
      </p:sp>
      <p:sp>
        <p:nvSpPr>
          <p:cNvPr id="2" name="Content Placeholder 1"/>
          <p:cNvSpPr>
            <a:spLocks noGrp="1"/>
          </p:cNvSpPr>
          <p:nvPr>
            <p:ph idx="1"/>
          </p:nvPr>
        </p:nvSpPr>
        <p:spPr>
          <a:xfrm>
            <a:off x="108440" y="1662551"/>
            <a:ext cx="8826010" cy="1765632"/>
          </a:xfrm>
        </p:spPr>
        <p:txBody>
          <a:bodyPr/>
          <a:lstStyle/>
          <a:p>
            <a:pPr marL="0" lvl="1" indent="0">
              <a:spcBef>
                <a:spcPts val="600"/>
              </a:spcBef>
              <a:spcAft>
                <a:spcPts val="600"/>
              </a:spcAft>
              <a:buSzPct val="90000"/>
              <a:buNone/>
            </a:pPr>
            <a:r>
              <a:rPr lang="en-US" sz="1600" b="1" dirty="0"/>
              <a:t>Priority</a:t>
            </a:r>
          </a:p>
          <a:p>
            <a:pPr>
              <a:buFont typeface="Arial" pitchFamily="34" charset="0"/>
              <a:buChar char="•"/>
            </a:pPr>
            <a:r>
              <a:rPr lang="en-US" sz="1600" dirty="0"/>
              <a:t>The Priority (PRI) value is calculated by multiplying the Facility value by 8, and then adding it to the Severity value, as shown below</a:t>
            </a:r>
          </a:p>
          <a:p>
            <a:pPr marL="0" indent="0">
              <a:buNone/>
            </a:pPr>
            <a:r>
              <a:rPr lang="en-US" sz="1600" b="1" dirty="0"/>
              <a:t>				Priority = (Facility * 8) + Severity</a:t>
            </a:r>
            <a:endParaRPr lang="en-US" sz="1600" dirty="0"/>
          </a:p>
          <a:p>
            <a:pPr>
              <a:buFont typeface="Arial" pitchFamily="34" charset="0"/>
              <a:buChar char="•"/>
            </a:pPr>
            <a:r>
              <a:rPr lang="en-US" sz="1600" dirty="0"/>
              <a:t>The Priority value is the first value in a packet and occurs between angled brackets &lt;&gt;.</a:t>
            </a:r>
          </a:p>
          <a:p>
            <a:pPr marL="0" lvl="1" indent="0">
              <a:spcBef>
                <a:spcPts val="600"/>
              </a:spcBef>
              <a:spcAft>
                <a:spcPts val="600"/>
              </a:spcAft>
              <a:buSzPct val="90000"/>
              <a:buNone/>
            </a:pPr>
            <a:endParaRPr lang="en-US" sz="1600" b="1" dirty="0"/>
          </a:p>
          <a:p>
            <a:pPr marL="0" lvl="1" indent="0">
              <a:spcBef>
                <a:spcPts val="600"/>
              </a:spcBef>
              <a:spcAft>
                <a:spcPts val="600"/>
              </a:spcAft>
              <a:buSzPct val="90000"/>
              <a:buNone/>
            </a:pPr>
            <a:endParaRPr lang="en-US" sz="1600" b="1" dirty="0"/>
          </a:p>
        </p:txBody>
      </p:sp>
    </p:spTree>
    <p:custDataLst>
      <p:tags r:id="rId1"/>
    </p:custDataLst>
    <p:extLst>
      <p:ext uri="{BB962C8B-B14F-4D97-AF65-F5344CB8AC3E}">
        <p14:creationId xmlns:p14="http://schemas.microsoft.com/office/powerpoint/2010/main" val="391040623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lang="en-US" dirty="0"/>
              <a:t>Server Logs</a:t>
            </a:r>
          </a:p>
        </p:txBody>
      </p:sp>
      <p:sp>
        <p:nvSpPr>
          <p:cNvPr id="2" name="Content Placeholder 1"/>
          <p:cNvSpPr>
            <a:spLocks noGrp="1"/>
          </p:cNvSpPr>
          <p:nvPr>
            <p:ph idx="1"/>
          </p:nvPr>
        </p:nvSpPr>
        <p:spPr>
          <a:xfrm>
            <a:off x="159777" y="1587177"/>
            <a:ext cx="8826010" cy="1640783"/>
          </a:xfrm>
        </p:spPr>
        <p:txBody>
          <a:bodyPr/>
          <a:lstStyle/>
          <a:p>
            <a:pPr algn="just">
              <a:buFont typeface="Arial" pitchFamily="34" charset="0"/>
              <a:buChar char="•"/>
            </a:pPr>
            <a:r>
              <a:rPr lang="en-US" sz="1600" dirty="0"/>
              <a:t>Server logs are an essential source of data for network security monitoring.</a:t>
            </a:r>
          </a:p>
          <a:p>
            <a:pPr algn="just">
              <a:buFont typeface="Arial" pitchFamily="34" charset="0"/>
              <a:buChar char="•"/>
            </a:pPr>
            <a:r>
              <a:rPr lang="en-US" sz="1600" dirty="0"/>
              <a:t>DNS proxy server logs which document all the DNS queries and responses that occur on the network are especially important. </a:t>
            </a:r>
          </a:p>
          <a:p>
            <a:pPr algn="just">
              <a:buFont typeface="Arial" pitchFamily="34" charset="0"/>
              <a:buChar char="•"/>
            </a:pPr>
            <a:r>
              <a:rPr lang="en-US" sz="1600" dirty="0"/>
              <a:t>Two important log files are Apache webserver access logs and Microsoft Internet Information Server (IIS) access logs</a:t>
            </a:r>
            <a:r>
              <a:rPr lang="en-US" sz="1600" dirty="0" smtClean="0"/>
              <a:t>.</a:t>
            </a:r>
            <a:endParaRPr lang="en-US" sz="1600" b="1" dirty="0"/>
          </a:p>
        </p:txBody>
      </p:sp>
      <p:sp>
        <p:nvSpPr>
          <p:cNvPr id="7" name="Text Box 6"/>
          <p:cNvSpPr/>
          <p:nvPr/>
        </p:nvSpPr>
        <p:spPr>
          <a:xfrm>
            <a:off x="200026" y="3227959"/>
            <a:ext cx="1899687" cy="338554"/>
          </a:xfrm>
          <a:prstGeom prst="rect">
            <a:avLst/>
          </a:prstGeom>
        </p:spPr>
        <p:txBody>
          <a:bodyPr wrap="none">
            <a:spAutoFit/>
          </a:bodyPr>
          <a:lstStyle/>
          <a:p>
            <a:r>
              <a:rPr lang="en-US" sz="1600" b="1" dirty="0">
                <a:solidFill>
                  <a:srgbClr val="000000"/>
                </a:solidFill>
                <a:ea typeface="ＭＳ Ｐゴシック" charset="0"/>
                <a:cs typeface="CiscoSans"/>
              </a:rPr>
              <a:t>Apache Access Log</a:t>
            </a:r>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807" b="7576"/>
          <a:stretch/>
        </p:blipFill>
        <p:spPr bwMode="auto">
          <a:xfrm>
            <a:off x="184138" y="3543364"/>
            <a:ext cx="8777287" cy="87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 Box 2"/>
          <p:cNvSpPr/>
          <p:nvPr/>
        </p:nvSpPr>
        <p:spPr>
          <a:xfrm>
            <a:off x="184137" y="4408504"/>
            <a:ext cx="1437638" cy="338554"/>
          </a:xfrm>
          <a:prstGeom prst="rect">
            <a:avLst/>
          </a:prstGeom>
        </p:spPr>
        <p:txBody>
          <a:bodyPr wrap="none">
            <a:spAutoFit/>
          </a:bodyPr>
          <a:lstStyle/>
          <a:p>
            <a:r>
              <a:rPr lang="en-US" sz="1600" b="1" dirty="0">
                <a:solidFill>
                  <a:srgbClr val="000000"/>
                </a:solidFill>
                <a:ea typeface="ＭＳ Ｐゴシック" charset="0"/>
                <a:cs typeface="CiscoSans"/>
              </a:rPr>
              <a:t>IIS Access Log</a:t>
            </a:r>
          </a:p>
        </p:txBody>
      </p:sp>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0025" y="4747059"/>
            <a:ext cx="8743950" cy="809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3407849419"/>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lang="en-US" dirty="0"/>
              <a:t>SIEM and Log Collection</a:t>
            </a:r>
          </a:p>
        </p:txBody>
      </p:sp>
      <p:sp>
        <p:nvSpPr>
          <p:cNvPr id="2" name="Content Placeholder 1"/>
          <p:cNvSpPr>
            <a:spLocks noGrp="1"/>
          </p:cNvSpPr>
          <p:nvPr>
            <p:ph idx="1"/>
          </p:nvPr>
        </p:nvSpPr>
        <p:spPr>
          <a:xfrm>
            <a:off x="71250" y="1629181"/>
            <a:ext cx="8999935" cy="4200524"/>
          </a:xfrm>
        </p:spPr>
        <p:txBody>
          <a:bodyPr/>
          <a:lstStyle/>
          <a:p>
            <a:pPr marL="0" indent="0" algn="just">
              <a:buNone/>
            </a:pPr>
            <a:r>
              <a:rPr lang="en-US" sz="1600" dirty="0"/>
              <a:t>Security Information and Event Management (SIEM) technology is used in many organizations to provide real-time reporting and long-term analysis of security events, as shown in the figure</a:t>
            </a:r>
            <a:r>
              <a:rPr lang="en-US" sz="1600" dirty="0" smtClean="0"/>
              <a:t>.</a:t>
            </a:r>
            <a:endParaRPr lang="en-US" sz="160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736" y="2276872"/>
            <a:ext cx="5120134" cy="3090140"/>
          </a:xfrm>
          <a:prstGeom prst="rect">
            <a:avLst/>
          </a:prstGeom>
          <a:noFill/>
          <a:ln w="9525">
            <a:solidFill>
              <a:schemeClr val="bg1">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 Box 3"/>
          <p:cNvSpPr/>
          <p:nvPr/>
        </p:nvSpPr>
        <p:spPr>
          <a:xfrm>
            <a:off x="3419872" y="5367012"/>
            <a:ext cx="2451377" cy="338554"/>
          </a:xfrm>
          <a:prstGeom prst="rect">
            <a:avLst/>
          </a:prstGeom>
        </p:spPr>
        <p:txBody>
          <a:bodyPr wrap="none">
            <a:spAutoFit/>
          </a:bodyPr>
          <a:lstStyle/>
          <a:p>
            <a:r>
              <a:rPr lang="en-US" sz="1600" b="1" dirty="0">
                <a:solidFill>
                  <a:srgbClr val="000000"/>
                </a:solidFill>
                <a:ea typeface="ＭＳ Ｐゴシック" charset="0"/>
                <a:cs typeface="CiscoSans"/>
              </a:rPr>
              <a:t>SIEM Inputs and Outputs</a:t>
            </a:r>
          </a:p>
        </p:txBody>
      </p:sp>
    </p:spTree>
    <p:custDataLst>
      <p:tags r:id="rId1"/>
    </p:custDataLst>
    <p:extLst>
      <p:ext uri="{BB962C8B-B14F-4D97-AF65-F5344CB8AC3E}">
        <p14:creationId xmlns:p14="http://schemas.microsoft.com/office/powerpoint/2010/main" val="3650071697"/>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lang="en-US" dirty="0"/>
              <a:t>SIEM and Log Collection (Contd.)</a:t>
            </a:r>
          </a:p>
        </p:txBody>
      </p:sp>
      <p:sp>
        <p:nvSpPr>
          <p:cNvPr id="2" name="Content Placeholder 1"/>
          <p:cNvSpPr>
            <a:spLocks noGrp="1"/>
          </p:cNvSpPr>
          <p:nvPr>
            <p:ph idx="1"/>
          </p:nvPr>
        </p:nvSpPr>
        <p:spPr>
          <a:xfrm>
            <a:off x="147260" y="1540721"/>
            <a:ext cx="8849481" cy="4200524"/>
          </a:xfrm>
        </p:spPr>
        <p:txBody>
          <a:bodyPr/>
          <a:lstStyle/>
          <a:p>
            <a:pPr marL="0" indent="0" algn="just">
              <a:spcBef>
                <a:spcPts val="300"/>
              </a:spcBef>
              <a:spcAft>
                <a:spcPts val="300"/>
              </a:spcAft>
              <a:buNone/>
            </a:pPr>
            <a:r>
              <a:rPr lang="en-US" sz="1600" dirty="0"/>
              <a:t>SIEM combines the essential functions of SEM and SIM tools to provide a view of the enterprise network using the following functions:</a:t>
            </a:r>
          </a:p>
          <a:p>
            <a:pPr algn="just">
              <a:spcBef>
                <a:spcPts val="300"/>
              </a:spcBef>
              <a:spcAft>
                <a:spcPts val="300"/>
              </a:spcAft>
            </a:pPr>
            <a:r>
              <a:rPr lang="en-US" sz="1600" b="1" dirty="0"/>
              <a:t>Log collection</a:t>
            </a:r>
            <a:r>
              <a:rPr lang="en-US" sz="1600" dirty="0"/>
              <a:t> – Event records from sources throughout the organization provide important forensic information and help to address compliance reporting requirements.</a:t>
            </a:r>
          </a:p>
          <a:p>
            <a:pPr algn="just">
              <a:spcBef>
                <a:spcPts val="300"/>
              </a:spcBef>
              <a:spcAft>
                <a:spcPts val="300"/>
              </a:spcAft>
            </a:pPr>
            <a:r>
              <a:rPr lang="en-US" sz="1600" b="1" dirty="0"/>
              <a:t>Normalization</a:t>
            </a:r>
            <a:r>
              <a:rPr lang="en-US" sz="1600" dirty="0"/>
              <a:t> – This maps log messages from different systems into a common data model, enabling the organization to connect and analyze related events, even if they are initially logged in different source formats.</a:t>
            </a:r>
            <a:endParaRPr lang="en-US" sz="1600" b="1" dirty="0"/>
          </a:p>
          <a:p>
            <a:pPr algn="just">
              <a:spcBef>
                <a:spcPts val="300"/>
              </a:spcBef>
              <a:spcAft>
                <a:spcPts val="300"/>
              </a:spcAft>
            </a:pPr>
            <a:r>
              <a:rPr lang="en-US" sz="1600" b="1" dirty="0"/>
              <a:t>Correlation</a:t>
            </a:r>
            <a:r>
              <a:rPr lang="en-US" sz="1600" dirty="0"/>
              <a:t> – This links logs and events from disparate systems or applications, speeding detection of and reaction to security threats.</a:t>
            </a:r>
          </a:p>
          <a:p>
            <a:pPr algn="just">
              <a:spcBef>
                <a:spcPts val="300"/>
              </a:spcBef>
              <a:spcAft>
                <a:spcPts val="300"/>
              </a:spcAft>
            </a:pPr>
            <a:r>
              <a:rPr lang="en-US" sz="1600" b="1" dirty="0"/>
              <a:t>Aggregation</a:t>
            </a:r>
            <a:r>
              <a:rPr lang="en-US" sz="1600" dirty="0"/>
              <a:t> – This reduces the volume of event data by consolidating duplicate event records.</a:t>
            </a:r>
          </a:p>
          <a:p>
            <a:pPr algn="just">
              <a:spcBef>
                <a:spcPts val="300"/>
              </a:spcBef>
              <a:spcAft>
                <a:spcPts val="300"/>
              </a:spcAft>
            </a:pPr>
            <a:r>
              <a:rPr lang="en-US" sz="1600" b="1" dirty="0"/>
              <a:t>Reporting</a:t>
            </a:r>
            <a:r>
              <a:rPr lang="en-US" sz="1600" dirty="0"/>
              <a:t> – This presents the correlated, aggregated event data in real-time monitoring and long-term summaries, including graphical interactive dashboards.</a:t>
            </a:r>
          </a:p>
          <a:p>
            <a:pPr algn="just">
              <a:spcBef>
                <a:spcPts val="300"/>
              </a:spcBef>
              <a:spcAft>
                <a:spcPts val="300"/>
              </a:spcAft>
            </a:pPr>
            <a:r>
              <a:rPr lang="en-US" sz="1600" b="1" dirty="0"/>
              <a:t>Compliance</a:t>
            </a:r>
            <a:r>
              <a:rPr lang="en-US" sz="1600" dirty="0"/>
              <a:t> – This is reporting to satisfy the requirements of various compliance regulations</a:t>
            </a:r>
            <a:r>
              <a:rPr lang="en-US" sz="1600" dirty="0" smtClean="0"/>
              <a:t>.</a:t>
            </a:r>
            <a:endParaRPr lang="en-US" sz="1600" dirty="0"/>
          </a:p>
        </p:txBody>
      </p:sp>
    </p:spTree>
    <p:custDataLst>
      <p:tags r:id="rId1"/>
    </p:custDataLst>
    <p:extLst>
      <p:ext uri="{BB962C8B-B14F-4D97-AF65-F5344CB8AC3E}">
        <p14:creationId xmlns:p14="http://schemas.microsoft.com/office/powerpoint/2010/main" val="3941337417"/>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sz="1600" dirty="0"/>
              <a:t>End Device Logs </a:t>
            </a:r>
          </a:p>
          <a:p>
            <a:r>
              <a:rPr lang="en-US" dirty="0"/>
              <a:t>SIEM and Log Collection (Contd.)</a:t>
            </a:r>
          </a:p>
        </p:txBody>
      </p:sp>
      <p:sp>
        <p:nvSpPr>
          <p:cNvPr id="2" name="Content Placeholder 1"/>
          <p:cNvSpPr>
            <a:spLocks noGrp="1"/>
          </p:cNvSpPr>
          <p:nvPr>
            <p:ph idx="1"/>
          </p:nvPr>
        </p:nvSpPr>
        <p:spPr>
          <a:xfrm>
            <a:off x="71251" y="1582881"/>
            <a:ext cx="4118785" cy="4200524"/>
          </a:xfrm>
        </p:spPr>
        <p:txBody>
          <a:bodyPr/>
          <a:lstStyle/>
          <a:p>
            <a:pPr algn="just">
              <a:buFont typeface="Arial" pitchFamily="34" charset="0"/>
              <a:buChar char="•"/>
            </a:pPr>
            <a:r>
              <a:rPr lang="en-US" sz="1600" dirty="0"/>
              <a:t>A popular SIEM is Splunk, which is made by a Cisco partner. </a:t>
            </a:r>
          </a:p>
          <a:p>
            <a:pPr algn="just">
              <a:buFont typeface="Arial" pitchFamily="34" charset="0"/>
              <a:buChar char="•"/>
            </a:pPr>
            <a:r>
              <a:rPr lang="en-US" sz="1600" dirty="0"/>
              <a:t>The figure shows a Splunk Threat Dashboard. Splunk is widely used in SOCs.</a:t>
            </a:r>
          </a:p>
          <a:p>
            <a:pPr algn="just">
              <a:buFont typeface="Arial" pitchFamily="34" charset="0"/>
              <a:buChar char="•"/>
            </a:pPr>
            <a:r>
              <a:rPr lang="en-US" sz="1600" dirty="0"/>
              <a:t>Because of the lack of cybersecurity professionals to monitor and analyze the large volume of security data, it is important that tools from multiple vendors can be integrated into a single platform. </a:t>
            </a:r>
          </a:p>
          <a:p>
            <a:pPr algn="just">
              <a:buFont typeface="Arial" pitchFamily="34" charset="0"/>
              <a:buChar char="•"/>
            </a:pPr>
            <a:r>
              <a:rPr lang="en-US" sz="1600" dirty="0"/>
              <a:t>Integrated security platforms go beyond SIEM and SOAR to unify multiple security technologies into a unified team.</a:t>
            </a:r>
            <a:endParaRPr lang="en-US" sz="1600" b="1" dirty="0"/>
          </a:p>
        </p:txBody>
      </p:sp>
      <p:sp>
        <p:nvSpPr>
          <p:cNvPr id="3" name="Text Box 2"/>
          <p:cNvSpPr/>
          <p:nvPr/>
        </p:nvSpPr>
        <p:spPr>
          <a:xfrm>
            <a:off x="4868347" y="1413944"/>
            <a:ext cx="2511841" cy="338554"/>
          </a:xfrm>
          <a:prstGeom prst="rect">
            <a:avLst/>
          </a:prstGeom>
        </p:spPr>
        <p:txBody>
          <a:bodyPr wrap="none">
            <a:spAutoFit/>
          </a:bodyPr>
          <a:lstStyle/>
          <a:p>
            <a:r>
              <a:rPr lang="en-US" sz="1600" b="1" dirty="0">
                <a:solidFill>
                  <a:srgbClr val="000000"/>
                </a:solidFill>
                <a:ea typeface="ＭＳ Ｐゴシック" charset="0"/>
                <a:cs typeface="CiscoSans"/>
              </a:rPr>
              <a:t>Splunk Threat Dashboard</a:t>
            </a: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984" y="1762903"/>
            <a:ext cx="4544362" cy="3840480"/>
          </a:xfrm>
          <a:prstGeom prst="rect">
            <a:avLst/>
          </a:prstGeom>
          <a:noFill/>
          <a:ln w="9525">
            <a:solidFill>
              <a:schemeClr val="bg1">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184811547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Tcpdump</a:t>
            </a:r>
          </a:p>
        </p:txBody>
      </p:sp>
      <p:sp>
        <p:nvSpPr>
          <p:cNvPr id="2" name="Content Placeholder 1"/>
          <p:cNvSpPr>
            <a:spLocks noGrp="1"/>
          </p:cNvSpPr>
          <p:nvPr>
            <p:ph idx="1"/>
          </p:nvPr>
        </p:nvSpPr>
        <p:spPr>
          <a:xfrm>
            <a:off x="159776" y="1632440"/>
            <a:ext cx="8791945" cy="4200524"/>
          </a:xfrm>
        </p:spPr>
        <p:txBody>
          <a:bodyPr/>
          <a:lstStyle/>
          <a:p>
            <a:pPr algn="just">
              <a:buFont typeface="Arial" pitchFamily="34" charset="0"/>
              <a:buChar char="•"/>
            </a:pPr>
            <a:r>
              <a:rPr lang="en-US" sz="1600" dirty="0"/>
              <a:t>The tcpdump command line tool is a very popular packet analyzer.</a:t>
            </a:r>
          </a:p>
          <a:p>
            <a:pPr algn="just">
              <a:buFont typeface="Arial" pitchFamily="34" charset="0"/>
              <a:buChar char="•"/>
            </a:pPr>
            <a:r>
              <a:rPr lang="en-US" sz="1600" dirty="0"/>
              <a:t>It can display packet captures in real time or write packet captures to a file. </a:t>
            </a:r>
          </a:p>
          <a:p>
            <a:pPr algn="just">
              <a:buFont typeface="Arial" pitchFamily="34" charset="0"/>
              <a:buChar char="•"/>
            </a:pPr>
            <a:r>
              <a:rPr lang="en-US" sz="1600" dirty="0"/>
              <a:t>It captures detailed packet protocol and content data. </a:t>
            </a:r>
          </a:p>
          <a:p>
            <a:pPr algn="just">
              <a:buFont typeface="Arial" pitchFamily="34" charset="0"/>
              <a:buChar char="•"/>
            </a:pPr>
            <a:r>
              <a:rPr lang="en-US" sz="1600" dirty="0"/>
              <a:t>Wireshark is a GUI built on tcpdump functionality.</a:t>
            </a:r>
          </a:p>
          <a:p>
            <a:pPr algn="just">
              <a:buFont typeface="Arial" pitchFamily="34" charset="0"/>
              <a:buChar char="•"/>
            </a:pPr>
            <a:r>
              <a:rPr lang="en-US" sz="1600" dirty="0"/>
              <a:t>The structure of tcpdump captures varies depending on the protocol captured and the fields requested.</a:t>
            </a:r>
          </a:p>
        </p:txBody>
      </p:sp>
    </p:spTree>
    <p:custDataLst>
      <p:tags r:id="rId1"/>
    </p:custDataLst>
    <p:extLst>
      <p:ext uri="{BB962C8B-B14F-4D97-AF65-F5344CB8AC3E}">
        <p14:creationId xmlns:p14="http://schemas.microsoft.com/office/powerpoint/2010/main" val="415751284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NetFlow</a:t>
            </a:r>
          </a:p>
        </p:txBody>
      </p:sp>
      <p:sp>
        <p:nvSpPr>
          <p:cNvPr id="2" name="Content Placeholder 1"/>
          <p:cNvSpPr>
            <a:spLocks noGrp="1"/>
          </p:cNvSpPr>
          <p:nvPr>
            <p:ph idx="1"/>
          </p:nvPr>
        </p:nvSpPr>
        <p:spPr>
          <a:xfrm>
            <a:off x="166395" y="1642542"/>
            <a:ext cx="8812775" cy="4200524"/>
          </a:xfrm>
        </p:spPr>
        <p:txBody>
          <a:bodyPr/>
          <a:lstStyle/>
          <a:p>
            <a:pPr algn="just">
              <a:buFont typeface="Arial" pitchFamily="34" charset="0"/>
              <a:buChar char="•"/>
            </a:pPr>
            <a:r>
              <a:rPr lang="en-US" sz="1600" dirty="0"/>
              <a:t>NetFlow is a protocol that was developed by Cisco as a tool for network troubleshooting and session-based accounting. </a:t>
            </a:r>
          </a:p>
          <a:p>
            <a:pPr algn="just">
              <a:buFont typeface="Arial" pitchFamily="34" charset="0"/>
              <a:buChar char="•"/>
            </a:pPr>
            <a:r>
              <a:rPr lang="en-US" sz="1600" dirty="0"/>
              <a:t>NetFlow provides an important set of services for IP applications, including network traffic accounting, usage-based network billing, network planning, security, Denial-of-Service monitoring capabilities, and network monitoring. </a:t>
            </a:r>
          </a:p>
          <a:p>
            <a:pPr algn="just">
              <a:buFont typeface="Arial" pitchFamily="34" charset="0"/>
              <a:buChar char="•"/>
            </a:pPr>
            <a:r>
              <a:rPr lang="en-US" sz="1600" dirty="0"/>
              <a:t>It also provides information about network users and applications, peak usage times, and traffic routing.</a:t>
            </a:r>
          </a:p>
          <a:p>
            <a:pPr algn="just">
              <a:buFont typeface="Arial" pitchFamily="34" charset="0"/>
              <a:buChar char="•"/>
            </a:pPr>
            <a:r>
              <a:rPr lang="en-US" sz="1600" dirty="0"/>
              <a:t>It records information about the packet flow including metadata. Cisco developed NetFlow and then allowed it to be used as a basis for an IETF standard called IPFIX.</a:t>
            </a:r>
          </a:p>
          <a:p>
            <a:pPr algn="just">
              <a:buFont typeface="Arial" pitchFamily="34" charset="0"/>
              <a:buChar char="•"/>
            </a:pPr>
            <a:r>
              <a:rPr lang="en-US" sz="1600" dirty="0"/>
              <a:t>NetFlow information can be viewed with tools such as the nfdump. </a:t>
            </a:r>
          </a:p>
          <a:p>
            <a:pPr algn="just">
              <a:buFont typeface="Arial" pitchFamily="34" charset="0"/>
              <a:buChar char="•"/>
            </a:pPr>
            <a:r>
              <a:rPr lang="en-US" sz="1600" dirty="0"/>
              <a:t>nfdump provides a command line utility for viewing NetFlow data from the nfcapd capture daemon, or collector. </a:t>
            </a:r>
          </a:p>
        </p:txBody>
      </p:sp>
    </p:spTree>
    <p:custDataLst>
      <p:tags r:id="rId1"/>
    </p:custDataLst>
    <p:extLst>
      <p:ext uri="{BB962C8B-B14F-4D97-AF65-F5344CB8AC3E}">
        <p14:creationId xmlns:p14="http://schemas.microsoft.com/office/powerpoint/2010/main" val="3740739377"/>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NetFlow (Contd.)</a:t>
            </a:r>
          </a:p>
        </p:txBody>
      </p:sp>
      <p:sp>
        <p:nvSpPr>
          <p:cNvPr id="5" name="Content Placeholder 1"/>
          <p:cNvSpPr/>
          <p:nvPr/>
        </p:nvSpPr>
        <p:spPr>
          <a:xfrm>
            <a:off x="167334" y="1571028"/>
            <a:ext cx="8753475" cy="338554"/>
          </a:xfrm>
          <a:prstGeom prst="rect">
            <a:avLst/>
          </a:prstGeom>
        </p:spPr>
        <p:txBody>
          <a:bodyPr wrap="square">
            <a:spAutoFit/>
          </a:bodyPr>
          <a:lstStyle/>
          <a:p>
            <a:pPr marL="169200" indent="-169200">
              <a:buClr>
                <a:schemeClr val="tx1"/>
              </a:buClr>
              <a:buFont typeface="Arial" panose="020B0604020202020204" pitchFamily="34" charset="0"/>
              <a:buChar char="•"/>
            </a:pPr>
            <a:r>
              <a:rPr lang="en-US" sz="1600" dirty="0">
                <a:solidFill>
                  <a:srgbClr val="000000"/>
                </a:solidFill>
              </a:rPr>
              <a:t>An example of a basic NetFlow flow record, in two different formats, is shown in the figure.</a:t>
            </a:r>
            <a:endParaRPr lang="en-US" sz="1600" b="1" dirty="0">
              <a:solidFill>
                <a:srgbClr val="000000"/>
              </a:solidFill>
              <a:ea typeface="ＭＳ Ｐゴシック" charset="0"/>
              <a:cs typeface="CiscoSans"/>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045" y="1945515"/>
            <a:ext cx="8753475" cy="215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Content Placeholder 1"/>
          <p:cNvSpPr/>
          <p:nvPr/>
        </p:nvSpPr>
        <p:spPr>
          <a:xfrm>
            <a:off x="154877" y="4160586"/>
            <a:ext cx="8876704" cy="1323439"/>
          </a:xfrm>
          <a:prstGeom prst="rect">
            <a:avLst/>
          </a:prstGeom>
        </p:spPr>
        <p:txBody>
          <a:bodyPr wrap="square">
            <a:spAutoFit/>
          </a:bodyPr>
          <a:lstStyle/>
          <a:p>
            <a:pPr marL="169200" indent="-169200" algn="just">
              <a:buClr>
                <a:schemeClr val="tx1"/>
              </a:buClr>
              <a:buFont typeface="Arial" pitchFamily="34" charset="0"/>
              <a:buChar char="•"/>
            </a:pPr>
            <a:r>
              <a:rPr lang="en-US" sz="1600" dirty="0">
                <a:solidFill>
                  <a:srgbClr val="000000"/>
                </a:solidFill>
              </a:rPr>
              <a:t>A large number of attributes for a flow are available. </a:t>
            </a:r>
            <a:r>
              <a:rPr lang="en-US" sz="1600" dirty="0">
                <a:solidFill>
                  <a:srgbClr val="000000"/>
                </a:solidFill>
                <a:ea typeface="ＭＳ Ｐゴシック" charset="0"/>
                <a:cs typeface="CiscoSans"/>
              </a:rPr>
              <a:t>The IANA registry of IPFIX entities lists several hundred, with the first 128 being the most common.</a:t>
            </a:r>
          </a:p>
          <a:p>
            <a:pPr marL="169200" indent="-169200" algn="just">
              <a:buClr>
                <a:schemeClr val="tx1"/>
              </a:buClr>
              <a:buFont typeface="Arial" pitchFamily="34" charset="0"/>
              <a:buChar char="•"/>
            </a:pPr>
            <a:r>
              <a:rPr lang="en-US" sz="1600" dirty="0">
                <a:solidFill>
                  <a:srgbClr val="000000"/>
                </a:solidFill>
                <a:ea typeface="ＭＳ Ｐゴシック" charset="0"/>
                <a:cs typeface="CiscoSans"/>
              </a:rPr>
              <a:t>NetFlow is a useful tool in the analysis of network security incidents. It can be used to construct a timeline of compromise, understand individual host behavior, or to track the movement of an attacker or exploit from host to host within a network. </a:t>
            </a:r>
          </a:p>
        </p:txBody>
      </p:sp>
    </p:spTree>
    <p:custDataLst>
      <p:tags r:id="rId1"/>
    </p:custDataLst>
    <p:extLst>
      <p:ext uri="{BB962C8B-B14F-4D97-AF65-F5344CB8AC3E}">
        <p14:creationId xmlns:p14="http://schemas.microsoft.com/office/powerpoint/2010/main" val="4017611996"/>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Application Visibility and Control</a:t>
            </a:r>
          </a:p>
        </p:txBody>
      </p:sp>
      <p:sp>
        <p:nvSpPr>
          <p:cNvPr id="7" name="Content Placeholder 1"/>
          <p:cNvSpPr/>
          <p:nvPr/>
        </p:nvSpPr>
        <p:spPr>
          <a:xfrm>
            <a:off x="196043" y="1681732"/>
            <a:ext cx="8760388" cy="2277547"/>
          </a:xfrm>
          <a:prstGeom prst="rect">
            <a:avLst/>
          </a:prstGeom>
        </p:spPr>
        <p:txBody>
          <a:bodyPr wrap="square">
            <a:spAutoFit/>
          </a:bodyPr>
          <a:lstStyle/>
          <a:p>
            <a:pPr marL="169863" indent="-169863" algn="just" defTabSz="684213">
              <a:spcBef>
                <a:spcPts val="600"/>
              </a:spcBef>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 Cisco Application Visibility and Control (AVC) system combines multiple technologies to </a:t>
            </a:r>
            <a:r>
              <a:rPr lang="en-US" sz="1600" dirty="0">
                <a:solidFill>
                  <a:srgbClr val="000000"/>
                </a:solidFill>
              </a:rPr>
              <a:t>recognize, analyze, and control over 1000 applications. </a:t>
            </a:r>
          </a:p>
          <a:p>
            <a:pPr marL="169863" indent="-169863" algn="just" defTabSz="684213">
              <a:spcBef>
                <a:spcPts val="600"/>
              </a:spcBef>
              <a:spcAft>
                <a:spcPts val="600"/>
              </a:spcAft>
              <a:buClr>
                <a:schemeClr val="tx2"/>
              </a:buClr>
              <a:buSzPct val="90000"/>
              <a:buFont typeface="Arial" pitchFamily="34" charset="0"/>
              <a:buChar char="•"/>
            </a:pPr>
            <a:r>
              <a:rPr lang="en-US" sz="1600" dirty="0">
                <a:solidFill>
                  <a:srgbClr val="000000"/>
                </a:solidFill>
              </a:rPr>
              <a:t>These include </a:t>
            </a:r>
            <a:r>
              <a:rPr lang="en-US" sz="1600" dirty="0">
                <a:solidFill>
                  <a:srgbClr val="000000"/>
                </a:solidFill>
                <a:ea typeface="ＭＳ Ｐゴシック" charset="0"/>
                <a:cs typeface="CiscoSans"/>
              </a:rPr>
              <a:t>voice and video, email, file sharing, gaming, peer-to-peer (P2P), and cloud-based applications. </a:t>
            </a:r>
          </a:p>
          <a:p>
            <a:pPr marL="169863" indent="-169863" algn="just" defTabSz="684213">
              <a:spcBef>
                <a:spcPts val="600"/>
              </a:spcBef>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AVC uses Cisco next-generation network-based application recognition version 2 (NBAR2), also known as Next-Generation NBAR, to discover and classify the applications in use on the network.</a:t>
            </a:r>
          </a:p>
          <a:p>
            <a:pPr marL="169863" indent="-169863" algn="just" defTabSz="684213">
              <a:spcBef>
                <a:spcPts val="600"/>
              </a:spcBef>
              <a:spcAft>
                <a:spcPts val="600"/>
              </a:spcAft>
              <a:buClr>
                <a:schemeClr val="tx2"/>
              </a:buClr>
              <a:buSzPct val="90000"/>
              <a:buFont typeface="Arial" pitchFamily="34" charset="0"/>
              <a:buChar char="•"/>
            </a:pPr>
            <a:r>
              <a:rPr lang="en-US" sz="1600" dirty="0">
                <a:solidFill>
                  <a:srgbClr val="000000"/>
                </a:solidFill>
                <a:ea typeface="ＭＳ Ｐゴシック" charset="0"/>
              </a:rPr>
              <a:t>T</a:t>
            </a:r>
            <a:r>
              <a:rPr lang="en-US" sz="1600" dirty="0">
                <a:solidFill>
                  <a:srgbClr val="000000"/>
                </a:solidFill>
              </a:rPr>
              <a:t>he NBAR2 application recognition engine supports over 1000 network applications.</a:t>
            </a:r>
          </a:p>
        </p:txBody>
      </p:sp>
    </p:spTree>
    <p:custDataLst>
      <p:tags r:id="rId1"/>
    </p:custDataLst>
    <p:extLst>
      <p:ext uri="{BB962C8B-B14F-4D97-AF65-F5344CB8AC3E}">
        <p14:creationId xmlns:p14="http://schemas.microsoft.com/office/powerpoint/2010/main" val="587525051"/>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Application Visibility and Control (Contd.)</a:t>
            </a:r>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727" y="1595650"/>
            <a:ext cx="8814217" cy="1368000"/>
          </a:xfrm>
          <a:prstGeom prst="rect">
            <a:avLst/>
          </a:prstGeom>
          <a:noFill/>
          <a:ln w="9525">
            <a:solidFill>
              <a:schemeClr val="bg1">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1"/>
          <p:cNvSpPr/>
          <p:nvPr/>
        </p:nvSpPr>
        <p:spPr>
          <a:xfrm>
            <a:off x="131430" y="2951266"/>
            <a:ext cx="2285631" cy="2893100"/>
          </a:xfrm>
          <a:prstGeom prst="rect">
            <a:avLst/>
          </a:prstGeom>
        </p:spPr>
        <p:txBody>
          <a:bodyPr wrap="square">
            <a:spAutoFit/>
          </a:bodyPr>
          <a:lstStyle/>
          <a:p>
            <a:r>
              <a:rPr lang="en-US" sz="1400" b="1" dirty="0">
                <a:solidFill>
                  <a:srgbClr val="000000"/>
                </a:solidFill>
                <a:ea typeface="ＭＳ Ｐゴシック" charset="0"/>
                <a:cs typeface="CiscoSans"/>
              </a:rPr>
              <a:t>Application Recognition</a:t>
            </a:r>
          </a:p>
          <a:p>
            <a:r>
              <a:rPr lang="en-US" sz="1400" dirty="0">
                <a:solidFill>
                  <a:srgbClr val="000000"/>
                </a:solidFill>
                <a:ea typeface="ＭＳ Ｐゴシック" charset="0"/>
                <a:cs typeface="CiscoSans"/>
              </a:rPr>
              <a:t>Identify applications using L3 to L7 data.</a:t>
            </a:r>
          </a:p>
          <a:p>
            <a:r>
              <a:rPr lang="en-US" sz="1400" dirty="0">
                <a:solidFill>
                  <a:srgbClr val="000000"/>
                </a:solidFill>
                <a:ea typeface="ＭＳ Ｐゴシック" charset="0"/>
                <a:cs typeface="CiscoSans"/>
              </a:rPr>
              <a:t>1000+ applications</a:t>
            </a:r>
          </a:p>
          <a:p>
            <a:pPr marL="285750" indent="-285750">
              <a:buFont typeface="Arial" pitchFamily="34" charset="0"/>
              <a:buChar char="•"/>
            </a:pPr>
            <a:r>
              <a:rPr lang="en-US" sz="1400" dirty="0">
                <a:solidFill>
                  <a:srgbClr val="000000"/>
                </a:solidFill>
                <a:ea typeface="ＭＳ Ｐゴシック" charset="0"/>
                <a:cs typeface="CiscoSans"/>
              </a:rPr>
              <a:t>Cloud services</a:t>
            </a:r>
          </a:p>
          <a:p>
            <a:pPr marL="285750" indent="-285750">
              <a:buFont typeface="Arial" pitchFamily="34" charset="0"/>
              <a:buChar char="•"/>
            </a:pPr>
            <a:r>
              <a:rPr lang="en-US" sz="1400" dirty="0">
                <a:solidFill>
                  <a:srgbClr val="000000"/>
                </a:solidFill>
                <a:ea typeface="ＭＳ Ｐゴシック" charset="0"/>
                <a:cs typeface="CiscoSans"/>
              </a:rPr>
              <a:t>Cisco WebEx</a:t>
            </a:r>
          </a:p>
          <a:p>
            <a:pPr marL="285750" indent="-285750">
              <a:buFont typeface="Arial" pitchFamily="34" charset="0"/>
              <a:buChar char="•"/>
            </a:pPr>
            <a:r>
              <a:rPr lang="en-US" sz="1400" dirty="0">
                <a:solidFill>
                  <a:srgbClr val="000000"/>
                </a:solidFill>
                <a:ea typeface="ＭＳ Ｐゴシック" charset="0"/>
                <a:cs typeface="CiscoSans"/>
              </a:rPr>
              <a:t>YouTube</a:t>
            </a:r>
          </a:p>
          <a:p>
            <a:pPr marL="285750" indent="-285750">
              <a:buFont typeface="Arial" pitchFamily="34" charset="0"/>
              <a:buChar char="•"/>
            </a:pPr>
            <a:r>
              <a:rPr lang="en-US" sz="1400" dirty="0">
                <a:solidFill>
                  <a:srgbClr val="000000"/>
                </a:solidFill>
                <a:ea typeface="ＭＳ Ｐゴシック" charset="0"/>
                <a:cs typeface="CiscoSans"/>
              </a:rPr>
              <a:t>Skype</a:t>
            </a:r>
          </a:p>
          <a:p>
            <a:pPr marL="285750" indent="-285750">
              <a:buFont typeface="Arial" pitchFamily="34" charset="0"/>
              <a:buChar char="•"/>
            </a:pPr>
            <a:r>
              <a:rPr lang="en-US" sz="1400" dirty="0">
                <a:solidFill>
                  <a:srgbClr val="000000"/>
                </a:solidFill>
                <a:ea typeface="ＭＳ Ｐゴシック" charset="0"/>
                <a:cs typeface="CiscoSans"/>
              </a:rPr>
              <a:t>P2P</a:t>
            </a:r>
          </a:p>
          <a:p>
            <a:endParaRPr lang="en-US" sz="1400" dirty="0">
              <a:solidFill>
                <a:srgbClr val="000000"/>
              </a:solidFill>
              <a:ea typeface="ＭＳ Ｐゴシック" charset="0"/>
              <a:cs typeface="CiscoSans"/>
            </a:endParaRPr>
          </a:p>
          <a:p>
            <a:r>
              <a:rPr lang="en-US" sz="1400" dirty="0">
                <a:solidFill>
                  <a:srgbClr val="000000"/>
                </a:solidFill>
                <a:ea typeface="ＭＳ Ｐゴシック" charset="0"/>
                <a:cs typeface="CiscoSans"/>
              </a:rPr>
              <a:t>NBAR2</a:t>
            </a:r>
          </a:p>
          <a:p>
            <a:endParaRPr lang="en-US" sz="1400" dirty="0">
              <a:solidFill>
                <a:srgbClr val="000000"/>
              </a:solidFill>
              <a:ea typeface="ＭＳ Ｐゴシック" charset="0"/>
              <a:cs typeface="CiscoSans"/>
            </a:endParaRPr>
          </a:p>
          <a:p>
            <a:endParaRPr lang="en-US" sz="1400" b="1" dirty="0">
              <a:solidFill>
                <a:srgbClr val="000000"/>
              </a:solidFill>
              <a:ea typeface="ＭＳ Ｐゴシック" charset="0"/>
              <a:cs typeface="CiscoSans"/>
            </a:endParaRPr>
          </a:p>
        </p:txBody>
      </p:sp>
      <p:sp>
        <p:nvSpPr>
          <p:cNvPr id="8" name="Content Placeholder 1"/>
          <p:cNvSpPr/>
          <p:nvPr/>
        </p:nvSpPr>
        <p:spPr>
          <a:xfrm>
            <a:off x="2370260" y="2951266"/>
            <a:ext cx="2296307" cy="2893100"/>
          </a:xfrm>
          <a:prstGeom prst="rect">
            <a:avLst/>
          </a:prstGeom>
        </p:spPr>
        <p:txBody>
          <a:bodyPr wrap="square">
            <a:spAutoFit/>
          </a:bodyPr>
          <a:lstStyle/>
          <a:p>
            <a:r>
              <a:rPr lang="en-US" sz="1400" b="1" dirty="0">
                <a:solidFill>
                  <a:srgbClr val="000000"/>
                </a:solidFill>
                <a:ea typeface="ＭＳ Ｐゴシック" charset="0"/>
                <a:cs typeface="CiscoSans"/>
              </a:rPr>
              <a:t>Metrics Collection</a:t>
            </a:r>
          </a:p>
          <a:p>
            <a:r>
              <a:rPr lang="en-US" sz="1400" dirty="0">
                <a:solidFill>
                  <a:srgbClr val="000000"/>
                </a:solidFill>
                <a:ea typeface="ＭＳ Ｐゴシック" charset="0"/>
                <a:cs typeface="CiscoSans"/>
              </a:rPr>
              <a:t>Collect metrics for export to management tool</a:t>
            </a:r>
          </a:p>
          <a:p>
            <a:pPr marL="285750" indent="-285750">
              <a:buFont typeface="Arial" pitchFamily="34" charset="0"/>
              <a:buChar char="•"/>
            </a:pPr>
            <a:r>
              <a:rPr lang="en-US" sz="1400" dirty="0">
                <a:solidFill>
                  <a:srgbClr val="000000"/>
                </a:solidFill>
                <a:ea typeface="ＭＳ Ｐゴシック" charset="0"/>
                <a:cs typeface="CiscoSans"/>
              </a:rPr>
              <a:t>Bandwidth usage</a:t>
            </a:r>
          </a:p>
          <a:p>
            <a:pPr marL="285750" indent="-285750">
              <a:buFont typeface="Arial" pitchFamily="34" charset="0"/>
              <a:buChar char="•"/>
            </a:pPr>
            <a:r>
              <a:rPr lang="en-US" sz="1400" dirty="0">
                <a:solidFill>
                  <a:srgbClr val="000000"/>
                </a:solidFill>
                <a:ea typeface="ＭＳ Ｐゴシック" charset="0"/>
                <a:cs typeface="CiscoSans"/>
              </a:rPr>
              <a:t>Response time</a:t>
            </a:r>
          </a:p>
          <a:p>
            <a:pPr marL="285750" indent="-285750">
              <a:buFont typeface="Arial" pitchFamily="34" charset="0"/>
              <a:buChar char="•"/>
            </a:pPr>
            <a:r>
              <a:rPr lang="en-US" sz="1400" dirty="0">
                <a:solidFill>
                  <a:srgbClr val="000000"/>
                </a:solidFill>
                <a:ea typeface="ＭＳ Ｐゴシック" charset="0"/>
                <a:cs typeface="CiscoSans"/>
              </a:rPr>
              <a:t>Latency</a:t>
            </a:r>
          </a:p>
          <a:p>
            <a:pPr marL="285750" indent="-285750">
              <a:buFont typeface="Arial" pitchFamily="34" charset="0"/>
              <a:buChar char="•"/>
            </a:pPr>
            <a:r>
              <a:rPr lang="en-US" sz="1400" dirty="0">
                <a:solidFill>
                  <a:srgbClr val="000000"/>
                </a:solidFill>
                <a:ea typeface="ＭＳ Ｐゴシック" charset="0"/>
                <a:cs typeface="CiscoSans"/>
              </a:rPr>
              <a:t>Packet loss</a:t>
            </a:r>
          </a:p>
          <a:p>
            <a:pPr marL="285750" indent="-285750">
              <a:buFont typeface="Arial" pitchFamily="34" charset="0"/>
              <a:buChar char="•"/>
            </a:pPr>
            <a:r>
              <a:rPr lang="en-US" sz="1400" dirty="0">
                <a:solidFill>
                  <a:srgbClr val="000000"/>
                </a:solidFill>
                <a:ea typeface="ＭＳ Ｐゴシック" charset="0"/>
                <a:cs typeface="CiscoSans"/>
              </a:rPr>
              <a:t>Jitter</a:t>
            </a:r>
          </a:p>
          <a:p>
            <a:pPr marL="285750" indent="-285750">
              <a:buFont typeface="Arial" pitchFamily="34" charset="0"/>
              <a:buChar char="•"/>
            </a:pPr>
            <a:r>
              <a:rPr lang="en-US" sz="1400" dirty="0">
                <a:solidFill>
                  <a:srgbClr val="000000"/>
                </a:solidFill>
                <a:ea typeface="ＭＳ Ｐゴシック" charset="0"/>
                <a:cs typeface="CiscoSans"/>
              </a:rPr>
              <a:t>P2P</a:t>
            </a:r>
          </a:p>
          <a:p>
            <a:endParaRPr lang="en-US" sz="1400" dirty="0">
              <a:solidFill>
                <a:srgbClr val="000000"/>
              </a:solidFill>
              <a:ea typeface="ＭＳ Ｐゴシック" charset="0"/>
              <a:cs typeface="CiscoSans"/>
            </a:endParaRPr>
          </a:p>
          <a:p>
            <a:r>
              <a:rPr lang="en-US" sz="1400" dirty="0">
                <a:solidFill>
                  <a:srgbClr val="000000"/>
                </a:solidFill>
                <a:ea typeface="ＭＳ Ｐゴシック" charset="0"/>
                <a:cs typeface="CiscoSans"/>
              </a:rPr>
              <a:t>Netflow9 Flexible Netflow IPFIX</a:t>
            </a:r>
          </a:p>
          <a:p>
            <a:endParaRPr lang="en-US" sz="1400" b="1" dirty="0">
              <a:solidFill>
                <a:srgbClr val="000000"/>
              </a:solidFill>
              <a:ea typeface="ＭＳ Ｐゴシック" charset="0"/>
              <a:cs typeface="CiscoSans"/>
            </a:endParaRPr>
          </a:p>
        </p:txBody>
      </p:sp>
      <p:sp>
        <p:nvSpPr>
          <p:cNvPr id="9" name="Content Placeholder 1"/>
          <p:cNvSpPr/>
          <p:nvPr/>
        </p:nvSpPr>
        <p:spPr>
          <a:xfrm>
            <a:off x="4608999" y="2951266"/>
            <a:ext cx="2296307" cy="2677656"/>
          </a:xfrm>
          <a:prstGeom prst="rect">
            <a:avLst/>
          </a:prstGeom>
        </p:spPr>
        <p:txBody>
          <a:bodyPr wrap="square">
            <a:spAutoFit/>
          </a:bodyPr>
          <a:lstStyle/>
          <a:p>
            <a:r>
              <a:rPr lang="en-US" sz="1400" b="1" dirty="0">
                <a:solidFill>
                  <a:srgbClr val="000000"/>
                </a:solidFill>
                <a:ea typeface="ＭＳ Ｐゴシック" charset="0"/>
                <a:cs typeface="CiscoSans"/>
              </a:rPr>
              <a:t>Management and Reporting</a:t>
            </a:r>
          </a:p>
          <a:p>
            <a:r>
              <a:rPr lang="en-US" sz="1400" dirty="0">
                <a:solidFill>
                  <a:srgbClr val="000000"/>
                </a:solidFill>
                <a:ea typeface="ＭＳ Ｐゴシック" charset="0"/>
                <a:cs typeface="CiscoSans"/>
              </a:rPr>
              <a:t>Provision the network, collect data, and report on applications performance</a:t>
            </a:r>
          </a:p>
          <a:p>
            <a:pPr marL="285750" indent="-285750">
              <a:buFont typeface="Arial" pitchFamily="34" charset="0"/>
              <a:buChar char="•"/>
            </a:pPr>
            <a:r>
              <a:rPr lang="en-US" sz="1400" dirty="0">
                <a:solidFill>
                  <a:srgbClr val="000000"/>
                </a:solidFill>
                <a:ea typeface="ＭＳ Ｐゴシック" charset="0"/>
                <a:cs typeface="CiscoSans"/>
              </a:rPr>
              <a:t>Report generation</a:t>
            </a:r>
          </a:p>
          <a:p>
            <a:pPr marL="285750" indent="-285750">
              <a:buFont typeface="Arial" pitchFamily="34" charset="0"/>
              <a:buChar char="•"/>
            </a:pPr>
            <a:r>
              <a:rPr lang="en-US" sz="1400" dirty="0">
                <a:solidFill>
                  <a:srgbClr val="000000"/>
                </a:solidFill>
                <a:ea typeface="ＭＳ Ｐゴシック" charset="0"/>
                <a:cs typeface="CiscoSans"/>
              </a:rPr>
              <a:t>Policy Management</a:t>
            </a:r>
          </a:p>
          <a:p>
            <a:endParaRPr lang="en-US" sz="1400" dirty="0">
              <a:solidFill>
                <a:srgbClr val="000000"/>
              </a:solidFill>
              <a:ea typeface="ＭＳ Ｐゴシック" charset="0"/>
              <a:cs typeface="CiscoSans"/>
            </a:endParaRPr>
          </a:p>
          <a:p>
            <a:endParaRPr lang="en-US" sz="1400" dirty="0">
              <a:solidFill>
                <a:srgbClr val="000000"/>
              </a:solidFill>
              <a:ea typeface="ＭＳ Ｐゴシック" charset="0"/>
              <a:cs typeface="CiscoSans"/>
            </a:endParaRPr>
          </a:p>
          <a:p>
            <a:endParaRPr lang="en-US" sz="1400" dirty="0">
              <a:solidFill>
                <a:srgbClr val="000000"/>
              </a:solidFill>
              <a:ea typeface="ＭＳ Ｐゴシック" charset="0"/>
              <a:cs typeface="CiscoSans"/>
            </a:endParaRPr>
          </a:p>
          <a:p>
            <a:r>
              <a:rPr lang="en-US" sz="1400" dirty="0">
                <a:solidFill>
                  <a:srgbClr val="000000"/>
                </a:solidFill>
                <a:ea typeface="ＭＳ Ｐゴシック" charset="0"/>
                <a:cs typeface="CiscoSans"/>
              </a:rPr>
              <a:t>Cisco Prime Other 3rd Party Software</a:t>
            </a:r>
          </a:p>
        </p:txBody>
      </p:sp>
      <p:sp>
        <p:nvSpPr>
          <p:cNvPr id="10" name="Content Placeholder 1"/>
          <p:cNvSpPr/>
          <p:nvPr/>
        </p:nvSpPr>
        <p:spPr>
          <a:xfrm>
            <a:off x="6811613" y="2934014"/>
            <a:ext cx="2296307" cy="2462213"/>
          </a:xfrm>
          <a:prstGeom prst="rect">
            <a:avLst/>
          </a:prstGeom>
        </p:spPr>
        <p:txBody>
          <a:bodyPr wrap="square">
            <a:spAutoFit/>
          </a:bodyPr>
          <a:lstStyle/>
          <a:p>
            <a:r>
              <a:rPr lang="en-US" sz="1400" b="1" dirty="0">
                <a:solidFill>
                  <a:srgbClr val="000000"/>
                </a:solidFill>
                <a:ea typeface="ＭＳ Ｐゴシック" charset="0"/>
                <a:cs typeface="CiscoSans"/>
              </a:rPr>
              <a:t>Control</a:t>
            </a:r>
          </a:p>
          <a:p>
            <a:r>
              <a:rPr lang="en-US" sz="1400" dirty="0">
                <a:solidFill>
                  <a:srgbClr val="000000"/>
                </a:solidFill>
                <a:ea typeface="ＭＳ Ｐゴシック" charset="0"/>
                <a:cs typeface="CiscoSans"/>
              </a:rPr>
              <a:t>Control application use to maximize network performance</a:t>
            </a:r>
          </a:p>
          <a:p>
            <a:pPr marL="285750" indent="-285750">
              <a:buFont typeface="Arial" pitchFamily="34" charset="0"/>
              <a:buChar char="•"/>
            </a:pPr>
            <a:r>
              <a:rPr lang="en-US" sz="1400" dirty="0">
                <a:solidFill>
                  <a:srgbClr val="000000"/>
                </a:solidFill>
                <a:ea typeface="ＭＳ Ｐゴシック" charset="0"/>
                <a:cs typeface="CiscoSans"/>
              </a:rPr>
              <a:t>Application prioritizarion</a:t>
            </a:r>
          </a:p>
          <a:p>
            <a:pPr marL="285750" indent="-285750">
              <a:buFont typeface="Arial" pitchFamily="34" charset="0"/>
              <a:buChar char="•"/>
            </a:pPr>
            <a:r>
              <a:rPr lang="en-US" sz="1400" dirty="0">
                <a:solidFill>
                  <a:srgbClr val="000000"/>
                </a:solidFill>
                <a:ea typeface="ＭＳ Ｐゴシック" charset="0"/>
                <a:cs typeface="CiscoSans"/>
              </a:rPr>
              <a:t>Application bandwidth enforcement</a:t>
            </a:r>
          </a:p>
          <a:p>
            <a:endParaRPr lang="en-US" sz="1400" dirty="0">
              <a:solidFill>
                <a:srgbClr val="000000"/>
              </a:solidFill>
              <a:ea typeface="ＭＳ Ｐゴシック" charset="0"/>
              <a:cs typeface="CiscoSans"/>
            </a:endParaRPr>
          </a:p>
          <a:p>
            <a:endParaRPr lang="en-US" sz="1400" dirty="0">
              <a:solidFill>
                <a:srgbClr val="000000"/>
              </a:solidFill>
              <a:ea typeface="ＭＳ Ｐゴシック" charset="0"/>
              <a:cs typeface="CiscoSans"/>
            </a:endParaRPr>
          </a:p>
          <a:p>
            <a:r>
              <a:rPr lang="en-US" sz="1400" dirty="0">
                <a:solidFill>
                  <a:srgbClr val="000000"/>
                </a:solidFill>
                <a:ea typeface="ＭＳ Ｐゴシック" charset="0"/>
                <a:cs typeface="CiscoSans"/>
              </a:rPr>
              <a:t>QoS</a:t>
            </a:r>
          </a:p>
        </p:txBody>
      </p:sp>
    </p:spTree>
    <p:custDataLst>
      <p:tags r:id="rId1"/>
    </p:custDataLst>
    <p:extLst>
      <p:ext uri="{BB962C8B-B14F-4D97-AF65-F5344CB8AC3E}">
        <p14:creationId xmlns:p14="http://schemas.microsoft.com/office/powerpoint/2010/main" val="4039439834"/>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Application Visibility and Control (Contd.)</a:t>
            </a:r>
          </a:p>
        </p:txBody>
      </p:sp>
      <p:sp>
        <p:nvSpPr>
          <p:cNvPr id="2" name="Content Placeholder 1"/>
          <p:cNvSpPr/>
          <p:nvPr/>
        </p:nvSpPr>
        <p:spPr>
          <a:xfrm>
            <a:off x="71251" y="1565524"/>
            <a:ext cx="8999935" cy="1154162"/>
          </a:xfrm>
          <a:prstGeom prst="rect">
            <a:avLst/>
          </a:prstGeom>
        </p:spPr>
        <p:txBody>
          <a:bodyPr wrap="square">
            <a:spAutoFit/>
          </a:bodyPr>
          <a:lstStyle/>
          <a:p>
            <a:pPr algn="just"/>
            <a:r>
              <a:rPr lang="en-US" sz="1600" b="1" dirty="0">
                <a:solidFill>
                  <a:srgbClr val="000000"/>
                </a:solidFill>
                <a:ea typeface="ＭＳ Ｐゴシック" charset="0"/>
                <a:cs typeface="CiscoSans"/>
              </a:rPr>
              <a:t>Port Monitoring vs. Application Monitoring</a:t>
            </a:r>
          </a:p>
          <a:p>
            <a:pPr algn="just" defTabSz="684213">
              <a:spcBef>
                <a:spcPts val="600"/>
              </a:spcBef>
              <a:spcAft>
                <a:spcPts val="600"/>
              </a:spcAft>
              <a:buClr>
                <a:schemeClr val="tx2"/>
              </a:buClr>
              <a:buSzPct val="90000"/>
            </a:pPr>
            <a:r>
              <a:rPr lang="en-US" sz="1600" dirty="0">
                <a:solidFill>
                  <a:srgbClr val="000000"/>
                </a:solidFill>
                <a:ea typeface="ＭＳ Ｐゴシック" charset="0"/>
                <a:cs typeface="CiscoSans"/>
              </a:rPr>
              <a:t>A management and reporting system analyzes and presents the application analysis data into dashboard reports for use by network monitoring personnel. Application usage can also be controlled through quality of service classification and policies based on the AVC information</a:t>
            </a:r>
            <a:r>
              <a:rPr lang="en-US" sz="1600" dirty="0" smtClean="0">
                <a:solidFill>
                  <a:srgbClr val="000000"/>
                </a:solidFill>
                <a:ea typeface="ＭＳ Ｐゴシック" charset="0"/>
                <a:cs typeface="CiscoSans"/>
              </a:rPr>
              <a:t>.</a:t>
            </a:r>
            <a:endParaRPr lang="en-US" sz="1600" dirty="0">
              <a:solidFill>
                <a:srgbClr val="000000"/>
              </a:solidFill>
              <a:ea typeface="ＭＳ Ｐゴシック" charset="0"/>
              <a:cs typeface="CiscoSans"/>
            </a:endParaRPr>
          </a:p>
        </p:txBody>
      </p:sp>
      <p:pic>
        <p:nvPicPr>
          <p:cNvPr id="9218"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t="786" b="1521"/>
          <a:stretch/>
        </p:blipFill>
        <p:spPr bwMode="auto">
          <a:xfrm>
            <a:off x="683568" y="2719686"/>
            <a:ext cx="8002731" cy="288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3625335650"/>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Content Filter Logs</a:t>
            </a:r>
          </a:p>
        </p:txBody>
      </p:sp>
      <p:sp>
        <p:nvSpPr>
          <p:cNvPr id="7" name="Content Placeholder 1"/>
          <p:cNvSpPr/>
          <p:nvPr/>
        </p:nvSpPr>
        <p:spPr>
          <a:xfrm>
            <a:off x="71250" y="1549248"/>
            <a:ext cx="3072743" cy="3862596"/>
          </a:xfrm>
          <a:prstGeom prst="rect">
            <a:avLst/>
          </a:prstGeom>
        </p:spPr>
        <p:txBody>
          <a:bodyPr wrap="square">
            <a:spAutoFit/>
          </a:bodyPr>
          <a:lstStyle/>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Devices that provide content filtering, such as the Cisco Email Security Appliance (ESA) and the Cisco Web Security Appliance (WSA), provide a wide range of functionalities for security monitoring.</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 figure shows the dashboards</a:t>
            </a:r>
            <a:r>
              <a:rPr lang="en-US" sz="1600" dirty="0">
                <a:solidFill>
                  <a:srgbClr val="000000"/>
                </a:solidFill>
              </a:rPr>
              <a:t> from Cisco content filtering devices. By clicking components of the Overview reports, more relevant details are displayed. Target searches provide the focused information.</a:t>
            </a:r>
            <a:endParaRPr lang="en-US" sz="1600" dirty="0">
              <a:solidFill>
                <a:srgbClr val="000000"/>
              </a:solidFill>
              <a:ea typeface="ＭＳ Ｐゴシック" charset="0"/>
              <a:cs typeface="CiscoSans"/>
            </a:endParaRPr>
          </a:p>
        </p:txBody>
      </p:sp>
      <p:pic>
        <p:nvPicPr>
          <p:cNvPr id="2" name="Picture 1">
            <a:extLst>
              <a:ext uri="{FF2B5EF4-FFF2-40B4-BE49-F238E27FC236}">
                <a16:creationId xmlns:a16="http://schemas.microsoft.com/office/drawing/2014/main" id="{B0E7A32C-63B6-47D5-BD2C-EBF08EB4994A}"/>
              </a:ext>
            </a:extLst>
          </p:cNvPr>
          <p:cNvPicPr>
            <a:picLocks noChangeAspect="1"/>
          </p:cNvPicPr>
          <p:nvPr/>
        </p:nvPicPr>
        <p:blipFill rotWithShape="1">
          <a:blip r:embed="rId4"/>
          <a:srcRect l="779" t="1051" r="385" b="1237"/>
          <a:stretch/>
        </p:blipFill>
        <p:spPr>
          <a:xfrm>
            <a:off x="3091741" y="1951252"/>
            <a:ext cx="5996923" cy="309600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13716941"/>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033" y="857251"/>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Logging from Cisco Devices</a:t>
            </a:r>
          </a:p>
        </p:txBody>
      </p:sp>
      <p:sp>
        <p:nvSpPr>
          <p:cNvPr id="8" name="Content Placeholder 1">
            <a:extLst>
              <a:ext uri="{FF2B5EF4-FFF2-40B4-BE49-F238E27FC236}">
                <a16:creationId xmlns:a16="http://schemas.microsoft.com/office/drawing/2014/main" id="{E300F993-DC40-4B49-9127-B0AED3665207}"/>
              </a:ext>
            </a:extLst>
          </p:cNvPr>
          <p:cNvSpPr txBox="1"/>
          <p:nvPr/>
        </p:nvSpPr>
        <p:spPr>
          <a:xfrm>
            <a:off x="20613" y="1537036"/>
            <a:ext cx="9051354" cy="584775"/>
          </a:xfrm>
          <a:prstGeom prst="rect">
            <a:avLst/>
          </a:prstGeom>
          <a:noFill/>
        </p:spPr>
        <p:txBody>
          <a:bodyPr wrap="square">
            <a:spAutoFit/>
          </a:bodyPr>
          <a:lstStyle/>
          <a:p>
            <a:pPr marL="177800" indent="-177800" algn="just" defTabSz="684213">
              <a:spcAft>
                <a:spcPts val="600"/>
              </a:spcAft>
              <a:buClr>
                <a:schemeClr val="tx2"/>
              </a:buClr>
              <a:buSzPct val="90000"/>
              <a:buFont typeface="Arial" pitchFamily="34" charset="0"/>
              <a:buChar char="•"/>
            </a:pPr>
            <a:r>
              <a:rPr lang="en-US" sz="1600" dirty="0">
                <a:solidFill>
                  <a:srgbClr val="000000"/>
                </a:solidFill>
              </a:rPr>
              <a:t>Cisco security devices can be configured to submit events and alerts to security management platforms using SNMP or syslog.</a:t>
            </a:r>
            <a:endParaRPr lang="en-US" sz="1600" dirty="0">
              <a:solidFill>
                <a:srgbClr val="000000"/>
              </a:solidFill>
              <a:ea typeface="ＭＳ Ｐゴシック" charset="0"/>
              <a:cs typeface="CiscoSans"/>
            </a:endParaRPr>
          </a:p>
        </p:txBody>
      </p:sp>
      <p:sp>
        <p:nvSpPr>
          <p:cNvPr id="7" name="Content Placeholder 1"/>
          <p:cNvSpPr/>
          <p:nvPr/>
        </p:nvSpPr>
        <p:spPr>
          <a:xfrm>
            <a:off x="20614" y="2123185"/>
            <a:ext cx="3672156" cy="3277820"/>
          </a:xfrm>
          <a:prstGeom prst="rect">
            <a:avLst/>
          </a:prstGeom>
        </p:spPr>
        <p:txBody>
          <a:bodyPr wrap="square">
            <a:spAutoFit/>
          </a:bodyPr>
          <a:lstStyle/>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 figure shows a syslog message generated by a Cisco ASA device and a syslog message generated by a Cisco IOS device.</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There are two meanings used for the term facility in Cisco syslog messages. </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 first is the standard set of Facility values that were established by the syslog standards. </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 other Facility value is assigned by Cisco and occurs in the MSG part of the syslog message.</a:t>
            </a: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85388" y="2049380"/>
            <a:ext cx="5045008" cy="3376683"/>
          </a:xfrm>
          <a:prstGeom prst="rect">
            <a:avLst/>
          </a:prstGeom>
          <a:noFill/>
          <a:ln w="9525">
            <a:solidFill>
              <a:schemeClr val="bg1">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2391368088"/>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Proxy Logs</a:t>
            </a:r>
          </a:p>
        </p:txBody>
      </p:sp>
      <p:sp>
        <p:nvSpPr>
          <p:cNvPr id="3" name="Content Placeholder 1"/>
          <p:cNvSpPr/>
          <p:nvPr/>
        </p:nvSpPr>
        <p:spPr>
          <a:xfrm>
            <a:off x="129687" y="1619097"/>
            <a:ext cx="8906329" cy="3924151"/>
          </a:xfrm>
          <a:prstGeom prst="rect">
            <a:avLst/>
          </a:prstGeom>
        </p:spPr>
        <p:txBody>
          <a:bodyPr wrap="square">
            <a:spAutoFit/>
          </a:bodyPr>
          <a:lstStyle/>
          <a:p>
            <a:pPr marL="177800" indent="-177800" algn="just" defTabSz="684213">
              <a:spcAft>
                <a:spcPts val="600"/>
              </a:spcAft>
              <a:buClr>
                <a:schemeClr val="tx2"/>
              </a:buClr>
              <a:buSzPct val="90000"/>
              <a:buFont typeface="Arial" pitchFamily="34" charset="0"/>
              <a:buChar char="•"/>
            </a:pPr>
            <a:r>
              <a:rPr lang="en-US" sz="1600" dirty="0">
                <a:solidFill>
                  <a:srgbClr val="000000"/>
                </a:solidFill>
              </a:rPr>
              <a:t>Proxy servers, such as those used for web and DNS requests, contain valuable logs that are a primary source of data for network security monitoring.</a:t>
            </a:r>
            <a:endParaRPr lang="en-US" sz="1600" dirty="0">
              <a:solidFill>
                <a:srgbClr val="000000"/>
              </a:solidFill>
              <a:ea typeface="ＭＳ Ｐゴシック" charset="0"/>
              <a:cs typeface="CiscoSans"/>
            </a:endParaRP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 proxy server requests the resources and returns them to the client and generates logs of all requests and responses. </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These logs can then be analyzed to determine which hosts are making the requests, whether the destinations are safe or potentially malicious, and to also gain insights into the kind of resources that have been downloaded.</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Web proxies provide data that helps determine whether responses from the web were generated in response to legitimate requests or have been manipulated to appear to be responses but are in fact exploits.</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It is also possible to use web proxies to inspect outgoing traffic as means of data loss prevention (DLP). </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DLP involves scanning outgoing traffic to detect whether the data that is leaving the web contains sensitive, confidential, or secret information.</a:t>
            </a:r>
          </a:p>
        </p:txBody>
      </p:sp>
    </p:spTree>
    <p:custDataLst>
      <p:tags r:id="rId1"/>
    </p:custDataLst>
    <p:extLst>
      <p:ext uri="{BB962C8B-B14F-4D97-AF65-F5344CB8AC3E}">
        <p14:creationId xmlns:p14="http://schemas.microsoft.com/office/powerpoint/2010/main" val="1942683514"/>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Proxy Logs (Contd.)</a:t>
            </a:r>
          </a:p>
        </p:txBody>
      </p:sp>
      <p:sp>
        <p:nvSpPr>
          <p:cNvPr id="3" name="Content Placeholder 1"/>
          <p:cNvSpPr/>
          <p:nvPr/>
        </p:nvSpPr>
        <p:spPr>
          <a:xfrm>
            <a:off x="181706" y="1548758"/>
            <a:ext cx="8772525" cy="2369880"/>
          </a:xfrm>
          <a:prstGeom prst="rect">
            <a:avLst/>
          </a:prstGeom>
        </p:spPr>
        <p:txBody>
          <a:bodyPr wrap="square">
            <a:spAutoFit/>
          </a:bodyPr>
          <a:lstStyle/>
          <a:p>
            <a:pPr algn="just">
              <a:spcBef>
                <a:spcPts val="300"/>
              </a:spcBef>
              <a:spcAft>
                <a:spcPts val="300"/>
              </a:spcAft>
            </a:pPr>
            <a:r>
              <a:rPr lang="en-US" sz="1600" b="1" dirty="0">
                <a:solidFill>
                  <a:srgbClr val="000000"/>
                </a:solidFill>
                <a:ea typeface="ＭＳ Ｐゴシック" charset="0"/>
                <a:cs typeface="CiscoSans"/>
              </a:rPr>
              <a:t>Cisco Umbrella</a:t>
            </a:r>
          </a:p>
          <a:p>
            <a:pPr marL="144000" indent="-144000" algn="just">
              <a:spcBef>
                <a:spcPts val="300"/>
              </a:spcBef>
              <a:spcAft>
                <a:spcPts val="300"/>
              </a:spcAft>
              <a:buFont typeface="Arial" pitchFamily="34" charset="0"/>
              <a:buChar char="•"/>
            </a:pPr>
            <a:r>
              <a:rPr lang="en-US" sz="1600" dirty="0">
                <a:solidFill>
                  <a:srgbClr val="000000"/>
                </a:solidFill>
                <a:ea typeface="ＭＳ Ｐゴシック" charset="0"/>
                <a:cs typeface="CiscoSans"/>
              </a:rPr>
              <a:t>Cisco Umbrella, formerly OpenDNS, offers a hosted DNS service that extends the capability of DNS to include security enhancements.</a:t>
            </a:r>
          </a:p>
          <a:p>
            <a:pPr marL="144000" indent="-144000" algn="just">
              <a:spcBef>
                <a:spcPts val="300"/>
              </a:spcBef>
              <a:spcAft>
                <a:spcPts val="300"/>
              </a:spcAft>
              <a:buFont typeface="Arial" pitchFamily="34" charset="0"/>
              <a:buChar char="•"/>
            </a:pPr>
            <a:r>
              <a:rPr lang="en-US" sz="1600" dirty="0">
                <a:solidFill>
                  <a:srgbClr val="000000"/>
                </a:solidFill>
              </a:rPr>
              <a:t>Cisco Umbrella applies many more resources to managing DNS than most organizations can afford. Cisco Umbrella functions in part as a DNS super proxy in this regard. </a:t>
            </a:r>
            <a:endParaRPr lang="en-US" sz="1600" dirty="0">
              <a:solidFill>
                <a:srgbClr val="000000"/>
              </a:solidFill>
              <a:ea typeface="ＭＳ Ｐゴシック" charset="0"/>
              <a:cs typeface="CiscoSans"/>
            </a:endParaRPr>
          </a:p>
          <a:p>
            <a:pPr marL="144000" indent="-144000" algn="just">
              <a:spcBef>
                <a:spcPts val="300"/>
              </a:spcBef>
              <a:spcAft>
                <a:spcPts val="300"/>
              </a:spcAft>
              <a:buFont typeface="Arial" pitchFamily="34" charset="0"/>
              <a:buChar char="•"/>
            </a:pPr>
            <a:r>
              <a:rPr lang="en-US" sz="1600" dirty="0">
                <a:solidFill>
                  <a:srgbClr val="000000"/>
                </a:solidFill>
                <a:ea typeface="ＭＳ Ｐゴシック" charset="0"/>
                <a:cs typeface="CiscoSans"/>
              </a:rPr>
              <a:t>The Cisco Umbrella suite of security products apply real-time threat intelligence to managing DNS access and the security of DNS records. </a:t>
            </a:r>
          </a:p>
          <a:p>
            <a:pPr marL="144000" indent="-144000" algn="just">
              <a:spcBef>
                <a:spcPts val="300"/>
              </a:spcBef>
              <a:spcAft>
                <a:spcPts val="300"/>
              </a:spcAft>
              <a:buFont typeface="Arial" pitchFamily="34" charset="0"/>
              <a:buChar char="•"/>
            </a:pPr>
            <a:r>
              <a:rPr lang="en-US" sz="1600" dirty="0">
                <a:solidFill>
                  <a:srgbClr val="000000"/>
                </a:solidFill>
              </a:rPr>
              <a:t>An example of a DNS proxy log appears below. </a:t>
            </a:r>
            <a:endParaRPr lang="en-US" sz="1600" dirty="0">
              <a:solidFill>
                <a:srgbClr val="000000"/>
              </a:solidFill>
              <a:ea typeface="ＭＳ Ｐゴシック" charset="0"/>
              <a:cs typeface="CiscoSans"/>
            </a:endParaRPr>
          </a:p>
        </p:txBody>
      </p:sp>
      <p:pic>
        <p:nvPicPr>
          <p:cNvPr id="133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1706" y="4127967"/>
            <a:ext cx="8772525"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683400077"/>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Next-Generation Firewalls</a:t>
            </a:r>
          </a:p>
        </p:txBody>
      </p:sp>
      <p:sp>
        <p:nvSpPr>
          <p:cNvPr id="3" name="Content Placeholder 1"/>
          <p:cNvSpPr/>
          <p:nvPr/>
        </p:nvSpPr>
        <p:spPr>
          <a:xfrm>
            <a:off x="129686" y="1642542"/>
            <a:ext cx="8906330" cy="2862322"/>
          </a:xfrm>
          <a:prstGeom prst="rect">
            <a:avLst/>
          </a:prstGeom>
        </p:spPr>
        <p:txBody>
          <a:bodyPr wrap="square">
            <a:spAutoFit/>
          </a:bodyPr>
          <a:lstStyle/>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Next-Generation or NextGen Firewall devices extend network security beyond IP addresses and Layer 4 port numbers to the application layer and beyond. </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NexGen Firewalls are advanced devices that provided much more functionality than previous generations of network security devices. </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One functionality is reporting dashboards with interactive features that allow quick point-and-click reports on very specific information without the need for SIEM or other event correlators.</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NextGen Firewall devices (NGFW) use Firepower Services to consolidate multiple security layers into a single platform. </a:t>
            </a:r>
          </a:p>
          <a:p>
            <a:pPr marL="177800" indent="-177800" algn="just" defTabSz="684213">
              <a:spcAft>
                <a:spcPts val="600"/>
              </a:spcAft>
              <a:buClr>
                <a:schemeClr val="tx2"/>
              </a:buClr>
              <a:buSzPct val="90000"/>
              <a:buFont typeface="Arial" pitchFamily="34" charset="0"/>
              <a:buChar char="•"/>
            </a:pPr>
            <a:r>
              <a:rPr lang="en-US" sz="1600" dirty="0">
                <a:solidFill>
                  <a:srgbClr val="000000"/>
                </a:solidFill>
                <a:ea typeface="ＭＳ Ｐゴシック" charset="0"/>
                <a:cs typeface="CiscoSans"/>
              </a:rPr>
              <a:t>Firepower services include application visibility and control, Firepower Next-Generation IPS (NGIPS), reputation and category-based URL filtering, and Advanced Malware Protection (AMP).</a:t>
            </a:r>
          </a:p>
        </p:txBody>
      </p:sp>
    </p:spTree>
    <p:custDataLst>
      <p:tags r:id="rId1"/>
    </p:custDataLst>
    <p:extLst>
      <p:ext uri="{BB962C8B-B14F-4D97-AF65-F5344CB8AC3E}">
        <p14:creationId xmlns:p14="http://schemas.microsoft.com/office/powerpoint/2010/main" val="81036228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72816" y="884992"/>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Network Logs </a:t>
            </a:r>
          </a:p>
          <a:p>
            <a:r>
              <a:rPr lang="en-US" dirty="0"/>
              <a:t>Next-Generation Firewalls (Contd.)</a:t>
            </a:r>
          </a:p>
        </p:txBody>
      </p:sp>
      <p:sp>
        <p:nvSpPr>
          <p:cNvPr id="3" name="Content Placeholder 1"/>
          <p:cNvSpPr/>
          <p:nvPr/>
        </p:nvSpPr>
        <p:spPr>
          <a:xfrm>
            <a:off x="142691" y="1642543"/>
            <a:ext cx="3257735" cy="1954381"/>
          </a:xfrm>
          <a:prstGeom prst="rect">
            <a:avLst/>
          </a:prstGeom>
        </p:spPr>
        <p:txBody>
          <a:bodyPr wrap="square">
            <a:spAutoFit/>
          </a:bodyPr>
          <a:lstStyle/>
          <a:p>
            <a:pPr algn="just" defTabSz="684213">
              <a:buClr>
                <a:schemeClr val="tx2"/>
              </a:buClr>
              <a:buSzPct val="90000"/>
            </a:pPr>
            <a:r>
              <a:rPr lang="en-US" sz="1600" dirty="0">
                <a:solidFill>
                  <a:srgbClr val="000000"/>
                </a:solidFill>
                <a:ea typeface="ＭＳ Ｐゴシック" charset="0"/>
                <a:cs typeface="CiscoSans"/>
              </a:rPr>
              <a:t>Common NGFW events include:</a:t>
            </a:r>
          </a:p>
          <a:p>
            <a:pPr marL="169200" indent="-169200" algn="just" defTabSz="684213">
              <a:spcBef>
                <a:spcPts val="600"/>
              </a:spcBef>
              <a:buClr>
                <a:schemeClr val="tx2"/>
              </a:buClr>
              <a:buSzPct val="90000"/>
              <a:buFont typeface="Arial" panose="020B0604020202020204" pitchFamily="34" charset="0"/>
              <a:buChar char="•"/>
            </a:pPr>
            <a:r>
              <a:rPr lang="en-US" sz="1600" dirty="0">
                <a:solidFill>
                  <a:srgbClr val="000000"/>
                </a:solidFill>
                <a:ea typeface="ＭＳ Ｐゴシック" charset="0"/>
                <a:cs typeface="CiscoSans"/>
              </a:rPr>
              <a:t>Connection Event</a:t>
            </a:r>
          </a:p>
          <a:p>
            <a:pPr marL="169200" indent="-169200" algn="just" defTabSz="684213">
              <a:spcBef>
                <a:spcPts val="600"/>
              </a:spcBef>
              <a:buClr>
                <a:schemeClr val="tx2"/>
              </a:buClr>
              <a:buSzPct val="90000"/>
              <a:buFont typeface="Arial" panose="020B0604020202020204" pitchFamily="34" charset="0"/>
              <a:buChar char="•"/>
            </a:pPr>
            <a:r>
              <a:rPr lang="en-US" sz="1600" dirty="0">
                <a:solidFill>
                  <a:srgbClr val="000000"/>
                </a:solidFill>
                <a:ea typeface="ＭＳ Ｐゴシック" charset="0"/>
                <a:cs typeface="CiscoSans"/>
              </a:rPr>
              <a:t>Intrusion Event</a:t>
            </a:r>
          </a:p>
          <a:p>
            <a:pPr marL="169200" indent="-169200" algn="just" defTabSz="684213">
              <a:spcBef>
                <a:spcPts val="600"/>
              </a:spcBef>
              <a:buClr>
                <a:schemeClr val="tx2"/>
              </a:buClr>
              <a:buSzPct val="90000"/>
              <a:buFont typeface="Arial" panose="020B0604020202020204" pitchFamily="34" charset="0"/>
              <a:buChar char="•"/>
            </a:pPr>
            <a:r>
              <a:rPr lang="en-US" sz="1600" dirty="0">
                <a:solidFill>
                  <a:srgbClr val="000000"/>
                </a:solidFill>
                <a:ea typeface="ＭＳ Ｐゴシック" charset="0"/>
                <a:cs typeface="CiscoSans"/>
              </a:rPr>
              <a:t>Host or Endpoint Event</a:t>
            </a:r>
          </a:p>
          <a:p>
            <a:pPr marL="169200" indent="-169200" algn="just" defTabSz="684213">
              <a:spcBef>
                <a:spcPts val="600"/>
              </a:spcBef>
              <a:buClr>
                <a:schemeClr val="tx2"/>
              </a:buClr>
              <a:buSzPct val="90000"/>
              <a:buFont typeface="Arial" panose="020B0604020202020204" pitchFamily="34" charset="0"/>
              <a:buChar char="•"/>
            </a:pPr>
            <a:r>
              <a:rPr lang="en-US" sz="1600" dirty="0">
                <a:solidFill>
                  <a:srgbClr val="000000"/>
                </a:solidFill>
                <a:ea typeface="ＭＳ Ｐゴシック" charset="0"/>
                <a:cs typeface="CiscoSans"/>
              </a:rPr>
              <a:t>Network Discovery Event</a:t>
            </a:r>
          </a:p>
          <a:p>
            <a:pPr marL="169200" indent="-169200" algn="just" defTabSz="684213">
              <a:spcBef>
                <a:spcPts val="600"/>
              </a:spcBef>
              <a:buClr>
                <a:schemeClr val="tx2"/>
              </a:buClr>
              <a:buSzPct val="90000"/>
              <a:buFont typeface="Arial" panose="020B0604020202020204" pitchFamily="34" charset="0"/>
              <a:buChar char="•"/>
            </a:pPr>
            <a:r>
              <a:rPr lang="en-US" sz="1600" dirty="0" err="1">
                <a:solidFill>
                  <a:srgbClr val="000000"/>
                </a:solidFill>
                <a:ea typeface="ＭＳ Ｐゴシック" charset="0"/>
                <a:cs typeface="CiscoSans"/>
              </a:rPr>
              <a:t>Netflow</a:t>
            </a:r>
            <a:r>
              <a:rPr lang="en-US" sz="1600" dirty="0">
                <a:solidFill>
                  <a:srgbClr val="000000"/>
                </a:solidFill>
                <a:ea typeface="ＭＳ Ｐゴシック" charset="0"/>
                <a:cs typeface="CiscoSans"/>
              </a:rPr>
              <a:t> Event</a:t>
            </a:r>
          </a:p>
        </p:txBody>
      </p:sp>
      <p:sp>
        <p:nvSpPr>
          <p:cNvPr id="2" name="Text Box 3">
            <a:extLst>
              <a:ext uri="{FF2B5EF4-FFF2-40B4-BE49-F238E27FC236}">
                <a16:creationId xmlns:a16="http://schemas.microsoft.com/office/drawing/2014/main" id="{89DBF8CB-EEB8-4B36-A107-269A399497D4}"/>
              </a:ext>
            </a:extLst>
          </p:cNvPr>
          <p:cNvSpPr/>
          <p:nvPr/>
        </p:nvSpPr>
        <p:spPr>
          <a:xfrm>
            <a:off x="4243282" y="1627736"/>
            <a:ext cx="2695418" cy="338554"/>
          </a:xfrm>
          <a:prstGeom prst="rect">
            <a:avLst/>
          </a:prstGeom>
        </p:spPr>
        <p:txBody>
          <a:bodyPr wrap="none">
            <a:spAutoFit/>
          </a:bodyPr>
          <a:lstStyle/>
          <a:p>
            <a:r>
              <a:rPr lang="en-US" sz="1600" b="1" dirty="0">
                <a:solidFill>
                  <a:srgbClr val="000000"/>
                </a:solidFill>
                <a:ea typeface="ＭＳ Ｐゴシック" charset="0"/>
                <a:cs typeface="CiscoSans"/>
              </a:rPr>
              <a:t>Services Provided by NGFW</a:t>
            </a:r>
          </a:p>
        </p:txBody>
      </p:sp>
      <p:pic>
        <p:nvPicPr>
          <p:cNvPr id="5" name="Picture 2">
            <a:extLst>
              <a:ext uri="{FF2B5EF4-FFF2-40B4-BE49-F238E27FC236}">
                <a16:creationId xmlns:a16="http://schemas.microsoft.com/office/drawing/2014/main" id="{0A7488AA-FF79-4E0C-8BB3-1568A9142C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5675" y="1994866"/>
            <a:ext cx="5522472" cy="3600000"/>
          </a:xfrm>
          <a:prstGeom prst="rect">
            <a:avLst/>
          </a:prstGeom>
          <a:noFill/>
          <a:ln w="9525">
            <a:solidFill>
              <a:schemeClr val="bg1">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3674638007"/>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898644"/>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endParaRPr lang="en-US" dirty="0"/>
          </a:p>
          <a:p>
            <a:r>
              <a:rPr lang="en-US" dirty="0"/>
              <a:t>Establishing an Incident Response Capability</a:t>
            </a:r>
            <a:endParaRPr lang="en-US" altLang="en-US" dirty="0"/>
          </a:p>
        </p:txBody>
      </p:sp>
      <p:sp>
        <p:nvSpPr>
          <p:cNvPr id="2" name="Content Placeholder 1"/>
          <p:cNvSpPr>
            <a:spLocks noGrp="1"/>
          </p:cNvSpPr>
          <p:nvPr>
            <p:ph idx="1"/>
          </p:nvPr>
        </p:nvSpPr>
        <p:spPr>
          <a:xfrm>
            <a:off x="225540" y="1683354"/>
            <a:ext cx="6650716" cy="1241590"/>
          </a:xfrm>
        </p:spPr>
        <p:txBody>
          <a:bodyPr>
            <a:noAutofit/>
          </a:bodyPr>
          <a:lstStyle/>
          <a:p>
            <a:pPr algn="just">
              <a:spcBef>
                <a:spcPts val="300"/>
              </a:spcBef>
              <a:spcAft>
                <a:spcPts val="300"/>
              </a:spcAft>
            </a:pPr>
            <a:r>
              <a:rPr lang="en-IN" sz="1600" dirty="0"/>
              <a:t>Incident response aims to limit the impact of the attack, assess the damage caused, and implement recovery procedures.</a:t>
            </a:r>
          </a:p>
          <a:p>
            <a:pPr algn="just">
              <a:spcBef>
                <a:spcPts val="300"/>
              </a:spcBef>
              <a:spcAft>
                <a:spcPts val="300"/>
              </a:spcAft>
            </a:pPr>
            <a:r>
              <a:rPr lang="en-US" sz="1600" dirty="0"/>
              <a:t>Incident Response involves the methods, policies, and procedures that are used by an organization to respond to a cyber attack. </a:t>
            </a:r>
          </a:p>
          <a:p>
            <a:pPr marL="0" indent="0" algn="just">
              <a:buNone/>
            </a:pPr>
            <a:endParaRPr lang="en-US" sz="1600" dirty="0"/>
          </a:p>
        </p:txBody>
      </p:sp>
      <p:pic>
        <p:nvPicPr>
          <p:cNvPr id="819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20272" y="124433"/>
            <a:ext cx="2031544" cy="2492451"/>
          </a:xfrm>
          <a:prstGeom prst="rect">
            <a:avLst/>
          </a:prstGeom>
          <a:noFill/>
          <a:ln w="317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pic>
        <p:nvPicPr>
          <p:cNvPr id="3" name="Picture 2"/>
          <p:cNvPicPr>
            <a:picLocks noChangeAspect="1"/>
          </p:cNvPicPr>
          <p:nvPr/>
        </p:nvPicPr>
        <p:blipFill>
          <a:blip r:embed="rId5"/>
          <a:stretch>
            <a:fillRect/>
          </a:stretch>
        </p:blipFill>
        <p:spPr>
          <a:xfrm>
            <a:off x="1979712" y="2780928"/>
            <a:ext cx="5934647" cy="2905071"/>
          </a:xfrm>
          <a:prstGeom prst="rect">
            <a:avLst/>
          </a:prstGeom>
        </p:spPr>
      </p:pic>
    </p:spTree>
    <p:custDataLst>
      <p:tags r:id="rId1"/>
    </p:custDataLst>
    <p:extLst>
      <p:ext uri="{BB962C8B-B14F-4D97-AF65-F5344CB8AC3E}">
        <p14:creationId xmlns:p14="http://schemas.microsoft.com/office/powerpoint/2010/main" val="2710281898"/>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IN" dirty="0"/>
              <a:t>Incident Response Stakeholders</a:t>
            </a:r>
            <a:endParaRPr lang="en-US" altLang="en-US" dirty="0"/>
          </a:p>
        </p:txBody>
      </p:sp>
      <p:sp>
        <p:nvSpPr>
          <p:cNvPr id="2" name="Content Placeholder 1"/>
          <p:cNvSpPr>
            <a:spLocks noGrp="1"/>
          </p:cNvSpPr>
          <p:nvPr>
            <p:ph idx="1"/>
          </p:nvPr>
        </p:nvSpPr>
        <p:spPr>
          <a:xfrm>
            <a:off x="198381" y="1674301"/>
            <a:ext cx="8809018" cy="3770923"/>
          </a:xfrm>
        </p:spPr>
        <p:txBody>
          <a:bodyPr>
            <a:normAutofit/>
          </a:bodyPr>
          <a:lstStyle/>
          <a:p>
            <a:pPr>
              <a:buFont typeface="Arial" panose="020B0604020202020204" pitchFamily="34" charset="0"/>
              <a:buChar char="•"/>
            </a:pPr>
            <a:r>
              <a:rPr lang="en-US" sz="1600" dirty="0"/>
              <a:t>The stakeholders involved in handing a security incident are as follows:</a:t>
            </a:r>
          </a:p>
          <a:p>
            <a:pPr lvl="1">
              <a:buFont typeface="Wingdings" panose="05000000000000000000" pitchFamily="2" charset="2"/>
              <a:buChar char="ü"/>
            </a:pPr>
            <a:r>
              <a:rPr lang="en-US" sz="1600" dirty="0"/>
              <a:t>Management</a:t>
            </a:r>
          </a:p>
          <a:p>
            <a:pPr lvl="1">
              <a:buFont typeface="Wingdings" panose="05000000000000000000" pitchFamily="2" charset="2"/>
              <a:buChar char="ü"/>
            </a:pPr>
            <a:r>
              <a:rPr lang="en-US" sz="1600" dirty="0"/>
              <a:t>Information Assurance </a:t>
            </a:r>
          </a:p>
          <a:p>
            <a:pPr lvl="1">
              <a:buFont typeface="Wingdings" panose="05000000000000000000" pitchFamily="2" charset="2"/>
              <a:buChar char="ü"/>
            </a:pPr>
            <a:r>
              <a:rPr lang="en-US" sz="1600" dirty="0"/>
              <a:t>IT Support </a:t>
            </a:r>
          </a:p>
          <a:p>
            <a:pPr lvl="1">
              <a:buFont typeface="Wingdings" panose="05000000000000000000" pitchFamily="2" charset="2"/>
              <a:buChar char="ü"/>
            </a:pPr>
            <a:r>
              <a:rPr lang="en-US" sz="1600" dirty="0"/>
              <a:t>Legal Department</a:t>
            </a:r>
          </a:p>
          <a:p>
            <a:pPr lvl="1">
              <a:buFont typeface="Wingdings" panose="05000000000000000000" pitchFamily="2" charset="2"/>
              <a:buChar char="ü"/>
            </a:pPr>
            <a:r>
              <a:rPr lang="en-US" sz="1600" dirty="0"/>
              <a:t>Public Affairs and Media Relations</a:t>
            </a:r>
          </a:p>
          <a:p>
            <a:pPr lvl="1">
              <a:buFont typeface="Wingdings" panose="05000000000000000000" pitchFamily="2" charset="2"/>
              <a:buChar char="ü"/>
            </a:pPr>
            <a:r>
              <a:rPr lang="en-US" sz="1600" dirty="0"/>
              <a:t>Human Resources </a:t>
            </a:r>
          </a:p>
          <a:p>
            <a:pPr lvl="1">
              <a:buFont typeface="Wingdings" panose="05000000000000000000" pitchFamily="2" charset="2"/>
              <a:buChar char="ü"/>
            </a:pPr>
            <a:r>
              <a:rPr lang="en-US" sz="1600" dirty="0"/>
              <a:t>Business Continuity Planners </a:t>
            </a:r>
          </a:p>
          <a:p>
            <a:pPr lvl="1">
              <a:buFont typeface="Wingdings" panose="05000000000000000000" pitchFamily="2" charset="2"/>
              <a:buChar char="ü"/>
            </a:pPr>
            <a:r>
              <a:rPr lang="en-US" sz="1600" dirty="0"/>
              <a:t>Physical Security and Facilities Management</a:t>
            </a:r>
          </a:p>
        </p:txBody>
      </p:sp>
    </p:spTree>
    <p:custDataLst>
      <p:tags r:id="rId1"/>
    </p:custDataLst>
    <p:extLst>
      <p:ext uri="{BB962C8B-B14F-4D97-AF65-F5344CB8AC3E}">
        <p14:creationId xmlns:p14="http://schemas.microsoft.com/office/powerpoint/2010/main" val="1404744160"/>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IN" dirty="0"/>
              <a:t>Incident Response Stakeholders (Contd.)</a:t>
            </a:r>
            <a:endParaRPr lang="en-US" altLang="en-US" dirty="0"/>
          </a:p>
        </p:txBody>
      </p:sp>
      <p:sp>
        <p:nvSpPr>
          <p:cNvPr id="2" name="Content Placeholder 1"/>
          <p:cNvSpPr>
            <a:spLocks noGrp="1"/>
          </p:cNvSpPr>
          <p:nvPr>
            <p:ph idx="1"/>
          </p:nvPr>
        </p:nvSpPr>
        <p:spPr>
          <a:xfrm>
            <a:off x="144062" y="1656195"/>
            <a:ext cx="5220026" cy="3906791"/>
          </a:xfrm>
        </p:spPr>
        <p:txBody>
          <a:bodyPr>
            <a:normAutofit/>
          </a:bodyPr>
          <a:lstStyle/>
          <a:p>
            <a:pPr marL="0" indent="0" algn="just">
              <a:buNone/>
            </a:pPr>
            <a:r>
              <a:rPr lang="en-US" sz="1600" b="1" dirty="0"/>
              <a:t>The Cybersecurity Maturity Model Certification (CMMC)</a:t>
            </a:r>
          </a:p>
          <a:p>
            <a:pPr algn="just">
              <a:buFont typeface="Arial" panose="020B0604020202020204" pitchFamily="34" charset="0"/>
              <a:buChar char="•"/>
            </a:pPr>
            <a:r>
              <a:rPr lang="en-IN" sz="1600" dirty="0"/>
              <a:t>The CMMC certifies organizations by level. For most domains, there are five levels, however for incident response, there are only four:</a:t>
            </a:r>
          </a:p>
          <a:p>
            <a:pPr lvl="1" algn="just"/>
            <a:r>
              <a:rPr lang="en-IN" sz="1600" b="1" dirty="0"/>
              <a:t>Level 2 -</a:t>
            </a:r>
            <a:r>
              <a:rPr lang="en-IN" sz="1600" dirty="0"/>
              <a:t> Establish an incident response plan that follows the NIST process. </a:t>
            </a:r>
          </a:p>
          <a:p>
            <a:pPr lvl="1" algn="just"/>
            <a:r>
              <a:rPr lang="en-IN" sz="1600" b="1" dirty="0"/>
              <a:t>Level 3</a:t>
            </a:r>
            <a:r>
              <a:rPr lang="en-IN" sz="1600" dirty="0"/>
              <a:t> - Document and report incidents to stakeholders identified in the incident response plan. </a:t>
            </a:r>
          </a:p>
          <a:p>
            <a:pPr lvl="1" algn="just"/>
            <a:r>
              <a:rPr lang="en-IN" sz="1600" b="1" dirty="0"/>
              <a:t>Level 4 -</a:t>
            </a:r>
            <a:r>
              <a:rPr lang="en-IN" sz="1600" dirty="0"/>
              <a:t> Use knowledge of attacker TTP to refine incident response planning and execution. </a:t>
            </a:r>
          </a:p>
          <a:p>
            <a:pPr lvl="1" algn="just"/>
            <a:r>
              <a:rPr lang="en-IN" sz="1600" b="1" dirty="0"/>
              <a:t>Level 5 -</a:t>
            </a:r>
            <a:r>
              <a:rPr lang="en-IN" sz="1600" dirty="0"/>
              <a:t> Utilize accepted and systematic computer forensic data gathering techniques.</a:t>
            </a:r>
            <a:endParaRPr lang="en-US" sz="1600" dirty="0"/>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6606" y="1741546"/>
            <a:ext cx="3384000" cy="3821440"/>
          </a:xfrm>
          <a:prstGeom prst="rect">
            <a:avLst/>
          </a:prstGeom>
        </p:spPr>
      </p:pic>
    </p:spTree>
    <p:custDataLst>
      <p:tags r:id="rId1"/>
    </p:custDataLst>
    <p:extLst>
      <p:ext uri="{BB962C8B-B14F-4D97-AF65-F5344CB8AC3E}">
        <p14:creationId xmlns:p14="http://schemas.microsoft.com/office/powerpoint/2010/main" val="3002190191"/>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IN" dirty="0"/>
              <a:t>NIST Incident Response Life Cycle</a:t>
            </a:r>
            <a:endParaRPr lang="en-US" altLang="en-US" dirty="0"/>
          </a:p>
        </p:txBody>
      </p:sp>
      <p:sp>
        <p:nvSpPr>
          <p:cNvPr id="2" name="Content Placeholder 1"/>
          <p:cNvSpPr>
            <a:spLocks noGrp="1"/>
          </p:cNvSpPr>
          <p:nvPr>
            <p:ph idx="1"/>
          </p:nvPr>
        </p:nvSpPr>
        <p:spPr>
          <a:xfrm>
            <a:off x="189329" y="1619983"/>
            <a:ext cx="8782655" cy="2025041"/>
          </a:xfrm>
        </p:spPr>
        <p:txBody>
          <a:bodyPr>
            <a:normAutofit lnSpcReduction="10000"/>
          </a:bodyPr>
          <a:lstStyle/>
          <a:p>
            <a:pPr algn="just">
              <a:spcBef>
                <a:spcPts val="300"/>
              </a:spcBef>
              <a:spcAft>
                <a:spcPts val="300"/>
              </a:spcAft>
            </a:pPr>
            <a:r>
              <a:rPr lang="en-US" sz="1600" dirty="0"/>
              <a:t>NIST defines four steps in the incident response process life cycle: </a:t>
            </a:r>
          </a:p>
          <a:p>
            <a:pPr marL="369887" lvl="1" algn="just">
              <a:buFont typeface="Arial" panose="020B0604020202020204" pitchFamily="34" charset="0"/>
              <a:buChar char="•"/>
            </a:pPr>
            <a:r>
              <a:rPr lang="en-US" sz="1600" b="1" dirty="0"/>
              <a:t>Preparation</a:t>
            </a:r>
            <a:r>
              <a:rPr lang="en-US" sz="1600" dirty="0"/>
              <a:t> - The members of the CSIRT are trained in how to respond to an incident. </a:t>
            </a:r>
          </a:p>
          <a:p>
            <a:pPr marL="369887" lvl="1" algn="just">
              <a:buFont typeface="Arial" panose="020B0604020202020204" pitchFamily="34" charset="0"/>
              <a:buChar char="•"/>
            </a:pPr>
            <a:r>
              <a:rPr lang="en-US" sz="1600" b="1" dirty="0"/>
              <a:t>Detection and Analysis</a:t>
            </a:r>
            <a:r>
              <a:rPr lang="en-US" sz="1600" dirty="0"/>
              <a:t> – CSIRT quickly identifies, analyzes, and validates an incident.</a:t>
            </a:r>
          </a:p>
          <a:p>
            <a:pPr marL="369887" lvl="1" algn="just">
              <a:buFont typeface="Arial" panose="020B0604020202020204" pitchFamily="34" charset="0"/>
              <a:buChar char="•"/>
            </a:pPr>
            <a:r>
              <a:rPr lang="en-US" sz="1600" b="1" dirty="0"/>
              <a:t>Containment, Eradication, and Recovery </a:t>
            </a:r>
            <a:r>
              <a:rPr lang="en-US" sz="1600" dirty="0"/>
              <a:t>– CSIRT implements procedures to contain the threat, eradicate the impact on organizational assets, and use backups to restore data and software. </a:t>
            </a:r>
          </a:p>
          <a:p>
            <a:pPr marL="369887" lvl="1" algn="just">
              <a:buFont typeface="Arial" panose="020B0604020202020204" pitchFamily="34" charset="0"/>
              <a:buChar char="•"/>
            </a:pPr>
            <a:r>
              <a:rPr lang="en-US" sz="1600" b="1" dirty="0"/>
              <a:t>Post-Incident Activities</a:t>
            </a:r>
            <a:r>
              <a:rPr lang="en-US" sz="1600" dirty="0"/>
              <a:t> – CSIRT documents how the incident was handled, recommends changes for future response, and specifies how to avoid a reoccurrence</a:t>
            </a:r>
            <a:r>
              <a:rPr lang="en-US" sz="1600" dirty="0" smtClean="0"/>
              <a:t>.</a:t>
            </a:r>
            <a:endParaRPr lang="en-US" sz="1600" dirty="0"/>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3648" y="3717032"/>
            <a:ext cx="5824394" cy="1687502"/>
          </a:xfrm>
          <a:prstGeom prst="rect">
            <a:avLst/>
          </a:prstGeom>
          <a:noFill/>
          <a:ln w="317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spTree>
    <p:custDataLst>
      <p:tags r:id="rId1"/>
    </p:custDataLst>
    <p:extLst>
      <p:ext uri="{BB962C8B-B14F-4D97-AF65-F5344CB8AC3E}">
        <p14:creationId xmlns:p14="http://schemas.microsoft.com/office/powerpoint/2010/main" val="1273335936"/>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IN" dirty="0"/>
              <a:t>Preparation</a:t>
            </a:r>
            <a:endParaRPr lang="en-US" altLang="en-US" dirty="0"/>
          </a:p>
        </p:txBody>
      </p:sp>
      <p:sp>
        <p:nvSpPr>
          <p:cNvPr id="2" name="Content Placeholder 1"/>
          <p:cNvSpPr>
            <a:spLocks noGrp="1"/>
          </p:cNvSpPr>
          <p:nvPr>
            <p:ph idx="1"/>
          </p:nvPr>
        </p:nvSpPr>
        <p:spPr>
          <a:xfrm>
            <a:off x="169218" y="2348880"/>
            <a:ext cx="8809815" cy="3168352"/>
          </a:xfrm>
        </p:spPr>
        <p:txBody>
          <a:bodyPr>
            <a:noAutofit/>
          </a:bodyPr>
          <a:lstStyle/>
          <a:p>
            <a:pPr algn="just">
              <a:spcBef>
                <a:spcPts val="300"/>
              </a:spcBef>
              <a:spcAft>
                <a:spcPts val="300"/>
              </a:spcAft>
            </a:pPr>
            <a:r>
              <a:rPr lang="en-US" sz="1800" dirty="0"/>
              <a:t>The preparation phase is when the CSIRT is created and trained. The tools and assets that will be needed by the team to investigate incidents are acquired and deployed. </a:t>
            </a:r>
          </a:p>
          <a:p>
            <a:pPr algn="just">
              <a:spcBef>
                <a:spcPts val="300"/>
              </a:spcBef>
              <a:spcAft>
                <a:spcPts val="300"/>
              </a:spcAft>
            </a:pPr>
            <a:r>
              <a:rPr lang="en-US" sz="1800" dirty="0"/>
              <a:t>The examples of actions in the preparation phase are as follows:</a:t>
            </a:r>
          </a:p>
          <a:p>
            <a:pPr lvl="1" algn="just">
              <a:buFont typeface="Arial" panose="020B0604020202020204" pitchFamily="34" charset="0"/>
              <a:buChar char="•"/>
            </a:pPr>
            <a:r>
              <a:rPr lang="en-US" sz="1800" dirty="0"/>
              <a:t>Facilities to host the response team and the SOC are created.</a:t>
            </a:r>
          </a:p>
          <a:p>
            <a:pPr lvl="1" algn="just">
              <a:buFont typeface="Arial" panose="020B0604020202020204" pitchFamily="34" charset="0"/>
              <a:buChar char="•"/>
            </a:pPr>
            <a:r>
              <a:rPr lang="en-IN" sz="1800" dirty="0"/>
              <a:t>Risk assessments are used to implement controls that will limit the number of incidents.</a:t>
            </a:r>
          </a:p>
          <a:p>
            <a:pPr lvl="1" algn="just">
              <a:buFont typeface="Arial" panose="020B0604020202020204" pitchFamily="34" charset="0"/>
              <a:buChar char="•"/>
            </a:pPr>
            <a:r>
              <a:rPr lang="en-IN" sz="1800" dirty="0"/>
              <a:t>User security awareness training materials are developed.</a:t>
            </a:r>
          </a:p>
          <a:p>
            <a:pPr lvl="1" algn="just">
              <a:buFont typeface="Arial" panose="020B0604020202020204" pitchFamily="34" charset="0"/>
              <a:buChar char="•"/>
            </a:pPr>
            <a:r>
              <a:rPr lang="en-IN" sz="1800" dirty="0"/>
              <a:t>Necessary hardware and software for incident analysis and mitigation is acquired</a:t>
            </a:r>
            <a:r>
              <a:rPr lang="en-IN" sz="1800" dirty="0" smtClean="0"/>
              <a:t>.</a:t>
            </a:r>
            <a:endParaRPr lang="en-US" sz="1800" dirty="0"/>
          </a:p>
        </p:txBody>
      </p:sp>
      <p:pic>
        <p:nvPicPr>
          <p:cNvPr id="1024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683" t="5671"/>
          <a:stretch/>
        </p:blipFill>
        <p:spPr bwMode="auto">
          <a:xfrm>
            <a:off x="2699792" y="548680"/>
            <a:ext cx="5895066" cy="1634882"/>
          </a:xfrm>
          <a:prstGeom prst="rect">
            <a:avLst/>
          </a:prstGeom>
          <a:noFill/>
          <a:ln w="317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spTree>
    <p:custDataLst>
      <p:tags r:id="rId1"/>
    </p:custDataLst>
    <p:extLst>
      <p:ext uri="{BB962C8B-B14F-4D97-AF65-F5344CB8AC3E}">
        <p14:creationId xmlns:p14="http://schemas.microsoft.com/office/powerpoint/2010/main" val="1048614649"/>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IN" dirty="0"/>
              <a:t>Detection and Analysis</a:t>
            </a:r>
            <a:endParaRPr lang="en-US" altLang="en-US" dirty="0"/>
          </a:p>
        </p:txBody>
      </p:sp>
      <p:sp>
        <p:nvSpPr>
          <p:cNvPr id="2" name="Content Placeholder 1"/>
          <p:cNvSpPr>
            <a:spLocks noGrp="1"/>
          </p:cNvSpPr>
          <p:nvPr>
            <p:ph idx="1"/>
          </p:nvPr>
        </p:nvSpPr>
        <p:spPr>
          <a:xfrm>
            <a:off x="129652" y="2708920"/>
            <a:ext cx="8918457" cy="2897359"/>
          </a:xfrm>
        </p:spPr>
        <p:txBody>
          <a:bodyPr>
            <a:normAutofit/>
          </a:bodyPr>
          <a:lstStyle/>
          <a:p>
            <a:pPr algn="just">
              <a:buClrTx/>
              <a:buFont typeface="Arial" panose="020B0604020202020204" pitchFamily="34" charset="0"/>
              <a:buChar char="•"/>
            </a:pPr>
            <a:r>
              <a:rPr lang="en-US" sz="1600" dirty="0"/>
              <a:t>Different types of incidents will require different responses.</a:t>
            </a:r>
          </a:p>
          <a:p>
            <a:pPr lvl="1" algn="just">
              <a:spcBef>
                <a:spcPts val="600"/>
              </a:spcBef>
              <a:spcAft>
                <a:spcPts val="600"/>
              </a:spcAft>
              <a:buFont typeface="Arial" panose="020B0604020202020204" pitchFamily="34" charset="0"/>
              <a:buChar char="•"/>
            </a:pPr>
            <a:r>
              <a:rPr lang="en-US" sz="1600" b="1" dirty="0"/>
              <a:t>Attack Vectors</a:t>
            </a:r>
            <a:r>
              <a:rPr lang="en-US" sz="1600" dirty="0"/>
              <a:t>: Web, Email, Loss or Theft, Impersonation, Attrition and Media.</a:t>
            </a:r>
          </a:p>
          <a:p>
            <a:pPr lvl="1" algn="just">
              <a:spcBef>
                <a:spcPts val="600"/>
              </a:spcBef>
              <a:spcAft>
                <a:spcPts val="600"/>
              </a:spcAft>
              <a:buFont typeface="Arial" panose="020B0604020202020204" pitchFamily="34" charset="0"/>
              <a:buChar char="•"/>
            </a:pPr>
            <a:r>
              <a:rPr lang="en-US" sz="1600" b="1" dirty="0"/>
              <a:t>Detection: </a:t>
            </a:r>
            <a:r>
              <a:rPr lang="en-US" sz="1600" dirty="0"/>
              <a:t>Automated detection - Antivirus software, IDS, manual detection - user reports.</a:t>
            </a:r>
          </a:p>
          <a:p>
            <a:pPr lvl="1" algn="just">
              <a:spcBef>
                <a:spcPts val="600"/>
              </a:spcBef>
              <a:spcAft>
                <a:spcPts val="600"/>
              </a:spcAft>
              <a:buFont typeface="Arial" panose="020B0604020202020204" pitchFamily="34" charset="0"/>
              <a:buChar char="•"/>
            </a:pPr>
            <a:r>
              <a:rPr lang="en-US" sz="1600" b="1" dirty="0"/>
              <a:t>Analysis</a:t>
            </a:r>
            <a:r>
              <a:rPr lang="en-US" sz="1600" dirty="0"/>
              <a:t>: Use Network and System Profiling to determine the validity of security incidents.</a:t>
            </a:r>
          </a:p>
          <a:p>
            <a:pPr lvl="1" algn="just">
              <a:spcBef>
                <a:spcPts val="600"/>
              </a:spcBef>
              <a:spcAft>
                <a:spcPts val="600"/>
              </a:spcAft>
              <a:buFont typeface="Arial" panose="020B0604020202020204" pitchFamily="34" charset="0"/>
              <a:buChar char="•"/>
            </a:pPr>
            <a:r>
              <a:rPr lang="en-US" sz="1600" b="1" dirty="0"/>
              <a:t>Scoping</a:t>
            </a:r>
            <a:r>
              <a:rPr lang="en-US" sz="1600" dirty="0"/>
              <a:t>: Provide information on the </a:t>
            </a:r>
            <a:r>
              <a:rPr lang="en-IN" sz="1600" dirty="0"/>
              <a:t>containment of the incident and deeper analysis of the effects of the incident</a:t>
            </a:r>
            <a:r>
              <a:rPr lang="en-IN" sz="1600" dirty="0" smtClean="0"/>
              <a:t>.</a:t>
            </a:r>
          </a:p>
          <a:p>
            <a:pPr lvl="1" algn="just">
              <a:spcBef>
                <a:spcPts val="600"/>
              </a:spcBef>
              <a:spcAft>
                <a:spcPts val="600"/>
              </a:spcAft>
              <a:buFont typeface="Arial" panose="020B0604020202020204" pitchFamily="34" charset="0"/>
              <a:buChar char="•"/>
            </a:pPr>
            <a:r>
              <a:rPr lang="en-IN" sz="1600" b="1" dirty="0">
                <a:solidFill>
                  <a:srgbClr val="000000"/>
                </a:solidFill>
              </a:rPr>
              <a:t>Incident Notification</a:t>
            </a:r>
            <a:r>
              <a:rPr lang="en-IN" sz="1600" dirty="0">
                <a:solidFill>
                  <a:srgbClr val="000000"/>
                </a:solidFill>
              </a:rPr>
              <a:t>: Notify appropriate stakeholders and outside parties, once the incident is </a:t>
            </a:r>
            <a:r>
              <a:rPr lang="en-IN" sz="1600" dirty="0" err="1">
                <a:solidFill>
                  <a:srgbClr val="000000"/>
                </a:solidFill>
              </a:rPr>
              <a:t>analyzed</a:t>
            </a:r>
            <a:r>
              <a:rPr lang="en-IN" sz="1600" dirty="0">
                <a:solidFill>
                  <a:srgbClr val="000000"/>
                </a:solidFill>
              </a:rPr>
              <a:t> and prioritized</a:t>
            </a:r>
            <a:r>
              <a:rPr lang="en-IN" sz="1600" dirty="0" smtClean="0">
                <a:solidFill>
                  <a:srgbClr val="000000"/>
                </a:solidFill>
              </a:rPr>
              <a:t>,</a:t>
            </a:r>
            <a:endParaRPr lang="en-IN" sz="1600" b="1" dirty="0">
              <a:solidFill>
                <a:srgbClr val="000000"/>
              </a:solidFill>
            </a:endParaRPr>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4566" t="10550" b="4242"/>
          <a:stretch/>
        </p:blipFill>
        <p:spPr>
          <a:xfrm>
            <a:off x="3271837" y="620688"/>
            <a:ext cx="5740826" cy="1641176"/>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2506605831"/>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IN" dirty="0"/>
              <a:t>Containment, Eradication, and Recovery</a:t>
            </a:r>
            <a:endParaRPr lang="en-US" altLang="en-US" dirty="0"/>
          </a:p>
        </p:txBody>
      </p:sp>
      <p:sp>
        <p:nvSpPr>
          <p:cNvPr id="2" name="Content Placeholder 1"/>
          <p:cNvSpPr>
            <a:spLocks noGrp="1"/>
          </p:cNvSpPr>
          <p:nvPr>
            <p:ph idx="1"/>
          </p:nvPr>
        </p:nvSpPr>
        <p:spPr>
          <a:xfrm>
            <a:off x="144063" y="1656195"/>
            <a:ext cx="8748417" cy="3926965"/>
          </a:xfrm>
        </p:spPr>
        <p:txBody>
          <a:bodyPr>
            <a:normAutofit/>
          </a:bodyPr>
          <a:lstStyle/>
          <a:p>
            <a:pPr algn="just">
              <a:buClrTx/>
              <a:buFont typeface="Arial" panose="020B0604020202020204" pitchFamily="34" charset="0"/>
              <a:buChar char="•"/>
            </a:pPr>
            <a:r>
              <a:rPr lang="en-US" sz="1600" dirty="0"/>
              <a:t>After determining the validity of the incident through detection and analysis, it must be contained.</a:t>
            </a:r>
          </a:p>
          <a:p>
            <a:pPr marL="474662" lvl="1" algn="just"/>
            <a:r>
              <a:rPr lang="en-US" sz="1600" b="1" dirty="0"/>
              <a:t>Containment Strategy</a:t>
            </a:r>
            <a:r>
              <a:rPr lang="en-US" sz="1600" dirty="0"/>
              <a:t>: For every type of incident, a containment strategy should be created and enforced depending on some conditions.</a:t>
            </a:r>
            <a:endParaRPr lang="en-IN" sz="1600" dirty="0"/>
          </a:p>
          <a:p>
            <a:pPr marL="474662" lvl="1" algn="just"/>
            <a:r>
              <a:rPr lang="en-IN" sz="1600" b="1" dirty="0"/>
              <a:t>Evidence</a:t>
            </a:r>
            <a:r>
              <a:rPr lang="en-IN" sz="1600" dirty="0"/>
              <a:t>: During an incident, evidence must be gathered to resolve it. </a:t>
            </a:r>
            <a:r>
              <a:rPr lang="en-US" sz="1600" dirty="0"/>
              <a:t>It is required for subsequent investigation by authorities. </a:t>
            </a:r>
          </a:p>
          <a:p>
            <a:pPr marL="474662" lvl="1" algn="just"/>
            <a:r>
              <a:rPr lang="en-US" sz="1600" b="1" dirty="0"/>
              <a:t>Attacker Identification</a:t>
            </a:r>
            <a:r>
              <a:rPr lang="en-US" sz="1600" dirty="0"/>
              <a:t>: Identifying attackers will minimize the impact on critical business assets and services. </a:t>
            </a:r>
            <a:endParaRPr lang="en-US" sz="1600" dirty="0" smtClean="0"/>
          </a:p>
          <a:p>
            <a:pPr marL="474662" lvl="1" algn="just"/>
            <a:r>
              <a:rPr lang="en-US" sz="1600" b="1" dirty="0">
                <a:solidFill>
                  <a:srgbClr val="000000"/>
                </a:solidFill>
              </a:rPr>
              <a:t>Eradication, recovery, and remediation</a:t>
            </a:r>
            <a:r>
              <a:rPr lang="en-US" sz="1600" dirty="0">
                <a:solidFill>
                  <a:srgbClr val="000000"/>
                </a:solidFill>
              </a:rPr>
              <a:t>: to eradicate, identify all hosts that need remediation; to recover hosts, use clean and recent backups, or rebuild them with installation media</a:t>
            </a:r>
            <a:r>
              <a:rPr lang="en-US" sz="1600" dirty="0" smtClean="0">
                <a:solidFill>
                  <a:srgbClr val="000000"/>
                </a:solidFill>
              </a:rPr>
              <a:t>.</a:t>
            </a:r>
            <a:endParaRPr lang="en-US" sz="1600" dirty="0"/>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4378" t="8953"/>
          <a:stretch/>
        </p:blipFill>
        <p:spPr>
          <a:xfrm>
            <a:off x="2339752" y="4333810"/>
            <a:ext cx="4184992" cy="1247613"/>
          </a:xfrm>
          <a:prstGeom prst="rect">
            <a:avLst/>
          </a:prstGeom>
          <a:ln w="3175">
            <a:solidFill>
              <a:schemeClr val="bg1">
                <a:lumMod val="85000"/>
              </a:schemeClr>
            </a:solidFill>
          </a:ln>
        </p:spPr>
      </p:pic>
      <p:sp>
        <p:nvSpPr>
          <p:cNvPr id="4" name="Rectangle 3"/>
          <p:cNvSpPr/>
          <p:nvPr/>
        </p:nvSpPr>
        <p:spPr>
          <a:xfrm>
            <a:off x="307824" y="3998811"/>
            <a:ext cx="3711917" cy="1584349"/>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1" indent="-285750">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145563676"/>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IN" dirty="0"/>
              <a:t>Post-Incident Activities</a:t>
            </a:r>
            <a:endParaRPr lang="en-US" altLang="en-US" dirty="0"/>
          </a:p>
        </p:txBody>
      </p:sp>
      <p:sp>
        <p:nvSpPr>
          <p:cNvPr id="2" name="Content Placeholder 1"/>
          <p:cNvSpPr>
            <a:spLocks noGrp="1"/>
          </p:cNvSpPr>
          <p:nvPr>
            <p:ph idx="1"/>
          </p:nvPr>
        </p:nvSpPr>
        <p:spPr>
          <a:xfrm>
            <a:off x="221018" y="2348881"/>
            <a:ext cx="8846029" cy="3168352"/>
          </a:xfrm>
        </p:spPr>
        <p:txBody>
          <a:bodyPr>
            <a:normAutofit/>
          </a:bodyPr>
          <a:lstStyle/>
          <a:p>
            <a:pPr algn="just">
              <a:spcBef>
                <a:spcPts val="300"/>
              </a:spcBef>
              <a:spcAft>
                <a:spcPts val="300"/>
              </a:spcAft>
            </a:pPr>
            <a:r>
              <a:rPr lang="en-US" sz="2000" dirty="0"/>
              <a:t>It is important to periodically meet with all the parties involved to discuss the events that took place and the actions of all of the individuals while handling the incident.</a:t>
            </a:r>
          </a:p>
          <a:p>
            <a:pPr marL="180975" indent="0" algn="just">
              <a:spcBef>
                <a:spcPts val="300"/>
              </a:spcBef>
              <a:spcAft>
                <a:spcPts val="300"/>
              </a:spcAft>
              <a:buNone/>
            </a:pPr>
            <a:r>
              <a:rPr lang="en-US" sz="2000" b="1" dirty="0"/>
              <a:t>Lessons-based hardening</a:t>
            </a:r>
            <a:r>
              <a:rPr lang="en-US" sz="2000" dirty="0"/>
              <a:t>:</a:t>
            </a:r>
          </a:p>
          <a:p>
            <a:pPr marL="473075" lvl="1" indent="-201613" algn="just"/>
            <a:r>
              <a:rPr lang="en-US" sz="2000" dirty="0"/>
              <a:t>The organization should hold a “lessons learned” meeting to:</a:t>
            </a:r>
          </a:p>
          <a:p>
            <a:pPr marL="533400" lvl="5" indent="250825" algn="just">
              <a:spcBef>
                <a:spcPts val="300"/>
              </a:spcBef>
              <a:spcAft>
                <a:spcPts val="300"/>
              </a:spcAft>
            </a:pPr>
            <a:r>
              <a:rPr lang="en-US" dirty="0">
                <a:solidFill>
                  <a:srgbClr val="000000"/>
                </a:solidFill>
              </a:rPr>
              <a:t>Review the effectiveness of the incident handling process. </a:t>
            </a:r>
          </a:p>
          <a:p>
            <a:pPr marL="533400" lvl="5" indent="250825" algn="just">
              <a:spcBef>
                <a:spcPts val="300"/>
              </a:spcBef>
              <a:spcAft>
                <a:spcPts val="300"/>
              </a:spcAft>
            </a:pPr>
            <a:r>
              <a:rPr lang="en-US" dirty="0">
                <a:solidFill>
                  <a:srgbClr val="000000"/>
                </a:solidFill>
              </a:rPr>
              <a:t>Identify necessary hardening needed for existing security controls and practices.</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19872" y="620688"/>
            <a:ext cx="5257592" cy="1598528"/>
          </a:xfrm>
          <a:prstGeom prst="rect">
            <a:avLst/>
          </a:prstGeom>
        </p:spPr>
      </p:pic>
    </p:spTree>
    <p:custDataLst>
      <p:tags r:id="rId1"/>
    </p:custDataLst>
    <p:extLst>
      <p:ext uri="{BB962C8B-B14F-4D97-AF65-F5344CB8AC3E}">
        <p14:creationId xmlns:p14="http://schemas.microsoft.com/office/powerpoint/2010/main" val="2156198767"/>
      </p:ext>
    </p:extLst>
  </p:cSld>
  <p:clrMapOvr>
    <a:masterClrMapping/>
  </p:clrMapOvr>
  <p:transition spd="slow">
    <p:wip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US" dirty="0"/>
              <a:t>Incident Data Collection and Retention</a:t>
            </a:r>
            <a:endParaRPr lang="en-US" altLang="en-US" dirty="0"/>
          </a:p>
        </p:txBody>
      </p:sp>
      <p:sp>
        <p:nvSpPr>
          <p:cNvPr id="2" name="Content Placeholder 1"/>
          <p:cNvSpPr>
            <a:spLocks noGrp="1"/>
          </p:cNvSpPr>
          <p:nvPr>
            <p:ph idx="1"/>
          </p:nvPr>
        </p:nvSpPr>
        <p:spPr>
          <a:xfrm>
            <a:off x="144063" y="1656195"/>
            <a:ext cx="8255659" cy="314632"/>
          </a:xfrm>
        </p:spPr>
        <p:txBody>
          <a:bodyPr>
            <a:normAutofit lnSpcReduction="10000"/>
          </a:bodyPr>
          <a:lstStyle/>
          <a:p>
            <a:pPr>
              <a:buFont typeface="Arial" panose="020B0604020202020204" pitchFamily="34" charset="0"/>
              <a:buChar char="•"/>
            </a:pPr>
            <a:r>
              <a:rPr lang="en-US" sz="1600" dirty="0"/>
              <a:t>The below table summarizes the incident data collection and retention:</a:t>
            </a:r>
          </a:p>
          <a:p>
            <a:pPr marL="0" indent="0">
              <a:buNone/>
            </a:pPr>
            <a:endParaRPr lang="en-US" sz="1600" dirty="0"/>
          </a:p>
        </p:txBody>
      </p:sp>
      <p:graphicFrame>
        <p:nvGraphicFramePr>
          <p:cNvPr id="3" name="Table 2"/>
          <p:cNvGraphicFramePr>
            <a:graphicFrameLocks noGrp="1"/>
          </p:cNvGraphicFramePr>
          <p:nvPr>
            <p:extLst/>
          </p:nvPr>
        </p:nvGraphicFramePr>
        <p:xfrm>
          <a:off x="289711" y="2057908"/>
          <a:ext cx="8573632" cy="3474720"/>
        </p:xfrm>
        <a:graphic>
          <a:graphicData uri="http://schemas.openxmlformats.org/drawingml/2006/table">
            <a:tbl>
              <a:tblPr firstRow="1" bandRow="1">
                <a:tableStyleId>{5C22544A-7EE6-4342-B048-85BDC9FD1C3A}</a:tableStyleId>
              </a:tblPr>
              <a:tblGrid>
                <a:gridCol w="4487399">
                  <a:extLst>
                    <a:ext uri="{9D8B030D-6E8A-4147-A177-3AD203B41FA5}">
                      <a16:colId xmlns:a16="http://schemas.microsoft.com/office/drawing/2014/main" val="20000"/>
                    </a:ext>
                  </a:extLst>
                </a:gridCol>
                <a:gridCol w="4086233">
                  <a:extLst>
                    <a:ext uri="{9D8B030D-6E8A-4147-A177-3AD203B41FA5}">
                      <a16:colId xmlns:a16="http://schemas.microsoft.com/office/drawing/2014/main" val="20001"/>
                    </a:ext>
                  </a:extLst>
                </a:gridCol>
              </a:tblGrid>
              <a:tr h="275058">
                <a:tc>
                  <a:txBody>
                    <a:bodyPr/>
                    <a:lstStyle/>
                    <a:p>
                      <a:pPr algn="ctr"/>
                      <a:r>
                        <a:rPr lang="en-IN" dirty="0" smtClean="0"/>
                        <a:t>Incident Data Collection</a:t>
                      </a:r>
                      <a:endParaRPr lang="en-IN" dirty="0"/>
                    </a:p>
                  </a:txBody>
                  <a:tcPr/>
                </a:tc>
                <a:tc>
                  <a:txBody>
                    <a:bodyPr/>
                    <a:lstStyle/>
                    <a:p>
                      <a:pPr algn="ctr"/>
                      <a:r>
                        <a:rPr lang="en-IN" dirty="0" smtClean="0"/>
                        <a:t>Retention</a:t>
                      </a:r>
                      <a:endParaRPr lang="en-IN" dirty="0"/>
                    </a:p>
                  </a:txBody>
                  <a:tcPr/>
                </a:tc>
                <a:extLst>
                  <a:ext uri="{0D108BD9-81ED-4DB2-BD59-A6C34878D82A}">
                    <a16:rowId xmlns:a16="http://schemas.microsoft.com/office/drawing/2014/main" val="10000"/>
                  </a:ext>
                </a:extLst>
              </a:tr>
              <a:tr h="370840">
                <a:tc>
                  <a:txBody>
                    <a:bodyPr/>
                    <a:lstStyle/>
                    <a:p>
                      <a:pPr marL="285750" indent="-285750">
                        <a:spcBef>
                          <a:spcPts val="300"/>
                        </a:spcBef>
                        <a:spcAft>
                          <a:spcPts val="300"/>
                        </a:spcAft>
                        <a:buFont typeface="Arial" panose="020B0604020202020204" pitchFamily="34" charset="0"/>
                        <a:buChar char="•"/>
                      </a:pPr>
                      <a:r>
                        <a:rPr lang="en-US" sz="1400" dirty="0" smtClean="0"/>
                        <a:t>The collected data after the lessons-learned meeting can be used to: </a:t>
                      </a:r>
                    </a:p>
                    <a:p>
                      <a:pPr marL="533400" indent="-171450">
                        <a:spcBef>
                          <a:spcPts val="300"/>
                        </a:spcBef>
                        <a:spcAft>
                          <a:spcPts val="300"/>
                        </a:spcAft>
                        <a:buFont typeface="Arial" panose="020B0604020202020204" pitchFamily="34" charset="0"/>
                        <a:buChar char="•"/>
                      </a:pPr>
                      <a:r>
                        <a:rPr lang="en-US" sz="1400" dirty="0" smtClean="0"/>
                        <a:t>Determine the incident cost for budgeting</a:t>
                      </a:r>
                    </a:p>
                    <a:p>
                      <a:pPr marL="533400" indent="-171450">
                        <a:spcBef>
                          <a:spcPts val="300"/>
                        </a:spcBef>
                        <a:spcAft>
                          <a:spcPts val="300"/>
                        </a:spcAft>
                        <a:buFont typeface="Arial" panose="020B0604020202020204" pitchFamily="34" charset="0"/>
                        <a:buChar char="•"/>
                      </a:pPr>
                      <a:r>
                        <a:rPr lang="en-US" sz="1400" dirty="0" smtClean="0"/>
                        <a:t>Determine the effectiveness of the CSIRT</a:t>
                      </a:r>
                    </a:p>
                    <a:p>
                      <a:pPr marL="533400" indent="-171450">
                        <a:spcBef>
                          <a:spcPts val="300"/>
                        </a:spcBef>
                        <a:spcAft>
                          <a:spcPts val="300"/>
                        </a:spcAft>
                        <a:buFont typeface="Arial" panose="020B0604020202020204" pitchFamily="34" charset="0"/>
                        <a:buChar char="•"/>
                      </a:pPr>
                      <a:r>
                        <a:rPr lang="en-US" sz="1400" dirty="0" smtClean="0"/>
                        <a:t>Identify possible security weaknesses throughout the system </a:t>
                      </a:r>
                    </a:p>
                    <a:p>
                      <a:pPr marL="285750" indent="-285750">
                        <a:spcBef>
                          <a:spcPts val="300"/>
                        </a:spcBef>
                        <a:spcAft>
                          <a:spcPts val="300"/>
                        </a:spcAft>
                        <a:buFont typeface="Arial" panose="020B0604020202020204" pitchFamily="34" charset="0"/>
                        <a:buChar char="•"/>
                      </a:pPr>
                      <a:r>
                        <a:rPr lang="en-US" sz="1400" dirty="0" smtClean="0"/>
                        <a:t>The time of each incident provides an insight into the total amount of labor used and the total time of each phase of the incident response process.</a:t>
                      </a:r>
                    </a:p>
                    <a:p>
                      <a:pPr marL="285750" marR="0" indent="-285750" algn="l" defTabSz="685777" rtl="0" eaLnBrk="1" fontAlgn="auto" latinLnBrk="0" hangingPunct="1">
                        <a:lnSpc>
                          <a:spcPct val="100000"/>
                        </a:lnSpc>
                        <a:spcBef>
                          <a:spcPts val="300"/>
                        </a:spcBef>
                        <a:spcAft>
                          <a:spcPts val="300"/>
                        </a:spcAft>
                        <a:buClrTx/>
                        <a:buSzTx/>
                        <a:buFont typeface="Arial" panose="020B0604020202020204" pitchFamily="34" charset="0"/>
                        <a:buChar char="•"/>
                        <a:tabLst/>
                        <a:defRPr/>
                      </a:pPr>
                      <a:r>
                        <a:rPr lang="en-US" sz="1400" dirty="0" smtClean="0"/>
                        <a:t>Only collect data that can be used to define and refine the incident handling process.</a:t>
                      </a:r>
                    </a:p>
                    <a:p>
                      <a:pPr marL="285750" indent="-285750">
                        <a:spcBef>
                          <a:spcPts val="300"/>
                        </a:spcBef>
                        <a:spcAft>
                          <a:spcPts val="300"/>
                        </a:spcAft>
                        <a:buFont typeface="Arial" panose="020B0604020202020204" pitchFamily="34" charset="0"/>
                        <a:buChar char="•"/>
                      </a:pPr>
                      <a:r>
                        <a:rPr lang="en-US" sz="1400" dirty="0" smtClean="0"/>
                        <a:t>Perform an objective assessment of each Incident.</a:t>
                      </a:r>
                    </a:p>
                  </a:txBody>
                  <a:tcPr/>
                </a:tc>
                <a:tc>
                  <a:txBody>
                    <a:bodyPr/>
                    <a:lstStyle/>
                    <a:p>
                      <a:pPr>
                        <a:spcBef>
                          <a:spcPts val="300"/>
                        </a:spcBef>
                        <a:spcAft>
                          <a:spcPts val="300"/>
                        </a:spcAft>
                        <a:buFont typeface="Arial" panose="020B0604020202020204" pitchFamily="34" charset="0"/>
                        <a:buNone/>
                      </a:pPr>
                      <a:r>
                        <a:rPr lang="en-US" sz="1400" dirty="0" smtClean="0"/>
                        <a:t>Some of the determining factors for evidence retention:</a:t>
                      </a:r>
                    </a:p>
                    <a:p>
                      <a:pPr marL="477837" indent="-285750">
                        <a:spcBef>
                          <a:spcPts val="300"/>
                        </a:spcBef>
                        <a:spcAft>
                          <a:spcPts val="300"/>
                        </a:spcAft>
                        <a:buFont typeface="Arial" panose="020B0604020202020204" pitchFamily="34" charset="0"/>
                        <a:buChar char="•"/>
                      </a:pPr>
                      <a:r>
                        <a:rPr lang="en-US" sz="1400" b="1" dirty="0" smtClean="0"/>
                        <a:t>Prosecution</a:t>
                      </a:r>
                      <a:r>
                        <a:rPr lang="en-US" sz="1400" dirty="0" smtClean="0"/>
                        <a:t> - When an attacker will be prosecuted because of a security incident, the evidence should be retained until after all legal actions have been completed.</a:t>
                      </a:r>
                    </a:p>
                    <a:p>
                      <a:pPr marL="477837" indent="-285750">
                        <a:spcBef>
                          <a:spcPts val="300"/>
                        </a:spcBef>
                        <a:spcAft>
                          <a:spcPts val="300"/>
                        </a:spcAft>
                        <a:buFont typeface="Arial" panose="020B0604020202020204" pitchFamily="34" charset="0"/>
                        <a:buChar char="•"/>
                      </a:pPr>
                      <a:r>
                        <a:rPr lang="en-US" sz="1400" b="1" dirty="0" smtClean="0"/>
                        <a:t>Data Type</a:t>
                      </a:r>
                      <a:r>
                        <a:rPr lang="en-US" sz="1400" dirty="0" smtClean="0"/>
                        <a:t> - An organization may specify that specific types of data should be kept for a specific period of time. </a:t>
                      </a:r>
                    </a:p>
                    <a:p>
                      <a:pPr marL="477837" indent="-285750">
                        <a:spcBef>
                          <a:spcPts val="300"/>
                        </a:spcBef>
                        <a:spcAft>
                          <a:spcPts val="300"/>
                        </a:spcAft>
                        <a:buFont typeface="Arial" panose="020B0604020202020204" pitchFamily="34" charset="0"/>
                        <a:buChar char="•"/>
                      </a:pPr>
                      <a:r>
                        <a:rPr lang="en-US" sz="1400" b="1" dirty="0" smtClean="0"/>
                        <a:t>Cost</a:t>
                      </a:r>
                      <a:r>
                        <a:rPr lang="en-US" sz="1400" dirty="0" smtClean="0"/>
                        <a:t> - If there is a lot of hardware and storage media that needs to be stored for a long time, it can become costly. </a:t>
                      </a:r>
                    </a:p>
                  </a:txBody>
                  <a:tcPr/>
                </a:tc>
                <a:extLst>
                  <a:ext uri="{0D108BD9-81ED-4DB2-BD59-A6C34878D82A}">
                    <a16:rowId xmlns:a16="http://schemas.microsoft.com/office/drawing/2014/main" val="10001"/>
                  </a:ext>
                </a:extLst>
              </a:tr>
            </a:tbl>
          </a:graphicData>
        </a:graphic>
      </p:graphicFrame>
    </p:spTree>
    <p:custDataLst>
      <p:tags r:id="rId1"/>
    </p:custDataLst>
    <p:extLst>
      <p:ext uri="{BB962C8B-B14F-4D97-AF65-F5344CB8AC3E}">
        <p14:creationId xmlns:p14="http://schemas.microsoft.com/office/powerpoint/2010/main" val="4222017293"/>
      </p:ext>
    </p:extLst>
  </p:cSld>
  <p:clrMapOvr>
    <a:masterClrMapping/>
  </p:clrMapOvr>
  <p:transition spd="slow">
    <p:wip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buFontTx/>
              <a:buNone/>
            </a:pPr>
            <a:r>
              <a:rPr lang="en-US" sz="1600" dirty="0"/>
              <a:t>Incident Response</a:t>
            </a:r>
          </a:p>
          <a:p>
            <a:r>
              <a:rPr lang="en-US" dirty="0"/>
              <a:t>Reporting Requirements and Information Sharing</a:t>
            </a:r>
            <a:endParaRPr lang="en-US" altLang="en-US" dirty="0"/>
          </a:p>
        </p:txBody>
      </p:sp>
      <p:sp>
        <p:nvSpPr>
          <p:cNvPr id="2" name="Content Placeholder 1"/>
          <p:cNvSpPr>
            <a:spLocks noGrp="1"/>
          </p:cNvSpPr>
          <p:nvPr>
            <p:ph idx="1"/>
          </p:nvPr>
        </p:nvSpPr>
        <p:spPr>
          <a:xfrm>
            <a:off x="144062" y="1656195"/>
            <a:ext cx="8776654" cy="3645013"/>
          </a:xfrm>
        </p:spPr>
        <p:txBody>
          <a:bodyPr>
            <a:normAutofit/>
          </a:bodyPr>
          <a:lstStyle/>
          <a:p>
            <a:pPr algn="just">
              <a:spcBef>
                <a:spcPts val="300"/>
              </a:spcBef>
              <a:spcAft>
                <a:spcPts val="300"/>
              </a:spcAft>
              <a:buFont typeface="Wingdings" panose="05000000000000000000" pitchFamily="2" charset="2"/>
              <a:buChar char="ü"/>
            </a:pPr>
            <a:r>
              <a:rPr lang="en-US" sz="1600" dirty="0"/>
              <a:t>Governmental regulations should be consulted by the legal team to determine the organization’s responsibility for reporting the incident. </a:t>
            </a:r>
          </a:p>
          <a:p>
            <a:pPr algn="just">
              <a:spcBef>
                <a:spcPts val="300"/>
              </a:spcBef>
              <a:spcAft>
                <a:spcPts val="300"/>
              </a:spcAft>
              <a:buFont typeface="Wingdings" panose="05000000000000000000" pitchFamily="2" charset="2"/>
              <a:buChar char="ü"/>
            </a:pPr>
            <a:r>
              <a:rPr lang="en-US" sz="1600" dirty="0"/>
              <a:t>Management needs to determine what additional communication is necessary with other stakeholders, such as customers, vendors, partners and so on.</a:t>
            </a:r>
          </a:p>
          <a:p>
            <a:pPr algn="just">
              <a:spcBef>
                <a:spcPts val="300"/>
              </a:spcBef>
              <a:spcAft>
                <a:spcPts val="300"/>
              </a:spcAft>
              <a:buFont typeface="Wingdings" panose="05000000000000000000" pitchFamily="2" charset="2"/>
              <a:buChar char="ü"/>
            </a:pPr>
            <a:r>
              <a:rPr lang="en-US" sz="1600" dirty="0"/>
              <a:t>NIST recommends that an organization coordinate with organizations to share details for the incident. </a:t>
            </a:r>
            <a:r>
              <a:rPr lang="en-IN" sz="1600" dirty="0"/>
              <a:t>The critical recommendations from NIST for sharing information are as follows:</a:t>
            </a:r>
            <a:endParaRPr lang="en-US" sz="1600" dirty="0"/>
          </a:p>
          <a:p>
            <a:pPr marL="476250" indent="-285750" algn="just">
              <a:spcBef>
                <a:spcPts val="300"/>
              </a:spcBef>
              <a:spcAft>
                <a:spcPts val="300"/>
              </a:spcAft>
              <a:buFont typeface="Wingdings" panose="05000000000000000000" pitchFamily="2" charset="2"/>
              <a:buChar char="Ø"/>
            </a:pPr>
            <a:r>
              <a:rPr lang="en-US" sz="1600" dirty="0"/>
              <a:t>Plan incident coordination with external parties before incidents occur.</a:t>
            </a:r>
          </a:p>
          <a:p>
            <a:pPr marL="476250" indent="-285750" algn="just">
              <a:spcBef>
                <a:spcPts val="300"/>
              </a:spcBef>
              <a:spcAft>
                <a:spcPts val="300"/>
              </a:spcAft>
              <a:buFont typeface="Wingdings" panose="05000000000000000000" pitchFamily="2" charset="2"/>
              <a:buChar char="Ø"/>
            </a:pPr>
            <a:r>
              <a:rPr lang="en-US" sz="1600" dirty="0"/>
              <a:t>Consult with the legal department before initiating any coordination efforts.</a:t>
            </a:r>
          </a:p>
          <a:p>
            <a:pPr marL="476250" indent="-285750" algn="just">
              <a:spcBef>
                <a:spcPts val="300"/>
              </a:spcBef>
              <a:spcAft>
                <a:spcPts val="300"/>
              </a:spcAft>
              <a:buFont typeface="Wingdings" panose="05000000000000000000" pitchFamily="2" charset="2"/>
              <a:buChar char="Ø"/>
            </a:pPr>
            <a:r>
              <a:rPr lang="en-US" sz="1600" dirty="0"/>
              <a:t>Perform incident information sharing throughout the incident response life cycle.</a:t>
            </a:r>
          </a:p>
          <a:p>
            <a:pPr marL="476250" indent="-285750" algn="just">
              <a:spcBef>
                <a:spcPts val="300"/>
              </a:spcBef>
              <a:spcAft>
                <a:spcPts val="300"/>
              </a:spcAft>
              <a:buFont typeface="Wingdings" panose="05000000000000000000" pitchFamily="2" charset="2"/>
              <a:buChar char="Ø"/>
            </a:pPr>
            <a:r>
              <a:rPr lang="en-US" sz="1600" dirty="0"/>
              <a:t>Attempt to automate as much of the information sharing process as possible.</a:t>
            </a:r>
          </a:p>
          <a:p>
            <a:pPr marL="476250" indent="-285750" algn="just">
              <a:spcBef>
                <a:spcPts val="300"/>
              </a:spcBef>
              <a:spcAft>
                <a:spcPts val="300"/>
              </a:spcAft>
              <a:buFont typeface="Wingdings" panose="05000000000000000000" pitchFamily="2" charset="2"/>
              <a:buChar char="Ø"/>
            </a:pPr>
            <a:r>
              <a:rPr lang="en-US" sz="1600" dirty="0"/>
              <a:t>Balance the benefits of information sharing with the drawbacks of sharing sensitive information</a:t>
            </a:r>
            <a:r>
              <a:rPr lang="en-US" sz="1600" dirty="0" smtClean="0"/>
              <a:t>.</a:t>
            </a:r>
            <a:endParaRPr lang="en-US" sz="1600" dirty="0"/>
          </a:p>
        </p:txBody>
      </p:sp>
    </p:spTree>
    <p:custDataLst>
      <p:tags r:id="rId1"/>
    </p:custDataLst>
    <p:extLst>
      <p:ext uri="{BB962C8B-B14F-4D97-AF65-F5344CB8AC3E}">
        <p14:creationId xmlns:p14="http://schemas.microsoft.com/office/powerpoint/2010/main" val="114552195"/>
      </p:ext>
    </p:extLst>
  </p:cSld>
  <p:clrMapOvr>
    <a:masterClrMapping/>
  </p:clrMapOvr>
  <p:transition spd="slow">
    <p:wip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It’s the Dawn!!!</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7" name="Picture 6"/>
          <p:cNvPicPr/>
          <p:nvPr/>
        </p:nvPicPr>
        <p:blipFill>
          <a:blip r:embed="rId2">
            <a:extLst>
              <a:ext uri="{28A0092B-C50C-407E-A947-70E740481C1C}">
                <a14:useLocalDpi xmlns:a14="http://schemas.microsoft.com/office/drawing/2010/main" val="0"/>
              </a:ext>
            </a:extLst>
          </a:blip>
          <a:stretch>
            <a:fillRect/>
          </a:stretch>
        </p:blipFill>
        <p:spPr>
          <a:xfrm>
            <a:off x="971600" y="1124744"/>
            <a:ext cx="7658744" cy="4307603"/>
          </a:xfrm>
          <a:prstGeom prst="rect">
            <a:avLst/>
          </a:prstGeom>
        </p:spPr>
      </p:pic>
    </p:spTree>
    <p:extLst>
      <p:ext uri="{BB962C8B-B14F-4D97-AF65-F5344CB8AC3E}">
        <p14:creationId xmlns:p14="http://schemas.microsoft.com/office/powerpoint/2010/main" val="393740455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646331"/>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a:t>
            </a:r>
            <a:r>
              <a:rPr lang="en-US" kern="0" baseline="-25000" dirty="0" smtClean="0"/>
              <a:t>Cyberops Associate | Selective images from </a:t>
            </a:r>
            <a:r>
              <a:rPr lang="en-US" b="1" kern="0" baseline="-25000" dirty="0" smtClean="0"/>
              <a:t>Bing Internet Search </a:t>
            </a:r>
            <a:r>
              <a:rPr lang="en-US" kern="0" baseline="-25000" dirty="0" smtClean="0"/>
              <a:t>|</a:t>
            </a:r>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9902240c-f584-4322-946e-7b0be23bca91"/>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d2ec016d-25cf-4c07-aa6b-c53e267faa6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3394</TotalTime>
  <Words>4689</Words>
  <Application>Microsoft Office PowerPoint</Application>
  <PresentationFormat>On-screen Show (4:3)</PresentationFormat>
  <Paragraphs>525</Paragraphs>
  <Slides>43</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ＭＳ Ｐゴシック</vt:lpstr>
      <vt:lpstr>Arial</vt:lpstr>
      <vt:lpstr>Calibri</vt:lpstr>
      <vt:lpstr>CiscoSans</vt:lpstr>
      <vt:lpstr>Myriad Pro</vt:lpstr>
      <vt:lpstr>Wingdings</vt:lpstr>
      <vt:lpstr>20140311PresentationUWTSDTemplate</vt:lpstr>
      <vt:lpstr>Advanced Cybersecurity (ACCB6000) Defense &amp; Analysis Part 2</vt:lpstr>
      <vt:lpstr>So far… (recap)</vt:lpstr>
      <vt:lpstr>So far… (recap)</vt:lpstr>
      <vt:lpstr>So far… (recap)</vt:lpstr>
      <vt:lpstr>Objectives and Discussions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It’s the Dawn!!!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152</cp:revision>
  <dcterms:created xsi:type="dcterms:W3CDTF">2020-09-20T20:16:38Z</dcterms:created>
  <dcterms:modified xsi:type="dcterms:W3CDTF">2020-12-03T12:36:30Z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