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 id="2147483673" r:id="rId3"/>
  </p:sldMasterIdLst>
  <p:notesMasterIdLst>
    <p:notesMasterId r:id="rId16"/>
  </p:notesMasterIdLst>
  <p:sldIdLst>
    <p:sldId id="351" r:id="rId4"/>
    <p:sldId id="298" r:id="rId5"/>
    <p:sldId id="307" r:id="rId6"/>
    <p:sldId id="311" r:id="rId7"/>
    <p:sldId id="316" r:id="rId8"/>
    <p:sldId id="379" r:id="rId9"/>
    <p:sldId id="325" r:id="rId10"/>
    <p:sldId id="380" r:id="rId11"/>
    <p:sldId id="381" r:id="rId12"/>
    <p:sldId id="382" r:id="rId13"/>
    <p:sldId id="383" r:id="rId14"/>
    <p:sldId id="34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63E736-0F6D-F657-C54E-36789338640E}" v="122" dt="2025-11-02T21:06:16.1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40" autoAdjust="0"/>
    <p:restoredTop sz="89091" autoAdjust="0"/>
  </p:normalViewPr>
  <p:slideViewPr>
    <p:cSldViewPr snapToGrid="0" showGuides="1">
      <p:cViewPr varScale="1">
        <p:scale>
          <a:sx n="65" d="100"/>
          <a:sy n="65" d="100"/>
        </p:scale>
        <p:origin x="144" y="78"/>
      </p:cViewPr>
      <p:guideLst>
        <p:guide orient="horz" pos="2184"/>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3.xml"/><Relationship Id="rId21" Type="http://schemas.microsoft.com/office/2016/11/relationships/changesInfo" Target="changesInfos/changesInfo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ena Yasar" userId="4898caf62d0c6e3b" providerId="Windows Live" clId="Web-{EB63E736-0F6D-F657-C54E-36789338640E}"/>
    <pc:docChg chg="modSld">
      <pc:chgData name="Aleena Yasar" userId="4898caf62d0c6e3b" providerId="Windows Live" clId="Web-{EB63E736-0F6D-F657-C54E-36789338640E}" dt="2025-11-02T21:06:16.134" v="63" actId="20577"/>
      <pc:docMkLst>
        <pc:docMk/>
      </pc:docMkLst>
      <pc:sldChg chg="modSp">
        <pc:chgData name="Aleena Yasar" userId="4898caf62d0c6e3b" providerId="Windows Live" clId="Web-{EB63E736-0F6D-F657-C54E-36789338640E}" dt="2025-11-02T21:06:16.134" v="63" actId="20577"/>
        <pc:sldMkLst>
          <pc:docMk/>
          <pc:sldMk cId="1872440619" sldId="351"/>
        </pc:sldMkLst>
        <pc:spChg chg="mod">
          <ac:chgData name="Aleena Yasar" userId="4898caf62d0c6e3b" providerId="Windows Live" clId="Web-{EB63E736-0F6D-F657-C54E-36789338640E}" dt="2025-11-02T20:23:19.740" v="52" actId="20577"/>
          <ac:spMkLst>
            <pc:docMk/>
            <pc:sldMk cId="1872440619" sldId="351"/>
            <ac:spMk id="8" creationId="{03B4C724-0776-4328-8F0A-B72DA1579537}"/>
          </ac:spMkLst>
        </pc:spChg>
        <pc:spChg chg="mod">
          <ac:chgData name="Aleena Yasar" userId="4898caf62d0c6e3b" providerId="Windows Live" clId="Web-{EB63E736-0F6D-F657-C54E-36789338640E}" dt="2025-11-02T21:06:16.134" v="63" actId="20577"/>
          <ac:spMkLst>
            <pc:docMk/>
            <pc:sldMk cId="1872440619" sldId="351"/>
            <ac:spMk id="9" creationId="{2B6167FF-AD5E-41E4-8385-3024DC936CF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AF045-FEF6-43EA-9CDC-C84FC3F85E9C}" type="datetimeFigureOut">
              <a:rPr lang="en-US" smtClean="0"/>
              <a:t>11/2/2025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2F1279-6CE4-4169-83D3-4483097B6907}" type="slidenum">
              <a:rPr lang="en-US" smtClean="0"/>
              <a:t>‹#›</a:t>
            </a:fld>
            <a:endParaRPr lang="en-US"/>
          </a:p>
        </p:txBody>
      </p:sp>
    </p:spTree>
    <p:extLst>
      <p:ext uri="{BB962C8B-B14F-4D97-AF65-F5344CB8AC3E}">
        <p14:creationId xmlns:p14="http://schemas.microsoft.com/office/powerpoint/2010/main" val="1405589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err="1">
                <a:solidFill>
                  <a:schemeClr val="tx1"/>
                </a:solidFill>
                <a:effectLst/>
                <a:latin typeface="+mn-lt"/>
                <a:ea typeface="+mn-ea"/>
                <a:cs typeface="+mn-cs"/>
              </a:rPr>
              <a:t>GenAI</a:t>
            </a:r>
            <a:r>
              <a:rPr lang="en-US" sz="1200" b="0" i="0" kern="1200" dirty="0">
                <a:solidFill>
                  <a:schemeClr val="tx1"/>
                </a:solidFill>
                <a:effectLst/>
                <a:latin typeface="+mn-lt"/>
                <a:ea typeface="+mn-ea"/>
                <a:cs typeface="+mn-cs"/>
              </a:rPr>
              <a:t> is a type of telemedicine which can transport </a:t>
            </a:r>
            <a:r>
              <a:rPr lang="en-US" sz="1200" b="0" i="0" kern="1200" dirty="0" err="1">
                <a:solidFill>
                  <a:schemeClr val="tx1"/>
                </a:solidFill>
                <a:effectLst/>
                <a:latin typeface="+mn-lt"/>
                <a:ea typeface="+mn-ea"/>
                <a:cs typeface="+mn-cs"/>
              </a:rPr>
              <a:t>specialised</a:t>
            </a:r>
            <a:r>
              <a:rPr lang="en-US" sz="1200" b="0" i="0" kern="1200" dirty="0">
                <a:solidFill>
                  <a:schemeClr val="tx1"/>
                </a:solidFill>
                <a:effectLst/>
                <a:latin typeface="+mn-lt"/>
                <a:ea typeface="+mn-ea"/>
                <a:cs typeface="+mn-cs"/>
              </a:rPr>
              <a:t> knowledge to underserved groups and diminish geographical inequalities in healthcare. It assists in making the community involved in the health management. However, the absence of digital infrastructure and distrust in AI technologies could be a hindrance. The digital infrastructure and community engagement </a:t>
            </a:r>
            <a:r>
              <a:rPr lang="en-US" sz="1200" b="0" i="0" kern="1200" dirty="0" err="1">
                <a:solidFill>
                  <a:schemeClr val="tx1"/>
                </a:solidFill>
                <a:effectLst/>
                <a:latin typeface="+mn-lt"/>
                <a:ea typeface="+mn-ea"/>
                <a:cs typeface="+mn-cs"/>
              </a:rPr>
              <a:t>programme</a:t>
            </a:r>
            <a:r>
              <a:rPr lang="en-US" sz="1200" b="0" i="0" kern="1200" dirty="0">
                <a:solidFill>
                  <a:schemeClr val="tx1"/>
                </a:solidFill>
                <a:effectLst/>
                <a:latin typeface="+mn-lt"/>
                <a:ea typeface="+mn-ea"/>
                <a:cs typeface="+mn-cs"/>
              </a:rPr>
              <a:t> must be an investment that would have a maximum benefit and low cost of inequality. Slide 9 </a:t>
            </a:r>
            <a:r>
              <a:rPr lang="en-US" sz="1200" b="0" i="0" kern="1200" dirty="0" err="1">
                <a:solidFill>
                  <a:schemeClr val="tx1"/>
                </a:solidFill>
                <a:effectLst/>
                <a:latin typeface="+mn-lt"/>
                <a:ea typeface="+mn-ea"/>
                <a:cs typeface="+mn-cs"/>
              </a:rPr>
              <a:t>GenAI</a:t>
            </a:r>
            <a:r>
              <a:rPr lang="en-US" sz="1200" b="0" i="0" kern="1200" dirty="0">
                <a:solidFill>
                  <a:schemeClr val="tx1"/>
                </a:solidFill>
                <a:effectLst/>
                <a:latin typeface="+mn-lt"/>
                <a:ea typeface="+mn-ea"/>
                <a:cs typeface="+mn-cs"/>
              </a:rPr>
              <a:t> has revolutionary benefits, yet a number of obstinate challenges need to be addressed, including the capability of the </a:t>
            </a:r>
            <a:r>
              <a:rPr lang="en-US" sz="1200" b="0" i="0" kern="1200" dirty="0" err="1">
                <a:solidFill>
                  <a:schemeClr val="tx1"/>
                </a:solidFill>
                <a:effectLst/>
                <a:latin typeface="+mn-lt"/>
                <a:ea typeface="+mn-ea"/>
                <a:cs typeface="+mn-cs"/>
              </a:rPr>
              <a:t>labour</a:t>
            </a:r>
            <a:r>
              <a:rPr lang="en-US" sz="1200" b="0" i="0" kern="1200" dirty="0">
                <a:solidFill>
                  <a:schemeClr val="tx1"/>
                </a:solidFill>
                <a:effectLst/>
                <a:latin typeface="+mn-lt"/>
                <a:ea typeface="+mn-ea"/>
                <a:cs typeface="+mn-cs"/>
              </a:rPr>
              <a:t> force to evolve, technological unification, confidentiality, and online inequalities. The systematic management of them using evidence-based interventions like protective training time, slow technological adoption, and greater access to digital will be used to implement AI innovations in healthcare with a lot of ease and safety. Slide 10: Conclusion </a:t>
            </a:r>
            <a:r>
              <a:rPr lang="en-US" sz="1200" b="0" i="0" kern="1200" dirty="0" err="1">
                <a:solidFill>
                  <a:schemeClr val="tx1"/>
                </a:solidFill>
                <a:effectLst/>
                <a:latin typeface="+mn-lt"/>
                <a:ea typeface="+mn-ea"/>
                <a:cs typeface="+mn-cs"/>
              </a:rPr>
              <a:t>GenAI</a:t>
            </a:r>
            <a:r>
              <a:rPr lang="en-US" sz="1200" b="0" i="0" kern="1200" dirty="0">
                <a:solidFill>
                  <a:schemeClr val="tx1"/>
                </a:solidFill>
                <a:effectLst/>
                <a:latin typeface="+mn-lt"/>
                <a:ea typeface="+mn-ea"/>
                <a:cs typeface="+mn-cs"/>
              </a:rPr>
              <a:t> results in high levels of efficiency of workforce, quality service delivery, and patient-</a:t>
            </a:r>
            <a:r>
              <a:rPr lang="en-US" sz="1200" b="0" i="0" kern="1200" dirty="0" err="1">
                <a:solidFill>
                  <a:schemeClr val="tx1"/>
                </a:solidFill>
                <a:effectLst/>
                <a:latin typeface="+mn-lt"/>
                <a:ea typeface="+mn-ea"/>
                <a:cs typeface="+mn-cs"/>
              </a:rPr>
              <a:t>centred</a:t>
            </a:r>
            <a:r>
              <a:rPr lang="en-US" sz="1200" b="0" i="0" kern="1200" dirty="0">
                <a:solidFill>
                  <a:schemeClr val="tx1"/>
                </a:solidFill>
                <a:effectLst/>
                <a:latin typeface="+mn-lt"/>
                <a:ea typeface="+mn-ea"/>
                <a:cs typeface="+mn-cs"/>
              </a:rPr>
              <a:t> care. The moderate view </a:t>
            </a:r>
            <a:r>
              <a:rPr lang="en-US" sz="1200" b="0" i="0" kern="1200" dirty="0" err="1">
                <a:solidFill>
                  <a:schemeClr val="tx1"/>
                </a:solidFill>
                <a:effectLst/>
                <a:latin typeface="+mn-lt"/>
                <a:ea typeface="+mn-ea"/>
                <a:cs typeface="+mn-cs"/>
              </a:rPr>
              <a:t>recognises</a:t>
            </a:r>
            <a:r>
              <a:rPr lang="en-US" sz="1200" b="0" i="0" kern="1200" dirty="0">
                <a:solidFill>
                  <a:schemeClr val="tx1"/>
                </a:solidFill>
                <a:effectLst/>
                <a:latin typeface="+mn-lt"/>
                <a:ea typeface="+mn-ea"/>
                <a:cs typeface="+mn-cs"/>
              </a:rPr>
              <a:t> the possibility of change and the difficulties of the process. Another investment that is required is training, infrastructure and ethical governance. </a:t>
            </a:r>
            <a:r>
              <a:rPr lang="en-US" sz="1200" b="0" i="0" kern="1200" dirty="0" err="1">
                <a:solidFill>
                  <a:schemeClr val="tx1"/>
                </a:solidFill>
                <a:effectLst/>
                <a:latin typeface="+mn-lt"/>
                <a:ea typeface="+mn-ea"/>
                <a:cs typeface="+mn-cs"/>
              </a:rPr>
              <a:t>GenAI</a:t>
            </a:r>
            <a:r>
              <a:rPr lang="en-US" sz="1200" b="0" i="0" kern="1200" dirty="0">
                <a:solidFill>
                  <a:schemeClr val="tx1"/>
                </a:solidFill>
                <a:effectLst/>
                <a:latin typeface="+mn-lt"/>
                <a:ea typeface="+mn-ea"/>
                <a:cs typeface="+mn-cs"/>
              </a:rPr>
              <a:t> has a sunny day of sustainable fair accurate healthcare. Slide notes: In conclusion, </a:t>
            </a:r>
            <a:r>
              <a:rPr lang="en-US" sz="1200" b="0" i="0" kern="1200" dirty="0" err="1">
                <a:solidFill>
                  <a:schemeClr val="tx1"/>
                </a:solidFill>
                <a:effectLst/>
                <a:latin typeface="+mn-lt"/>
                <a:ea typeface="+mn-ea"/>
                <a:cs typeface="+mn-cs"/>
              </a:rPr>
              <a:t>GenAI</a:t>
            </a:r>
            <a:r>
              <a:rPr lang="en-US" sz="1200" b="0" i="0" kern="1200" dirty="0">
                <a:solidFill>
                  <a:schemeClr val="tx1"/>
                </a:solidFill>
                <a:effectLst/>
                <a:latin typeface="+mn-lt"/>
                <a:ea typeface="+mn-ea"/>
                <a:cs typeface="+mn-cs"/>
              </a:rPr>
              <a:t> is a new solution that is </a:t>
            </a:r>
            <a:r>
              <a:rPr lang="en-US" sz="1200" b="0" i="0" kern="1200" dirty="0" err="1">
                <a:solidFill>
                  <a:schemeClr val="tx1"/>
                </a:solidFill>
                <a:effectLst/>
                <a:latin typeface="+mn-lt"/>
                <a:ea typeface="+mn-ea"/>
                <a:cs typeface="+mn-cs"/>
              </a:rPr>
              <a:t>revolutionising</a:t>
            </a:r>
            <a:r>
              <a:rPr lang="en-US" sz="1200" b="0" i="0" kern="1200" dirty="0">
                <a:solidFill>
                  <a:schemeClr val="tx1"/>
                </a:solidFill>
                <a:effectLst/>
                <a:latin typeface="+mn-lt"/>
                <a:ea typeface="+mn-ea"/>
                <a:cs typeface="+mn-cs"/>
              </a:rPr>
              <a:t> the UK health and social care through improving the workforce role, service delivery, and patient outcomes. However, the issues like digital illiteracy and system compatibility have to be addressed, and the evidence lies in the fact that it should continue to invest in the system in order to </a:t>
            </a:r>
            <a:r>
              <a:rPr lang="en-US" sz="1200" b="0" i="0" kern="1200" dirty="0" err="1">
                <a:solidFill>
                  <a:schemeClr val="tx1"/>
                </a:solidFill>
                <a:effectLst/>
                <a:latin typeface="+mn-lt"/>
                <a:ea typeface="+mn-ea"/>
                <a:cs typeface="+mn-cs"/>
              </a:rPr>
              <a:t>realise</a:t>
            </a:r>
            <a:r>
              <a:rPr lang="en-US" sz="1200" b="0" i="0" kern="1200" dirty="0">
                <a:solidFill>
                  <a:schemeClr val="tx1"/>
                </a:solidFill>
                <a:effectLst/>
                <a:latin typeface="+mn-lt"/>
                <a:ea typeface="+mn-ea"/>
                <a:cs typeface="+mn-cs"/>
              </a:rPr>
              <a:t> its full potential in a sustainable and equitable way. The future picture is optimistic since AI is on the way to the future in the sphere of healthcare. </a:t>
            </a:r>
            <a:br>
              <a:rPr lang="en-US" dirty="0"/>
            </a:br>
            <a:endParaRPr lang="en-US" dirty="0"/>
          </a:p>
        </p:txBody>
      </p:sp>
      <p:sp>
        <p:nvSpPr>
          <p:cNvPr id="4" name="Slide Number Placeholder 3"/>
          <p:cNvSpPr>
            <a:spLocks noGrp="1"/>
          </p:cNvSpPr>
          <p:nvPr>
            <p:ph type="sldNum" sz="quarter" idx="10"/>
          </p:nvPr>
        </p:nvSpPr>
        <p:spPr/>
        <p:txBody>
          <a:bodyPr/>
          <a:lstStyle/>
          <a:p>
            <a:fld id="{652F1279-6CE4-4169-83D3-4483097B6907}" type="slidenum">
              <a:rPr lang="en-US" smtClean="0"/>
              <a:t>1</a:t>
            </a:fld>
            <a:endParaRPr lang="en-US"/>
          </a:p>
        </p:txBody>
      </p:sp>
    </p:spTree>
    <p:extLst>
      <p:ext uri="{BB962C8B-B14F-4D97-AF65-F5344CB8AC3E}">
        <p14:creationId xmlns:p14="http://schemas.microsoft.com/office/powerpoint/2010/main" val="14515139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err="1">
                <a:solidFill>
                  <a:schemeClr val="tx1"/>
                </a:solidFill>
                <a:effectLst/>
                <a:latin typeface="+mn-lt"/>
                <a:ea typeface="+mn-ea"/>
                <a:cs typeface="+mn-cs"/>
              </a:rPr>
              <a:t>GenAI</a:t>
            </a:r>
            <a:r>
              <a:rPr lang="en-US" sz="1200" kern="1200" dirty="0">
                <a:solidFill>
                  <a:schemeClr val="tx1"/>
                </a:solidFill>
                <a:effectLst/>
                <a:latin typeface="+mn-lt"/>
                <a:ea typeface="+mn-ea"/>
                <a:cs typeface="+mn-cs"/>
              </a:rPr>
              <a:t> is an important digital health transformation innovation. It is important as it enhances the quality, accuracy, and availability of healthcare services with data-driven insights. This presentation revolves around three primary areas, namely, the effect of </a:t>
            </a:r>
            <a:r>
              <a:rPr lang="en-US" sz="1200" kern="1200" dirty="0" err="1">
                <a:solidFill>
                  <a:schemeClr val="tx1"/>
                </a:solidFill>
                <a:effectLst/>
                <a:latin typeface="+mn-lt"/>
                <a:ea typeface="+mn-ea"/>
                <a:cs typeface="+mn-cs"/>
              </a:rPr>
              <a:t>GenAI</a:t>
            </a:r>
            <a:r>
              <a:rPr lang="en-US" sz="1200" kern="1200" dirty="0">
                <a:solidFill>
                  <a:schemeClr val="tx1"/>
                </a:solidFill>
                <a:effectLst/>
                <a:latin typeface="+mn-lt"/>
                <a:ea typeface="+mn-ea"/>
                <a:cs typeface="+mn-cs"/>
              </a:rPr>
              <a:t> on NHS </a:t>
            </a:r>
            <a:r>
              <a:rPr lang="en-US" sz="1200" kern="1200" dirty="0" err="1">
                <a:solidFill>
                  <a:schemeClr val="tx1"/>
                </a:solidFill>
                <a:effectLst/>
                <a:latin typeface="+mn-lt"/>
                <a:ea typeface="+mn-ea"/>
                <a:cs typeface="+mn-cs"/>
              </a:rPr>
              <a:t>labour</a:t>
            </a:r>
            <a:r>
              <a:rPr lang="en-US" sz="1200" kern="1200" dirty="0">
                <a:solidFill>
                  <a:schemeClr val="tx1"/>
                </a:solidFill>
                <a:effectLst/>
                <a:latin typeface="+mn-lt"/>
                <a:ea typeface="+mn-ea"/>
                <a:cs typeface="+mn-cs"/>
              </a:rPr>
              <a:t> supply, the way it transforms service delivery models, and patient and community experiences. A balanced perspective will lead to the positive as well as negative implications of the recent research and policy reports. </a:t>
            </a:r>
          </a:p>
          <a:p>
            <a:endParaRPr lang="en-US" dirty="0"/>
          </a:p>
        </p:txBody>
      </p:sp>
      <p:sp>
        <p:nvSpPr>
          <p:cNvPr id="4" name="Slide Number Placeholder 3"/>
          <p:cNvSpPr>
            <a:spLocks noGrp="1"/>
          </p:cNvSpPr>
          <p:nvPr>
            <p:ph type="sldNum" sz="quarter" idx="10"/>
          </p:nvPr>
        </p:nvSpPr>
        <p:spPr/>
        <p:txBody>
          <a:bodyPr/>
          <a:lstStyle/>
          <a:p>
            <a:fld id="{652F1279-6CE4-4169-83D3-4483097B6907}" type="slidenum">
              <a:rPr lang="en-US" smtClean="0"/>
              <a:t>2</a:t>
            </a:fld>
            <a:endParaRPr lang="en-US"/>
          </a:p>
        </p:txBody>
      </p:sp>
    </p:spTree>
    <p:extLst>
      <p:ext uri="{BB962C8B-B14F-4D97-AF65-F5344CB8AC3E}">
        <p14:creationId xmlns:p14="http://schemas.microsoft.com/office/powerpoint/2010/main" val="4146388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err="1">
                <a:solidFill>
                  <a:schemeClr val="tx1"/>
                </a:solidFill>
                <a:effectLst/>
                <a:latin typeface="+mn-lt"/>
                <a:ea typeface="+mn-ea"/>
                <a:cs typeface="+mn-cs"/>
              </a:rPr>
              <a:t>GenAI</a:t>
            </a:r>
            <a:r>
              <a:rPr lang="en-US" sz="1200" kern="1200" dirty="0">
                <a:solidFill>
                  <a:schemeClr val="tx1"/>
                </a:solidFill>
                <a:effectLst/>
                <a:latin typeface="+mn-lt"/>
                <a:ea typeface="+mn-ea"/>
                <a:cs typeface="+mn-cs"/>
              </a:rPr>
              <a:t> is a combination of genetic profiling and AI to enhance the clinical decision-making process through the analysis of big genomic data. It forecasts illnesses and is used to </a:t>
            </a:r>
            <a:r>
              <a:rPr lang="en-US" sz="1200" kern="1200" dirty="0" err="1">
                <a:solidFill>
                  <a:schemeClr val="tx1"/>
                </a:solidFill>
                <a:effectLst/>
                <a:latin typeface="+mn-lt"/>
                <a:ea typeface="+mn-ea"/>
                <a:cs typeface="+mn-cs"/>
              </a:rPr>
              <a:t>personalise</a:t>
            </a:r>
            <a:r>
              <a:rPr lang="en-US" sz="1200" kern="1200" dirty="0">
                <a:solidFill>
                  <a:schemeClr val="tx1"/>
                </a:solidFill>
                <a:effectLst/>
                <a:latin typeface="+mn-lt"/>
                <a:ea typeface="+mn-ea"/>
                <a:cs typeface="+mn-cs"/>
              </a:rPr>
              <a:t> treatment. In the UK, it is adopted in NHS genomics and digital health infrastructures, and is at the </a:t>
            </a:r>
            <a:r>
              <a:rPr lang="en-US" sz="1200" kern="1200" dirty="0" err="1">
                <a:solidFill>
                  <a:schemeClr val="tx1"/>
                </a:solidFill>
                <a:effectLst/>
                <a:latin typeface="+mn-lt"/>
                <a:ea typeface="+mn-ea"/>
                <a:cs typeface="+mn-cs"/>
              </a:rPr>
              <a:t>centre</a:t>
            </a:r>
            <a:r>
              <a:rPr lang="en-US" sz="1200" kern="1200" dirty="0">
                <a:solidFill>
                  <a:schemeClr val="tx1"/>
                </a:solidFill>
                <a:effectLst/>
                <a:latin typeface="+mn-lt"/>
                <a:ea typeface="+mn-ea"/>
                <a:cs typeface="+mn-cs"/>
              </a:rPr>
              <a:t> of managing precision medicine and population health. This technology makes work processes streamlined and provides more informed care.</a:t>
            </a:r>
          </a:p>
          <a:p>
            <a:endParaRPr lang="en-US" dirty="0"/>
          </a:p>
        </p:txBody>
      </p:sp>
      <p:sp>
        <p:nvSpPr>
          <p:cNvPr id="4" name="Slide Number Placeholder 3"/>
          <p:cNvSpPr>
            <a:spLocks noGrp="1"/>
          </p:cNvSpPr>
          <p:nvPr>
            <p:ph type="sldNum" sz="quarter" idx="10"/>
          </p:nvPr>
        </p:nvSpPr>
        <p:spPr/>
        <p:txBody>
          <a:bodyPr/>
          <a:lstStyle/>
          <a:p>
            <a:fld id="{652F1279-6CE4-4169-83D3-4483097B6907}" type="slidenum">
              <a:rPr lang="en-US" smtClean="0"/>
              <a:t>3</a:t>
            </a:fld>
            <a:endParaRPr lang="en-US"/>
          </a:p>
        </p:txBody>
      </p:sp>
    </p:spTree>
    <p:extLst>
      <p:ext uri="{BB962C8B-B14F-4D97-AF65-F5344CB8AC3E}">
        <p14:creationId xmlns:p14="http://schemas.microsoft.com/office/powerpoint/2010/main" val="499173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illustration shows how </a:t>
            </a:r>
            <a:r>
              <a:rPr lang="en-US" sz="1200" kern="1200" dirty="0" err="1">
                <a:solidFill>
                  <a:schemeClr val="tx1"/>
                </a:solidFill>
                <a:effectLst/>
                <a:latin typeface="+mn-lt"/>
                <a:ea typeface="+mn-ea"/>
                <a:cs typeface="+mn-cs"/>
              </a:rPr>
              <a:t>GenAI</a:t>
            </a:r>
            <a:r>
              <a:rPr lang="en-US" sz="1200" kern="1200" dirty="0">
                <a:solidFill>
                  <a:schemeClr val="tx1"/>
                </a:solidFill>
                <a:effectLst/>
                <a:latin typeface="+mn-lt"/>
                <a:ea typeface="+mn-ea"/>
                <a:cs typeface="+mn-cs"/>
              </a:rPr>
              <a:t> is used to work with patient genetic data in order to instruct clinicians on the best treatment options. As an illustration, AI can be used in cancer treatment by </a:t>
            </a:r>
            <a:r>
              <a:rPr lang="en-US" sz="1200" kern="1200" dirty="0" err="1">
                <a:solidFill>
                  <a:schemeClr val="tx1"/>
                </a:solidFill>
                <a:effectLst/>
                <a:latin typeface="+mn-lt"/>
                <a:ea typeface="+mn-ea"/>
                <a:cs typeface="+mn-cs"/>
              </a:rPr>
              <a:t>analysing</a:t>
            </a:r>
            <a:r>
              <a:rPr lang="en-US" sz="1200" kern="1200" dirty="0">
                <a:solidFill>
                  <a:schemeClr val="tx1"/>
                </a:solidFill>
                <a:effectLst/>
                <a:latin typeface="+mn-lt"/>
                <a:ea typeface="+mn-ea"/>
                <a:cs typeface="+mn-cs"/>
              </a:rPr>
              <a:t> the </a:t>
            </a:r>
            <a:r>
              <a:rPr lang="en-US" sz="1200" kern="1200" dirty="0" err="1">
                <a:solidFill>
                  <a:schemeClr val="tx1"/>
                </a:solidFill>
                <a:effectLst/>
                <a:latin typeface="+mn-lt"/>
                <a:ea typeface="+mn-ea"/>
                <a:cs typeface="+mn-cs"/>
              </a:rPr>
              <a:t>tumour</a:t>
            </a:r>
            <a:r>
              <a:rPr lang="en-US" sz="1200" kern="1200" dirty="0">
                <a:solidFill>
                  <a:schemeClr val="tx1"/>
                </a:solidFill>
                <a:effectLst/>
                <a:latin typeface="+mn-lt"/>
                <a:ea typeface="+mn-ea"/>
                <a:cs typeface="+mn-cs"/>
              </a:rPr>
              <a:t> genomics in order to discover targeted treatment. Examples of such applications include </a:t>
            </a:r>
            <a:r>
              <a:rPr lang="en-US" sz="1200" kern="1200" dirty="0" err="1">
                <a:solidFill>
                  <a:schemeClr val="tx1"/>
                </a:solidFill>
                <a:effectLst/>
                <a:latin typeface="+mn-lt"/>
                <a:ea typeface="+mn-ea"/>
                <a:cs typeface="+mn-cs"/>
              </a:rPr>
              <a:t>GenAI</a:t>
            </a:r>
            <a:r>
              <a:rPr lang="en-US" sz="1200" kern="1200" dirty="0">
                <a:solidFill>
                  <a:schemeClr val="tx1"/>
                </a:solidFill>
                <a:effectLst/>
                <a:latin typeface="+mn-lt"/>
                <a:ea typeface="+mn-ea"/>
                <a:cs typeface="+mn-cs"/>
              </a:rPr>
              <a:t> in clinical pathways, which allows the application to be more </a:t>
            </a:r>
            <a:r>
              <a:rPr lang="en-US" sz="1200" kern="1200" dirty="0" err="1">
                <a:solidFill>
                  <a:schemeClr val="tx1"/>
                </a:solidFill>
                <a:effectLst/>
                <a:latin typeface="+mn-lt"/>
                <a:ea typeface="+mn-ea"/>
                <a:cs typeface="+mn-cs"/>
              </a:rPr>
              <a:t>personalised</a:t>
            </a:r>
            <a:r>
              <a:rPr lang="en-US" sz="1200" kern="1200" dirty="0">
                <a:solidFill>
                  <a:schemeClr val="tx1"/>
                </a:solidFill>
                <a:effectLst/>
                <a:latin typeface="+mn-lt"/>
                <a:ea typeface="+mn-ea"/>
                <a:cs typeface="+mn-cs"/>
              </a:rPr>
              <a:t> and achieve better patient outcomes, and helps the NHS meet innovation objectives.</a:t>
            </a:r>
          </a:p>
          <a:p>
            <a:endParaRPr lang="en-US" dirty="0"/>
          </a:p>
        </p:txBody>
      </p:sp>
      <p:sp>
        <p:nvSpPr>
          <p:cNvPr id="4" name="Slide Number Placeholder 3"/>
          <p:cNvSpPr>
            <a:spLocks noGrp="1"/>
          </p:cNvSpPr>
          <p:nvPr>
            <p:ph type="sldNum" sz="quarter" idx="10"/>
          </p:nvPr>
        </p:nvSpPr>
        <p:spPr/>
        <p:txBody>
          <a:bodyPr/>
          <a:lstStyle/>
          <a:p>
            <a:fld id="{652F1279-6CE4-4169-83D3-4483097B6907}" type="slidenum">
              <a:rPr lang="en-US" smtClean="0"/>
              <a:t>4</a:t>
            </a:fld>
            <a:endParaRPr lang="en-US"/>
          </a:p>
        </p:txBody>
      </p:sp>
    </p:spTree>
    <p:extLst>
      <p:ext uri="{BB962C8B-B14F-4D97-AF65-F5344CB8AC3E}">
        <p14:creationId xmlns:p14="http://schemas.microsoft.com/office/powerpoint/2010/main" val="10124932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err="1">
                <a:solidFill>
                  <a:schemeClr val="tx1"/>
                </a:solidFill>
                <a:effectLst/>
                <a:latin typeface="+mn-lt"/>
                <a:ea typeface="+mn-ea"/>
                <a:cs typeface="+mn-cs"/>
              </a:rPr>
              <a:t>GenAI</a:t>
            </a:r>
            <a:r>
              <a:rPr lang="en-US" sz="1200" kern="1200" dirty="0">
                <a:solidFill>
                  <a:schemeClr val="tx1"/>
                </a:solidFill>
                <a:effectLst/>
                <a:latin typeface="+mn-lt"/>
                <a:ea typeface="+mn-ea"/>
                <a:cs typeface="+mn-cs"/>
              </a:rPr>
              <a:t> changes the role of the healthcare workforce by designing new hybrid jobs that involve clinical knowledge and AI knowledge. It is able to automate the routine tasks and release clinicians to attend to patients. Although it has led to efficiency, the staff members experience difficulties adjusting to these new changes and overcoming the digital literacy gap. It is necessary to invest in continuing professional development (CPD) and ongoing training as a way of guaranteeing the readiness and acceptance of the workforce.</a:t>
            </a:r>
          </a:p>
          <a:p>
            <a:endParaRPr lang="en-US" dirty="0"/>
          </a:p>
        </p:txBody>
      </p:sp>
      <p:sp>
        <p:nvSpPr>
          <p:cNvPr id="4" name="Slide Number Placeholder 3"/>
          <p:cNvSpPr>
            <a:spLocks noGrp="1"/>
          </p:cNvSpPr>
          <p:nvPr>
            <p:ph type="sldNum" sz="quarter" idx="10"/>
          </p:nvPr>
        </p:nvSpPr>
        <p:spPr/>
        <p:txBody>
          <a:bodyPr/>
          <a:lstStyle/>
          <a:p>
            <a:fld id="{652F1279-6CE4-4169-83D3-4483097B6907}" type="slidenum">
              <a:rPr lang="en-US" smtClean="0"/>
              <a:t>5</a:t>
            </a:fld>
            <a:endParaRPr lang="en-US"/>
          </a:p>
        </p:txBody>
      </p:sp>
    </p:spTree>
    <p:extLst>
      <p:ext uri="{BB962C8B-B14F-4D97-AF65-F5344CB8AC3E}">
        <p14:creationId xmlns:p14="http://schemas.microsoft.com/office/powerpoint/2010/main" val="3510623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err="1">
                <a:solidFill>
                  <a:schemeClr val="tx1"/>
                </a:solidFill>
                <a:effectLst/>
                <a:latin typeface="+mn-lt"/>
                <a:ea typeface="+mn-ea"/>
                <a:cs typeface="+mn-cs"/>
              </a:rPr>
              <a:t>GenAI</a:t>
            </a:r>
            <a:r>
              <a:rPr lang="en-US" sz="1200" kern="1200" dirty="0">
                <a:solidFill>
                  <a:schemeClr val="tx1"/>
                </a:solidFill>
                <a:effectLst/>
                <a:latin typeface="+mn-lt"/>
                <a:ea typeface="+mn-ea"/>
                <a:cs typeface="+mn-cs"/>
              </a:rPr>
              <a:t> has a positive influence over service delivery by automating routine operations, providing AI-based clinical decision support, and enhancing the quality, as well as the timeliness of care. It facilitates tele-patients and virtual care systems, which expand access. Nevertheless, technical difficulties with the introduction of AI into the current NHS IT systems may lead to delays and disruption, and it is important to introduce it step by step.</a:t>
            </a:r>
          </a:p>
          <a:p>
            <a:endParaRPr lang="en-US" dirty="0"/>
          </a:p>
        </p:txBody>
      </p:sp>
      <p:sp>
        <p:nvSpPr>
          <p:cNvPr id="4" name="Slide Number Placeholder 3"/>
          <p:cNvSpPr>
            <a:spLocks noGrp="1"/>
          </p:cNvSpPr>
          <p:nvPr>
            <p:ph type="sldNum" sz="quarter" idx="10"/>
          </p:nvPr>
        </p:nvSpPr>
        <p:spPr/>
        <p:txBody>
          <a:bodyPr/>
          <a:lstStyle/>
          <a:p>
            <a:fld id="{652F1279-6CE4-4169-83D3-4483097B6907}" type="slidenum">
              <a:rPr lang="en-US" smtClean="0"/>
              <a:t>6</a:t>
            </a:fld>
            <a:endParaRPr lang="en-US"/>
          </a:p>
        </p:txBody>
      </p:sp>
    </p:spTree>
    <p:extLst>
      <p:ext uri="{BB962C8B-B14F-4D97-AF65-F5344CB8AC3E}">
        <p14:creationId xmlns:p14="http://schemas.microsoft.com/office/powerpoint/2010/main" val="37939341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AI-driven digital tools allow patients receiving care to have more </a:t>
            </a:r>
            <a:r>
              <a:rPr lang="en-US" sz="1200" kern="1200" dirty="0" err="1">
                <a:solidFill>
                  <a:schemeClr val="tx1"/>
                </a:solidFill>
                <a:effectLst/>
                <a:latin typeface="+mn-lt"/>
                <a:ea typeface="+mn-ea"/>
                <a:cs typeface="+mn-cs"/>
              </a:rPr>
              <a:t>personalised</a:t>
            </a:r>
            <a:r>
              <a:rPr lang="en-US" sz="1200" kern="1200" dirty="0">
                <a:solidFill>
                  <a:schemeClr val="tx1"/>
                </a:solidFill>
                <a:effectLst/>
                <a:latin typeface="+mn-lt"/>
                <a:ea typeface="+mn-ea"/>
                <a:cs typeface="+mn-cs"/>
              </a:rPr>
              <a:t> treatment plans and interact more with their health. Remote monitoring and telehealth enhance convenience, particularly in the case of chronic diseases. However, there are threats of privacy problems and digital gaps to fair access. These disparities need to be addressed by being educated and providing infrastructure to address inequities in healthcare delivery.</a:t>
            </a:r>
          </a:p>
          <a:p>
            <a:endParaRPr lang="en-US" dirty="0"/>
          </a:p>
        </p:txBody>
      </p:sp>
      <p:sp>
        <p:nvSpPr>
          <p:cNvPr id="4" name="Slide Number Placeholder 3"/>
          <p:cNvSpPr>
            <a:spLocks noGrp="1"/>
          </p:cNvSpPr>
          <p:nvPr>
            <p:ph type="sldNum" sz="quarter" idx="10"/>
          </p:nvPr>
        </p:nvSpPr>
        <p:spPr/>
        <p:txBody>
          <a:bodyPr/>
          <a:lstStyle/>
          <a:p>
            <a:fld id="{652F1279-6CE4-4169-83D3-4483097B6907}" type="slidenum">
              <a:rPr lang="en-US" smtClean="0"/>
              <a:t>7</a:t>
            </a:fld>
            <a:endParaRPr lang="en-US"/>
          </a:p>
        </p:txBody>
      </p:sp>
    </p:spTree>
    <p:extLst>
      <p:ext uri="{BB962C8B-B14F-4D97-AF65-F5344CB8AC3E}">
        <p14:creationId xmlns:p14="http://schemas.microsoft.com/office/powerpoint/2010/main" val="41698432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a:solidFill>
                  <a:schemeClr val="tx1"/>
                </a:solidFill>
                <a:effectLst/>
                <a:latin typeface="+mn-lt"/>
                <a:ea typeface="+mn-ea"/>
                <a:cs typeface="+mn-cs"/>
              </a:rPr>
              <a:t>GenAI</a:t>
            </a:r>
            <a:r>
              <a:rPr lang="en-US" sz="1200" kern="1200" dirty="0">
                <a:solidFill>
                  <a:schemeClr val="tx1"/>
                </a:solidFill>
                <a:effectLst/>
                <a:latin typeface="+mn-lt"/>
                <a:ea typeface="+mn-ea"/>
                <a:cs typeface="+mn-cs"/>
              </a:rPr>
              <a:t> is a type of telemedicine that can transport </a:t>
            </a:r>
            <a:r>
              <a:rPr lang="en-US" sz="1200" kern="1200" dirty="0" err="1">
                <a:solidFill>
                  <a:schemeClr val="tx1"/>
                </a:solidFill>
                <a:effectLst/>
                <a:latin typeface="+mn-lt"/>
                <a:ea typeface="+mn-ea"/>
                <a:cs typeface="+mn-cs"/>
              </a:rPr>
              <a:t>specialised</a:t>
            </a:r>
            <a:r>
              <a:rPr lang="en-US" sz="1200" kern="1200" dirty="0">
                <a:solidFill>
                  <a:schemeClr val="tx1"/>
                </a:solidFill>
                <a:effectLst/>
                <a:latin typeface="+mn-lt"/>
                <a:ea typeface="+mn-ea"/>
                <a:cs typeface="+mn-cs"/>
              </a:rPr>
              <a:t> knowledge to underserved groups and diminish geographical inequalities in healthcare. It assists in making the community involved in the health management. However, the absence of digital infrastructure and distrust in AI technologies could be a hindrance. The digital infrastructure and community engagement </a:t>
            </a:r>
            <a:r>
              <a:rPr lang="en-US" sz="1200" kern="1200" dirty="0" err="1">
                <a:solidFill>
                  <a:schemeClr val="tx1"/>
                </a:solidFill>
                <a:effectLst/>
                <a:latin typeface="+mn-lt"/>
                <a:ea typeface="+mn-ea"/>
                <a:cs typeface="+mn-cs"/>
              </a:rPr>
              <a:t>programme</a:t>
            </a:r>
            <a:r>
              <a:rPr lang="en-US" sz="1200" kern="1200" dirty="0">
                <a:solidFill>
                  <a:schemeClr val="tx1"/>
                </a:solidFill>
                <a:effectLst/>
                <a:latin typeface="+mn-lt"/>
                <a:ea typeface="+mn-ea"/>
                <a:cs typeface="+mn-cs"/>
              </a:rPr>
              <a:t> must be an investment that would have a maximum benefit and low cost of inequality. </a:t>
            </a:r>
            <a:endParaRPr lang="en-US" dirty="0"/>
          </a:p>
        </p:txBody>
      </p:sp>
      <p:sp>
        <p:nvSpPr>
          <p:cNvPr id="4" name="Slide Number Placeholder 3"/>
          <p:cNvSpPr>
            <a:spLocks noGrp="1"/>
          </p:cNvSpPr>
          <p:nvPr>
            <p:ph type="sldNum" sz="quarter" idx="10"/>
          </p:nvPr>
        </p:nvSpPr>
        <p:spPr/>
        <p:txBody>
          <a:bodyPr/>
          <a:lstStyle/>
          <a:p>
            <a:fld id="{652F1279-6CE4-4169-83D3-4483097B6907}" type="slidenum">
              <a:rPr lang="en-US" smtClean="0"/>
              <a:t>8</a:t>
            </a:fld>
            <a:endParaRPr lang="en-US"/>
          </a:p>
        </p:txBody>
      </p:sp>
    </p:spTree>
    <p:extLst>
      <p:ext uri="{BB962C8B-B14F-4D97-AF65-F5344CB8AC3E}">
        <p14:creationId xmlns:p14="http://schemas.microsoft.com/office/powerpoint/2010/main" val="27292363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GenAI</a:t>
            </a:r>
            <a:r>
              <a:rPr lang="en-US" sz="1200" kern="1200" dirty="0">
                <a:solidFill>
                  <a:schemeClr val="tx1"/>
                </a:solidFill>
                <a:effectLst/>
                <a:latin typeface="+mn-lt"/>
                <a:ea typeface="+mn-ea"/>
                <a:cs typeface="+mn-cs"/>
              </a:rPr>
              <a:t> has revolutionary benefits, yet several obstinate challenges need to be addressed, including the capability of the </a:t>
            </a:r>
            <a:r>
              <a:rPr lang="en-US" sz="1200" kern="1200" dirty="0" err="1">
                <a:solidFill>
                  <a:schemeClr val="tx1"/>
                </a:solidFill>
                <a:effectLst/>
                <a:latin typeface="+mn-lt"/>
                <a:ea typeface="+mn-ea"/>
                <a:cs typeface="+mn-cs"/>
              </a:rPr>
              <a:t>labour</a:t>
            </a:r>
            <a:r>
              <a:rPr lang="en-US" sz="1200" kern="1200" dirty="0">
                <a:solidFill>
                  <a:schemeClr val="tx1"/>
                </a:solidFill>
                <a:effectLst/>
                <a:latin typeface="+mn-lt"/>
                <a:ea typeface="+mn-ea"/>
                <a:cs typeface="+mn-cs"/>
              </a:rPr>
              <a:t> force to evolve, technological unification, confidentiality, and online inequalities. The systematic management of them using evidence-based interventions like protective training time, slow technological adoption, and greater access to digital will be used to implement AI innovations in healthcare with ease and safety. </a:t>
            </a:r>
            <a:endParaRPr lang="en-US" dirty="0"/>
          </a:p>
        </p:txBody>
      </p:sp>
      <p:sp>
        <p:nvSpPr>
          <p:cNvPr id="4" name="Slide Number Placeholder 3"/>
          <p:cNvSpPr>
            <a:spLocks noGrp="1"/>
          </p:cNvSpPr>
          <p:nvPr>
            <p:ph type="sldNum" sz="quarter" idx="10"/>
          </p:nvPr>
        </p:nvSpPr>
        <p:spPr/>
        <p:txBody>
          <a:bodyPr/>
          <a:lstStyle/>
          <a:p>
            <a:fld id="{652F1279-6CE4-4169-83D3-4483097B6907}" type="slidenum">
              <a:rPr lang="en-US" smtClean="0"/>
              <a:t>9</a:t>
            </a:fld>
            <a:endParaRPr lang="en-US"/>
          </a:p>
        </p:txBody>
      </p:sp>
    </p:spTree>
    <p:extLst>
      <p:ext uri="{BB962C8B-B14F-4D97-AF65-F5344CB8AC3E}">
        <p14:creationId xmlns:p14="http://schemas.microsoft.com/office/powerpoint/2010/main" val="41760033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GenAI</a:t>
            </a:r>
            <a:r>
              <a:rPr lang="en-US" sz="1200" kern="1200" dirty="0">
                <a:solidFill>
                  <a:schemeClr val="tx1"/>
                </a:solidFill>
                <a:effectLst/>
                <a:latin typeface="+mn-lt"/>
                <a:ea typeface="+mn-ea"/>
                <a:cs typeface="+mn-cs"/>
              </a:rPr>
              <a:t> results in high levels of efficiency of the workforce, quality service delivery, and patient-</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care. The moderate view </a:t>
            </a:r>
            <a:r>
              <a:rPr lang="en-US" sz="1200" kern="1200" dirty="0" err="1">
                <a:solidFill>
                  <a:schemeClr val="tx1"/>
                </a:solidFill>
                <a:effectLst/>
                <a:latin typeface="+mn-lt"/>
                <a:ea typeface="+mn-ea"/>
                <a:cs typeface="+mn-cs"/>
              </a:rPr>
              <a:t>recognises</a:t>
            </a:r>
            <a:r>
              <a:rPr lang="en-US" sz="1200" kern="1200" dirty="0">
                <a:solidFill>
                  <a:schemeClr val="tx1"/>
                </a:solidFill>
                <a:effectLst/>
                <a:latin typeface="+mn-lt"/>
                <a:ea typeface="+mn-ea"/>
                <a:cs typeface="+mn-cs"/>
              </a:rPr>
              <a:t> the possibility of change and the difficulties of the process. Another investment that is required is training, infrastructure, and ethical governance. </a:t>
            </a:r>
            <a:r>
              <a:rPr lang="en-US" sz="1200" kern="1200" dirty="0" err="1">
                <a:solidFill>
                  <a:schemeClr val="tx1"/>
                </a:solidFill>
                <a:effectLst/>
                <a:latin typeface="+mn-lt"/>
                <a:ea typeface="+mn-ea"/>
                <a:cs typeface="+mn-cs"/>
              </a:rPr>
              <a:t>GenAI</a:t>
            </a:r>
            <a:r>
              <a:rPr lang="en-US" sz="1200" kern="1200" dirty="0">
                <a:solidFill>
                  <a:schemeClr val="tx1"/>
                </a:solidFill>
                <a:effectLst/>
                <a:latin typeface="+mn-lt"/>
                <a:ea typeface="+mn-ea"/>
                <a:cs typeface="+mn-cs"/>
              </a:rPr>
              <a:t> has a sunny day of sustainable, fair accurate healthcare. Slide notes: In conclusion, </a:t>
            </a:r>
            <a:r>
              <a:rPr lang="en-US" sz="1200" kern="1200" dirty="0" err="1">
                <a:solidFill>
                  <a:schemeClr val="tx1"/>
                </a:solidFill>
                <a:effectLst/>
                <a:latin typeface="+mn-lt"/>
                <a:ea typeface="+mn-ea"/>
                <a:cs typeface="+mn-cs"/>
              </a:rPr>
              <a:t>GenAI</a:t>
            </a:r>
            <a:r>
              <a:rPr lang="en-US" sz="1200" kern="1200" dirty="0">
                <a:solidFill>
                  <a:schemeClr val="tx1"/>
                </a:solidFill>
                <a:effectLst/>
                <a:latin typeface="+mn-lt"/>
                <a:ea typeface="+mn-ea"/>
                <a:cs typeface="+mn-cs"/>
              </a:rPr>
              <a:t> is a new solution that is </a:t>
            </a:r>
            <a:r>
              <a:rPr lang="en-US" sz="1200" kern="1200" dirty="0" err="1">
                <a:solidFill>
                  <a:schemeClr val="tx1"/>
                </a:solidFill>
                <a:effectLst/>
                <a:latin typeface="+mn-lt"/>
                <a:ea typeface="+mn-ea"/>
                <a:cs typeface="+mn-cs"/>
              </a:rPr>
              <a:t>revolutionising</a:t>
            </a:r>
            <a:r>
              <a:rPr lang="en-US" sz="1200" kern="1200" dirty="0">
                <a:solidFill>
                  <a:schemeClr val="tx1"/>
                </a:solidFill>
                <a:effectLst/>
                <a:latin typeface="+mn-lt"/>
                <a:ea typeface="+mn-ea"/>
                <a:cs typeface="+mn-cs"/>
              </a:rPr>
              <a:t> the UK health and social care through improving the workforce role, service delivery, and patient outcomes. However, issues like digital illiteracy and system compatibility have to be addressed, and the evidence lies in the fact that it should continue to invest in the system in order to </a:t>
            </a:r>
            <a:r>
              <a:rPr lang="en-US" sz="1200" kern="1200" dirty="0" err="1">
                <a:solidFill>
                  <a:schemeClr val="tx1"/>
                </a:solidFill>
                <a:effectLst/>
                <a:latin typeface="+mn-lt"/>
                <a:ea typeface="+mn-ea"/>
                <a:cs typeface="+mn-cs"/>
              </a:rPr>
              <a:t>realise</a:t>
            </a:r>
            <a:r>
              <a:rPr lang="en-US" sz="1200" kern="1200" dirty="0">
                <a:solidFill>
                  <a:schemeClr val="tx1"/>
                </a:solidFill>
                <a:effectLst/>
                <a:latin typeface="+mn-lt"/>
                <a:ea typeface="+mn-ea"/>
                <a:cs typeface="+mn-cs"/>
              </a:rPr>
              <a:t> its full potential sustainably and equitably. The future picture is optimistic since AI is on the way to the future in the sphere of healthcare. </a:t>
            </a:r>
            <a:endParaRPr lang="en-US" dirty="0"/>
          </a:p>
        </p:txBody>
      </p:sp>
      <p:sp>
        <p:nvSpPr>
          <p:cNvPr id="4" name="Slide Number Placeholder 3"/>
          <p:cNvSpPr>
            <a:spLocks noGrp="1"/>
          </p:cNvSpPr>
          <p:nvPr>
            <p:ph type="sldNum" sz="quarter" idx="10"/>
          </p:nvPr>
        </p:nvSpPr>
        <p:spPr/>
        <p:txBody>
          <a:bodyPr/>
          <a:lstStyle/>
          <a:p>
            <a:fld id="{652F1279-6CE4-4169-83D3-4483097B6907}" type="slidenum">
              <a:rPr lang="en-US" smtClean="0"/>
              <a:t>10</a:t>
            </a:fld>
            <a:endParaRPr lang="en-US"/>
          </a:p>
        </p:txBody>
      </p:sp>
    </p:spTree>
    <p:extLst>
      <p:ext uri="{BB962C8B-B14F-4D97-AF65-F5344CB8AC3E}">
        <p14:creationId xmlns:p14="http://schemas.microsoft.com/office/powerpoint/2010/main" val="29547676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a:solidFill>
                  <a:schemeClr val="tx1"/>
                </a:solidFill>
                <a:effectLst/>
                <a:latin typeface="+mn-lt"/>
                <a:ea typeface="+mn-ea"/>
                <a:cs typeface="+mn-cs"/>
              </a:rPr>
              <a:t>Alowais</a:t>
            </a:r>
            <a:r>
              <a:rPr lang="en-US" sz="1200" kern="1200" dirty="0">
                <a:solidFill>
                  <a:schemeClr val="tx1"/>
                </a:solidFill>
                <a:effectLst/>
                <a:latin typeface="+mn-lt"/>
                <a:ea typeface="+mn-ea"/>
                <a:cs typeface="+mn-cs"/>
              </a:rPr>
              <a:t>, S.A., </a:t>
            </a:r>
            <a:r>
              <a:rPr lang="en-US" sz="1200" kern="1200" dirty="0" err="1">
                <a:solidFill>
                  <a:schemeClr val="tx1"/>
                </a:solidFill>
                <a:effectLst/>
                <a:latin typeface="+mn-lt"/>
                <a:ea typeface="+mn-ea"/>
                <a:cs typeface="+mn-cs"/>
              </a:rPr>
              <a:t>Alghamdi</a:t>
            </a:r>
            <a:r>
              <a:rPr lang="en-US" sz="1200" kern="1200" dirty="0">
                <a:solidFill>
                  <a:schemeClr val="tx1"/>
                </a:solidFill>
                <a:effectLst/>
                <a:latin typeface="+mn-lt"/>
                <a:ea typeface="+mn-ea"/>
                <a:cs typeface="+mn-cs"/>
              </a:rPr>
              <a:t>, S.S., </a:t>
            </a:r>
            <a:r>
              <a:rPr lang="en-US" sz="1200" kern="1200" dirty="0" err="1">
                <a:solidFill>
                  <a:schemeClr val="tx1"/>
                </a:solidFill>
                <a:effectLst/>
                <a:latin typeface="+mn-lt"/>
                <a:ea typeface="+mn-ea"/>
                <a:cs typeface="+mn-cs"/>
              </a:rPr>
              <a:t>Alsuhebany</a:t>
            </a:r>
            <a:r>
              <a:rPr lang="en-US" sz="1200" kern="1200" dirty="0">
                <a:solidFill>
                  <a:schemeClr val="tx1"/>
                </a:solidFill>
                <a:effectLst/>
                <a:latin typeface="+mn-lt"/>
                <a:ea typeface="+mn-ea"/>
                <a:cs typeface="+mn-cs"/>
              </a:rPr>
              <a:t>, N., </a:t>
            </a:r>
            <a:r>
              <a:rPr lang="en-US" sz="1200" kern="1200" dirty="0" err="1">
                <a:solidFill>
                  <a:schemeClr val="tx1"/>
                </a:solidFill>
                <a:effectLst/>
                <a:latin typeface="+mn-lt"/>
                <a:ea typeface="+mn-ea"/>
                <a:cs typeface="+mn-cs"/>
              </a:rPr>
              <a:t>Alqahtani</a:t>
            </a:r>
            <a:r>
              <a:rPr lang="en-US" sz="1200" kern="1200" dirty="0">
                <a:solidFill>
                  <a:schemeClr val="tx1"/>
                </a:solidFill>
                <a:effectLst/>
                <a:latin typeface="+mn-lt"/>
                <a:ea typeface="+mn-ea"/>
                <a:cs typeface="+mn-cs"/>
              </a:rPr>
              <a:t>, T., </a:t>
            </a:r>
            <a:r>
              <a:rPr lang="en-US" sz="1200" kern="1200" dirty="0" err="1">
                <a:solidFill>
                  <a:schemeClr val="tx1"/>
                </a:solidFill>
                <a:effectLst/>
                <a:latin typeface="+mn-lt"/>
                <a:ea typeface="+mn-ea"/>
                <a:cs typeface="+mn-cs"/>
              </a:rPr>
              <a:t>Alshaya</a:t>
            </a:r>
            <a:r>
              <a:rPr lang="en-US" sz="1200" kern="1200" dirty="0">
                <a:solidFill>
                  <a:schemeClr val="tx1"/>
                </a:solidFill>
                <a:effectLst/>
                <a:latin typeface="+mn-lt"/>
                <a:ea typeface="+mn-ea"/>
                <a:cs typeface="+mn-cs"/>
              </a:rPr>
              <a:t>, A.I., </a:t>
            </a:r>
            <a:r>
              <a:rPr lang="en-US" sz="1200" kern="1200" dirty="0" err="1">
                <a:solidFill>
                  <a:schemeClr val="tx1"/>
                </a:solidFill>
                <a:effectLst/>
                <a:latin typeface="+mn-lt"/>
                <a:ea typeface="+mn-ea"/>
                <a:cs typeface="+mn-cs"/>
              </a:rPr>
              <a:t>Almohareb</a:t>
            </a:r>
            <a:r>
              <a:rPr lang="en-US" sz="1200" kern="1200" dirty="0">
                <a:solidFill>
                  <a:schemeClr val="tx1"/>
                </a:solidFill>
                <a:effectLst/>
                <a:latin typeface="+mn-lt"/>
                <a:ea typeface="+mn-ea"/>
                <a:cs typeface="+mn-cs"/>
              </a:rPr>
              <a:t>, S.N., </a:t>
            </a:r>
            <a:r>
              <a:rPr lang="en-US" sz="1200" kern="1200" dirty="0" err="1">
                <a:solidFill>
                  <a:schemeClr val="tx1"/>
                </a:solidFill>
                <a:effectLst/>
                <a:latin typeface="+mn-lt"/>
                <a:ea typeface="+mn-ea"/>
                <a:cs typeface="+mn-cs"/>
              </a:rPr>
              <a:t>Aldairem</a:t>
            </a:r>
            <a:r>
              <a:rPr lang="en-US" sz="1200" kern="1200" dirty="0">
                <a:solidFill>
                  <a:schemeClr val="tx1"/>
                </a:solidFill>
                <a:effectLst/>
                <a:latin typeface="+mn-lt"/>
                <a:ea typeface="+mn-ea"/>
                <a:cs typeface="+mn-cs"/>
              </a:rPr>
              <a:t>, A., </a:t>
            </a:r>
            <a:r>
              <a:rPr lang="en-US" sz="1200" kern="1200" dirty="0" err="1">
                <a:solidFill>
                  <a:schemeClr val="tx1"/>
                </a:solidFill>
                <a:effectLst/>
                <a:latin typeface="+mn-lt"/>
                <a:ea typeface="+mn-ea"/>
                <a:cs typeface="+mn-cs"/>
              </a:rPr>
              <a:t>Alrashed</a:t>
            </a:r>
            <a:r>
              <a:rPr lang="en-US" sz="1200" kern="1200" dirty="0">
                <a:solidFill>
                  <a:schemeClr val="tx1"/>
                </a:solidFill>
                <a:effectLst/>
                <a:latin typeface="+mn-lt"/>
                <a:ea typeface="+mn-ea"/>
                <a:cs typeface="+mn-cs"/>
              </a:rPr>
              <a:t>, M., Bin Saleh, K., </a:t>
            </a:r>
            <a:r>
              <a:rPr lang="en-US" sz="1200" kern="1200" dirty="0" err="1">
                <a:solidFill>
                  <a:schemeClr val="tx1"/>
                </a:solidFill>
                <a:effectLst/>
                <a:latin typeface="+mn-lt"/>
                <a:ea typeface="+mn-ea"/>
                <a:cs typeface="+mn-cs"/>
              </a:rPr>
              <a:t>Badreldin</a:t>
            </a:r>
            <a:r>
              <a:rPr lang="en-US" sz="1200" kern="1200" dirty="0">
                <a:solidFill>
                  <a:schemeClr val="tx1"/>
                </a:solidFill>
                <a:effectLst/>
                <a:latin typeface="+mn-lt"/>
                <a:ea typeface="+mn-ea"/>
                <a:cs typeface="+mn-cs"/>
              </a:rPr>
              <a:t>, H.A., and Al </a:t>
            </a:r>
            <a:r>
              <a:rPr lang="en-US" sz="1200" kern="1200" dirty="0" err="1">
                <a:solidFill>
                  <a:schemeClr val="tx1"/>
                </a:solidFill>
                <a:effectLst/>
                <a:latin typeface="+mn-lt"/>
                <a:ea typeface="+mn-ea"/>
                <a:cs typeface="+mn-cs"/>
              </a:rPr>
              <a:t>Yami</a:t>
            </a:r>
            <a:r>
              <a:rPr lang="en-US" sz="1200" kern="1200" dirty="0">
                <a:solidFill>
                  <a:schemeClr val="tx1"/>
                </a:solidFill>
                <a:effectLst/>
                <a:latin typeface="+mn-lt"/>
                <a:ea typeface="+mn-ea"/>
                <a:cs typeface="+mn-cs"/>
              </a:rPr>
              <a:t>, M.S., 2023. Revolutionizing healthcare: the role of artificial intelligence in clinical practice. </a:t>
            </a:r>
            <a:r>
              <a:rPr lang="en-US" sz="1200" i="1" kern="1200" dirty="0">
                <a:solidFill>
                  <a:schemeClr val="tx1"/>
                </a:solidFill>
                <a:effectLst/>
                <a:latin typeface="+mn-lt"/>
                <a:ea typeface="+mn-ea"/>
                <a:cs typeface="+mn-cs"/>
              </a:rPr>
              <a:t>BMC medical education</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23</a:t>
            </a:r>
            <a:r>
              <a:rPr lang="en-US" sz="1200" kern="1200" dirty="0">
                <a:solidFill>
                  <a:schemeClr val="tx1"/>
                </a:solidFill>
                <a:effectLst/>
                <a:latin typeface="+mn-lt"/>
                <a:ea typeface="+mn-ea"/>
                <a:cs typeface="+mn-cs"/>
              </a:rPr>
              <a:t>(1), p.689.</a:t>
            </a:r>
          </a:p>
          <a:p>
            <a:r>
              <a:rPr lang="en-US" sz="1200" kern="1200" dirty="0" err="1">
                <a:solidFill>
                  <a:schemeClr val="tx1"/>
                </a:solidFill>
                <a:effectLst/>
                <a:latin typeface="+mn-lt"/>
                <a:ea typeface="+mn-ea"/>
                <a:cs typeface="+mn-cs"/>
              </a:rPr>
              <a:t>Bekbolatova</a:t>
            </a:r>
            <a:r>
              <a:rPr lang="en-US" sz="1200" kern="1200" dirty="0">
                <a:solidFill>
                  <a:schemeClr val="tx1"/>
                </a:solidFill>
                <a:effectLst/>
                <a:latin typeface="+mn-lt"/>
                <a:ea typeface="+mn-ea"/>
                <a:cs typeface="+mn-cs"/>
              </a:rPr>
              <a:t>, M., Mayer, J., Ong, C.W., and </a:t>
            </a:r>
            <a:r>
              <a:rPr lang="en-US" sz="1200" kern="1200" dirty="0" err="1">
                <a:solidFill>
                  <a:schemeClr val="tx1"/>
                </a:solidFill>
                <a:effectLst/>
                <a:latin typeface="+mn-lt"/>
                <a:ea typeface="+mn-ea"/>
                <a:cs typeface="+mn-cs"/>
              </a:rPr>
              <a:t>Toma</a:t>
            </a:r>
            <a:r>
              <a:rPr lang="en-US" sz="1200" kern="1200" dirty="0">
                <a:solidFill>
                  <a:schemeClr val="tx1"/>
                </a:solidFill>
                <a:effectLst/>
                <a:latin typeface="+mn-lt"/>
                <a:ea typeface="+mn-ea"/>
                <a:cs typeface="+mn-cs"/>
              </a:rPr>
              <a:t>, M., 2024, January. Transformative potential of AI in healthcare: definitions, applications, and navigating the ethical landscape and public perspectives. In </a:t>
            </a:r>
            <a:r>
              <a:rPr lang="en-US" sz="1200" i="1" kern="1200" dirty="0">
                <a:solidFill>
                  <a:schemeClr val="tx1"/>
                </a:solidFill>
                <a:effectLst/>
                <a:latin typeface="+mn-lt"/>
                <a:ea typeface="+mn-ea"/>
                <a:cs typeface="+mn-cs"/>
              </a:rPr>
              <a:t>Healthcare</a:t>
            </a:r>
            <a:r>
              <a:rPr lang="en-US" sz="1200" kern="1200" dirty="0">
                <a:solidFill>
                  <a:schemeClr val="tx1"/>
                </a:solidFill>
                <a:effectLst/>
                <a:latin typeface="+mn-lt"/>
                <a:ea typeface="+mn-ea"/>
                <a:cs typeface="+mn-cs"/>
              </a:rPr>
              <a:t> (Vol. 12, No. 2, p. 125). MDPI.</a:t>
            </a:r>
          </a:p>
          <a:p>
            <a:r>
              <a:rPr lang="en-US" sz="1200" kern="1200" dirty="0" err="1">
                <a:solidFill>
                  <a:schemeClr val="tx1"/>
                </a:solidFill>
                <a:effectLst/>
                <a:latin typeface="+mn-lt"/>
                <a:ea typeface="+mn-ea"/>
                <a:cs typeface="+mn-cs"/>
              </a:rPr>
              <a:t>Bhuyan</a:t>
            </a:r>
            <a:r>
              <a:rPr lang="en-US" sz="1200" kern="1200" dirty="0">
                <a:solidFill>
                  <a:schemeClr val="tx1"/>
                </a:solidFill>
                <a:effectLst/>
                <a:latin typeface="+mn-lt"/>
                <a:ea typeface="+mn-ea"/>
                <a:cs typeface="+mn-cs"/>
              </a:rPr>
              <a:t>, S.S., </a:t>
            </a:r>
            <a:r>
              <a:rPr lang="en-US" sz="1200" kern="1200" dirty="0" err="1">
                <a:solidFill>
                  <a:schemeClr val="tx1"/>
                </a:solidFill>
                <a:effectLst/>
                <a:latin typeface="+mn-lt"/>
                <a:ea typeface="+mn-ea"/>
                <a:cs typeface="+mn-cs"/>
              </a:rPr>
              <a:t>Sateesh</a:t>
            </a:r>
            <a:r>
              <a:rPr lang="en-US" sz="1200" kern="1200" dirty="0">
                <a:solidFill>
                  <a:schemeClr val="tx1"/>
                </a:solidFill>
                <a:effectLst/>
                <a:latin typeface="+mn-lt"/>
                <a:ea typeface="+mn-ea"/>
                <a:cs typeface="+mn-cs"/>
              </a:rPr>
              <a:t>, V., </a:t>
            </a:r>
            <a:r>
              <a:rPr lang="en-US" sz="1200" kern="1200" dirty="0" err="1">
                <a:solidFill>
                  <a:schemeClr val="tx1"/>
                </a:solidFill>
                <a:effectLst/>
                <a:latin typeface="+mn-lt"/>
                <a:ea typeface="+mn-ea"/>
                <a:cs typeface="+mn-cs"/>
              </a:rPr>
              <a:t>Mukul</a:t>
            </a:r>
            <a:r>
              <a:rPr lang="en-US" sz="1200" kern="1200" dirty="0">
                <a:solidFill>
                  <a:schemeClr val="tx1"/>
                </a:solidFill>
                <a:effectLst/>
                <a:latin typeface="+mn-lt"/>
                <a:ea typeface="+mn-ea"/>
                <a:cs typeface="+mn-cs"/>
              </a:rPr>
              <a:t>, N., </a:t>
            </a:r>
            <a:r>
              <a:rPr lang="en-US" sz="1200" kern="1200" dirty="0" err="1">
                <a:solidFill>
                  <a:schemeClr val="tx1"/>
                </a:solidFill>
                <a:effectLst/>
                <a:latin typeface="+mn-lt"/>
                <a:ea typeface="+mn-ea"/>
                <a:cs typeface="+mn-cs"/>
              </a:rPr>
              <a:t>Galvankar</a:t>
            </a:r>
            <a:r>
              <a:rPr lang="en-US" sz="1200" kern="1200" dirty="0">
                <a:solidFill>
                  <a:schemeClr val="tx1"/>
                </a:solidFill>
                <a:effectLst/>
                <a:latin typeface="+mn-lt"/>
                <a:ea typeface="+mn-ea"/>
                <a:cs typeface="+mn-cs"/>
              </a:rPr>
              <a:t>, A., Mahmood, A., </a:t>
            </a:r>
            <a:r>
              <a:rPr lang="en-US" sz="1200" kern="1200" dirty="0" err="1">
                <a:solidFill>
                  <a:schemeClr val="tx1"/>
                </a:solidFill>
                <a:effectLst/>
                <a:latin typeface="+mn-lt"/>
                <a:ea typeface="+mn-ea"/>
                <a:cs typeface="+mn-cs"/>
              </a:rPr>
              <a:t>Nauman</a:t>
            </a:r>
            <a:r>
              <a:rPr lang="en-US" sz="1200" kern="1200" dirty="0">
                <a:solidFill>
                  <a:schemeClr val="tx1"/>
                </a:solidFill>
                <a:effectLst/>
                <a:latin typeface="+mn-lt"/>
                <a:ea typeface="+mn-ea"/>
                <a:cs typeface="+mn-cs"/>
              </a:rPr>
              <a:t>, M., Rai, A., </a:t>
            </a:r>
            <a:r>
              <a:rPr lang="en-US" sz="1200" kern="1200" dirty="0" err="1">
                <a:solidFill>
                  <a:schemeClr val="tx1"/>
                </a:solidFill>
                <a:effectLst/>
                <a:latin typeface="+mn-lt"/>
                <a:ea typeface="+mn-ea"/>
                <a:cs typeface="+mn-cs"/>
              </a:rPr>
              <a:t>Bordoloi</a:t>
            </a:r>
            <a:r>
              <a:rPr lang="en-US" sz="1200" kern="1200" dirty="0">
                <a:solidFill>
                  <a:schemeClr val="tx1"/>
                </a:solidFill>
                <a:effectLst/>
                <a:latin typeface="+mn-lt"/>
                <a:ea typeface="+mn-ea"/>
                <a:cs typeface="+mn-cs"/>
              </a:rPr>
              <a:t>, K., </a:t>
            </a:r>
            <a:r>
              <a:rPr lang="en-US" sz="1200" kern="1200" dirty="0" err="1">
                <a:solidFill>
                  <a:schemeClr val="tx1"/>
                </a:solidFill>
                <a:effectLst/>
                <a:latin typeface="+mn-lt"/>
                <a:ea typeface="+mn-ea"/>
                <a:cs typeface="+mn-cs"/>
              </a:rPr>
              <a:t>Basu</a:t>
            </a:r>
            <a:r>
              <a:rPr lang="en-US" sz="1200" kern="1200" dirty="0">
                <a:solidFill>
                  <a:schemeClr val="tx1"/>
                </a:solidFill>
                <a:effectLst/>
                <a:latin typeface="+mn-lt"/>
                <a:ea typeface="+mn-ea"/>
                <a:cs typeface="+mn-cs"/>
              </a:rPr>
              <a:t>, U., and Samuel, J., 2025. Generative artificial intelligence use in healthcare: opportunities for clinical excellence and administrative efficiency. </a:t>
            </a:r>
            <a:r>
              <a:rPr lang="en-US" sz="1200" i="1" kern="1200" dirty="0">
                <a:solidFill>
                  <a:schemeClr val="tx1"/>
                </a:solidFill>
                <a:effectLst/>
                <a:latin typeface="+mn-lt"/>
                <a:ea typeface="+mn-ea"/>
                <a:cs typeface="+mn-cs"/>
              </a:rPr>
              <a:t>Journal of Medical Systems</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49</a:t>
            </a:r>
            <a:r>
              <a:rPr lang="en-US" sz="1200" kern="1200" dirty="0">
                <a:solidFill>
                  <a:schemeClr val="tx1"/>
                </a:solidFill>
                <a:effectLst/>
                <a:latin typeface="+mn-lt"/>
                <a:ea typeface="+mn-ea"/>
                <a:cs typeface="+mn-cs"/>
              </a:rPr>
              <a:t>(1), p.10.</a:t>
            </a:r>
          </a:p>
          <a:p>
            <a:r>
              <a:rPr lang="en-US" sz="1200" kern="1200" dirty="0" err="1">
                <a:solidFill>
                  <a:schemeClr val="tx1"/>
                </a:solidFill>
                <a:effectLst/>
                <a:latin typeface="+mn-lt"/>
                <a:ea typeface="+mn-ea"/>
                <a:cs typeface="+mn-cs"/>
              </a:rPr>
              <a:t>Ćwiklicki</a:t>
            </a:r>
            <a:r>
              <a:rPr lang="en-US" sz="1200" kern="1200" dirty="0">
                <a:solidFill>
                  <a:schemeClr val="tx1"/>
                </a:solidFill>
                <a:effectLst/>
                <a:latin typeface="+mn-lt"/>
                <a:ea typeface="+mn-ea"/>
                <a:cs typeface="+mn-cs"/>
              </a:rPr>
              <a:t>, M., </a:t>
            </a:r>
            <a:r>
              <a:rPr lang="en-US" sz="1200" kern="1200" dirty="0" err="1">
                <a:solidFill>
                  <a:schemeClr val="tx1"/>
                </a:solidFill>
                <a:effectLst/>
                <a:latin typeface="+mn-lt"/>
                <a:ea typeface="+mn-ea"/>
                <a:cs typeface="+mn-cs"/>
              </a:rPr>
              <a:t>Duplaga</a:t>
            </a:r>
            <a:r>
              <a:rPr lang="en-US" sz="1200" kern="1200" dirty="0">
                <a:solidFill>
                  <a:schemeClr val="tx1"/>
                </a:solidFill>
                <a:effectLst/>
                <a:latin typeface="+mn-lt"/>
                <a:ea typeface="+mn-ea"/>
                <a:cs typeface="+mn-cs"/>
              </a:rPr>
              <a:t>, M. and </a:t>
            </a:r>
            <a:r>
              <a:rPr lang="en-US" sz="1200" kern="1200" dirty="0" err="1">
                <a:solidFill>
                  <a:schemeClr val="tx1"/>
                </a:solidFill>
                <a:effectLst/>
                <a:latin typeface="+mn-lt"/>
                <a:ea typeface="+mn-ea"/>
                <a:cs typeface="+mn-cs"/>
              </a:rPr>
              <a:t>Klich</a:t>
            </a:r>
            <a:r>
              <a:rPr lang="en-US" sz="1200" kern="1200" dirty="0">
                <a:solidFill>
                  <a:schemeClr val="tx1"/>
                </a:solidFill>
                <a:effectLst/>
                <a:latin typeface="+mn-lt"/>
                <a:ea typeface="+mn-ea"/>
                <a:cs typeface="+mn-cs"/>
              </a:rPr>
              <a:t>, J. eds., 2021. </a:t>
            </a:r>
            <a:r>
              <a:rPr lang="en-US" sz="1200" i="1" kern="1200" dirty="0">
                <a:solidFill>
                  <a:schemeClr val="tx1"/>
                </a:solidFill>
                <a:effectLst/>
                <a:latin typeface="+mn-lt"/>
                <a:ea typeface="+mn-ea"/>
                <a:cs typeface="+mn-cs"/>
              </a:rPr>
              <a:t>The digital transformation of healthcare: Health 4.0</a:t>
            </a:r>
            <a:r>
              <a:rPr lang="en-US" sz="1200" kern="1200" dirty="0">
                <a:solidFill>
                  <a:schemeClr val="tx1"/>
                </a:solidFill>
                <a:effectLst/>
                <a:latin typeface="+mn-lt"/>
                <a:ea typeface="+mn-ea"/>
                <a:cs typeface="+mn-cs"/>
              </a:rPr>
              <a:t>. Routledge.</a:t>
            </a:r>
          </a:p>
          <a:p>
            <a:r>
              <a:rPr lang="en-US" sz="1200" kern="1200" dirty="0">
                <a:solidFill>
                  <a:schemeClr val="tx1"/>
                </a:solidFill>
                <a:effectLst/>
                <a:latin typeface="+mn-lt"/>
                <a:ea typeface="+mn-ea"/>
                <a:cs typeface="+mn-cs"/>
              </a:rPr>
              <a:t>George, A.S., George, A.H., and </a:t>
            </a:r>
            <a:r>
              <a:rPr lang="en-US" sz="1200" kern="1200" dirty="0" err="1">
                <a:solidFill>
                  <a:schemeClr val="tx1"/>
                </a:solidFill>
                <a:effectLst/>
                <a:latin typeface="+mn-lt"/>
                <a:ea typeface="+mn-ea"/>
                <a:cs typeface="+mn-cs"/>
              </a:rPr>
              <a:t>Baskar</a:t>
            </a:r>
            <a:r>
              <a:rPr lang="en-US" sz="1200" kern="1200" dirty="0">
                <a:solidFill>
                  <a:schemeClr val="tx1"/>
                </a:solidFill>
                <a:effectLst/>
                <a:latin typeface="+mn-lt"/>
                <a:ea typeface="+mn-ea"/>
                <a:cs typeface="+mn-cs"/>
              </a:rPr>
              <a:t>, T., 2024. Artificial intelligence and the future of healthcare: Emerging jobs and skills in 2035. </a:t>
            </a:r>
            <a:r>
              <a:rPr lang="en-US" sz="1200" i="1" kern="1200" dirty="0">
                <a:solidFill>
                  <a:schemeClr val="tx1"/>
                </a:solidFill>
                <a:effectLst/>
                <a:latin typeface="+mn-lt"/>
                <a:ea typeface="+mn-ea"/>
                <a:cs typeface="+mn-cs"/>
              </a:rPr>
              <a:t>Partners Universal Multidisciplinary Research Journal</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1</a:t>
            </a:r>
            <a:r>
              <a:rPr lang="en-US" sz="1200" kern="1200" dirty="0">
                <a:solidFill>
                  <a:schemeClr val="tx1"/>
                </a:solidFill>
                <a:effectLst/>
                <a:latin typeface="+mn-lt"/>
                <a:ea typeface="+mn-ea"/>
                <a:cs typeface="+mn-cs"/>
              </a:rPr>
              <a:t>(1), pp.1-21.</a:t>
            </a:r>
          </a:p>
          <a:p>
            <a:r>
              <a:rPr lang="en-US" sz="1200" kern="1200" dirty="0" err="1">
                <a:solidFill>
                  <a:schemeClr val="tx1"/>
                </a:solidFill>
                <a:effectLst/>
                <a:latin typeface="+mn-lt"/>
                <a:ea typeface="+mn-ea"/>
                <a:cs typeface="+mn-cs"/>
              </a:rPr>
              <a:t>Ghunaim</a:t>
            </a:r>
            <a:r>
              <a:rPr lang="en-US" sz="1200" kern="1200" dirty="0">
                <a:solidFill>
                  <a:schemeClr val="tx1"/>
                </a:solidFill>
                <a:effectLst/>
                <a:latin typeface="+mn-lt"/>
                <a:ea typeface="+mn-ea"/>
                <a:cs typeface="+mn-cs"/>
              </a:rPr>
              <a:t>, L., Agha, A.S.A., Al-</a:t>
            </a:r>
            <a:r>
              <a:rPr lang="en-US" sz="1200" kern="1200" dirty="0" err="1">
                <a:solidFill>
                  <a:schemeClr val="tx1"/>
                </a:solidFill>
                <a:effectLst/>
                <a:latin typeface="+mn-lt"/>
                <a:ea typeface="+mn-ea"/>
                <a:cs typeface="+mn-cs"/>
              </a:rPr>
              <a:t>Samydai</a:t>
            </a:r>
            <a:r>
              <a:rPr lang="en-US" sz="1200" kern="1200" dirty="0">
                <a:solidFill>
                  <a:schemeClr val="tx1"/>
                </a:solidFill>
                <a:effectLst/>
                <a:latin typeface="+mn-lt"/>
                <a:ea typeface="+mn-ea"/>
                <a:cs typeface="+mn-cs"/>
              </a:rPr>
              <a:t>, A. and </a:t>
            </a:r>
            <a:r>
              <a:rPr lang="en-US" sz="1200" kern="1200" dirty="0" err="1">
                <a:solidFill>
                  <a:schemeClr val="tx1"/>
                </a:solidFill>
                <a:effectLst/>
                <a:latin typeface="+mn-lt"/>
                <a:ea typeface="+mn-ea"/>
                <a:cs typeface="+mn-cs"/>
              </a:rPr>
              <a:t>Aburjai</a:t>
            </a:r>
            <a:r>
              <a:rPr lang="en-US" sz="1200" kern="1200" dirty="0">
                <a:solidFill>
                  <a:schemeClr val="tx1"/>
                </a:solidFill>
                <a:effectLst/>
                <a:latin typeface="+mn-lt"/>
                <a:ea typeface="+mn-ea"/>
                <a:cs typeface="+mn-cs"/>
              </a:rPr>
              <a:t>, T., 2024. The future of pediatric care: AI and ML as catalysts for change in genetic syndrome management. </a:t>
            </a:r>
            <a:r>
              <a:rPr lang="en-US" sz="1200" i="1" kern="1200" dirty="0">
                <a:solidFill>
                  <a:schemeClr val="tx1"/>
                </a:solidFill>
                <a:effectLst/>
                <a:latin typeface="+mn-lt"/>
                <a:ea typeface="+mn-ea"/>
                <a:cs typeface="+mn-cs"/>
              </a:rPr>
              <a:t>Jordan Medical Journal</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58</a:t>
            </a:r>
            <a:r>
              <a:rPr lang="en-US" sz="1200" kern="1200" dirty="0">
                <a:solidFill>
                  <a:schemeClr val="tx1"/>
                </a:solidFill>
                <a:effectLst/>
                <a:latin typeface="+mn-lt"/>
                <a:ea typeface="+mn-ea"/>
                <a:cs typeface="+mn-cs"/>
              </a:rPr>
              <a:t>(4).</a:t>
            </a:r>
          </a:p>
          <a:p>
            <a:r>
              <a:rPr lang="en-US" sz="1200" kern="1200" dirty="0">
                <a:solidFill>
                  <a:schemeClr val="tx1"/>
                </a:solidFill>
                <a:effectLst/>
                <a:latin typeface="+mn-lt"/>
                <a:ea typeface="+mn-ea"/>
                <a:cs typeface="+mn-cs"/>
              </a:rPr>
              <a:t>Hussain, H.K., Tariq, A., Gill, A.Y. and Ahmad, A., 2022. Transforming healthcare: The rapid rise of artificial intelligence revolutionizing healthcare applications. </a:t>
            </a:r>
            <a:r>
              <a:rPr lang="en-US" sz="1200" i="1" kern="1200" dirty="0">
                <a:solidFill>
                  <a:schemeClr val="tx1"/>
                </a:solidFill>
                <a:effectLst/>
                <a:latin typeface="+mn-lt"/>
                <a:ea typeface="+mn-ea"/>
                <a:cs typeface="+mn-cs"/>
              </a:rPr>
              <a:t>BULLET: </a:t>
            </a:r>
            <a:r>
              <a:rPr lang="en-US" sz="1200" i="1" kern="1200" dirty="0" err="1">
                <a:solidFill>
                  <a:schemeClr val="tx1"/>
                </a:solidFill>
                <a:effectLst/>
                <a:latin typeface="+mn-lt"/>
                <a:ea typeface="+mn-ea"/>
                <a:cs typeface="+mn-cs"/>
              </a:rPr>
              <a:t>Jurnal</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Multidisiplin</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Ilmu</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1</a:t>
            </a:r>
            <a:r>
              <a:rPr lang="en-US" sz="1200" kern="1200" dirty="0">
                <a:solidFill>
                  <a:schemeClr val="tx1"/>
                </a:solidFill>
                <a:effectLst/>
                <a:latin typeface="+mn-lt"/>
                <a:ea typeface="+mn-ea"/>
                <a:cs typeface="+mn-cs"/>
              </a:rPr>
              <a:t>(02), p.592216.</a:t>
            </a:r>
          </a:p>
          <a:p>
            <a:r>
              <a:rPr lang="en-US" sz="1200" kern="1200" dirty="0" err="1">
                <a:solidFill>
                  <a:schemeClr val="tx1"/>
                </a:solidFill>
                <a:effectLst/>
                <a:latin typeface="+mn-lt"/>
                <a:ea typeface="+mn-ea"/>
                <a:cs typeface="+mn-cs"/>
              </a:rPr>
              <a:t>Insidea</a:t>
            </a:r>
            <a:r>
              <a:rPr lang="en-US" sz="1200" kern="1200" dirty="0">
                <a:solidFill>
                  <a:schemeClr val="tx1"/>
                </a:solidFill>
                <a:effectLst/>
                <a:latin typeface="+mn-lt"/>
                <a:ea typeface="+mn-ea"/>
                <a:cs typeface="+mn-cs"/>
              </a:rPr>
              <a:t>. (2024, December 16). 10 Breakthrough Innovations in Generative AI-Powered Healthcare - </a:t>
            </a:r>
            <a:r>
              <a:rPr lang="en-US" sz="1200" kern="1200" dirty="0" err="1">
                <a:solidFill>
                  <a:schemeClr val="tx1"/>
                </a:solidFill>
                <a:effectLst/>
                <a:latin typeface="+mn-lt"/>
                <a:ea typeface="+mn-ea"/>
                <a:cs typeface="+mn-cs"/>
              </a:rPr>
              <a:t>XRHealth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XRHealth</a:t>
            </a:r>
            <a:r>
              <a:rPr lang="en-US" sz="1200" kern="1200" dirty="0">
                <a:solidFill>
                  <a:schemeClr val="tx1"/>
                </a:solidFill>
                <a:effectLst/>
                <a:latin typeface="+mn-lt"/>
                <a:ea typeface="+mn-ea"/>
                <a:cs typeface="+mn-cs"/>
              </a:rPr>
              <a:t>. https://www.xr.health/eu/blog/generative-ai-in-healthcare/</a:t>
            </a:r>
          </a:p>
          <a:p>
            <a:r>
              <a:rPr lang="en-US" sz="1200" kern="1200" dirty="0">
                <a:solidFill>
                  <a:schemeClr val="tx1"/>
                </a:solidFill>
                <a:effectLst/>
                <a:latin typeface="+mn-lt"/>
                <a:ea typeface="+mn-ea"/>
                <a:cs typeface="+mn-cs"/>
              </a:rPr>
              <a:t>Lee, C.H., Wang, C., Fan, X., Li, F. and Chen, C.H., 2023. Artificial intelligence-enabled digital transformation in the elderly healthcare field: scoping review. </a:t>
            </a:r>
            <a:r>
              <a:rPr lang="en-US" sz="1200" i="1" kern="1200" dirty="0">
                <a:solidFill>
                  <a:schemeClr val="tx1"/>
                </a:solidFill>
                <a:effectLst/>
                <a:latin typeface="+mn-lt"/>
                <a:ea typeface="+mn-ea"/>
                <a:cs typeface="+mn-cs"/>
              </a:rPr>
              <a:t>Advanced engineering informatics</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55</a:t>
            </a:r>
            <a:r>
              <a:rPr lang="en-US" sz="1200" kern="1200" dirty="0">
                <a:solidFill>
                  <a:schemeClr val="tx1"/>
                </a:solidFill>
                <a:effectLst/>
                <a:latin typeface="+mn-lt"/>
                <a:ea typeface="+mn-ea"/>
                <a:cs typeface="+mn-cs"/>
              </a:rPr>
              <a:t>, p.101874.</a:t>
            </a:r>
          </a:p>
          <a:p>
            <a:r>
              <a:rPr lang="en-US" sz="1200" kern="1200" dirty="0">
                <a:solidFill>
                  <a:schemeClr val="tx1"/>
                </a:solidFill>
                <a:effectLst/>
                <a:latin typeface="+mn-lt"/>
                <a:ea typeface="+mn-ea"/>
                <a:cs typeface="+mn-cs"/>
              </a:rPr>
              <a:t>Lin, B. and Wu, S., 2022. Digital transformation in personalized medicine with artificial intelligence and the internet of medical things. </a:t>
            </a:r>
            <a:r>
              <a:rPr lang="en-US" sz="1200" i="1" kern="1200" dirty="0">
                <a:solidFill>
                  <a:schemeClr val="tx1"/>
                </a:solidFill>
                <a:effectLst/>
                <a:latin typeface="+mn-lt"/>
                <a:ea typeface="+mn-ea"/>
                <a:cs typeface="+mn-cs"/>
              </a:rPr>
              <a:t>Omics: a journal of integrative biology</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26</a:t>
            </a:r>
            <a:r>
              <a:rPr lang="en-US" sz="1200" kern="1200" dirty="0">
                <a:solidFill>
                  <a:schemeClr val="tx1"/>
                </a:solidFill>
                <a:effectLst/>
                <a:latin typeface="+mn-lt"/>
                <a:ea typeface="+mn-ea"/>
                <a:cs typeface="+mn-cs"/>
              </a:rPr>
              <a:t>(2), pp.77-81.</a:t>
            </a:r>
          </a:p>
          <a:p>
            <a:r>
              <a:rPr lang="en-US" sz="1200" kern="1200" dirty="0" err="1">
                <a:solidFill>
                  <a:schemeClr val="tx1"/>
                </a:solidFill>
                <a:effectLst/>
                <a:latin typeface="+mn-lt"/>
                <a:ea typeface="+mn-ea"/>
                <a:cs typeface="+mn-cs"/>
              </a:rPr>
              <a:t>Mahabub</a:t>
            </a:r>
            <a:r>
              <a:rPr lang="en-US" sz="1200" kern="1200" dirty="0">
                <a:solidFill>
                  <a:schemeClr val="tx1"/>
                </a:solidFill>
                <a:effectLst/>
                <a:latin typeface="+mn-lt"/>
                <a:ea typeface="+mn-ea"/>
                <a:cs typeface="+mn-cs"/>
              </a:rPr>
              <a:t>, S., Das, B.C., and Hossain, M.R., 2024. Advancing healthcare transformation: AI-driven precision medicine and scalable innovations through data analytics. </a:t>
            </a:r>
            <a:r>
              <a:rPr lang="en-US" sz="1200" i="1" kern="1200" dirty="0">
                <a:solidFill>
                  <a:schemeClr val="tx1"/>
                </a:solidFill>
                <a:effectLst/>
                <a:latin typeface="+mn-lt"/>
                <a:ea typeface="+mn-ea"/>
                <a:cs typeface="+mn-cs"/>
              </a:rPr>
              <a:t>Edelweiss Applied Science and Technology</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8</a:t>
            </a:r>
            <a:r>
              <a:rPr lang="en-US" sz="1200" kern="1200" dirty="0">
                <a:solidFill>
                  <a:schemeClr val="tx1"/>
                </a:solidFill>
                <a:effectLst/>
                <a:latin typeface="+mn-lt"/>
                <a:ea typeface="+mn-ea"/>
                <a:cs typeface="+mn-cs"/>
              </a:rPr>
              <a:t>(6), pp.8322-8332.</a:t>
            </a:r>
          </a:p>
          <a:p>
            <a:r>
              <a:rPr lang="en-US" sz="1200" kern="1200" dirty="0" err="1">
                <a:solidFill>
                  <a:schemeClr val="tx1"/>
                </a:solidFill>
                <a:effectLst/>
                <a:latin typeface="+mn-lt"/>
                <a:ea typeface="+mn-ea"/>
                <a:cs typeface="+mn-cs"/>
              </a:rPr>
              <a:t>Mbunge</a:t>
            </a:r>
            <a:r>
              <a:rPr lang="en-US" sz="1200" kern="1200" dirty="0">
                <a:solidFill>
                  <a:schemeClr val="tx1"/>
                </a:solidFill>
                <a:effectLst/>
                <a:latin typeface="+mn-lt"/>
                <a:ea typeface="+mn-ea"/>
                <a:cs typeface="+mn-cs"/>
              </a:rPr>
              <a:t>, E., </a:t>
            </a:r>
            <a:r>
              <a:rPr lang="en-US" sz="1200" kern="1200" dirty="0" err="1">
                <a:solidFill>
                  <a:schemeClr val="tx1"/>
                </a:solidFill>
                <a:effectLst/>
                <a:latin typeface="+mn-lt"/>
                <a:ea typeface="+mn-ea"/>
                <a:cs typeface="+mn-cs"/>
              </a:rPr>
              <a:t>Muchemwa</a:t>
            </a:r>
            <a:r>
              <a:rPr lang="en-US" sz="1200" kern="1200" dirty="0">
                <a:solidFill>
                  <a:schemeClr val="tx1"/>
                </a:solidFill>
                <a:effectLst/>
                <a:latin typeface="+mn-lt"/>
                <a:ea typeface="+mn-ea"/>
                <a:cs typeface="+mn-cs"/>
              </a:rPr>
              <a:t>, B., </a:t>
            </a:r>
            <a:r>
              <a:rPr lang="en-US" sz="1200" kern="1200" dirty="0" err="1">
                <a:solidFill>
                  <a:schemeClr val="tx1"/>
                </a:solidFill>
                <a:effectLst/>
                <a:latin typeface="+mn-lt"/>
                <a:ea typeface="+mn-ea"/>
                <a:cs typeface="+mn-cs"/>
              </a:rPr>
              <a:t>Jiyane</a:t>
            </a:r>
            <a:r>
              <a:rPr lang="en-US" sz="1200" kern="1200" dirty="0">
                <a:solidFill>
                  <a:schemeClr val="tx1"/>
                </a:solidFill>
                <a:effectLst/>
                <a:latin typeface="+mn-lt"/>
                <a:ea typeface="+mn-ea"/>
                <a:cs typeface="+mn-cs"/>
              </a:rPr>
              <a:t>, S.E. and </a:t>
            </a:r>
            <a:r>
              <a:rPr lang="en-US" sz="1200" kern="1200" dirty="0" err="1">
                <a:solidFill>
                  <a:schemeClr val="tx1"/>
                </a:solidFill>
                <a:effectLst/>
                <a:latin typeface="+mn-lt"/>
                <a:ea typeface="+mn-ea"/>
                <a:cs typeface="+mn-cs"/>
              </a:rPr>
              <a:t>Batani</a:t>
            </a:r>
            <a:r>
              <a:rPr lang="en-US" sz="1200" kern="1200" dirty="0">
                <a:solidFill>
                  <a:schemeClr val="tx1"/>
                </a:solidFill>
                <a:effectLst/>
                <a:latin typeface="+mn-lt"/>
                <a:ea typeface="+mn-ea"/>
                <a:cs typeface="+mn-cs"/>
              </a:rPr>
              <a:t>, J., 2021. Sensors and healthcare 5.0: transformative shift in virtual care through emerging digital health technologies. </a:t>
            </a:r>
            <a:r>
              <a:rPr lang="en-US" sz="1200" i="1" kern="1200" dirty="0">
                <a:solidFill>
                  <a:schemeClr val="tx1"/>
                </a:solidFill>
                <a:effectLst/>
                <a:latin typeface="+mn-lt"/>
                <a:ea typeface="+mn-ea"/>
                <a:cs typeface="+mn-cs"/>
              </a:rPr>
              <a:t>Global Health Journal</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5</a:t>
            </a:r>
            <a:r>
              <a:rPr lang="en-US" sz="1200" kern="1200" dirty="0">
                <a:solidFill>
                  <a:schemeClr val="tx1"/>
                </a:solidFill>
                <a:effectLst/>
                <a:latin typeface="+mn-lt"/>
                <a:ea typeface="+mn-ea"/>
                <a:cs typeface="+mn-cs"/>
              </a:rPr>
              <a:t>(4), pp.169-177.</a:t>
            </a:r>
          </a:p>
          <a:p>
            <a:r>
              <a:rPr lang="en-US" sz="1200" kern="1200" dirty="0" err="1">
                <a:solidFill>
                  <a:schemeClr val="tx1"/>
                </a:solidFill>
                <a:effectLst/>
                <a:latin typeface="+mn-lt"/>
                <a:ea typeface="+mn-ea"/>
                <a:cs typeface="+mn-cs"/>
              </a:rPr>
              <a:t>Patil</a:t>
            </a:r>
            <a:r>
              <a:rPr lang="en-US" sz="1200" kern="1200" dirty="0">
                <a:solidFill>
                  <a:schemeClr val="tx1"/>
                </a:solidFill>
                <a:effectLst/>
                <a:latin typeface="+mn-lt"/>
                <a:ea typeface="+mn-ea"/>
                <a:cs typeface="+mn-cs"/>
              </a:rPr>
              <a:t>, S. and Shankar, H., 2023. Transforming healthcare: harnessing the power of AI in the modern era. </a:t>
            </a:r>
            <a:r>
              <a:rPr lang="en-US" sz="1200" i="1" kern="1200" dirty="0">
                <a:solidFill>
                  <a:schemeClr val="tx1"/>
                </a:solidFill>
                <a:effectLst/>
                <a:latin typeface="+mn-lt"/>
                <a:ea typeface="+mn-ea"/>
                <a:cs typeface="+mn-cs"/>
              </a:rPr>
              <a:t>International Journal of Multidisciplinary Sciences and Arts</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2</a:t>
            </a:r>
            <a:r>
              <a:rPr lang="en-US" sz="1200" kern="1200" dirty="0">
                <a:solidFill>
                  <a:schemeClr val="tx1"/>
                </a:solidFill>
                <a:effectLst/>
                <a:latin typeface="+mn-lt"/>
                <a:ea typeface="+mn-ea"/>
                <a:cs typeface="+mn-cs"/>
              </a:rPr>
              <a:t>(2), pp.60-70.</a:t>
            </a:r>
          </a:p>
          <a:p>
            <a:r>
              <a:rPr lang="en-US" sz="1200" kern="1200" dirty="0" err="1">
                <a:solidFill>
                  <a:schemeClr val="tx1"/>
                </a:solidFill>
                <a:effectLst/>
                <a:latin typeface="+mn-lt"/>
                <a:ea typeface="+mn-ea"/>
                <a:cs typeface="+mn-cs"/>
              </a:rPr>
              <a:t>Rangarajan</a:t>
            </a:r>
            <a:r>
              <a:rPr lang="en-US" sz="1200" kern="1200" dirty="0">
                <a:solidFill>
                  <a:schemeClr val="tx1"/>
                </a:solidFill>
                <a:effectLst/>
                <a:latin typeface="+mn-lt"/>
                <a:ea typeface="+mn-ea"/>
                <a:cs typeface="+mn-cs"/>
              </a:rPr>
              <a:t>, D., </a:t>
            </a:r>
            <a:r>
              <a:rPr lang="en-US" sz="1200" kern="1200" dirty="0" err="1">
                <a:solidFill>
                  <a:schemeClr val="tx1"/>
                </a:solidFill>
                <a:effectLst/>
                <a:latin typeface="+mn-lt"/>
                <a:ea typeface="+mn-ea"/>
                <a:cs typeface="+mn-cs"/>
              </a:rPr>
              <a:t>Rangarajan</a:t>
            </a:r>
            <a:r>
              <a:rPr lang="en-US" sz="1200" kern="1200" dirty="0">
                <a:solidFill>
                  <a:schemeClr val="tx1"/>
                </a:solidFill>
                <a:effectLst/>
                <a:latin typeface="+mn-lt"/>
                <a:ea typeface="+mn-ea"/>
                <a:cs typeface="+mn-cs"/>
              </a:rPr>
              <a:t>, A., Reddy, C.K.K., and Doss, S., 2025. Exploring the Next-Gen Transformations in Healthcare Through the Impact of AI and </a:t>
            </a:r>
            <a:r>
              <a:rPr lang="en-US" sz="1200" kern="1200" dirty="0" err="1">
                <a:solidFill>
                  <a:schemeClr val="tx1"/>
                </a:solidFill>
                <a:effectLst/>
                <a:latin typeface="+mn-lt"/>
                <a:ea typeface="+mn-ea"/>
                <a:cs typeface="+mn-cs"/>
              </a:rPr>
              <a:t>IoT</a:t>
            </a:r>
            <a:r>
              <a:rPr lang="en-US" sz="1200" kern="1200" dirty="0">
                <a:solidFill>
                  <a:schemeClr val="tx1"/>
                </a:solidFill>
                <a:effectLst/>
                <a:latin typeface="+mn-lt"/>
                <a:ea typeface="+mn-ea"/>
                <a:cs typeface="+mn-cs"/>
              </a:rPr>
              <a:t>. In </a:t>
            </a:r>
            <a:r>
              <a:rPr lang="en-US" sz="1200" i="1" kern="1200" dirty="0">
                <a:solidFill>
                  <a:schemeClr val="tx1"/>
                </a:solidFill>
                <a:effectLst/>
                <a:latin typeface="+mn-lt"/>
                <a:ea typeface="+mn-ea"/>
                <a:cs typeface="+mn-cs"/>
              </a:rPr>
              <a:t>Intelligent Systems and </a:t>
            </a:r>
            <a:r>
              <a:rPr lang="en-US" sz="1200" i="1" kern="1200" dirty="0" err="1">
                <a:solidFill>
                  <a:schemeClr val="tx1"/>
                </a:solidFill>
                <a:effectLst/>
                <a:latin typeface="+mn-lt"/>
                <a:ea typeface="+mn-ea"/>
                <a:cs typeface="+mn-cs"/>
              </a:rPr>
              <a:t>IoT</a:t>
            </a:r>
            <a:r>
              <a:rPr lang="en-US" sz="1200" i="1" kern="1200" dirty="0">
                <a:solidFill>
                  <a:schemeClr val="tx1"/>
                </a:solidFill>
                <a:effectLst/>
                <a:latin typeface="+mn-lt"/>
                <a:ea typeface="+mn-ea"/>
                <a:cs typeface="+mn-cs"/>
              </a:rPr>
              <a:t> Applications in Clinical Health</a:t>
            </a:r>
            <a:r>
              <a:rPr lang="en-US" sz="1200" kern="1200" dirty="0">
                <a:solidFill>
                  <a:schemeClr val="tx1"/>
                </a:solidFill>
                <a:effectLst/>
                <a:latin typeface="+mn-lt"/>
                <a:ea typeface="+mn-ea"/>
                <a:cs typeface="+mn-cs"/>
              </a:rPr>
              <a:t> (pp. 73-98). IGI Global Scientific Publishing.</a:t>
            </a:r>
          </a:p>
          <a:p>
            <a:r>
              <a:rPr lang="en-US" sz="1200" kern="1200" dirty="0">
                <a:solidFill>
                  <a:schemeClr val="tx1"/>
                </a:solidFill>
                <a:effectLst/>
                <a:latin typeface="+mn-lt"/>
                <a:ea typeface="+mn-ea"/>
                <a:cs typeface="+mn-cs"/>
              </a:rPr>
              <a:t>Rashid, Z., Ahmed, H., Nadeem, N., Zafar, S.B. and </a:t>
            </a:r>
            <a:r>
              <a:rPr lang="en-US" sz="1200" kern="1200" dirty="0" err="1">
                <a:solidFill>
                  <a:schemeClr val="tx1"/>
                </a:solidFill>
                <a:effectLst/>
                <a:latin typeface="+mn-lt"/>
                <a:ea typeface="+mn-ea"/>
                <a:cs typeface="+mn-cs"/>
              </a:rPr>
              <a:t>Yousaf</a:t>
            </a:r>
            <a:r>
              <a:rPr lang="en-US" sz="1200" kern="1200" dirty="0">
                <a:solidFill>
                  <a:schemeClr val="tx1"/>
                </a:solidFill>
                <a:effectLst/>
                <a:latin typeface="+mn-lt"/>
                <a:ea typeface="+mn-ea"/>
                <a:cs typeface="+mn-cs"/>
              </a:rPr>
              <a:t>, M.Z., 2025. The paradigm of digital health: AI applications and transformative trends. </a:t>
            </a:r>
            <a:r>
              <a:rPr lang="en-US" sz="1200" i="1" kern="1200" dirty="0">
                <a:solidFill>
                  <a:schemeClr val="tx1"/>
                </a:solidFill>
                <a:effectLst/>
                <a:latin typeface="+mn-lt"/>
                <a:ea typeface="+mn-ea"/>
                <a:cs typeface="+mn-cs"/>
              </a:rPr>
              <a:t>Neural Computing and Applications</a:t>
            </a:r>
            <a:r>
              <a:rPr lang="en-US" sz="1200" kern="1200" dirty="0">
                <a:solidFill>
                  <a:schemeClr val="tx1"/>
                </a:solidFill>
                <a:effectLst/>
                <a:latin typeface="+mn-lt"/>
                <a:ea typeface="+mn-ea"/>
                <a:cs typeface="+mn-cs"/>
              </a:rPr>
              <a:t>, pp.1-32.</a:t>
            </a:r>
          </a:p>
          <a:p>
            <a:r>
              <a:rPr lang="en-US" sz="1200" kern="1200" dirty="0">
                <a:solidFill>
                  <a:schemeClr val="tx1"/>
                </a:solidFill>
                <a:effectLst/>
                <a:latin typeface="+mn-lt"/>
                <a:ea typeface="+mn-ea"/>
                <a:cs typeface="+mn-cs"/>
              </a:rPr>
              <a:t>Reddy, S., 2024. Generative AI in healthcare: an implementation science-informed translational path on application, integration, and governance. </a:t>
            </a:r>
            <a:r>
              <a:rPr lang="en-US" sz="1200" i="1" kern="1200" dirty="0">
                <a:solidFill>
                  <a:schemeClr val="tx1"/>
                </a:solidFill>
                <a:effectLst/>
                <a:latin typeface="+mn-lt"/>
                <a:ea typeface="+mn-ea"/>
                <a:cs typeface="+mn-cs"/>
              </a:rPr>
              <a:t>Implementation Science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19</a:t>
            </a:r>
            <a:r>
              <a:rPr lang="en-US" sz="1200" kern="1200" dirty="0">
                <a:solidFill>
                  <a:schemeClr val="tx1"/>
                </a:solidFill>
                <a:effectLst/>
                <a:latin typeface="+mn-lt"/>
                <a:ea typeface="+mn-ea"/>
                <a:cs typeface="+mn-cs"/>
              </a:rPr>
              <a:t>(1), p.27.</a:t>
            </a:r>
          </a:p>
          <a:p>
            <a:r>
              <a:rPr lang="en-US" sz="1200" kern="1200" dirty="0">
                <a:solidFill>
                  <a:schemeClr val="tx1"/>
                </a:solidFill>
                <a:effectLst/>
                <a:latin typeface="+mn-lt"/>
                <a:ea typeface="+mn-ea"/>
                <a:cs typeface="+mn-cs"/>
              </a:rPr>
              <a:t>Sai, S., Gaur, A., Sai, R., </a:t>
            </a:r>
            <a:r>
              <a:rPr lang="en-US" sz="1200" kern="1200" dirty="0" err="1">
                <a:solidFill>
                  <a:schemeClr val="tx1"/>
                </a:solidFill>
                <a:effectLst/>
                <a:latin typeface="+mn-lt"/>
                <a:ea typeface="+mn-ea"/>
                <a:cs typeface="+mn-cs"/>
              </a:rPr>
              <a:t>Chamola</a:t>
            </a:r>
            <a:r>
              <a:rPr lang="en-US" sz="1200" kern="1200" dirty="0">
                <a:solidFill>
                  <a:schemeClr val="tx1"/>
                </a:solidFill>
                <a:effectLst/>
                <a:latin typeface="+mn-lt"/>
                <a:ea typeface="+mn-ea"/>
                <a:cs typeface="+mn-cs"/>
              </a:rPr>
              <a:t>, V., </a:t>
            </a:r>
            <a:r>
              <a:rPr lang="en-US" sz="1200" kern="1200" dirty="0" err="1">
                <a:solidFill>
                  <a:schemeClr val="tx1"/>
                </a:solidFill>
                <a:effectLst/>
                <a:latin typeface="+mn-lt"/>
                <a:ea typeface="+mn-ea"/>
                <a:cs typeface="+mn-cs"/>
              </a:rPr>
              <a:t>Guizani</a:t>
            </a:r>
            <a:r>
              <a:rPr lang="en-US" sz="1200" kern="1200" dirty="0">
                <a:solidFill>
                  <a:schemeClr val="tx1"/>
                </a:solidFill>
                <a:effectLst/>
                <a:latin typeface="+mn-lt"/>
                <a:ea typeface="+mn-ea"/>
                <a:cs typeface="+mn-cs"/>
              </a:rPr>
              <a:t>, M., and Rodrigues, J.J., 2024. Generative AI for transformative healthcare: a comprehensive study of emerging models, applications, case studies, and limitations. </a:t>
            </a:r>
            <a:r>
              <a:rPr lang="en-US" sz="1200" i="1" kern="1200" dirty="0">
                <a:solidFill>
                  <a:schemeClr val="tx1"/>
                </a:solidFill>
                <a:effectLst/>
                <a:latin typeface="+mn-lt"/>
                <a:ea typeface="+mn-ea"/>
                <a:cs typeface="+mn-cs"/>
              </a:rPr>
              <a:t>IEEE Access</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12</a:t>
            </a:r>
            <a:r>
              <a:rPr lang="en-US" sz="1200" kern="1200" dirty="0">
                <a:solidFill>
                  <a:schemeClr val="tx1"/>
                </a:solidFill>
                <a:effectLst/>
                <a:latin typeface="+mn-lt"/>
                <a:ea typeface="+mn-ea"/>
                <a:cs typeface="+mn-cs"/>
              </a:rPr>
              <a:t>, pp.31078-31106.</a:t>
            </a:r>
          </a:p>
          <a:p>
            <a:r>
              <a:rPr lang="en-US" sz="1200" kern="1200" dirty="0" err="1">
                <a:solidFill>
                  <a:schemeClr val="tx1"/>
                </a:solidFill>
                <a:effectLst/>
                <a:latin typeface="+mn-lt"/>
                <a:ea typeface="+mn-ea"/>
                <a:cs typeface="+mn-cs"/>
              </a:rPr>
              <a:t>Tuncel</a:t>
            </a:r>
            <a:r>
              <a:rPr lang="en-US" sz="1200" kern="1200" dirty="0">
                <a:solidFill>
                  <a:schemeClr val="tx1"/>
                </a:solidFill>
                <a:effectLst/>
                <a:latin typeface="+mn-lt"/>
                <a:ea typeface="+mn-ea"/>
                <a:cs typeface="+mn-cs"/>
              </a:rPr>
              <a:t>, T., </a:t>
            </a:r>
            <a:r>
              <a:rPr lang="en-US" sz="1200" kern="1200" dirty="0" err="1">
                <a:solidFill>
                  <a:schemeClr val="tx1"/>
                </a:solidFill>
                <a:effectLst/>
                <a:latin typeface="+mn-lt"/>
                <a:ea typeface="+mn-ea"/>
                <a:cs typeface="+mn-cs"/>
              </a:rPr>
              <a:t>Aktan</a:t>
            </a:r>
            <a:r>
              <a:rPr lang="en-US" sz="1200" kern="1200" dirty="0">
                <a:solidFill>
                  <a:schemeClr val="tx1"/>
                </a:solidFill>
                <a:effectLst/>
                <a:latin typeface="+mn-lt"/>
                <a:ea typeface="+mn-ea"/>
                <a:cs typeface="+mn-cs"/>
              </a:rPr>
              <a:t>, M.E., </a:t>
            </a:r>
            <a:r>
              <a:rPr lang="en-US" sz="1200" kern="1200" dirty="0" err="1">
                <a:solidFill>
                  <a:schemeClr val="tx1"/>
                </a:solidFill>
                <a:effectLst/>
                <a:latin typeface="+mn-lt"/>
                <a:ea typeface="+mn-ea"/>
                <a:cs typeface="+mn-cs"/>
              </a:rPr>
              <a:t>Merih</a:t>
            </a:r>
            <a:r>
              <a:rPr lang="en-US" sz="1200" kern="1200" dirty="0">
                <a:solidFill>
                  <a:schemeClr val="tx1"/>
                </a:solidFill>
                <a:effectLst/>
                <a:latin typeface="+mn-lt"/>
                <a:ea typeface="+mn-ea"/>
                <a:cs typeface="+mn-cs"/>
              </a:rPr>
              <a:t>, Y.D. and </a:t>
            </a:r>
            <a:r>
              <a:rPr lang="en-US" sz="1200" kern="1200" dirty="0" err="1">
                <a:solidFill>
                  <a:schemeClr val="tx1"/>
                </a:solidFill>
                <a:effectLst/>
                <a:latin typeface="+mn-lt"/>
                <a:ea typeface="+mn-ea"/>
                <a:cs typeface="+mn-cs"/>
              </a:rPr>
              <a:t>Akdoğan</a:t>
            </a:r>
            <a:r>
              <a:rPr lang="en-US" sz="1200" kern="1200" dirty="0">
                <a:solidFill>
                  <a:schemeClr val="tx1"/>
                </a:solidFill>
                <a:effectLst/>
                <a:latin typeface="+mn-lt"/>
                <a:ea typeface="+mn-ea"/>
                <a:cs typeface="+mn-cs"/>
              </a:rPr>
              <a:t>, E., 2023. DIGITAL TRANSFORMATION IN HEALTHCARE: KEY TECHNOLOGIES AND APPLICATIONS. </a:t>
            </a:r>
            <a:r>
              <a:rPr lang="en-US" sz="1200" i="1" kern="1200" dirty="0" err="1">
                <a:solidFill>
                  <a:schemeClr val="tx1"/>
                </a:solidFill>
                <a:effectLst/>
                <a:latin typeface="+mn-lt"/>
                <a:ea typeface="+mn-ea"/>
                <a:cs typeface="+mn-cs"/>
              </a:rPr>
              <a:t>Akıllı</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Sistemler</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Dergisi</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2</a:t>
            </a:r>
            <a:r>
              <a:rPr lang="en-US" sz="1200" kern="1200" dirty="0">
                <a:solidFill>
                  <a:schemeClr val="tx1"/>
                </a:solidFill>
                <a:effectLst/>
                <a:latin typeface="+mn-lt"/>
                <a:ea typeface="+mn-ea"/>
                <a:cs typeface="+mn-cs"/>
              </a:rPr>
              <a:t>(1), pp.1-15.</a:t>
            </a:r>
          </a:p>
          <a:p>
            <a:endParaRPr lang="en-US" dirty="0"/>
          </a:p>
        </p:txBody>
      </p:sp>
      <p:sp>
        <p:nvSpPr>
          <p:cNvPr id="4" name="Slide Number Placeholder 3"/>
          <p:cNvSpPr>
            <a:spLocks noGrp="1"/>
          </p:cNvSpPr>
          <p:nvPr>
            <p:ph type="sldNum" sz="quarter" idx="10"/>
          </p:nvPr>
        </p:nvSpPr>
        <p:spPr/>
        <p:txBody>
          <a:bodyPr/>
          <a:lstStyle/>
          <a:p>
            <a:fld id="{652F1279-6CE4-4169-83D3-4483097B6907}" type="slidenum">
              <a:rPr lang="en-US" smtClean="0"/>
              <a:t>11</a:t>
            </a:fld>
            <a:endParaRPr lang="en-US"/>
          </a:p>
        </p:txBody>
      </p:sp>
    </p:spTree>
    <p:extLst>
      <p:ext uri="{BB962C8B-B14F-4D97-AF65-F5344CB8AC3E}">
        <p14:creationId xmlns:p14="http://schemas.microsoft.com/office/powerpoint/2010/main" val="10018984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769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66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99324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839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Agenda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20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aam slide layout">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id="{EF70765A-4598-4D75-8EBE-B820808F655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Our Team LAYOUT</a:t>
            </a:r>
          </a:p>
        </p:txBody>
      </p:sp>
      <p:sp>
        <p:nvSpPr>
          <p:cNvPr id="5" name="Picture Placeholder 2">
            <a:extLst>
              <a:ext uri="{FF2B5EF4-FFF2-40B4-BE49-F238E27FC236}">
                <a16:creationId xmlns:a16="http://schemas.microsoft.com/office/drawing/2014/main" id="{F190D85C-31EB-4A75-915E-2C95A096231B}"/>
              </a:ext>
            </a:extLst>
          </p:cNvPr>
          <p:cNvSpPr>
            <a:spLocks noGrp="1"/>
          </p:cNvSpPr>
          <p:nvPr>
            <p:ph type="pic" idx="11" hasCustomPrompt="1"/>
          </p:nvPr>
        </p:nvSpPr>
        <p:spPr>
          <a:xfrm>
            <a:off x="995114" y="2392774"/>
            <a:ext cx="1711826" cy="1711826"/>
          </a:xfrm>
          <a:prstGeom prst="ellipse">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a:extLst>
              <a:ext uri="{FF2B5EF4-FFF2-40B4-BE49-F238E27FC236}">
                <a16:creationId xmlns:a16="http://schemas.microsoft.com/office/drawing/2014/main" id="{F354F78E-D5D6-4FC3-A4CA-5AE593088A5D}"/>
              </a:ext>
            </a:extLst>
          </p:cNvPr>
          <p:cNvSpPr>
            <a:spLocks noGrp="1"/>
          </p:cNvSpPr>
          <p:nvPr>
            <p:ph type="pic" idx="12" hasCustomPrompt="1"/>
          </p:nvPr>
        </p:nvSpPr>
        <p:spPr>
          <a:xfrm>
            <a:off x="3840865" y="2392774"/>
            <a:ext cx="1711826" cy="1711826"/>
          </a:xfrm>
          <a:prstGeom prst="ellipse">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a:extLst>
              <a:ext uri="{FF2B5EF4-FFF2-40B4-BE49-F238E27FC236}">
                <a16:creationId xmlns:a16="http://schemas.microsoft.com/office/drawing/2014/main" id="{BB111915-AB98-4076-9063-98C133143B0C}"/>
              </a:ext>
            </a:extLst>
          </p:cNvPr>
          <p:cNvSpPr>
            <a:spLocks noGrp="1"/>
          </p:cNvSpPr>
          <p:nvPr>
            <p:ph type="pic" idx="13" hasCustomPrompt="1"/>
          </p:nvPr>
        </p:nvSpPr>
        <p:spPr>
          <a:xfrm>
            <a:off x="6686616" y="2392774"/>
            <a:ext cx="1711826" cy="1711826"/>
          </a:xfrm>
          <a:prstGeom prst="ellipse">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a16="http://schemas.microsoft.com/office/drawing/2014/main" id="{785EB07C-AC33-4480-B733-D1796F4650BB}"/>
              </a:ext>
            </a:extLst>
          </p:cNvPr>
          <p:cNvSpPr>
            <a:spLocks noGrp="1"/>
          </p:cNvSpPr>
          <p:nvPr>
            <p:ph type="pic" idx="14" hasCustomPrompt="1"/>
          </p:nvPr>
        </p:nvSpPr>
        <p:spPr>
          <a:xfrm>
            <a:off x="9532368" y="2392774"/>
            <a:ext cx="1711826" cy="1711826"/>
          </a:xfrm>
          <a:prstGeom prst="ellipse">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768664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52_Images &amp; Contents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88AB1E1-8148-49E9-95FD-6804674767E4}"/>
              </a:ext>
            </a:extLst>
          </p:cNvPr>
          <p:cNvSpPr>
            <a:spLocks noGrp="1"/>
          </p:cNvSpPr>
          <p:nvPr>
            <p:ph type="pic" sz="quarter" idx="44" hasCustomPrompt="1"/>
          </p:nvPr>
        </p:nvSpPr>
        <p:spPr>
          <a:xfrm>
            <a:off x="678235" y="635634"/>
            <a:ext cx="6379790" cy="5586731"/>
          </a:xfrm>
          <a:custGeom>
            <a:avLst/>
            <a:gdLst>
              <a:gd name="connsiteX0" fmla="*/ 5582316 w 6379790"/>
              <a:gd name="connsiteY0" fmla="*/ 4788536 h 5586731"/>
              <a:gd name="connsiteX1" fmla="*/ 6379790 w 6379790"/>
              <a:gd name="connsiteY1" fmla="*/ 4788536 h 5586731"/>
              <a:gd name="connsiteX2" fmla="*/ 6379790 w 6379790"/>
              <a:gd name="connsiteY2" fmla="*/ 5586731 h 5586731"/>
              <a:gd name="connsiteX3" fmla="*/ 5582316 w 6379790"/>
              <a:gd name="connsiteY3" fmla="*/ 5586731 h 5586731"/>
              <a:gd name="connsiteX4" fmla="*/ 3189895 w 6379790"/>
              <a:gd name="connsiteY4" fmla="*/ 3990341 h 5586731"/>
              <a:gd name="connsiteX5" fmla="*/ 3189895 w 6379790"/>
              <a:gd name="connsiteY5" fmla="*/ 4788536 h 5586731"/>
              <a:gd name="connsiteX6" fmla="*/ 3987368 w 6379790"/>
              <a:gd name="connsiteY6" fmla="*/ 4788536 h 5586731"/>
              <a:gd name="connsiteX7" fmla="*/ 3987368 w 6379790"/>
              <a:gd name="connsiteY7" fmla="*/ 3990341 h 5586731"/>
              <a:gd name="connsiteX8" fmla="*/ 5582316 w 6379790"/>
              <a:gd name="connsiteY8" fmla="*/ 3192146 h 5586731"/>
              <a:gd name="connsiteX9" fmla="*/ 6379790 w 6379790"/>
              <a:gd name="connsiteY9" fmla="*/ 3192146 h 5586731"/>
              <a:gd name="connsiteX10" fmla="*/ 6379790 w 6379790"/>
              <a:gd name="connsiteY10" fmla="*/ 3990341 h 5586731"/>
              <a:gd name="connsiteX11" fmla="*/ 5582316 w 6379790"/>
              <a:gd name="connsiteY11" fmla="*/ 3990341 h 5586731"/>
              <a:gd name="connsiteX12" fmla="*/ 5582316 w 6379790"/>
              <a:gd name="connsiteY12" fmla="*/ 0 h 5586731"/>
              <a:gd name="connsiteX13" fmla="*/ 6379790 w 6379790"/>
              <a:gd name="connsiteY13" fmla="*/ 0 h 5586731"/>
              <a:gd name="connsiteX14" fmla="*/ 6379790 w 6379790"/>
              <a:gd name="connsiteY14" fmla="*/ 797565 h 5586731"/>
              <a:gd name="connsiteX15" fmla="*/ 5582316 w 6379790"/>
              <a:gd name="connsiteY15" fmla="*/ 797565 h 5586731"/>
              <a:gd name="connsiteX16" fmla="*/ 0 w 6379790"/>
              <a:gd name="connsiteY16" fmla="*/ 0 h 5586731"/>
              <a:gd name="connsiteX17" fmla="*/ 2392421 w 6379790"/>
              <a:gd name="connsiteY17" fmla="*/ 0 h 5586731"/>
              <a:gd name="connsiteX18" fmla="*/ 2392421 w 6379790"/>
              <a:gd name="connsiteY18" fmla="*/ 797563 h 5586731"/>
              <a:gd name="connsiteX19" fmla="*/ 3189895 w 6379790"/>
              <a:gd name="connsiteY19" fmla="*/ 797563 h 5586731"/>
              <a:gd name="connsiteX20" fmla="*/ 3189895 w 6379790"/>
              <a:gd name="connsiteY20" fmla="*/ 0 h 5586731"/>
              <a:gd name="connsiteX21" fmla="*/ 4784842 w 6379790"/>
              <a:gd name="connsiteY21" fmla="*/ 0 h 5586731"/>
              <a:gd name="connsiteX22" fmla="*/ 4784842 w 6379790"/>
              <a:gd name="connsiteY22" fmla="*/ 797565 h 5586731"/>
              <a:gd name="connsiteX23" fmla="*/ 3987369 w 6379790"/>
              <a:gd name="connsiteY23" fmla="*/ 797565 h 5586731"/>
              <a:gd name="connsiteX24" fmla="*/ 3987369 w 6379790"/>
              <a:gd name="connsiteY24" fmla="*/ 1595756 h 5586731"/>
              <a:gd name="connsiteX25" fmla="*/ 4784842 w 6379790"/>
              <a:gd name="connsiteY25" fmla="*/ 1595756 h 5586731"/>
              <a:gd name="connsiteX26" fmla="*/ 4784842 w 6379790"/>
              <a:gd name="connsiteY26" fmla="*/ 797565 h 5586731"/>
              <a:gd name="connsiteX27" fmla="*/ 5582316 w 6379790"/>
              <a:gd name="connsiteY27" fmla="*/ 797565 h 5586731"/>
              <a:gd name="connsiteX28" fmla="*/ 5582316 w 6379790"/>
              <a:gd name="connsiteY28" fmla="*/ 1595756 h 5586731"/>
              <a:gd name="connsiteX29" fmla="*/ 6379790 w 6379790"/>
              <a:gd name="connsiteY29" fmla="*/ 1595756 h 5586731"/>
              <a:gd name="connsiteX30" fmla="*/ 6379790 w 6379790"/>
              <a:gd name="connsiteY30" fmla="*/ 2393951 h 5586731"/>
              <a:gd name="connsiteX31" fmla="*/ 5582316 w 6379790"/>
              <a:gd name="connsiteY31" fmla="*/ 2393951 h 5586731"/>
              <a:gd name="connsiteX32" fmla="*/ 5582316 w 6379790"/>
              <a:gd name="connsiteY32" fmla="*/ 3192146 h 5586731"/>
              <a:gd name="connsiteX33" fmla="*/ 4784842 w 6379790"/>
              <a:gd name="connsiteY33" fmla="*/ 3192146 h 5586731"/>
              <a:gd name="connsiteX34" fmla="*/ 4784842 w 6379790"/>
              <a:gd name="connsiteY34" fmla="*/ 2393951 h 5586731"/>
              <a:gd name="connsiteX35" fmla="*/ 3987369 w 6379790"/>
              <a:gd name="connsiteY35" fmla="*/ 2393951 h 5586731"/>
              <a:gd name="connsiteX36" fmla="*/ 3987369 w 6379790"/>
              <a:gd name="connsiteY36" fmla="*/ 3192146 h 5586731"/>
              <a:gd name="connsiteX37" fmla="*/ 4784842 w 6379790"/>
              <a:gd name="connsiteY37" fmla="*/ 3192146 h 5586731"/>
              <a:gd name="connsiteX38" fmla="*/ 4784842 w 6379790"/>
              <a:gd name="connsiteY38" fmla="*/ 3990341 h 5586731"/>
              <a:gd name="connsiteX39" fmla="*/ 5582316 w 6379790"/>
              <a:gd name="connsiteY39" fmla="*/ 3990341 h 5586731"/>
              <a:gd name="connsiteX40" fmla="*/ 5582316 w 6379790"/>
              <a:gd name="connsiteY40" fmla="*/ 4788536 h 5586731"/>
              <a:gd name="connsiteX41" fmla="*/ 4784842 w 6379790"/>
              <a:gd name="connsiteY41" fmla="*/ 4788536 h 5586731"/>
              <a:gd name="connsiteX42" fmla="*/ 4784842 w 6379790"/>
              <a:gd name="connsiteY42" fmla="*/ 5586731 h 5586731"/>
              <a:gd name="connsiteX43" fmla="*/ 3987369 w 6379790"/>
              <a:gd name="connsiteY43" fmla="*/ 5586731 h 5586731"/>
              <a:gd name="connsiteX44" fmla="*/ 3987368 w 6379790"/>
              <a:gd name="connsiteY44" fmla="*/ 5586731 h 5586731"/>
              <a:gd name="connsiteX45" fmla="*/ 3189895 w 6379790"/>
              <a:gd name="connsiteY45" fmla="*/ 5586731 h 5586731"/>
              <a:gd name="connsiteX46" fmla="*/ 2392421 w 6379790"/>
              <a:gd name="connsiteY46" fmla="*/ 5586731 h 5586731"/>
              <a:gd name="connsiteX47" fmla="*/ 1594947 w 6379790"/>
              <a:gd name="connsiteY47" fmla="*/ 5586731 h 5586731"/>
              <a:gd name="connsiteX48" fmla="*/ 1594947 w 6379790"/>
              <a:gd name="connsiteY48" fmla="*/ 4788536 h 5586731"/>
              <a:gd name="connsiteX49" fmla="*/ 797474 w 6379790"/>
              <a:gd name="connsiteY49" fmla="*/ 4788536 h 5586731"/>
              <a:gd name="connsiteX50" fmla="*/ 797474 w 6379790"/>
              <a:gd name="connsiteY50" fmla="*/ 5586731 h 5586731"/>
              <a:gd name="connsiteX51" fmla="*/ 0 w 6379790"/>
              <a:gd name="connsiteY51" fmla="*/ 5586731 h 5586731"/>
              <a:gd name="connsiteX52" fmla="*/ 0 w 6379790"/>
              <a:gd name="connsiteY52" fmla="*/ 4788536 h 5586731"/>
              <a:gd name="connsiteX53" fmla="*/ 0 w 6379790"/>
              <a:gd name="connsiteY53" fmla="*/ 3990341 h 5586731"/>
              <a:gd name="connsiteX54" fmla="*/ 0 w 6379790"/>
              <a:gd name="connsiteY54" fmla="*/ 3192146 h 5586731"/>
              <a:gd name="connsiteX55" fmla="*/ 0 w 6379790"/>
              <a:gd name="connsiteY55" fmla="*/ 2393951 h 5586731"/>
              <a:gd name="connsiteX56" fmla="*/ 797473 w 6379790"/>
              <a:gd name="connsiteY56" fmla="*/ 2393951 h 5586731"/>
              <a:gd name="connsiteX57" fmla="*/ 797473 w 6379790"/>
              <a:gd name="connsiteY57" fmla="*/ 1595756 h 5586731"/>
              <a:gd name="connsiteX58" fmla="*/ 0 w 6379790"/>
              <a:gd name="connsiteY58" fmla="*/ 1595756 h 5586731"/>
              <a:gd name="connsiteX59" fmla="*/ 0 w 6379790"/>
              <a:gd name="connsiteY59" fmla="*/ 797562 h 5586731"/>
              <a:gd name="connsiteX60" fmla="*/ 0 w 6379790"/>
              <a:gd name="connsiteY60" fmla="*/ 797561 h 558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379790" h="5586731">
                <a:moveTo>
                  <a:pt x="5582316" y="4788536"/>
                </a:moveTo>
                <a:lnTo>
                  <a:pt x="6379790" y="4788536"/>
                </a:lnTo>
                <a:lnTo>
                  <a:pt x="6379790" y="5586731"/>
                </a:lnTo>
                <a:lnTo>
                  <a:pt x="5582316" y="5586731"/>
                </a:lnTo>
                <a:close/>
                <a:moveTo>
                  <a:pt x="3189895" y="3990341"/>
                </a:moveTo>
                <a:lnTo>
                  <a:pt x="3189895" y="4788536"/>
                </a:lnTo>
                <a:lnTo>
                  <a:pt x="3987368" y="4788536"/>
                </a:lnTo>
                <a:lnTo>
                  <a:pt x="3987368" y="3990341"/>
                </a:lnTo>
                <a:close/>
                <a:moveTo>
                  <a:pt x="5582316" y="3192146"/>
                </a:moveTo>
                <a:lnTo>
                  <a:pt x="6379790" y="3192146"/>
                </a:lnTo>
                <a:lnTo>
                  <a:pt x="6379790" y="3990341"/>
                </a:lnTo>
                <a:lnTo>
                  <a:pt x="5582316" y="3990341"/>
                </a:lnTo>
                <a:close/>
                <a:moveTo>
                  <a:pt x="5582316" y="0"/>
                </a:moveTo>
                <a:lnTo>
                  <a:pt x="6379790" y="0"/>
                </a:lnTo>
                <a:lnTo>
                  <a:pt x="6379790" y="797565"/>
                </a:lnTo>
                <a:lnTo>
                  <a:pt x="5582316" y="797565"/>
                </a:lnTo>
                <a:close/>
                <a:moveTo>
                  <a:pt x="0" y="0"/>
                </a:moveTo>
                <a:lnTo>
                  <a:pt x="2392421" y="0"/>
                </a:lnTo>
                <a:lnTo>
                  <a:pt x="2392421" y="797563"/>
                </a:lnTo>
                <a:lnTo>
                  <a:pt x="3189895" y="797563"/>
                </a:lnTo>
                <a:lnTo>
                  <a:pt x="3189895" y="0"/>
                </a:lnTo>
                <a:lnTo>
                  <a:pt x="4784842" y="0"/>
                </a:lnTo>
                <a:lnTo>
                  <a:pt x="4784842" y="797565"/>
                </a:lnTo>
                <a:lnTo>
                  <a:pt x="3987369" y="797565"/>
                </a:lnTo>
                <a:lnTo>
                  <a:pt x="3987369" y="1595756"/>
                </a:lnTo>
                <a:lnTo>
                  <a:pt x="4784842" y="1595756"/>
                </a:lnTo>
                <a:lnTo>
                  <a:pt x="4784842" y="797565"/>
                </a:lnTo>
                <a:lnTo>
                  <a:pt x="5582316" y="797565"/>
                </a:lnTo>
                <a:lnTo>
                  <a:pt x="5582316" y="1595756"/>
                </a:lnTo>
                <a:lnTo>
                  <a:pt x="6379790" y="1595756"/>
                </a:lnTo>
                <a:lnTo>
                  <a:pt x="6379790" y="2393951"/>
                </a:lnTo>
                <a:lnTo>
                  <a:pt x="5582316" y="2393951"/>
                </a:lnTo>
                <a:lnTo>
                  <a:pt x="5582316" y="3192146"/>
                </a:lnTo>
                <a:lnTo>
                  <a:pt x="4784842" y="3192146"/>
                </a:lnTo>
                <a:lnTo>
                  <a:pt x="4784842" y="2393951"/>
                </a:lnTo>
                <a:lnTo>
                  <a:pt x="3987369" y="2393951"/>
                </a:lnTo>
                <a:lnTo>
                  <a:pt x="3987369" y="3192146"/>
                </a:lnTo>
                <a:lnTo>
                  <a:pt x="4784842" y="3192146"/>
                </a:lnTo>
                <a:lnTo>
                  <a:pt x="4784842" y="3990341"/>
                </a:lnTo>
                <a:lnTo>
                  <a:pt x="5582316" y="3990341"/>
                </a:lnTo>
                <a:lnTo>
                  <a:pt x="5582316" y="4788536"/>
                </a:lnTo>
                <a:lnTo>
                  <a:pt x="4784842" y="4788536"/>
                </a:lnTo>
                <a:lnTo>
                  <a:pt x="4784842" y="5586731"/>
                </a:lnTo>
                <a:lnTo>
                  <a:pt x="3987369" y="5586731"/>
                </a:lnTo>
                <a:lnTo>
                  <a:pt x="3987368" y="5586731"/>
                </a:lnTo>
                <a:lnTo>
                  <a:pt x="3189895" y="5586731"/>
                </a:lnTo>
                <a:lnTo>
                  <a:pt x="2392421" y="5586731"/>
                </a:lnTo>
                <a:lnTo>
                  <a:pt x="1594947" y="5586731"/>
                </a:lnTo>
                <a:lnTo>
                  <a:pt x="1594947" y="4788536"/>
                </a:lnTo>
                <a:lnTo>
                  <a:pt x="797474" y="4788536"/>
                </a:lnTo>
                <a:lnTo>
                  <a:pt x="797474" y="5586731"/>
                </a:lnTo>
                <a:lnTo>
                  <a:pt x="0" y="5586731"/>
                </a:lnTo>
                <a:lnTo>
                  <a:pt x="0" y="4788536"/>
                </a:lnTo>
                <a:lnTo>
                  <a:pt x="0" y="3990341"/>
                </a:lnTo>
                <a:lnTo>
                  <a:pt x="0" y="3192146"/>
                </a:lnTo>
                <a:lnTo>
                  <a:pt x="0" y="2393951"/>
                </a:lnTo>
                <a:lnTo>
                  <a:pt x="797473" y="2393951"/>
                </a:lnTo>
                <a:lnTo>
                  <a:pt x="797473" y="1595756"/>
                </a:lnTo>
                <a:lnTo>
                  <a:pt x="0" y="1595756"/>
                </a:lnTo>
                <a:lnTo>
                  <a:pt x="0" y="797562"/>
                </a:lnTo>
                <a:lnTo>
                  <a:pt x="0" y="79756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val="193732489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0445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8_Contents slide layout">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F87B19B0-3649-419E-B83B-69001425C8F0}"/>
              </a:ext>
            </a:extLst>
          </p:cNvPr>
          <p:cNvSpPr>
            <a:spLocks noGrp="1"/>
          </p:cNvSpPr>
          <p:nvPr>
            <p:ph type="pic" idx="14" hasCustomPrompt="1"/>
          </p:nvPr>
        </p:nvSpPr>
        <p:spPr>
          <a:xfrm>
            <a:off x="0" y="3238500"/>
            <a:ext cx="6035040" cy="3619500"/>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a:t>
            </a:r>
            <a:endParaRPr lang="ko-KR" altLang="en-US" dirty="0"/>
          </a:p>
        </p:txBody>
      </p:sp>
      <p:sp>
        <p:nvSpPr>
          <p:cNvPr id="3" name="Picture Placeholder 2">
            <a:extLst>
              <a:ext uri="{FF2B5EF4-FFF2-40B4-BE49-F238E27FC236}">
                <a16:creationId xmlns:a16="http://schemas.microsoft.com/office/drawing/2014/main" id="{105DD0BA-4EFB-4795-8969-0FFB84E5BAE7}"/>
              </a:ext>
            </a:extLst>
          </p:cNvPr>
          <p:cNvSpPr>
            <a:spLocks noGrp="1"/>
          </p:cNvSpPr>
          <p:nvPr>
            <p:ph type="pic" idx="15" hasCustomPrompt="1"/>
          </p:nvPr>
        </p:nvSpPr>
        <p:spPr>
          <a:xfrm>
            <a:off x="6156960" y="3238500"/>
            <a:ext cx="6035040" cy="3619500"/>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a:t>
            </a:r>
            <a:endParaRPr lang="ko-KR" altLang="en-US" dirty="0"/>
          </a:p>
        </p:txBody>
      </p:sp>
      <p:sp>
        <p:nvSpPr>
          <p:cNvPr id="4" name="Text Placeholder 9">
            <a:extLst>
              <a:ext uri="{FF2B5EF4-FFF2-40B4-BE49-F238E27FC236}">
                <a16:creationId xmlns:a16="http://schemas.microsoft.com/office/drawing/2014/main" id="{C1CF2F88-87EB-4812-8080-E038E2F95804}"/>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4226393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2667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57959BA6-232B-4F70-BF77-0D8547BABE47}"/>
              </a:ext>
            </a:extLst>
          </p:cNvPr>
          <p:cNvGrpSpPr/>
          <p:nvPr userDrawn="1"/>
        </p:nvGrpSpPr>
        <p:grpSpPr>
          <a:xfrm>
            <a:off x="7814194" y="1860209"/>
            <a:ext cx="5039313" cy="4417981"/>
            <a:chOff x="7814194" y="1860209"/>
            <a:chExt cx="5039313" cy="4417981"/>
          </a:xfrm>
        </p:grpSpPr>
        <p:sp>
          <p:nvSpPr>
            <p:cNvPr id="9" name="Oval 21">
              <a:extLst>
                <a:ext uri="{FF2B5EF4-FFF2-40B4-BE49-F238E27FC236}">
                  <a16:creationId xmlns:a16="http://schemas.microsoft.com/office/drawing/2014/main" id="{93897E62-915F-4CC5-9F07-8F49E04B889D}"/>
                </a:ext>
              </a:extLst>
            </p:cNvPr>
            <p:cNvSpPr/>
            <p:nvPr userDrawn="1"/>
          </p:nvSpPr>
          <p:spPr>
            <a:xfrm>
              <a:off x="7814194" y="5831668"/>
              <a:ext cx="5039313" cy="446522"/>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2" name="Group 20">
              <a:extLst>
                <a:ext uri="{FF2B5EF4-FFF2-40B4-BE49-F238E27FC236}">
                  <a16:creationId xmlns:a16="http://schemas.microsoft.com/office/drawing/2014/main" id="{82382140-C839-400A-8B2E-049BFB8EAD19}"/>
                </a:ext>
              </a:extLst>
            </p:cNvPr>
            <p:cNvGrpSpPr/>
            <p:nvPr userDrawn="1"/>
          </p:nvGrpSpPr>
          <p:grpSpPr>
            <a:xfrm>
              <a:off x="9127830" y="1860209"/>
              <a:ext cx="2386146" cy="4194720"/>
              <a:chOff x="445712" y="1449040"/>
              <a:chExt cx="2113018" cy="3924176"/>
            </a:xfrm>
          </p:grpSpPr>
          <p:sp>
            <p:nvSpPr>
              <p:cNvPr id="3" name="Rounded Rectangle 21">
                <a:extLst>
                  <a:ext uri="{FF2B5EF4-FFF2-40B4-BE49-F238E27FC236}">
                    <a16:creationId xmlns:a16="http://schemas.microsoft.com/office/drawing/2014/main" id="{3E854C78-017C-4E85-AA4C-98708821A22D}"/>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p>
            </p:txBody>
          </p:sp>
          <p:sp>
            <p:nvSpPr>
              <p:cNvPr id="4" name="Rectangle 22">
                <a:extLst>
                  <a:ext uri="{FF2B5EF4-FFF2-40B4-BE49-F238E27FC236}">
                    <a16:creationId xmlns:a16="http://schemas.microsoft.com/office/drawing/2014/main" id="{2417AA3E-41ED-42FF-8545-E4D79E1F8416}"/>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nvGrpSpPr>
              <p:cNvPr id="5" name="Group 23">
                <a:extLst>
                  <a:ext uri="{FF2B5EF4-FFF2-40B4-BE49-F238E27FC236}">
                    <a16:creationId xmlns:a16="http://schemas.microsoft.com/office/drawing/2014/main" id="{EE70244F-AE91-4CB9-A7C5-91067E43DC8C}"/>
                  </a:ext>
                </a:extLst>
              </p:cNvPr>
              <p:cNvGrpSpPr/>
              <p:nvPr userDrawn="1"/>
            </p:nvGrpSpPr>
            <p:grpSpPr>
              <a:xfrm>
                <a:off x="1407705" y="5045834"/>
                <a:ext cx="211967" cy="211967"/>
                <a:chOff x="1549420" y="5712364"/>
                <a:chExt cx="312583" cy="312583"/>
              </a:xfrm>
            </p:grpSpPr>
            <p:sp>
              <p:nvSpPr>
                <p:cNvPr id="6" name="Oval 24">
                  <a:extLst>
                    <a:ext uri="{FF2B5EF4-FFF2-40B4-BE49-F238E27FC236}">
                      <a16:creationId xmlns:a16="http://schemas.microsoft.com/office/drawing/2014/main" id="{7C044278-9947-403A-A9F5-E42FA8781D10}"/>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7" name="Rounded Rectangle 25">
                  <a:extLst>
                    <a:ext uri="{FF2B5EF4-FFF2-40B4-BE49-F238E27FC236}">
                      <a16:creationId xmlns:a16="http://schemas.microsoft.com/office/drawing/2014/main" id="{D6F132C7-721E-49E2-AA0B-EE06506F1A91}"/>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grpSp>
      </p:grpSp>
      <p:sp>
        <p:nvSpPr>
          <p:cNvPr id="8" name="Picture Placeholder 2">
            <a:extLst>
              <a:ext uri="{FF2B5EF4-FFF2-40B4-BE49-F238E27FC236}">
                <a16:creationId xmlns:a16="http://schemas.microsoft.com/office/drawing/2014/main" id="{03978C51-C682-4269-91E7-F2B469FA6D09}"/>
              </a:ext>
            </a:extLst>
          </p:cNvPr>
          <p:cNvSpPr>
            <a:spLocks noGrp="1"/>
          </p:cNvSpPr>
          <p:nvPr>
            <p:ph type="pic" idx="11" hasCustomPrompt="1"/>
          </p:nvPr>
        </p:nvSpPr>
        <p:spPr>
          <a:xfrm>
            <a:off x="9245573" y="2187162"/>
            <a:ext cx="2149921" cy="3394441"/>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0" name="Text Placeholder 9">
            <a:extLst>
              <a:ext uri="{FF2B5EF4-FFF2-40B4-BE49-F238E27FC236}">
                <a16:creationId xmlns:a16="http://schemas.microsoft.com/office/drawing/2014/main" id="{F2EE02A6-0378-430E-AD17-85DF18090E8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445283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86846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55743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6" name="Oval 21">
            <a:extLst>
              <a:ext uri="{FF2B5EF4-FFF2-40B4-BE49-F238E27FC236}">
                <a16:creationId xmlns:a16="http://schemas.microsoft.com/office/drawing/2014/main" id="{35D01421-1CD6-4AF5-BF05-34C1F2A05DDC}"/>
              </a:ext>
            </a:extLst>
          </p:cNvPr>
          <p:cNvSpPr/>
          <p:nvPr userDrawn="1"/>
        </p:nvSpPr>
        <p:spPr>
          <a:xfrm>
            <a:off x="189531" y="5988784"/>
            <a:ext cx="5906469" cy="523358"/>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7" name="Group 6">
            <a:extLst>
              <a:ext uri="{FF2B5EF4-FFF2-40B4-BE49-F238E27FC236}">
                <a16:creationId xmlns:a16="http://schemas.microsoft.com/office/drawing/2014/main" id="{761629A3-B767-4300-9C7C-9ADDAB92B4F0}"/>
              </a:ext>
            </a:extLst>
          </p:cNvPr>
          <p:cNvGrpSpPr/>
          <p:nvPr userDrawn="1"/>
        </p:nvGrpSpPr>
        <p:grpSpPr>
          <a:xfrm>
            <a:off x="826539" y="3545781"/>
            <a:ext cx="4890622" cy="2687065"/>
            <a:chOff x="-548507" y="477868"/>
            <a:chExt cx="11570449" cy="6357177"/>
          </a:xfrm>
        </p:grpSpPr>
        <p:sp>
          <p:nvSpPr>
            <p:cNvPr id="8" name="Freeform: Shape 7">
              <a:extLst>
                <a:ext uri="{FF2B5EF4-FFF2-40B4-BE49-F238E27FC236}">
                  <a16:creationId xmlns:a16="http://schemas.microsoft.com/office/drawing/2014/main" id="{CF1B2B7B-D361-42C4-91D5-C21E6AFA596D}"/>
                </a:ext>
              </a:extLst>
            </p:cNvPr>
            <p:cNvSpPr/>
            <p:nvPr/>
          </p:nvSpPr>
          <p:spPr>
            <a:xfrm>
              <a:off x="-482765" y="6440599"/>
              <a:ext cx="11438966" cy="394446"/>
            </a:xfrm>
            <a:custGeom>
              <a:avLst/>
              <a:gdLst>
                <a:gd name="connsiteX0" fmla="*/ 1605439 w 1657350"/>
                <a:gd name="connsiteY0" fmla="*/ 54769 h 57150"/>
                <a:gd name="connsiteX1" fmla="*/ 1652111 w 1657350"/>
                <a:gd name="connsiteY1" fmla="*/ 22384 h 57150"/>
                <a:gd name="connsiteX2" fmla="*/ 1652111 w 1657350"/>
                <a:gd name="connsiteY2" fmla="*/ 22384 h 57150"/>
                <a:gd name="connsiteX3" fmla="*/ 1636871 w 1657350"/>
                <a:gd name="connsiteY3" fmla="*/ 7144 h 57150"/>
                <a:gd name="connsiteX4" fmla="*/ 44291 w 1657350"/>
                <a:gd name="connsiteY4" fmla="*/ 12859 h 57150"/>
                <a:gd name="connsiteX5" fmla="*/ 23336 w 1657350"/>
                <a:gd name="connsiteY5" fmla="*/ 12859 h 57150"/>
                <a:gd name="connsiteX6" fmla="*/ 7144 w 1657350"/>
                <a:gd name="connsiteY6" fmla="*/ 26194 h 57150"/>
                <a:gd name="connsiteX7" fmla="*/ 7144 w 1657350"/>
                <a:gd name="connsiteY7" fmla="*/ 26194 h 57150"/>
                <a:gd name="connsiteX8" fmla="*/ 50959 w 1657350"/>
                <a:gd name="connsiteY8" fmla="*/ 53816 h 57150"/>
                <a:gd name="connsiteX9" fmla="*/ 51911 w 1657350"/>
                <a:gd name="connsiteY9" fmla="*/ 54769 h 57150"/>
                <a:gd name="connsiteX10" fmla="*/ 51911 w 1657350"/>
                <a:gd name="connsiteY10" fmla="*/ 54769 h 57150"/>
                <a:gd name="connsiteX11" fmla="*/ 56674 w 1657350"/>
                <a:gd name="connsiteY11" fmla="*/ 54769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7350" h="57150">
                  <a:moveTo>
                    <a:pt x="1605439" y="54769"/>
                  </a:moveTo>
                  <a:cubicBezTo>
                    <a:pt x="1605439" y="54769"/>
                    <a:pt x="1638776" y="50959"/>
                    <a:pt x="1652111" y="22384"/>
                  </a:cubicBezTo>
                  <a:lnTo>
                    <a:pt x="1652111" y="22384"/>
                  </a:lnTo>
                  <a:cubicBezTo>
                    <a:pt x="1652111" y="13811"/>
                    <a:pt x="1645444" y="7144"/>
                    <a:pt x="1636871" y="7144"/>
                  </a:cubicBezTo>
                  <a:lnTo>
                    <a:pt x="44291" y="12859"/>
                  </a:lnTo>
                  <a:lnTo>
                    <a:pt x="23336" y="12859"/>
                  </a:lnTo>
                  <a:cubicBezTo>
                    <a:pt x="14764" y="12859"/>
                    <a:pt x="7144" y="18574"/>
                    <a:pt x="7144" y="26194"/>
                  </a:cubicBezTo>
                  <a:lnTo>
                    <a:pt x="7144" y="26194"/>
                  </a:lnTo>
                  <a:cubicBezTo>
                    <a:pt x="17621" y="45244"/>
                    <a:pt x="40481" y="51911"/>
                    <a:pt x="50959" y="53816"/>
                  </a:cubicBezTo>
                  <a:lnTo>
                    <a:pt x="51911" y="54769"/>
                  </a:lnTo>
                  <a:cubicBezTo>
                    <a:pt x="51911" y="54769"/>
                    <a:pt x="51911" y="54769"/>
                    <a:pt x="51911" y="54769"/>
                  </a:cubicBezTo>
                  <a:lnTo>
                    <a:pt x="56674" y="54769"/>
                  </a:lnTo>
                </a:path>
              </a:pathLst>
            </a:custGeom>
            <a:solidFill>
              <a:srgbClr val="5F6767"/>
            </a:solid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EF3302AC-9147-4C37-B7CD-BDD91327645F}"/>
                </a:ext>
              </a:extLst>
            </p:cNvPr>
            <p:cNvSpPr/>
            <p:nvPr/>
          </p:nvSpPr>
          <p:spPr>
            <a:xfrm>
              <a:off x="700575" y="477868"/>
              <a:ext cx="9072285" cy="5916709"/>
            </a:xfrm>
            <a:custGeom>
              <a:avLst/>
              <a:gdLst>
                <a:gd name="connsiteX0" fmla="*/ 1311116 w 1314450"/>
                <a:gd name="connsiteY0" fmla="*/ 813911 h 857250"/>
                <a:gd name="connsiteX1" fmla="*/ 1281589 w 1314450"/>
                <a:gd name="connsiteY1" fmla="*/ 852964 h 857250"/>
                <a:gd name="connsiteX2" fmla="*/ 36671 w 1314450"/>
                <a:gd name="connsiteY2" fmla="*/ 852964 h 857250"/>
                <a:gd name="connsiteX3" fmla="*/ 7144 w 1314450"/>
                <a:gd name="connsiteY3" fmla="*/ 813911 h 857250"/>
                <a:gd name="connsiteX4" fmla="*/ 7144 w 1314450"/>
                <a:gd name="connsiteY4" fmla="*/ 46196 h 857250"/>
                <a:gd name="connsiteX5" fmla="*/ 36671 w 1314450"/>
                <a:gd name="connsiteY5" fmla="*/ 7144 h 857250"/>
                <a:gd name="connsiteX6" fmla="*/ 1281589 w 1314450"/>
                <a:gd name="connsiteY6" fmla="*/ 7144 h 857250"/>
                <a:gd name="connsiteX7" fmla="*/ 1311116 w 1314450"/>
                <a:gd name="connsiteY7" fmla="*/ 46196 h 857250"/>
                <a:gd name="connsiteX8" fmla="*/ 1311116 w 1314450"/>
                <a:gd name="connsiteY8" fmla="*/ 813911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4450" h="857250">
                  <a:moveTo>
                    <a:pt x="1311116" y="813911"/>
                  </a:moveTo>
                  <a:cubicBezTo>
                    <a:pt x="1311116" y="834866"/>
                    <a:pt x="1297781" y="852964"/>
                    <a:pt x="1281589" y="852964"/>
                  </a:cubicBezTo>
                  <a:lnTo>
                    <a:pt x="36671" y="852964"/>
                  </a:lnTo>
                  <a:cubicBezTo>
                    <a:pt x="20479" y="852964"/>
                    <a:pt x="7144" y="835819"/>
                    <a:pt x="7144" y="813911"/>
                  </a:cubicBezTo>
                  <a:lnTo>
                    <a:pt x="7144" y="46196"/>
                  </a:lnTo>
                  <a:cubicBezTo>
                    <a:pt x="7144" y="25241"/>
                    <a:pt x="20479" y="7144"/>
                    <a:pt x="36671" y="7144"/>
                  </a:cubicBezTo>
                  <a:lnTo>
                    <a:pt x="1281589" y="7144"/>
                  </a:lnTo>
                  <a:cubicBezTo>
                    <a:pt x="1297781" y="7144"/>
                    <a:pt x="1311116" y="24289"/>
                    <a:pt x="1311116" y="46196"/>
                  </a:cubicBezTo>
                  <a:lnTo>
                    <a:pt x="1311116" y="813911"/>
                  </a:lnTo>
                  <a:close/>
                </a:path>
              </a:pathLst>
            </a:custGeom>
            <a:solidFill>
              <a:srgbClr val="000000"/>
            </a:solid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0F2E56BD-3EE7-438A-A2BE-E0B24403062B}"/>
                </a:ext>
              </a:extLst>
            </p:cNvPr>
            <p:cNvSpPr/>
            <p:nvPr/>
          </p:nvSpPr>
          <p:spPr>
            <a:xfrm>
              <a:off x="1088451" y="839448"/>
              <a:ext cx="8283390" cy="5062073"/>
            </a:xfrm>
            <a:custGeom>
              <a:avLst/>
              <a:gdLst>
                <a:gd name="connsiteX0" fmla="*/ 7144 w 1200150"/>
                <a:gd name="connsiteY0" fmla="*/ 7144 h 733425"/>
                <a:gd name="connsiteX1" fmla="*/ 1196816 w 1200150"/>
                <a:gd name="connsiteY1" fmla="*/ 7144 h 733425"/>
                <a:gd name="connsiteX2" fmla="*/ 1196816 w 1200150"/>
                <a:gd name="connsiteY2" fmla="*/ 730091 h 733425"/>
                <a:gd name="connsiteX3" fmla="*/ 7144 w 1200150"/>
                <a:gd name="connsiteY3" fmla="*/ 730091 h 733425"/>
              </a:gdLst>
              <a:ahLst/>
              <a:cxnLst>
                <a:cxn ang="0">
                  <a:pos x="connsiteX0" y="connsiteY0"/>
                </a:cxn>
                <a:cxn ang="0">
                  <a:pos x="connsiteX1" y="connsiteY1"/>
                </a:cxn>
                <a:cxn ang="0">
                  <a:pos x="connsiteX2" y="connsiteY2"/>
                </a:cxn>
                <a:cxn ang="0">
                  <a:pos x="connsiteX3" y="connsiteY3"/>
                </a:cxn>
              </a:cxnLst>
              <a:rect l="l" t="t" r="r" b="b"/>
              <a:pathLst>
                <a:path w="1200150" h="733425">
                  <a:moveTo>
                    <a:pt x="7144" y="7144"/>
                  </a:moveTo>
                  <a:lnTo>
                    <a:pt x="1196816" y="7144"/>
                  </a:lnTo>
                  <a:lnTo>
                    <a:pt x="1196816" y="730091"/>
                  </a:lnTo>
                  <a:lnTo>
                    <a:pt x="7144" y="730091"/>
                  </a:lnTo>
                  <a:close/>
                </a:path>
              </a:pathLst>
            </a:custGeom>
            <a:solidFill>
              <a:srgbClr val="F2F2F2"/>
            </a:solid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22518E45-015D-4586-9460-F00575EFDD94}"/>
                </a:ext>
              </a:extLst>
            </p:cNvPr>
            <p:cNvSpPr/>
            <p:nvPr/>
          </p:nvSpPr>
          <p:spPr>
            <a:xfrm>
              <a:off x="-548507" y="6164484"/>
              <a:ext cx="11570449" cy="460187"/>
            </a:xfrm>
            <a:custGeom>
              <a:avLst/>
              <a:gdLst>
                <a:gd name="connsiteX0" fmla="*/ 50006 w 1676400"/>
                <a:gd name="connsiteY0" fmla="*/ 7144 h 66675"/>
                <a:gd name="connsiteX1" fmla="*/ 1630204 w 1676400"/>
                <a:gd name="connsiteY1" fmla="*/ 7144 h 66675"/>
                <a:gd name="connsiteX2" fmla="*/ 1672114 w 1676400"/>
                <a:gd name="connsiteY2" fmla="*/ 49054 h 66675"/>
                <a:gd name="connsiteX3" fmla="*/ 1672114 w 1676400"/>
                <a:gd name="connsiteY3" fmla="*/ 57626 h 66675"/>
                <a:gd name="connsiteX4" fmla="*/ 1656874 w 1676400"/>
                <a:gd name="connsiteY4" fmla="*/ 62389 h 66675"/>
                <a:gd name="connsiteX5" fmla="*/ 1654016 w 1676400"/>
                <a:gd name="connsiteY5" fmla="*/ 62389 h 66675"/>
                <a:gd name="connsiteX6" fmla="*/ 29051 w 1676400"/>
                <a:gd name="connsiteY6" fmla="*/ 62389 h 66675"/>
                <a:gd name="connsiteX7" fmla="*/ 21431 w 1676400"/>
                <a:gd name="connsiteY7" fmla="*/ 63341 h 66675"/>
                <a:gd name="connsiteX8" fmla="*/ 7144 w 1676400"/>
                <a:gd name="connsiteY8" fmla="*/ 55721 h 66675"/>
                <a:gd name="connsiteX9" fmla="*/ 7144 w 1676400"/>
                <a:gd name="connsiteY9" fmla="*/ 48101 h 66675"/>
                <a:gd name="connsiteX10" fmla="*/ 50006 w 1676400"/>
                <a:gd name="connsiteY10" fmla="*/ 714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76400" h="66675">
                  <a:moveTo>
                    <a:pt x="50006" y="7144"/>
                  </a:moveTo>
                  <a:lnTo>
                    <a:pt x="1630204" y="7144"/>
                  </a:lnTo>
                  <a:cubicBezTo>
                    <a:pt x="1653064" y="7144"/>
                    <a:pt x="1672114" y="26194"/>
                    <a:pt x="1672114" y="49054"/>
                  </a:cubicBezTo>
                  <a:lnTo>
                    <a:pt x="1672114" y="57626"/>
                  </a:lnTo>
                  <a:cubicBezTo>
                    <a:pt x="1672114" y="57626"/>
                    <a:pt x="1674019" y="64294"/>
                    <a:pt x="1656874" y="62389"/>
                  </a:cubicBezTo>
                  <a:cubicBezTo>
                    <a:pt x="1655921" y="62389"/>
                    <a:pt x="1654969" y="62389"/>
                    <a:pt x="1654016" y="62389"/>
                  </a:cubicBezTo>
                  <a:lnTo>
                    <a:pt x="29051" y="62389"/>
                  </a:lnTo>
                  <a:cubicBezTo>
                    <a:pt x="26194" y="62389"/>
                    <a:pt x="24289" y="62389"/>
                    <a:pt x="21431" y="63341"/>
                  </a:cubicBezTo>
                  <a:cubicBezTo>
                    <a:pt x="16669" y="64294"/>
                    <a:pt x="8096" y="64294"/>
                    <a:pt x="7144" y="55721"/>
                  </a:cubicBezTo>
                  <a:lnTo>
                    <a:pt x="7144" y="48101"/>
                  </a:lnTo>
                  <a:cubicBezTo>
                    <a:pt x="8096" y="25241"/>
                    <a:pt x="26194" y="7144"/>
                    <a:pt x="50006" y="7144"/>
                  </a:cubicBezTo>
                  <a:close/>
                </a:path>
              </a:pathLst>
            </a:custGeom>
            <a:solidFill>
              <a:srgbClr val="CCCCCC"/>
            </a:solidFill>
            <a:ln w="9525" cap="flat">
              <a:noFill/>
              <a:prstDash val="solid"/>
              <a:miter/>
            </a:ln>
          </p:spPr>
          <p:txBody>
            <a:bodyPr rtlCol="0" anchor="ctr"/>
            <a:lstStyle/>
            <a:p>
              <a:endParaRPr lang="en-US" dirty="0"/>
            </a:p>
          </p:txBody>
        </p:sp>
        <p:sp>
          <p:nvSpPr>
            <p:cNvPr id="12" name="Freeform: Shape 11">
              <a:extLst>
                <a:ext uri="{FF2B5EF4-FFF2-40B4-BE49-F238E27FC236}">
                  <a16:creationId xmlns:a16="http://schemas.microsoft.com/office/drawing/2014/main" id="{58E29BC3-7488-4088-B981-510EAE5EF150}"/>
                </a:ext>
              </a:extLst>
            </p:cNvPr>
            <p:cNvSpPr/>
            <p:nvPr/>
          </p:nvSpPr>
          <p:spPr>
            <a:xfrm>
              <a:off x="4438629" y="6215033"/>
              <a:ext cx="1618413" cy="184076"/>
            </a:xfrm>
            <a:custGeom>
              <a:avLst/>
              <a:gdLst>
                <a:gd name="connsiteX0" fmla="*/ 1478513 w 1618413"/>
                <a:gd name="connsiteY0" fmla="*/ 177499 h 184076"/>
                <a:gd name="connsiteX1" fmla="*/ 1485084 w 1618413"/>
                <a:gd name="connsiteY1" fmla="*/ 177499 h 184076"/>
                <a:gd name="connsiteX2" fmla="*/ 1502686 w 1618413"/>
                <a:gd name="connsiteY2" fmla="*/ 178122 h 184076"/>
                <a:gd name="connsiteX3" fmla="*/ 1499879 w 1618413"/>
                <a:gd name="connsiteY3" fmla="*/ 178526 h 184076"/>
                <a:gd name="connsiteX4" fmla="*/ 1478513 w 1618413"/>
                <a:gd name="connsiteY4" fmla="*/ 177499 h 184076"/>
                <a:gd name="connsiteX5" fmla="*/ 84799 w 1618413"/>
                <a:gd name="connsiteY5" fmla="*/ 170928 h 184076"/>
                <a:gd name="connsiteX6" fmla="*/ 117666 w 1618413"/>
                <a:gd name="connsiteY6" fmla="*/ 177499 h 184076"/>
                <a:gd name="connsiteX7" fmla="*/ 104518 w 1618413"/>
                <a:gd name="connsiteY7" fmla="*/ 177499 h 184076"/>
                <a:gd name="connsiteX8" fmla="*/ 84799 w 1618413"/>
                <a:gd name="connsiteY8" fmla="*/ 170928 h 184076"/>
                <a:gd name="connsiteX9" fmla="*/ 1603418 w 1618413"/>
                <a:gd name="connsiteY9" fmla="*/ 0 h 184076"/>
                <a:gd name="connsiteX10" fmla="*/ 1616567 w 1618413"/>
                <a:gd name="connsiteY10" fmla="*/ 0 h 184076"/>
                <a:gd name="connsiteX11" fmla="*/ 1511177 w 1618413"/>
                <a:gd name="connsiteY11" fmla="*/ 178423 h 184076"/>
                <a:gd name="connsiteX12" fmla="*/ 1502686 w 1618413"/>
                <a:gd name="connsiteY12" fmla="*/ 178122 h 184076"/>
                <a:gd name="connsiteX13" fmla="*/ 1521501 w 1618413"/>
                <a:gd name="connsiteY13" fmla="*/ 175419 h 184076"/>
                <a:gd name="connsiteX14" fmla="*/ 1603418 w 1618413"/>
                <a:gd name="connsiteY14" fmla="*/ 6571 h 184076"/>
                <a:gd name="connsiteX15" fmla="*/ 5911 w 1618413"/>
                <a:gd name="connsiteY15" fmla="*/ 0 h 184076"/>
                <a:gd name="connsiteX16" fmla="*/ 19060 w 1618413"/>
                <a:gd name="connsiteY16" fmla="*/ 6571 h 184076"/>
                <a:gd name="connsiteX17" fmla="*/ 91379 w 1618413"/>
                <a:gd name="connsiteY17" fmla="*/ 184076 h 184076"/>
                <a:gd name="connsiteX18" fmla="*/ 5911 w 1618413"/>
                <a:gd name="connsiteY18" fmla="*/ 0 h 18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18413" h="184076">
                  <a:moveTo>
                    <a:pt x="1478513" y="177499"/>
                  </a:moveTo>
                  <a:lnTo>
                    <a:pt x="1485084" y="177499"/>
                  </a:lnTo>
                  <a:lnTo>
                    <a:pt x="1502686" y="178122"/>
                  </a:lnTo>
                  <a:lnTo>
                    <a:pt x="1499879" y="178526"/>
                  </a:lnTo>
                  <a:cubicBezTo>
                    <a:pt x="1487142" y="179142"/>
                    <a:pt x="1478513" y="177499"/>
                    <a:pt x="1478513" y="177499"/>
                  </a:cubicBezTo>
                  <a:close/>
                  <a:moveTo>
                    <a:pt x="84799" y="170928"/>
                  </a:moveTo>
                  <a:cubicBezTo>
                    <a:pt x="97947" y="177499"/>
                    <a:pt x="104518" y="177499"/>
                    <a:pt x="117666" y="177499"/>
                  </a:cubicBezTo>
                  <a:lnTo>
                    <a:pt x="104518" y="177499"/>
                  </a:lnTo>
                  <a:cubicBezTo>
                    <a:pt x="97947" y="177499"/>
                    <a:pt x="91370" y="177499"/>
                    <a:pt x="84799" y="170928"/>
                  </a:cubicBezTo>
                  <a:close/>
                  <a:moveTo>
                    <a:pt x="1603418" y="0"/>
                  </a:moveTo>
                  <a:lnTo>
                    <a:pt x="1616567" y="0"/>
                  </a:lnTo>
                  <a:cubicBezTo>
                    <a:pt x="1631361" y="152847"/>
                    <a:pt x="1553705" y="176266"/>
                    <a:pt x="1511177" y="178423"/>
                  </a:cubicBezTo>
                  <a:lnTo>
                    <a:pt x="1502686" y="178122"/>
                  </a:lnTo>
                  <a:lnTo>
                    <a:pt x="1521501" y="175419"/>
                  </a:lnTo>
                  <a:cubicBezTo>
                    <a:pt x="1560791" y="165788"/>
                    <a:pt x="1611636" y="129836"/>
                    <a:pt x="1603418" y="6571"/>
                  </a:cubicBezTo>
                  <a:close/>
                  <a:moveTo>
                    <a:pt x="5911" y="0"/>
                  </a:moveTo>
                  <a:lnTo>
                    <a:pt x="19060" y="6571"/>
                  </a:lnTo>
                  <a:cubicBezTo>
                    <a:pt x="19060" y="6571"/>
                    <a:pt x="-20385" y="144631"/>
                    <a:pt x="91379" y="184076"/>
                  </a:cubicBezTo>
                  <a:cubicBezTo>
                    <a:pt x="-33534" y="151202"/>
                    <a:pt x="5911" y="0"/>
                    <a:pt x="5911" y="0"/>
                  </a:cubicBezTo>
                  <a:close/>
                </a:path>
              </a:pathLst>
            </a:custGeom>
            <a:solidFill>
              <a:srgbClr val="4D4D4D"/>
            </a:solidFill>
            <a:ln w="9525" cap="flat">
              <a:noFill/>
              <a:prstDash val="solid"/>
              <a:miter/>
            </a:ln>
          </p:spPr>
          <p:txBody>
            <a:bodyPr rtlCol="0" anchor="ctr"/>
            <a:lstStyle/>
            <a:p>
              <a:endParaRPr lang="en-US"/>
            </a:p>
          </p:txBody>
        </p:sp>
        <p:grpSp>
          <p:nvGrpSpPr>
            <p:cNvPr id="13" name="Group 12">
              <a:extLst>
                <a:ext uri="{FF2B5EF4-FFF2-40B4-BE49-F238E27FC236}">
                  <a16:creationId xmlns:a16="http://schemas.microsoft.com/office/drawing/2014/main" id="{FF8D7254-1AA8-4D9D-8BEA-82F164D8F6A5}"/>
                </a:ext>
              </a:extLst>
            </p:cNvPr>
            <p:cNvGrpSpPr/>
            <p:nvPr/>
          </p:nvGrpSpPr>
          <p:grpSpPr>
            <a:xfrm>
              <a:off x="1606" y="6382978"/>
              <a:ext cx="413937" cy="115242"/>
              <a:chOff x="5955" y="6353672"/>
              <a:chExt cx="413937" cy="115242"/>
            </a:xfrm>
          </p:grpSpPr>
          <p:sp>
            <p:nvSpPr>
              <p:cNvPr id="18" name="Rectangle: Rounded Corners 17">
                <a:extLst>
                  <a:ext uri="{FF2B5EF4-FFF2-40B4-BE49-F238E27FC236}">
                    <a16:creationId xmlns:a16="http://schemas.microsoft.com/office/drawing/2014/main" id="{ADDFD483-FDBD-49B7-8A75-D1FEEACE80C7}"/>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Rounded Corners 18">
                <a:extLst>
                  <a:ext uri="{FF2B5EF4-FFF2-40B4-BE49-F238E27FC236}">
                    <a16:creationId xmlns:a16="http://schemas.microsoft.com/office/drawing/2014/main" id="{628EA149-839F-4F9B-98C7-79828F7FA255}"/>
                  </a:ext>
                </a:extLst>
              </p:cNvPr>
              <p:cNvSpPr/>
              <p:nvPr/>
            </p:nvSpPr>
            <p:spPr>
              <a:xfrm>
                <a:off x="99417" y="6382279"/>
                <a:ext cx="227012"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5C75EDE9-A590-48A3-B182-70994D6E91D5}"/>
                </a:ext>
              </a:extLst>
            </p:cNvPr>
            <p:cNvGrpSpPr/>
            <p:nvPr/>
          </p:nvGrpSpPr>
          <p:grpSpPr>
            <a:xfrm>
              <a:off x="9855291" y="6381600"/>
              <a:ext cx="885989" cy="115242"/>
              <a:chOff x="5955" y="6353672"/>
              <a:chExt cx="413937" cy="115242"/>
            </a:xfrm>
          </p:grpSpPr>
          <p:sp>
            <p:nvSpPr>
              <p:cNvPr id="16" name="Rectangle: Rounded Corners 15">
                <a:extLst>
                  <a:ext uri="{FF2B5EF4-FFF2-40B4-BE49-F238E27FC236}">
                    <a16:creationId xmlns:a16="http://schemas.microsoft.com/office/drawing/2014/main" id="{627CB49D-5B4E-49DE-A4FF-5F70FC8BD444}"/>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16">
                <a:extLst>
                  <a:ext uri="{FF2B5EF4-FFF2-40B4-BE49-F238E27FC236}">
                    <a16:creationId xmlns:a16="http://schemas.microsoft.com/office/drawing/2014/main" id="{A0F44E2B-77CD-49A4-B107-ADDC7D530D3D}"/>
                  </a:ext>
                </a:extLst>
              </p:cNvPr>
              <p:cNvSpPr/>
              <p:nvPr/>
            </p:nvSpPr>
            <p:spPr>
              <a:xfrm>
                <a:off x="84761" y="6382279"/>
                <a:ext cx="256326"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5" name="Freeform: Shape 14">
              <a:extLst>
                <a:ext uri="{FF2B5EF4-FFF2-40B4-BE49-F238E27FC236}">
                  <a16:creationId xmlns:a16="http://schemas.microsoft.com/office/drawing/2014/main" id="{BBB65067-7972-49DB-9E5A-328DB1FEC6F5}"/>
                </a:ext>
              </a:extLst>
            </p:cNvPr>
            <p:cNvSpPr/>
            <p:nvPr/>
          </p:nvSpPr>
          <p:spPr>
            <a:xfrm>
              <a:off x="3892805" y="496953"/>
              <a:ext cx="5479036" cy="5431217"/>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p>
          </p:txBody>
        </p:sp>
      </p:grpSp>
      <p:sp>
        <p:nvSpPr>
          <p:cNvPr id="4" name="Picture Placeholder 2">
            <a:extLst>
              <a:ext uri="{FF2B5EF4-FFF2-40B4-BE49-F238E27FC236}">
                <a16:creationId xmlns:a16="http://schemas.microsoft.com/office/drawing/2014/main" id="{21212B88-2185-47FE-85B2-1D4E848291DC}"/>
              </a:ext>
            </a:extLst>
          </p:cNvPr>
          <p:cNvSpPr>
            <a:spLocks noGrp="1"/>
          </p:cNvSpPr>
          <p:nvPr>
            <p:ph type="pic" idx="13" hasCustomPrompt="1"/>
          </p:nvPr>
        </p:nvSpPr>
        <p:spPr>
          <a:xfrm>
            <a:off x="1476563" y="3682168"/>
            <a:ext cx="3595770" cy="2191714"/>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7509740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3662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48309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96040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4463927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lumMod val="85000"/>
                  <a:lumOff val="15000"/>
                </a:scheme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3136765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47202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18" Type="http://schemas.openxmlformats.org/officeDocument/2006/relationships/theme" Target="../theme/theme2.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17" Type="http://schemas.openxmlformats.org/officeDocument/2006/relationships/slideLayout" Target="../slideLayouts/slideLayout19.xml"/><Relationship Id="rId2" Type="http://schemas.openxmlformats.org/officeDocument/2006/relationships/slideLayout" Target="../slideLayouts/slideLayout4.xml"/><Relationship Id="rId16" Type="http://schemas.openxmlformats.org/officeDocument/2006/relationships/slideLayout" Target="../slideLayouts/slideLayout18.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slideLayout" Target="../slideLayouts/slideLayout1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5990320"/>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5311501"/>
      </p:ext>
    </p:extLst>
  </p:cSld>
  <p:clrMap bg1="lt1" tx1="dk1" bg2="lt2" tx2="dk2" accent1="accent1" accent2="accent2" accent3="accent3" accent4="accent4" accent5="accent5" accent6="accent6" hlink="hlink" folHlink="folHlink"/>
  <p:sldLayoutIdLst>
    <p:sldLayoutId id="2147483652" r:id="rId1"/>
    <p:sldLayoutId id="2147483654" r:id="rId2"/>
    <p:sldLayoutId id="2147483675" r:id="rId3"/>
    <p:sldLayoutId id="2147483676" r:id="rId4"/>
    <p:sldLayoutId id="2147483690" r:id="rId5"/>
    <p:sldLayoutId id="2147483678" r:id="rId6"/>
    <p:sldLayoutId id="2147483691" r:id="rId7"/>
    <p:sldLayoutId id="2147483680" r:id="rId8"/>
    <p:sldLayoutId id="2147483681" r:id="rId9"/>
    <p:sldLayoutId id="2147483682" r:id="rId10"/>
    <p:sldLayoutId id="2147483684" r:id="rId11"/>
    <p:sldLayoutId id="2147483685" r:id="rId12"/>
    <p:sldLayoutId id="2147483686" r:id="rId13"/>
    <p:sldLayoutId id="2147483687" r:id="rId14"/>
    <p:sldLayoutId id="2147483688" r:id="rId15"/>
    <p:sldLayoutId id="2147483671" r:id="rId16"/>
    <p:sldLayoutId id="2147483672"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408049"/>
      </p:ext>
    </p:extLst>
  </p:cSld>
  <p:clrMap bg1="lt1" tx1="dk1" bg2="lt2" tx2="dk2" accent1="accent1" accent2="accent2" accent3="accent3" accent4="accent4" accent5="accent5" accent6="accent6" hlink="hlink" folHlink="folHlink"/>
  <p:sldLayoutIdLst>
    <p:sldLayoutId id="2147483674"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03B4C724-0776-4328-8F0A-B72DA1579537}"/>
              </a:ext>
            </a:extLst>
          </p:cNvPr>
          <p:cNvSpPr txBox="1"/>
          <p:nvPr/>
        </p:nvSpPr>
        <p:spPr>
          <a:xfrm>
            <a:off x="478972" y="912015"/>
            <a:ext cx="5741457" cy="2585323"/>
          </a:xfrm>
          <a:prstGeom prst="rect">
            <a:avLst/>
          </a:prstGeom>
          <a:noFill/>
        </p:spPr>
        <p:txBody>
          <a:bodyPr wrap="square" lIns="91440" tIns="45720" rIns="91440" bIns="45720" rtlCol="0" anchor="ctr">
            <a:spAutoFit/>
          </a:bodyPr>
          <a:lstStyle/>
          <a:p>
            <a:pPr algn="just"/>
            <a:r>
              <a:rPr lang="en-US" sz="3600" b="1" dirty="0">
                <a:solidFill>
                  <a:schemeClr val="bg1"/>
                </a:solidFill>
                <a:latin typeface="Arial"/>
                <a:cs typeface="Arial"/>
              </a:rPr>
              <a:t> </a:t>
            </a:r>
            <a:endParaRPr lang="en-US" sz="3600">
              <a:solidFill>
                <a:schemeClr val="bg1"/>
              </a:solidFill>
              <a:latin typeface="Arial"/>
              <a:cs typeface="Arial"/>
            </a:endParaRPr>
          </a:p>
          <a:p>
            <a:pPr algn="just"/>
            <a:r>
              <a:rPr lang="en-US" sz="3600" b="1" dirty="0">
                <a:solidFill>
                  <a:schemeClr val="bg1"/>
                </a:solidFill>
                <a:latin typeface="Arial" panose="020B0604020202020204" pitchFamily="34" charset="0"/>
                <a:cs typeface="Arial" panose="020B0604020202020204" pitchFamily="34" charset="0"/>
              </a:rPr>
              <a:t>Gen AI (Genetics + AI) in Health Care</a:t>
            </a:r>
            <a:endParaRPr lang="en-US" sz="3600" dirty="0">
              <a:solidFill>
                <a:schemeClr val="bg1"/>
              </a:solidFill>
              <a:latin typeface="Arial" panose="020B0604020202020204" pitchFamily="34" charset="0"/>
              <a:cs typeface="Arial" panose="020B0604020202020204" pitchFamily="34" charset="0"/>
            </a:endParaRPr>
          </a:p>
          <a:p>
            <a:endParaRPr lang="ko-KR" altLang="en-US" sz="5400" dirty="0">
              <a:solidFill>
                <a:schemeClr val="bg1"/>
              </a:solidFill>
              <a:latin typeface="+mj-lt"/>
              <a:cs typeface="Arial" pitchFamily="34" charset="0"/>
            </a:endParaRPr>
          </a:p>
        </p:txBody>
      </p:sp>
      <p:sp>
        <p:nvSpPr>
          <p:cNvPr id="9" name="TextBox 8">
            <a:extLst>
              <a:ext uri="{FF2B5EF4-FFF2-40B4-BE49-F238E27FC236}">
                <a16:creationId xmlns:a16="http://schemas.microsoft.com/office/drawing/2014/main" id="{2B6167FF-AD5E-41E4-8385-3024DC936CF2}"/>
              </a:ext>
            </a:extLst>
          </p:cNvPr>
          <p:cNvSpPr txBox="1"/>
          <p:nvPr/>
        </p:nvSpPr>
        <p:spPr>
          <a:xfrm>
            <a:off x="582798" y="3912933"/>
            <a:ext cx="5741388" cy="1231106"/>
          </a:xfrm>
          <a:prstGeom prst="rect">
            <a:avLst/>
          </a:prstGeom>
          <a:noFill/>
        </p:spPr>
        <p:txBody>
          <a:bodyPr wrap="square" lIns="91440" tIns="45720" rIns="91440" bIns="45720" rtlCol="0" anchor="ctr">
            <a:spAutoFit/>
          </a:bodyPr>
          <a:lstStyle/>
          <a:p>
            <a:r>
              <a:rPr lang="en-US" altLang="ko-KR" sz="1850" dirty="0">
                <a:solidFill>
                  <a:schemeClr val="bg1"/>
                </a:solidFill>
                <a:ea typeface="맑은 고딕"/>
                <a:cs typeface="Arial"/>
              </a:rPr>
              <a:t>Student Name: Mohammad Shoaib Tariq</a:t>
            </a:r>
            <a:endParaRPr lang="en-US" altLang="ko-KR" sz="1867" dirty="0">
              <a:solidFill>
                <a:schemeClr val="bg1"/>
              </a:solidFill>
              <a:cs typeface="Arial" pitchFamily="34" charset="0"/>
            </a:endParaRPr>
          </a:p>
          <a:p>
            <a:r>
              <a:rPr lang="en-US" altLang="ko-KR" sz="1850" dirty="0">
                <a:solidFill>
                  <a:schemeClr val="bg1"/>
                </a:solidFill>
                <a:ea typeface="맑은 고딕"/>
                <a:cs typeface="Arial"/>
              </a:rPr>
              <a:t>Student ID: 2237655</a:t>
            </a:r>
            <a:endParaRPr lang="en-US" altLang="ko-KR" sz="1850" dirty="0">
              <a:solidFill>
                <a:schemeClr val="bg1"/>
              </a:solidFill>
              <a:ea typeface="맑은 고딕"/>
              <a:cs typeface="Arial" pitchFamily="34" charset="0"/>
            </a:endParaRPr>
          </a:p>
          <a:p>
            <a:r>
              <a:rPr lang="en-US" altLang="ko-KR" sz="1850" dirty="0">
                <a:solidFill>
                  <a:schemeClr val="bg1"/>
                </a:solidFill>
                <a:ea typeface="맑은 고딕"/>
                <a:cs typeface="Arial"/>
              </a:rPr>
              <a:t>Module: Digital Transformation In Care Professions</a:t>
            </a:r>
          </a:p>
          <a:p>
            <a:r>
              <a:rPr lang="en-US" altLang="ko-KR" sz="1850">
                <a:solidFill>
                  <a:schemeClr val="bg1"/>
                </a:solidFill>
                <a:ea typeface="맑은 고딕"/>
                <a:cs typeface="Arial"/>
              </a:rPr>
              <a:t>Lecturer name: Joanne Davis</a:t>
            </a:r>
            <a:endParaRPr lang="en-US" altLang="ko-KR" sz="1850" dirty="0">
              <a:solidFill>
                <a:schemeClr val="bg1"/>
              </a:solidFill>
              <a:ea typeface="맑은 고딕"/>
              <a:cs typeface="Arial"/>
            </a:endParaRPr>
          </a:p>
        </p:txBody>
      </p:sp>
    </p:spTree>
    <p:extLst>
      <p:ext uri="{BB962C8B-B14F-4D97-AF65-F5344CB8AC3E}">
        <p14:creationId xmlns:p14="http://schemas.microsoft.com/office/powerpoint/2010/main" val="18724406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6348548" y="300320"/>
            <a:ext cx="5548177" cy="724247"/>
          </a:xfrm>
        </p:spPr>
        <p:txBody>
          <a:bodyPr/>
          <a:lstStyle/>
          <a:p>
            <a:r>
              <a:rPr lang="en-US" dirty="0"/>
              <a:t>Introduction</a:t>
            </a:r>
          </a:p>
        </p:txBody>
      </p:sp>
      <p:pic>
        <p:nvPicPr>
          <p:cNvPr id="1026" name="Picture 2" descr="Generative AI in Healthcare is Revolutionizing Patient Care and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9" y="705394"/>
            <a:ext cx="6133183" cy="508145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858000" y="1919627"/>
            <a:ext cx="5038726" cy="2308324"/>
          </a:xfrm>
          <a:prstGeom prst="rect">
            <a:avLst/>
          </a:prstGeom>
        </p:spPr>
        <p:txBody>
          <a:bodyPr wrap="square">
            <a:spAutoFit/>
          </a:bodyPr>
          <a:lstStyle/>
          <a:p>
            <a:pPr marL="285750" indent="-285750" algn="just">
              <a:buFont typeface="Wingdings" panose="05000000000000000000" pitchFamily="2" charset="2"/>
              <a:buChar char="ü"/>
            </a:pPr>
            <a:r>
              <a:rPr lang="en-US" dirty="0" err="1">
                <a:solidFill>
                  <a:srgbClr val="111111"/>
                </a:solidFill>
              </a:rPr>
              <a:t>GenAI</a:t>
            </a:r>
            <a:r>
              <a:rPr lang="en-US" dirty="0">
                <a:solidFill>
                  <a:srgbClr val="111111"/>
                </a:solidFill>
              </a:rPr>
              <a:t> is genetics combined with AI to process intricate genetic data to provide </a:t>
            </a:r>
            <a:r>
              <a:rPr lang="en-US" dirty="0" err="1">
                <a:solidFill>
                  <a:srgbClr val="111111"/>
                </a:solidFill>
              </a:rPr>
              <a:t>personalised</a:t>
            </a:r>
            <a:r>
              <a:rPr lang="en-US" dirty="0">
                <a:solidFill>
                  <a:srgbClr val="111111"/>
                </a:solidFill>
              </a:rPr>
              <a:t> care.</a:t>
            </a:r>
            <a:r>
              <a:rPr lang="en-US" dirty="0"/>
              <a:t> </a:t>
            </a:r>
          </a:p>
          <a:p>
            <a:pPr marL="285750" indent="-285750" algn="just">
              <a:buFont typeface="Wingdings" panose="05000000000000000000" pitchFamily="2" charset="2"/>
              <a:buChar char="ü"/>
            </a:pPr>
            <a:r>
              <a:rPr lang="en-US" dirty="0">
                <a:solidFill>
                  <a:srgbClr val="111111"/>
                </a:solidFill>
              </a:rPr>
              <a:t>It is important since it leads to increased diagnostic accuracy and therapeutic effectiveness.</a:t>
            </a:r>
            <a:r>
              <a:rPr lang="en-US" dirty="0"/>
              <a:t> </a:t>
            </a:r>
          </a:p>
          <a:p>
            <a:pPr marL="285750" indent="-285750" algn="just">
              <a:buFont typeface="Wingdings" panose="05000000000000000000" pitchFamily="2" charset="2"/>
              <a:buChar char="ü"/>
            </a:pPr>
            <a:r>
              <a:rPr lang="en-US" dirty="0">
                <a:solidFill>
                  <a:srgbClr val="111111"/>
                </a:solidFill>
              </a:rPr>
              <a:t>Areas of concern: workforce, service delivery, patients/community impact.</a:t>
            </a:r>
            <a:endParaRPr lang="en-US" dirty="0"/>
          </a:p>
        </p:txBody>
      </p:sp>
    </p:spTree>
    <p:extLst>
      <p:ext uri="{BB962C8B-B14F-4D97-AF65-F5344CB8AC3E}">
        <p14:creationId xmlns:p14="http://schemas.microsoft.com/office/powerpoint/2010/main" val="2737942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p:txBody>
          <a:bodyPr/>
          <a:lstStyle/>
          <a:p>
            <a:r>
              <a:rPr lang="en-US" sz="4800" dirty="0" err="1"/>
              <a:t>GenAI</a:t>
            </a:r>
            <a:r>
              <a:rPr lang="en-US" sz="4800" dirty="0"/>
              <a:t> Overview: What and How </a:t>
            </a:r>
          </a:p>
        </p:txBody>
      </p:sp>
      <p:grpSp>
        <p:nvGrpSpPr>
          <p:cNvPr id="65" name="Group 64">
            <a:extLst>
              <a:ext uri="{FF2B5EF4-FFF2-40B4-BE49-F238E27FC236}">
                <a16:creationId xmlns:a16="http://schemas.microsoft.com/office/drawing/2014/main" id="{9B198DF0-0117-4752-9CE2-2B364E5211C2}"/>
              </a:ext>
            </a:extLst>
          </p:cNvPr>
          <p:cNvGrpSpPr/>
          <p:nvPr/>
        </p:nvGrpSpPr>
        <p:grpSpPr>
          <a:xfrm>
            <a:off x="7777461" y="1360154"/>
            <a:ext cx="3682286" cy="5158337"/>
            <a:chOff x="3205460" y="-152942"/>
            <a:chExt cx="4954013" cy="6939839"/>
          </a:xfrm>
        </p:grpSpPr>
        <p:grpSp>
          <p:nvGrpSpPr>
            <p:cNvPr id="66" name="Group 65">
              <a:extLst>
                <a:ext uri="{FF2B5EF4-FFF2-40B4-BE49-F238E27FC236}">
                  <a16:creationId xmlns:a16="http://schemas.microsoft.com/office/drawing/2014/main" id="{2AB86228-AD07-4DAA-95B7-3347DF681C78}"/>
                </a:ext>
              </a:extLst>
            </p:cNvPr>
            <p:cNvGrpSpPr/>
            <p:nvPr/>
          </p:nvGrpSpPr>
          <p:grpSpPr>
            <a:xfrm flipH="1">
              <a:off x="6825287" y="1947591"/>
              <a:ext cx="1334186" cy="1766521"/>
              <a:chOff x="3338101" y="1929495"/>
              <a:chExt cx="1334186" cy="1766521"/>
            </a:xfrm>
          </p:grpSpPr>
          <p:sp>
            <p:nvSpPr>
              <p:cNvPr id="102" name="Freeform: Shape 101">
                <a:extLst>
                  <a:ext uri="{FF2B5EF4-FFF2-40B4-BE49-F238E27FC236}">
                    <a16:creationId xmlns:a16="http://schemas.microsoft.com/office/drawing/2014/main" id="{5DC95F1A-572E-420A-B4A2-0812A452C51F}"/>
                  </a:ext>
                </a:extLst>
              </p:cNvPr>
              <p:cNvSpPr/>
              <p:nvPr/>
            </p:nvSpPr>
            <p:spPr>
              <a:xfrm rot="18383935">
                <a:off x="3902226" y="3083432"/>
                <a:ext cx="776910" cy="448257"/>
              </a:xfrm>
              <a:custGeom>
                <a:avLst/>
                <a:gdLst>
                  <a:gd name="connsiteX0" fmla="*/ 776910 w 776910"/>
                  <a:gd name="connsiteY0" fmla="*/ 224129 h 448257"/>
                  <a:gd name="connsiteX1" fmla="*/ 388455 w 776910"/>
                  <a:gd name="connsiteY1" fmla="*/ 448257 h 448257"/>
                  <a:gd name="connsiteX2" fmla="*/ 0 w 776910"/>
                  <a:gd name="connsiteY2" fmla="*/ 224129 h 448257"/>
                  <a:gd name="connsiteX3" fmla="*/ 388455 w 776910"/>
                  <a:gd name="connsiteY3" fmla="*/ 0 h 448257"/>
                  <a:gd name="connsiteX4" fmla="*/ 776910 w 776910"/>
                  <a:gd name="connsiteY4" fmla="*/ 224129 h 4482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6910" h="448257">
                    <a:moveTo>
                      <a:pt x="776910" y="224129"/>
                    </a:moveTo>
                    <a:cubicBezTo>
                      <a:pt x="776910" y="347911"/>
                      <a:pt x="602993" y="448257"/>
                      <a:pt x="388455" y="448257"/>
                    </a:cubicBezTo>
                    <a:cubicBezTo>
                      <a:pt x="173917" y="448257"/>
                      <a:pt x="0" y="347911"/>
                      <a:pt x="0" y="224129"/>
                    </a:cubicBezTo>
                    <a:cubicBezTo>
                      <a:pt x="0" y="100346"/>
                      <a:pt x="173917" y="0"/>
                      <a:pt x="388455" y="0"/>
                    </a:cubicBezTo>
                    <a:cubicBezTo>
                      <a:pt x="602993" y="0"/>
                      <a:pt x="776910" y="100346"/>
                      <a:pt x="776910" y="224129"/>
                    </a:cubicBezTo>
                    <a:close/>
                  </a:path>
                </a:pathLst>
              </a:custGeom>
              <a:gradFill flip="none" rotWithShape="1">
                <a:gsLst>
                  <a:gs pos="0">
                    <a:schemeClr val="accent1">
                      <a:lumMod val="0"/>
                      <a:lumOff val="100000"/>
                    </a:schemeClr>
                  </a:gs>
                  <a:gs pos="35000">
                    <a:schemeClr val="accent1">
                      <a:lumMod val="0"/>
                      <a:lumOff val="100000"/>
                    </a:schemeClr>
                  </a:gs>
                  <a:gs pos="100000">
                    <a:schemeClr val="tx1">
                      <a:lumMod val="65000"/>
                      <a:lumOff val="3500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03" name="Freeform: Shape 102">
                <a:extLst>
                  <a:ext uri="{FF2B5EF4-FFF2-40B4-BE49-F238E27FC236}">
                    <a16:creationId xmlns:a16="http://schemas.microsoft.com/office/drawing/2014/main" id="{842CEB3C-1F2B-4A2B-AB3F-F7336C396A11}"/>
                  </a:ext>
                </a:extLst>
              </p:cNvPr>
              <p:cNvSpPr/>
              <p:nvPr/>
            </p:nvSpPr>
            <p:spPr>
              <a:xfrm rot="20881829">
                <a:off x="3887835" y="3272999"/>
                <a:ext cx="369421" cy="407232"/>
              </a:xfrm>
              <a:custGeom>
                <a:avLst/>
                <a:gdLst>
                  <a:gd name="connsiteX0" fmla="*/ 369422 w 369421"/>
                  <a:gd name="connsiteY0" fmla="*/ 203616 h 407232"/>
                  <a:gd name="connsiteX1" fmla="*/ 184711 w 369421"/>
                  <a:gd name="connsiteY1" fmla="*/ 407232 h 407232"/>
                  <a:gd name="connsiteX2" fmla="*/ 0 w 369421"/>
                  <a:gd name="connsiteY2" fmla="*/ 203616 h 407232"/>
                  <a:gd name="connsiteX3" fmla="*/ 184711 w 369421"/>
                  <a:gd name="connsiteY3" fmla="*/ 0 h 407232"/>
                  <a:gd name="connsiteX4" fmla="*/ 369422 w 369421"/>
                  <a:gd name="connsiteY4" fmla="*/ 203616 h 407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421" h="407232">
                    <a:moveTo>
                      <a:pt x="369422" y="203616"/>
                    </a:moveTo>
                    <a:cubicBezTo>
                      <a:pt x="369422" y="316070"/>
                      <a:pt x="286724" y="407232"/>
                      <a:pt x="184711" y="407232"/>
                    </a:cubicBezTo>
                    <a:cubicBezTo>
                      <a:pt x="82698" y="407232"/>
                      <a:pt x="0" y="316070"/>
                      <a:pt x="0" y="203616"/>
                    </a:cubicBezTo>
                    <a:cubicBezTo>
                      <a:pt x="0" y="91162"/>
                      <a:pt x="82698" y="0"/>
                      <a:pt x="184711" y="0"/>
                    </a:cubicBezTo>
                    <a:cubicBezTo>
                      <a:pt x="286724" y="0"/>
                      <a:pt x="369422" y="91162"/>
                      <a:pt x="369422" y="203616"/>
                    </a:cubicBezTo>
                    <a:close/>
                  </a:path>
                </a:pathLst>
              </a:custGeom>
              <a:gradFill flip="none" rotWithShape="1">
                <a:gsLst>
                  <a:gs pos="0">
                    <a:schemeClr val="accent1">
                      <a:lumMod val="0"/>
                      <a:lumOff val="100000"/>
                    </a:schemeClr>
                  </a:gs>
                  <a:gs pos="35000">
                    <a:schemeClr val="accent1">
                      <a:lumMod val="0"/>
                      <a:lumOff val="100000"/>
                    </a:schemeClr>
                  </a:gs>
                  <a:gs pos="100000">
                    <a:schemeClr val="tx1"/>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4" name="Freeform: Shape 103">
                <a:extLst>
                  <a:ext uri="{FF2B5EF4-FFF2-40B4-BE49-F238E27FC236}">
                    <a16:creationId xmlns:a16="http://schemas.microsoft.com/office/drawing/2014/main" id="{FEDDE9AE-FB3A-4C3B-A9D6-E94DE2B5CF74}"/>
                  </a:ext>
                </a:extLst>
              </p:cNvPr>
              <p:cNvSpPr/>
              <p:nvPr/>
            </p:nvSpPr>
            <p:spPr>
              <a:xfrm>
                <a:off x="4367191" y="2781496"/>
                <a:ext cx="305096" cy="404067"/>
              </a:xfrm>
              <a:custGeom>
                <a:avLst/>
                <a:gdLst>
                  <a:gd name="connsiteX0" fmla="*/ 305097 w 305096"/>
                  <a:gd name="connsiteY0" fmla="*/ 53051 h 404067"/>
                  <a:gd name="connsiteX1" fmla="*/ 143343 w 305096"/>
                  <a:gd name="connsiteY1" fmla="*/ 3694 h 404067"/>
                  <a:gd name="connsiteX2" fmla="*/ 4908 w 305096"/>
                  <a:gd name="connsiteY2" fmla="*/ 241212 h 404067"/>
                  <a:gd name="connsiteX3" fmla="*/ 169089 w 305096"/>
                  <a:gd name="connsiteY3" fmla="*/ 404068 h 404067"/>
                  <a:gd name="connsiteX4" fmla="*/ 305097 w 305096"/>
                  <a:gd name="connsiteY4" fmla="*/ 53051 h 404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096" h="404067">
                    <a:moveTo>
                      <a:pt x="305097" y="53051"/>
                    </a:moveTo>
                    <a:cubicBezTo>
                      <a:pt x="261845" y="11418"/>
                      <a:pt x="202631" y="-8884"/>
                      <a:pt x="143343" y="3694"/>
                    </a:cubicBezTo>
                    <a:cubicBezTo>
                      <a:pt x="43599" y="24879"/>
                      <a:pt x="-18410" y="131169"/>
                      <a:pt x="4908" y="241212"/>
                    </a:cubicBezTo>
                    <a:cubicBezTo>
                      <a:pt x="23592" y="329407"/>
                      <a:pt x="91485" y="393182"/>
                      <a:pt x="169089" y="404068"/>
                    </a:cubicBezTo>
                    <a:cubicBezTo>
                      <a:pt x="196673" y="279020"/>
                      <a:pt x="243014" y="160960"/>
                      <a:pt x="305097" y="53051"/>
                    </a:cubicBezTo>
                    <a:close/>
                  </a:path>
                </a:pathLst>
              </a:custGeom>
              <a:gradFill flip="none" rotWithShape="1">
                <a:gsLst>
                  <a:gs pos="0">
                    <a:schemeClr val="accent1">
                      <a:lumMod val="0"/>
                      <a:lumOff val="100000"/>
                    </a:schemeClr>
                  </a:gs>
                  <a:gs pos="35000">
                    <a:schemeClr val="accent1">
                      <a:lumMod val="0"/>
                      <a:lumOff val="100000"/>
                    </a:schemeClr>
                  </a:gs>
                  <a:gs pos="100000">
                    <a:schemeClr val="tx1"/>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endParaRPr>
              </a:p>
            </p:txBody>
          </p:sp>
          <p:sp>
            <p:nvSpPr>
              <p:cNvPr id="105" name="Freeform: Shape 104">
                <a:extLst>
                  <a:ext uri="{FF2B5EF4-FFF2-40B4-BE49-F238E27FC236}">
                    <a16:creationId xmlns:a16="http://schemas.microsoft.com/office/drawing/2014/main" id="{A6EA3823-81ED-47E6-BB2E-0FF356351B4B}"/>
                  </a:ext>
                </a:extLst>
              </p:cNvPr>
              <p:cNvSpPr/>
              <p:nvPr/>
            </p:nvSpPr>
            <p:spPr>
              <a:xfrm rot="19799956">
                <a:off x="3581855" y="2718574"/>
                <a:ext cx="609925" cy="949754"/>
              </a:xfrm>
              <a:custGeom>
                <a:avLst/>
                <a:gdLst>
                  <a:gd name="connsiteX0" fmla="*/ 609926 w 609925"/>
                  <a:gd name="connsiteY0" fmla="*/ 474877 h 949754"/>
                  <a:gd name="connsiteX1" fmla="*/ 304963 w 609925"/>
                  <a:gd name="connsiteY1" fmla="*/ 949755 h 949754"/>
                  <a:gd name="connsiteX2" fmla="*/ 0 w 609925"/>
                  <a:gd name="connsiteY2" fmla="*/ 474877 h 949754"/>
                  <a:gd name="connsiteX3" fmla="*/ 304963 w 609925"/>
                  <a:gd name="connsiteY3" fmla="*/ 0 h 949754"/>
                  <a:gd name="connsiteX4" fmla="*/ 609926 w 609925"/>
                  <a:gd name="connsiteY4" fmla="*/ 474877 h 9497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925" h="949754">
                    <a:moveTo>
                      <a:pt x="609926" y="474877"/>
                    </a:moveTo>
                    <a:cubicBezTo>
                      <a:pt x="609926" y="737145"/>
                      <a:pt x="473389" y="949755"/>
                      <a:pt x="304963" y="949755"/>
                    </a:cubicBezTo>
                    <a:cubicBezTo>
                      <a:pt x="136537" y="949755"/>
                      <a:pt x="0" y="737145"/>
                      <a:pt x="0" y="474877"/>
                    </a:cubicBezTo>
                    <a:cubicBezTo>
                      <a:pt x="0" y="212610"/>
                      <a:pt x="136537" y="0"/>
                      <a:pt x="304963" y="0"/>
                    </a:cubicBezTo>
                    <a:cubicBezTo>
                      <a:pt x="473389" y="0"/>
                      <a:pt x="609926" y="212610"/>
                      <a:pt x="609926" y="474877"/>
                    </a:cubicBezTo>
                    <a:close/>
                  </a:path>
                </a:pathLst>
              </a:custGeom>
              <a:gradFill flip="none" rotWithShape="1">
                <a:gsLst>
                  <a:gs pos="0">
                    <a:schemeClr val="accent1">
                      <a:lumMod val="0"/>
                      <a:lumOff val="100000"/>
                    </a:schemeClr>
                  </a:gs>
                  <a:gs pos="35000">
                    <a:schemeClr val="accent1">
                      <a:lumMod val="0"/>
                      <a:lumOff val="100000"/>
                    </a:schemeClr>
                  </a:gs>
                  <a:gs pos="100000">
                    <a:schemeClr val="tx1">
                      <a:lumMod val="65000"/>
                      <a:lumOff val="3500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06" name="Freeform: Shape 105">
                <a:extLst>
                  <a:ext uri="{FF2B5EF4-FFF2-40B4-BE49-F238E27FC236}">
                    <a16:creationId xmlns:a16="http://schemas.microsoft.com/office/drawing/2014/main" id="{B4BFE88E-C26B-4107-BA82-75C4478F19B0}"/>
                  </a:ext>
                </a:extLst>
              </p:cNvPr>
              <p:cNvSpPr/>
              <p:nvPr/>
            </p:nvSpPr>
            <p:spPr>
              <a:xfrm rot="20881829">
                <a:off x="3428419" y="2577952"/>
                <a:ext cx="369421" cy="407232"/>
              </a:xfrm>
              <a:custGeom>
                <a:avLst/>
                <a:gdLst>
                  <a:gd name="connsiteX0" fmla="*/ 369422 w 369421"/>
                  <a:gd name="connsiteY0" fmla="*/ 203616 h 407232"/>
                  <a:gd name="connsiteX1" fmla="*/ 184711 w 369421"/>
                  <a:gd name="connsiteY1" fmla="*/ 407232 h 407232"/>
                  <a:gd name="connsiteX2" fmla="*/ 0 w 369421"/>
                  <a:gd name="connsiteY2" fmla="*/ 203616 h 407232"/>
                  <a:gd name="connsiteX3" fmla="*/ 184711 w 369421"/>
                  <a:gd name="connsiteY3" fmla="*/ 0 h 407232"/>
                  <a:gd name="connsiteX4" fmla="*/ 369422 w 369421"/>
                  <a:gd name="connsiteY4" fmla="*/ 203616 h 407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421" h="407232">
                    <a:moveTo>
                      <a:pt x="369422" y="203616"/>
                    </a:moveTo>
                    <a:cubicBezTo>
                      <a:pt x="369422" y="316070"/>
                      <a:pt x="286724" y="407232"/>
                      <a:pt x="184711" y="407232"/>
                    </a:cubicBezTo>
                    <a:cubicBezTo>
                      <a:pt x="82698" y="407232"/>
                      <a:pt x="0" y="316070"/>
                      <a:pt x="0" y="203616"/>
                    </a:cubicBezTo>
                    <a:cubicBezTo>
                      <a:pt x="0" y="91162"/>
                      <a:pt x="82698" y="0"/>
                      <a:pt x="184711" y="0"/>
                    </a:cubicBezTo>
                    <a:cubicBezTo>
                      <a:pt x="286724" y="0"/>
                      <a:pt x="369422" y="91162"/>
                      <a:pt x="369422" y="203616"/>
                    </a:cubicBezTo>
                    <a:close/>
                  </a:path>
                </a:pathLst>
              </a:custGeom>
              <a:gradFill flip="none" rotWithShape="1">
                <a:gsLst>
                  <a:gs pos="0">
                    <a:schemeClr val="accent1">
                      <a:lumMod val="0"/>
                      <a:lumOff val="100000"/>
                    </a:schemeClr>
                  </a:gs>
                  <a:gs pos="35000">
                    <a:schemeClr val="accent1">
                      <a:lumMod val="0"/>
                      <a:lumOff val="100000"/>
                    </a:schemeClr>
                  </a:gs>
                  <a:gs pos="100000">
                    <a:schemeClr val="tx1"/>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07" name="Freeform: Shape 106">
                <a:extLst>
                  <a:ext uri="{FF2B5EF4-FFF2-40B4-BE49-F238E27FC236}">
                    <a16:creationId xmlns:a16="http://schemas.microsoft.com/office/drawing/2014/main" id="{FC464C99-9291-4869-ACC1-FFD3896E00FB}"/>
                  </a:ext>
                </a:extLst>
              </p:cNvPr>
              <p:cNvSpPr/>
              <p:nvPr/>
            </p:nvSpPr>
            <p:spPr>
              <a:xfrm>
                <a:off x="3338101" y="1929495"/>
                <a:ext cx="854444" cy="852091"/>
              </a:xfrm>
              <a:custGeom>
                <a:avLst/>
                <a:gdLst>
                  <a:gd name="connsiteX0" fmla="*/ 631786 w 854444"/>
                  <a:gd name="connsiteY0" fmla="*/ 564187 h 852091"/>
                  <a:gd name="connsiteX1" fmla="*/ 205667 w 854444"/>
                  <a:gd name="connsiteY1" fmla="*/ 348589 h 852091"/>
                  <a:gd name="connsiteX2" fmla="*/ 382058 w 854444"/>
                  <a:gd name="connsiteY2" fmla="*/ 0 h 852091"/>
                  <a:gd name="connsiteX3" fmla="*/ 0 w 854444"/>
                  <a:gd name="connsiteY3" fmla="*/ 424869 h 852091"/>
                  <a:gd name="connsiteX4" fmla="*/ 427222 w 854444"/>
                  <a:gd name="connsiteY4" fmla="*/ 852091 h 852091"/>
                  <a:gd name="connsiteX5" fmla="*/ 854445 w 854444"/>
                  <a:gd name="connsiteY5" fmla="*/ 424869 h 852091"/>
                  <a:gd name="connsiteX6" fmla="*/ 804131 w 854444"/>
                  <a:gd name="connsiteY6" fmla="*/ 223615 h 852091"/>
                  <a:gd name="connsiteX7" fmla="*/ 631786 w 854444"/>
                  <a:gd name="connsiteY7" fmla="*/ 564187 h 852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4444" h="852091">
                    <a:moveTo>
                      <a:pt x="631786" y="564187"/>
                    </a:moveTo>
                    <a:lnTo>
                      <a:pt x="205667" y="348589"/>
                    </a:lnTo>
                    <a:lnTo>
                      <a:pt x="382058" y="0"/>
                    </a:lnTo>
                    <a:cubicBezTo>
                      <a:pt x="167344" y="22582"/>
                      <a:pt x="0" y="204122"/>
                      <a:pt x="0" y="424869"/>
                    </a:cubicBezTo>
                    <a:cubicBezTo>
                      <a:pt x="0" y="660841"/>
                      <a:pt x="191250" y="852091"/>
                      <a:pt x="427222" y="852091"/>
                    </a:cubicBezTo>
                    <a:cubicBezTo>
                      <a:pt x="663195" y="852091"/>
                      <a:pt x="854445" y="660841"/>
                      <a:pt x="854445" y="424869"/>
                    </a:cubicBezTo>
                    <a:cubicBezTo>
                      <a:pt x="854445" y="352120"/>
                      <a:pt x="836203" y="283564"/>
                      <a:pt x="804131" y="223615"/>
                    </a:cubicBezTo>
                    <a:lnTo>
                      <a:pt x="631786" y="564187"/>
                    </a:lnTo>
                    <a:close/>
                  </a:path>
                </a:pathLst>
              </a:custGeom>
              <a:gradFill flip="none" rotWithShape="1">
                <a:gsLst>
                  <a:gs pos="0">
                    <a:schemeClr val="bg1">
                      <a:lumMod val="85000"/>
                    </a:schemeClr>
                  </a:gs>
                  <a:gs pos="49000">
                    <a:schemeClr val="bg1">
                      <a:lumMod val="85000"/>
                    </a:schemeClr>
                  </a:gs>
                  <a:gs pos="100000">
                    <a:schemeClr val="tx1">
                      <a:lumMod val="50000"/>
                      <a:lumOff val="5000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grpSp>
          <p:nvGrpSpPr>
            <p:cNvPr id="67" name="Group 66">
              <a:extLst>
                <a:ext uri="{FF2B5EF4-FFF2-40B4-BE49-F238E27FC236}">
                  <a16:creationId xmlns:a16="http://schemas.microsoft.com/office/drawing/2014/main" id="{70233653-4A4A-469E-97FE-BEC4FB3FE8EC}"/>
                </a:ext>
              </a:extLst>
            </p:cNvPr>
            <p:cNvGrpSpPr/>
            <p:nvPr/>
          </p:nvGrpSpPr>
          <p:grpSpPr>
            <a:xfrm>
              <a:off x="3205460" y="4346095"/>
              <a:ext cx="2230125" cy="2104626"/>
              <a:chOff x="3205460" y="4346095"/>
              <a:chExt cx="2230125" cy="2104626"/>
            </a:xfrm>
          </p:grpSpPr>
          <p:sp>
            <p:nvSpPr>
              <p:cNvPr id="96" name="Freeform: Shape 95">
                <a:extLst>
                  <a:ext uri="{FF2B5EF4-FFF2-40B4-BE49-F238E27FC236}">
                    <a16:creationId xmlns:a16="http://schemas.microsoft.com/office/drawing/2014/main" id="{3004ED95-8F4E-429B-938C-040A239FF0D0}"/>
                  </a:ext>
                </a:extLst>
              </p:cNvPr>
              <p:cNvSpPr/>
              <p:nvPr/>
            </p:nvSpPr>
            <p:spPr>
              <a:xfrm>
                <a:off x="3800768" y="5020806"/>
                <a:ext cx="1030920" cy="1365158"/>
              </a:xfrm>
              <a:custGeom>
                <a:avLst/>
                <a:gdLst>
                  <a:gd name="connsiteX0" fmla="*/ 0 w 1030920"/>
                  <a:gd name="connsiteY0" fmla="*/ 294925 h 1365158"/>
                  <a:gd name="connsiteX1" fmla="*/ 54727 w 1030920"/>
                  <a:gd name="connsiteY1" fmla="*/ 193121 h 1365158"/>
                  <a:gd name="connsiteX2" fmla="*/ 214641 w 1030920"/>
                  <a:gd name="connsiteY2" fmla="*/ 8345 h 1365158"/>
                  <a:gd name="connsiteX3" fmla="*/ 237370 w 1030920"/>
                  <a:gd name="connsiteY3" fmla="*/ 12464 h 1365158"/>
                  <a:gd name="connsiteX4" fmla="*/ 429282 w 1030920"/>
                  <a:gd name="connsiteY4" fmla="*/ 286171 h 1365158"/>
                  <a:gd name="connsiteX5" fmla="*/ 853930 w 1030920"/>
                  <a:gd name="connsiteY5" fmla="*/ 529868 h 1365158"/>
                  <a:gd name="connsiteX6" fmla="*/ 995896 w 1030920"/>
                  <a:gd name="connsiteY6" fmla="*/ 559806 h 1365158"/>
                  <a:gd name="connsiteX7" fmla="*/ 1011784 w 1030920"/>
                  <a:gd name="connsiteY7" fmla="*/ 577018 h 1365158"/>
                  <a:gd name="connsiteX8" fmla="*/ 1030321 w 1030920"/>
                  <a:gd name="connsiteY8" fmla="*/ 701478 h 1365158"/>
                  <a:gd name="connsiteX9" fmla="*/ 1023039 w 1030920"/>
                  <a:gd name="connsiteY9" fmla="*/ 738919 h 1365158"/>
                  <a:gd name="connsiteX10" fmla="*/ 776327 w 1030920"/>
                  <a:gd name="connsiteY10" fmla="*/ 1154298 h 1365158"/>
                  <a:gd name="connsiteX11" fmla="*/ 562421 w 1030920"/>
                  <a:gd name="connsiteY11" fmla="*/ 1354816 h 1365158"/>
                  <a:gd name="connsiteX12" fmla="*/ 531748 w 1030920"/>
                  <a:gd name="connsiteY12" fmla="*/ 1365114 h 1365158"/>
                  <a:gd name="connsiteX13" fmla="*/ 520052 w 1030920"/>
                  <a:gd name="connsiteY13" fmla="*/ 1192916 h 1365158"/>
                  <a:gd name="connsiteX14" fmla="*/ 435829 w 1030920"/>
                  <a:gd name="connsiteY14" fmla="*/ 762457 h 1365158"/>
                  <a:gd name="connsiteX15" fmla="*/ 331156 w 1030920"/>
                  <a:gd name="connsiteY15" fmla="*/ 460135 h 1365158"/>
                  <a:gd name="connsiteX16" fmla="*/ 119090 w 1030920"/>
                  <a:gd name="connsiteY16" fmla="*/ 259912 h 1365158"/>
                  <a:gd name="connsiteX17" fmla="*/ 13167 w 1030920"/>
                  <a:gd name="connsiteY17" fmla="*/ 285804 h 1365158"/>
                  <a:gd name="connsiteX18" fmla="*/ 0 w 1030920"/>
                  <a:gd name="connsiteY18" fmla="*/ 294925 h 1365158"/>
                  <a:gd name="connsiteX19" fmla="*/ 0 w 1030920"/>
                  <a:gd name="connsiteY19" fmla="*/ 294925 h 1365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030920" h="1365158">
                    <a:moveTo>
                      <a:pt x="0" y="294925"/>
                    </a:moveTo>
                    <a:cubicBezTo>
                      <a:pt x="7429" y="255130"/>
                      <a:pt x="32218" y="224383"/>
                      <a:pt x="54727" y="193121"/>
                    </a:cubicBezTo>
                    <a:cubicBezTo>
                      <a:pt x="102539" y="126919"/>
                      <a:pt x="158884" y="67926"/>
                      <a:pt x="214641" y="8345"/>
                    </a:cubicBezTo>
                    <a:cubicBezTo>
                      <a:pt x="226263" y="-4160"/>
                      <a:pt x="230382" y="-2469"/>
                      <a:pt x="237370" y="12464"/>
                    </a:cubicBezTo>
                    <a:cubicBezTo>
                      <a:pt x="284815" y="115150"/>
                      <a:pt x="348663" y="207097"/>
                      <a:pt x="429282" y="286171"/>
                    </a:cubicBezTo>
                    <a:cubicBezTo>
                      <a:pt x="549402" y="404084"/>
                      <a:pt x="691441" y="485071"/>
                      <a:pt x="853930" y="529868"/>
                    </a:cubicBezTo>
                    <a:cubicBezTo>
                      <a:pt x="900713" y="542740"/>
                      <a:pt x="948157" y="552008"/>
                      <a:pt x="995896" y="559806"/>
                    </a:cubicBezTo>
                    <a:cubicBezTo>
                      <a:pt x="1007371" y="561645"/>
                      <a:pt x="1010387" y="566279"/>
                      <a:pt x="1011784" y="577018"/>
                    </a:cubicBezTo>
                    <a:cubicBezTo>
                      <a:pt x="1017301" y="618652"/>
                      <a:pt x="1023848" y="659991"/>
                      <a:pt x="1030321" y="701478"/>
                    </a:cubicBezTo>
                    <a:cubicBezTo>
                      <a:pt x="1032454" y="715086"/>
                      <a:pt x="1028629" y="727149"/>
                      <a:pt x="1023039" y="738919"/>
                    </a:cubicBezTo>
                    <a:cubicBezTo>
                      <a:pt x="953600" y="885004"/>
                      <a:pt x="874894" y="1025719"/>
                      <a:pt x="776327" y="1154298"/>
                    </a:cubicBezTo>
                    <a:cubicBezTo>
                      <a:pt x="716230" y="1232784"/>
                      <a:pt x="649366" y="1304797"/>
                      <a:pt x="562421" y="1354816"/>
                    </a:cubicBezTo>
                    <a:cubicBezTo>
                      <a:pt x="552859" y="1360333"/>
                      <a:pt x="543296" y="1365702"/>
                      <a:pt x="531748" y="1365114"/>
                    </a:cubicBezTo>
                    <a:cubicBezTo>
                      <a:pt x="536970" y="1307077"/>
                      <a:pt x="527702" y="1249849"/>
                      <a:pt x="520052" y="1192916"/>
                    </a:cubicBezTo>
                    <a:cubicBezTo>
                      <a:pt x="500339" y="1047787"/>
                      <a:pt x="472240" y="904349"/>
                      <a:pt x="435829" y="762457"/>
                    </a:cubicBezTo>
                    <a:cubicBezTo>
                      <a:pt x="409201" y="658814"/>
                      <a:pt x="381470" y="555540"/>
                      <a:pt x="331156" y="460135"/>
                    </a:cubicBezTo>
                    <a:cubicBezTo>
                      <a:pt x="283270" y="369144"/>
                      <a:pt x="213170" y="301839"/>
                      <a:pt x="119090" y="259912"/>
                    </a:cubicBezTo>
                    <a:cubicBezTo>
                      <a:pt x="73925" y="239830"/>
                      <a:pt x="42737" y="247407"/>
                      <a:pt x="13167" y="285804"/>
                    </a:cubicBezTo>
                    <a:cubicBezTo>
                      <a:pt x="9563" y="290217"/>
                      <a:pt x="7871" y="296984"/>
                      <a:pt x="0" y="294925"/>
                    </a:cubicBezTo>
                    <a:lnTo>
                      <a:pt x="0" y="294925"/>
                    </a:lnTo>
                    <a:close/>
                  </a:path>
                </a:pathLst>
              </a:custGeom>
              <a:gradFill flip="none" rotWithShape="1">
                <a:gsLst>
                  <a:gs pos="0">
                    <a:schemeClr val="accent1">
                      <a:lumMod val="0"/>
                      <a:lumOff val="100000"/>
                    </a:schemeClr>
                  </a:gs>
                  <a:gs pos="35000">
                    <a:schemeClr val="accent1">
                      <a:lumMod val="0"/>
                      <a:lumOff val="100000"/>
                    </a:schemeClr>
                  </a:gs>
                  <a:gs pos="100000">
                    <a:schemeClr val="tx1">
                      <a:lumMod val="65000"/>
                      <a:lumOff val="3500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97" name="Freeform: Shape 96">
                <a:extLst>
                  <a:ext uri="{FF2B5EF4-FFF2-40B4-BE49-F238E27FC236}">
                    <a16:creationId xmlns:a16="http://schemas.microsoft.com/office/drawing/2014/main" id="{3C0E78C2-0F2D-4423-929E-C787E5145EAD}"/>
                  </a:ext>
                </a:extLst>
              </p:cNvPr>
              <p:cNvSpPr/>
              <p:nvPr/>
            </p:nvSpPr>
            <p:spPr>
              <a:xfrm>
                <a:off x="4055172" y="4619930"/>
                <a:ext cx="769844" cy="942850"/>
              </a:xfrm>
              <a:custGeom>
                <a:avLst/>
                <a:gdLst>
                  <a:gd name="connsiteX0" fmla="*/ 734357 w 769844"/>
                  <a:gd name="connsiteY0" fmla="*/ 738244 h 942850"/>
                  <a:gd name="connsiteX1" fmla="*/ 766943 w 769844"/>
                  <a:gd name="connsiteY1" fmla="*/ 915739 h 942850"/>
                  <a:gd name="connsiteX2" fmla="*/ 743552 w 769844"/>
                  <a:gd name="connsiteY2" fmla="*/ 940160 h 942850"/>
                  <a:gd name="connsiteX3" fmla="*/ 319786 w 769844"/>
                  <a:gd name="connsiteY3" fmla="*/ 763107 h 942850"/>
                  <a:gd name="connsiteX4" fmla="*/ 107646 w 769844"/>
                  <a:gd name="connsiteY4" fmla="*/ 556998 h 942850"/>
                  <a:gd name="connsiteX5" fmla="*/ 3195 w 769844"/>
                  <a:gd name="connsiteY5" fmla="*/ 387522 h 942850"/>
                  <a:gd name="connsiteX6" fmla="*/ 7167 w 769844"/>
                  <a:gd name="connsiteY6" fmla="*/ 362439 h 942850"/>
                  <a:gd name="connsiteX7" fmla="*/ 395256 w 769844"/>
                  <a:gd name="connsiteY7" fmla="*/ 9215 h 942850"/>
                  <a:gd name="connsiteX8" fmla="*/ 435272 w 769844"/>
                  <a:gd name="connsiteY8" fmla="*/ 2374 h 942850"/>
                  <a:gd name="connsiteX9" fmla="*/ 505225 w 769844"/>
                  <a:gd name="connsiteY9" fmla="*/ 52688 h 942850"/>
                  <a:gd name="connsiteX10" fmla="*/ 609235 w 769844"/>
                  <a:gd name="connsiteY10" fmla="*/ 249086 h 942850"/>
                  <a:gd name="connsiteX11" fmla="*/ 631744 w 769844"/>
                  <a:gd name="connsiteY11" fmla="*/ 308815 h 942850"/>
                  <a:gd name="connsiteX12" fmla="*/ 734357 w 769844"/>
                  <a:gd name="connsiteY12" fmla="*/ 738244 h 942850"/>
                  <a:gd name="connsiteX13" fmla="*/ 734357 w 769844"/>
                  <a:gd name="connsiteY13" fmla="*/ 738244 h 9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9844" h="942850">
                    <a:moveTo>
                      <a:pt x="734357" y="738244"/>
                    </a:moveTo>
                    <a:cubicBezTo>
                      <a:pt x="745170" y="797384"/>
                      <a:pt x="755909" y="856598"/>
                      <a:pt x="766943" y="915739"/>
                    </a:cubicBezTo>
                    <a:cubicBezTo>
                      <a:pt x="772460" y="945529"/>
                      <a:pt x="772754" y="945456"/>
                      <a:pt x="743552" y="940160"/>
                    </a:cubicBezTo>
                    <a:cubicBezTo>
                      <a:pt x="589301" y="912208"/>
                      <a:pt x="447188" y="854906"/>
                      <a:pt x="319786" y="763107"/>
                    </a:cubicBezTo>
                    <a:cubicBezTo>
                      <a:pt x="239020" y="704849"/>
                      <a:pt x="166787" y="637397"/>
                      <a:pt x="107646" y="556998"/>
                    </a:cubicBezTo>
                    <a:cubicBezTo>
                      <a:pt x="68293" y="503448"/>
                      <a:pt x="32029" y="447765"/>
                      <a:pt x="3195" y="387522"/>
                    </a:cubicBezTo>
                    <a:cubicBezTo>
                      <a:pt x="-1734" y="377150"/>
                      <a:pt x="-1366" y="370898"/>
                      <a:pt x="7167" y="362439"/>
                    </a:cubicBezTo>
                    <a:cubicBezTo>
                      <a:pt x="131185" y="238715"/>
                      <a:pt x="261602" y="122126"/>
                      <a:pt x="395256" y="9215"/>
                    </a:cubicBezTo>
                    <a:cubicBezTo>
                      <a:pt x="407761" y="-1377"/>
                      <a:pt x="420928" y="-1598"/>
                      <a:pt x="435272" y="2374"/>
                    </a:cubicBezTo>
                    <a:cubicBezTo>
                      <a:pt x="464621" y="10539"/>
                      <a:pt x="486247" y="30032"/>
                      <a:pt x="505225" y="52688"/>
                    </a:cubicBezTo>
                    <a:cubicBezTo>
                      <a:pt x="553773" y="110724"/>
                      <a:pt x="582608" y="179280"/>
                      <a:pt x="609235" y="249086"/>
                    </a:cubicBezTo>
                    <a:cubicBezTo>
                      <a:pt x="616812" y="268947"/>
                      <a:pt x="624168" y="288881"/>
                      <a:pt x="631744" y="308815"/>
                    </a:cubicBezTo>
                    <a:cubicBezTo>
                      <a:pt x="673304" y="450193"/>
                      <a:pt x="705155" y="593851"/>
                      <a:pt x="734357" y="738244"/>
                    </a:cubicBezTo>
                    <a:lnTo>
                      <a:pt x="734357" y="738244"/>
                    </a:lnTo>
                    <a:close/>
                  </a:path>
                </a:pathLst>
              </a:custGeom>
              <a:gradFill flip="none" rotWithShape="1">
                <a:gsLst>
                  <a:gs pos="69000">
                    <a:schemeClr val="accent1"/>
                  </a:gs>
                  <a:gs pos="0">
                    <a:schemeClr val="bg1"/>
                  </a:gs>
                  <a:gs pos="100000">
                    <a:schemeClr val="accent1"/>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98" name="Freeform: Shape 97">
                <a:extLst>
                  <a:ext uri="{FF2B5EF4-FFF2-40B4-BE49-F238E27FC236}">
                    <a16:creationId xmlns:a16="http://schemas.microsoft.com/office/drawing/2014/main" id="{0FC2B3B4-6360-4249-A4A5-9665B26F55D4}"/>
                  </a:ext>
                </a:extLst>
              </p:cNvPr>
              <p:cNvSpPr/>
              <p:nvPr/>
            </p:nvSpPr>
            <p:spPr>
              <a:xfrm>
                <a:off x="3205460" y="5313407"/>
                <a:ext cx="1090868" cy="1137314"/>
              </a:xfrm>
              <a:custGeom>
                <a:avLst/>
                <a:gdLst>
                  <a:gd name="connsiteX0" fmla="*/ 969201 w 1090868"/>
                  <a:gd name="connsiteY0" fmla="*/ 424324 h 1137314"/>
                  <a:gd name="connsiteX1" fmla="*/ 860115 w 1090868"/>
                  <a:gd name="connsiteY1" fmla="*/ 170550 h 1137314"/>
                  <a:gd name="connsiteX2" fmla="*/ 758753 w 1090868"/>
                  <a:gd name="connsiteY2" fmla="*/ 54550 h 1137314"/>
                  <a:gd name="connsiteX3" fmla="*/ 759268 w 1090868"/>
                  <a:gd name="connsiteY3" fmla="*/ 54035 h 1137314"/>
                  <a:gd name="connsiteX4" fmla="*/ 610314 w 1090868"/>
                  <a:gd name="connsiteY4" fmla="*/ 5193 h 1137314"/>
                  <a:gd name="connsiteX5" fmla="*/ 178016 w 1090868"/>
                  <a:gd name="connsiteY5" fmla="*/ 46827 h 1137314"/>
                  <a:gd name="connsiteX6" fmla="*/ 889 w 1090868"/>
                  <a:gd name="connsiteY6" fmla="*/ 158266 h 1137314"/>
                  <a:gd name="connsiteX7" fmla="*/ 3096 w 1090868"/>
                  <a:gd name="connsiteY7" fmla="*/ 188425 h 1137314"/>
                  <a:gd name="connsiteX8" fmla="*/ 100633 w 1090868"/>
                  <a:gd name="connsiteY8" fmla="*/ 392694 h 1137314"/>
                  <a:gd name="connsiteX9" fmla="*/ 104532 w 1090868"/>
                  <a:gd name="connsiteY9" fmla="*/ 392694 h 1137314"/>
                  <a:gd name="connsiteX10" fmla="*/ 100633 w 1090868"/>
                  <a:gd name="connsiteY10" fmla="*/ 392694 h 1137314"/>
                  <a:gd name="connsiteX11" fmla="*/ 126158 w 1090868"/>
                  <a:gd name="connsiteY11" fmla="*/ 432489 h 1137314"/>
                  <a:gd name="connsiteX12" fmla="*/ 155434 w 1090868"/>
                  <a:gd name="connsiteY12" fmla="*/ 472357 h 1137314"/>
                  <a:gd name="connsiteX13" fmla="*/ 215309 w 1090868"/>
                  <a:gd name="connsiteY13" fmla="*/ 545547 h 1137314"/>
                  <a:gd name="connsiteX14" fmla="*/ 303652 w 1090868"/>
                  <a:gd name="connsiteY14" fmla="*/ 643011 h 1137314"/>
                  <a:gd name="connsiteX15" fmla="*/ 462316 w 1090868"/>
                  <a:gd name="connsiteY15" fmla="*/ 786374 h 1137314"/>
                  <a:gd name="connsiteX16" fmla="*/ 633631 w 1090868"/>
                  <a:gd name="connsiteY16" fmla="*/ 911349 h 1137314"/>
                  <a:gd name="connsiteX17" fmla="*/ 638266 w 1090868"/>
                  <a:gd name="connsiteY17" fmla="*/ 897667 h 1137314"/>
                  <a:gd name="connsiteX18" fmla="*/ 635103 w 1090868"/>
                  <a:gd name="connsiteY18" fmla="*/ 910466 h 1137314"/>
                  <a:gd name="connsiteX19" fmla="*/ 645621 w 1090868"/>
                  <a:gd name="connsiteY19" fmla="*/ 920470 h 1137314"/>
                  <a:gd name="connsiteX20" fmla="*/ 998845 w 1090868"/>
                  <a:gd name="connsiteY20" fmla="*/ 1134375 h 1137314"/>
                  <a:gd name="connsiteX21" fmla="*/ 1021648 w 1090868"/>
                  <a:gd name="connsiteY21" fmla="*/ 1133051 h 1137314"/>
                  <a:gd name="connsiteX22" fmla="*/ 1085349 w 1090868"/>
                  <a:gd name="connsiteY22" fmla="*/ 1069497 h 1137314"/>
                  <a:gd name="connsiteX23" fmla="*/ 1086673 w 1090868"/>
                  <a:gd name="connsiteY23" fmla="*/ 997632 h 1137314"/>
                  <a:gd name="connsiteX24" fmla="*/ 1063355 w 1090868"/>
                  <a:gd name="connsiteY24" fmla="*/ 824992 h 1137314"/>
                  <a:gd name="connsiteX25" fmla="*/ 1060560 w 1090868"/>
                  <a:gd name="connsiteY25" fmla="*/ 813811 h 1137314"/>
                  <a:gd name="connsiteX26" fmla="*/ 981412 w 1090868"/>
                  <a:gd name="connsiteY26" fmla="*/ 461323 h 1137314"/>
                  <a:gd name="connsiteX27" fmla="*/ 969422 w 1090868"/>
                  <a:gd name="connsiteY27" fmla="*/ 424177 h 1137314"/>
                  <a:gd name="connsiteX28" fmla="*/ 1058279 w 1090868"/>
                  <a:gd name="connsiteY28" fmla="*/ 811016 h 1137314"/>
                  <a:gd name="connsiteX29" fmla="*/ 1057691 w 1090868"/>
                  <a:gd name="connsiteY29" fmla="*/ 810648 h 1137314"/>
                  <a:gd name="connsiteX30" fmla="*/ 1058279 w 1090868"/>
                  <a:gd name="connsiteY30" fmla="*/ 811016 h 1137314"/>
                  <a:gd name="connsiteX31" fmla="*/ 1058279 w 1090868"/>
                  <a:gd name="connsiteY31" fmla="*/ 811016 h 1137314"/>
                  <a:gd name="connsiteX32" fmla="*/ 1056588 w 1090868"/>
                  <a:gd name="connsiteY32" fmla="*/ 810207 h 1137314"/>
                  <a:gd name="connsiteX33" fmla="*/ 1055631 w 1090868"/>
                  <a:gd name="connsiteY33" fmla="*/ 810207 h 1137314"/>
                  <a:gd name="connsiteX34" fmla="*/ 1056588 w 1090868"/>
                  <a:gd name="connsiteY34" fmla="*/ 810207 h 1137314"/>
                  <a:gd name="connsiteX35" fmla="*/ 1056588 w 1090868"/>
                  <a:gd name="connsiteY35" fmla="*/ 810207 h 1137314"/>
                  <a:gd name="connsiteX36" fmla="*/ 1024590 w 1090868"/>
                  <a:gd name="connsiteY36" fmla="*/ 644408 h 1137314"/>
                  <a:gd name="connsiteX37" fmla="*/ 1025693 w 1090868"/>
                  <a:gd name="connsiteY37" fmla="*/ 642937 h 1137314"/>
                  <a:gd name="connsiteX38" fmla="*/ 1024590 w 1090868"/>
                  <a:gd name="connsiteY38" fmla="*/ 644408 h 1137314"/>
                  <a:gd name="connsiteX39" fmla="*/ 1024590 w 1090868"/>
                  <a:gd name="connsiteY39" fmla="*/ 644408 h 1137314"/>
                  <a:gd name="connsiteX40" fmla="*/ 679678 w 1090868"/>
                  <a:gd name="connsiteY40" fmla="*/ 28364 h 1137314"/>
                  <a:gd name="connsiteX41" fmla="*/ 679899 w 1090868"/>
                  <a:gd name="connsiteY41" fmla="*/ 28290 h 1137314"/>
                  <a:gd name="connsiteX42" fmla="*/ 679678 w 1090868"/>
                  <a:gd name="connsiteY42" fmla="*/ 28364 h 1137314"/>
                  <a:gd name="connsiteX43" fmla="*/ 679678 w 1090868"/>
                  <a:gd name="connsiteY43" fmla="*/ 28364 h 1137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090868" h="1137314">
                    <a:moveTo>
                      <a:pt x="969201" y="424324"/>
                    </a:moveTo>
                    <a:cubicBezTo>
                      <a:pt x="942205" y="335687"/>
                      <a:pt x="909105" y="249772"/>
                      <a:pt x="860115" y="170550"/>
                    </a:cubicBezTo>
                    <a:cubicBezTo>
                      <a:pt x="832531" y="126416"/>
                      <a:pt x="803917" y="83237"/>
                      <a:pt x="758753" y="54550"/>
                    </a:cubicBezTo>
                    <a:moveTo>
                      <a:pt x="759268" y="54035"/>
                    </a:moveTo>
                    <a:cubicBezTo>
                      <a:pt x="714618" y="26083"/>
                      <a:pt x="662540" y="11519"/>
                      <a:pt x="610314" y="5193"/>
                    </a:cubicBezTo>
                    <a:cubicBezTo>
                      <a:pt x="465699" y="-12314"/>
                      <a:pt x="319026" y="17698"/>
                      <a:pt x="178016" y="46827"/>
                    </a:cubicBezTo>
                    <a:cubicBezTo>
                      <a:pt x="102987" y="62421"/>
                      <a:pt x="45244" y="97728"/>
                      <a:pt x="889" y="158266"/>
                    </a:cubicBezTo>
                    <a:cubicBezTo>
                      <a:pt x="-1832" y="165916"/>
                      <a:pt x="2507" y="185924"/>
                      <a:pt x="3096" y="188425"/>
                    </a:cubicBezTo>
                    <a:cubicBezTo>
                      <a:pt x="22221" y="262939"/>
                      <a:pt x="58191" y="329287"/>
                      <a:pt x="100633" y="392694"/>
                    </a:cubicBezTo>
                    <a:cubicBezTo>
                      <a:pt x="102031" y="392841"/>
                      <a:pt x="103355" y="392841"/>
                      <a:pt x="104532" y="392694"/>
                    </a:cubicBezTo>
                    <a:cubicBezTo>
                      <a:pt x="103281" y="392768"/>
                      <a:pt x="101957" y="392768"/>
                      <a:pt x="100633" y="392694"/>
                    </a:cubicBezTo>
                    <a:cubicBezTo>
                      <a:pt x="105341" y="393135"/>
                      <a:pt x="122627" y="427413"/>
                      <a:pt x="126158" y="432489"/>
                    </a:cubicBezTo>
                    <a:cubicBezTo>
                      <a:pt x="135500" y="446097"/>
                      <a:pt x="145283" y="459337"/>
                      <a:pt x="155434" y="472357"/>
                    </a:cubicBezTo>
                    <a:cubicBezTo>
                      <a:pt x="174706" y="497220"/>
                      <a:pt x="194860" y="521567"/>
                      <a:pt x="215309" y="545547"/>
                    </a:cubicBezTo>
                    <a:cubicBezTo>
                      <a:pt x="243629" y="579016"/>
                      <a:pt x="273126" y="611528"/>
                      <a:pt x="303652" y="643011"/>
                    </a:cubicBezTo>
                    <a:cubicBezTo>
                      <a:pt x="353304" y="694207"/>
                      <a:pt x="406706" y="741651"/>
                      <a:pt x="462316" y="786374"/>
                    </a:cubicBezTo>
                    <a:cubicBezTo>
                      <a:pt x="516822" y="830215"/>
                      <a:pt x="573020" y="876335"/>
                      <a:pt x="633631" y="911349"/>
                    </a:cubicBezTo>
                    <a:cubicBezTo>
                      <a:pt x="633411" y="905758"/>
                      <a:pt x="635470" y="902448"/>
                      <a:pt x="638266" y="897667"/>
                    </a:cubicBezTo>
                    <a:cubicBezTo>
                      <a:pt x="633926" y="899726"/>
                      <a:pt x="632969" y="906053"/>
                      <a:pt x="635103" y="910466"/>
                    </a:cubicBezTo>
                    <a:cubicBezTo>
                      <a:pt x="637236" y="914879"/>
                      <a:pt x="641576" y="917748"/>
                      <a:pt x="645621" y="920470"/>
                    </a:cubicBezTo>
                    <a:cubicBezTo>
                      <a:pt x="760592" y="996676"/>
                      <a:pt x="877843" y="1068026"/>
                      <a:pt x="998845" y="1134375"/>
                    </a:cubicBezTo>
                    <a:cubicBezTo>
                      <a:pt x="1007819" y="1139304"/>
                      <a:pt x="1013998" y="1137465"/>
                      <a:pt x="1021648" y="1133051"/>
                    </a:cubicBezTo>
                    <a:cubicBezTo>
                      <a:pt x="1048643" y="1117604"/>
                      <a:pt x="1068724" y="1095316"/>
                      <a:pt x="1085349" y="1069497"/>
                    </a:cubicBezTo>
                    <a:cubicBezTo>
                      <a:pt x="1096382" y="1045665"/>
                      <a:pt x="1087629" y="1021832"/>
                      <a:pt x="1086673" y="997632"/>
                    </a:cubicBezTo>
                    <a:cubicBezTo>
                      <a:pt x="1084319" y="939227"/>
                      <a:pt x="1072770" y="882293"/>
                      <a:pt x="1063355" y="824992"/>
                    </a:cubicBezTo>
                    <a:cubicBezTo>
                      <a:pt x="1062546" y="819843"/>
                      <a:pt x="1061663" y="816239"/>
                      <a:pt x="1060560" y="813811"/>
                    </a:cubicBezTo>
                    <a:cubicBezTo>
                      <a:pt x="1037977" y="695236"/>
                      <a:pt x="1016940" y="576956"/>
                      <a:pt x="981412" y="461323"/>
                    </a:cubicBezTo>
                    <a:cubicBezTo>
                      <a:pt x="977587" y="448892"/>
                      <a:pt x="974056" y="436314"/>
                      <a:pt x="969422" y="424177"/>
                    </a:cubicBezTo>
                    <a:moveTo>
                      <a:pt x="1058279" y="811016"/>
                    </a:moveTo>
                    <a:cubicBezTo>
                      <a:pt x="1058132" y="810869"/>
                      <a:pt x="1057912" y="810722"/>
                      <a:pt x="1057691" y="810648"/>
                    </a:cubicBezTo>
                    <a:cubicBezTo>
                      <a:pt x="1057838" y="810648"/>
                      <a:pt x="1058132" y="810869"/>
                      <a:pt x="1058279" y="811016"/>
                    </a:cubicBezTo>
                    <a:lnTo>
                      <a:pt x="1058279" y="811016"/>
                    </a:lnTo>
                    <a:close/>
                    <a:moveTo>
                      <a:pt x="1056588" y="810207"/>
                    </a:moveTo>
                    <a:cubicBezTo>
                      <a:pt x="1056293" y="810207"/>
                      <a:pt x="1055999" y="810207"/>
                      <a:pt x="1055631" y="810207"/>
                    </a:cubicBezTo>
                    <a:cubicBezTo>
                      <a:pt x="1055926" y="810207"/>
                      <a:pt x="1056220" y="810207"/>
                      <a:pt x="1056588" y="810207"/>
                    </a:cubicBezTo>
                    <a:lnTo>
                      <a:pt x="1056588" y="810207"/>
                    </a:lnTo>
                    <a:close/>
                    <a:moveTo>
                      <a:pt x="1024590" y="644408"/>
                    </a:moveTo>
                    <a:cubicBezTo>
                      <a:pt x="1024958" y="643967"/>
                      <a:pt x="1025326" y="643452"/>
                      <a:pt x="1025693" y="642937"/>
                    </a:cubicBezTo>
                    <a:cubicBezTo>
                      <a:pt x="1025326" y="643452"/>
                      <a:pt x="1024958" y="643893"/>
                      <a:pt x="1024590" y="644408"/>
                    </a:cubicBezTo>
                    <a:lnTo>
                      <a:pt x="1024590" y="644408"/>
                    </a:lnTo>
                    <a:close/>
                    <a:moveTo>
                      <a:pt x="679678" y="28364"/>
                    </a:moveTo>
                    <a:cubicBezTo>
                      <a:pt x="679752" y="28364"/>
                      <a:pt x="679826" y="28290"/>
                      <a:pt x="679899" y="28290"/>
                    </a:cubicBezTo>
                    <a:cubicBezTo>
                      <a:pt x="679826" y="28290"/>
                      <a:pt x="679752" y="28364"/>
                      <a:pt x="679678" y="28364"/>
                    </a:cubicBezTo>
                    <a:lnTo>
                      <a:pt x="679678" y="28364"/>
                    </a:lnTo>
                    <a:close/>
                  </a:path>
                </a:pathLst>
              </a:custGeom>
              <a:gradFill flip="none" rotWithShape="1">
                <a:gsLst>
                  <a:gs pos="0">
                    <a:schemeClr val="tx1"/>
                  </a:gs>
                  <a:gs pos="48000">
                    <a:schemeClr val="bg1">
                      <a:lumMod val="85000"/>
                    </a:schemeClr>
                  </a:gs>
                  <a:gs pos="57528">
                    <a:schemeClr val="bg1">
                      <a:lumMod val="85000"/>
                    </a:schemeClr>
                  </a:gs>
                  <a:gs pos="74000">
                    <a:schemeClr val="tx1">
                      <a:lumMod val="50000"/>
                      <a:lumOff val="50000"/>
                    </a:schemeClr>
                  </a:gs>
                  <a:gs pos="34000">
                    <a:schemeClr val="tx1">
                      <a:lumMod val="65000"/>
                      <a:lumOff val="35000"/>
                    </a:schemeClr>
                  </a:gs>
                  <a:gs pos="100000">
                    <a:schemeClr val="tx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99" name="Freeform: Shape 98">
                <a:extLst>
                  <a:ext uri="{FF2B5EF4-FFF2-40B4-BE49-F238E27FC236}">
                    <a16:creationId xmlns:a16="http://schemas.microsoft.com/office/drawing/2014/main" id="{9B236466-42D4-4F24-9FDF-36C71E9A2248}"/>
                  </a:ext>
                </a:extLst>
              </p:cNvPr>
              <p:cNvSpPr/>
              <p:nvPr/>
            </p:nvSpPr>
            <p:spPr>
              <a:xfrm>
                <a:off x="3795692" y="5270297"/>
                <a:ext cx="538787" cy="1117431"/>
              </a:xfrm>
              <a:custGeom>
                <a:avLst/>
                <a:gdLst>
                  <a:gd name="connsiteX0" fmla="*/ 525422 w 538787"/>
                  <a:gd name="connsiteY0" fmla="*/ 943572 h 1117431"/>
                  <a:gd name="connsiteX1" fmla="*/ 440904 w 538787"/>
                  <a:gd name="connsiteY1" fmla="*/ 513187 h 1117431"/>
                  <a:gd name="connsiteX2" fmla="*/ 335937 w 538787"/>
                  <a:gd name="connsiteY2" fmla="*/ 210938 h 1117431"/>
                  <a:gd name="connsiteX3" fmla="*/ 123283 w 538787"/>
                  <a:gd name="connsiteY3" fmla="*/ 10789 h 1117431"/>
                  <a:gd name="connsiteX4" fmla="*/ 16992 w 538787"/>
                  <a:gd name="connsiteY4" fmla="*/ 36681 h 1117431"/>
                  <a:gd name="connsiteX5" fmla="*/ 3972 w 538787"/>
                  <a:gd name="connsiteY5" fmla="*/ 45728 h 1117431"/>
                  <a:gd name="connsiteX6" fmla="*/ 0 w 538787"/>
                  <a:gd name="connsiteY6" fmla="*/ 45655 h 1117431"/>
                  <a:gd name="connsiteX7" fmla="*/ 159179 w 538787"/>
                  <a:gd name="connsiteY7" fmla="*/ 91628 h 1117431"/>
                  <a:gd name="connsiteX8" fmla="*/ 269809 w 538787"/>
                  <a:gd name="connsiteY8" fmla="*/ 213292 h 1117431"/>
                  <a:gd name="connsiteX9" fmla="*/ 393533 w 538787"/>
                  <a:gd name="connsiteY9" fmla="*/ 512010 h 1117431"/>
                  <a:gd name="connsiteX10" fmla="*/ 469959 w 538787"/>
                  <a:gd name="connsiteY10" fmla="*/ 848830 h 1117431"/>
                  <a:gd name="connsiteX11" fmla="*/ 490114 w 538787"/>
                  <a:gd name="connsiteY11" fmla="*/ 982852 h 1117431"/>
                  <a:gd name="connsiteX12" fmla="*/ 495190 w 538787"/>
                  <a:gd name="connsiteY12" fmla="*/ 1112607 h 1117431"/>
                  <a:gd name="connsiteX13" fmla="*/ 537265 w 538787"/>
                  <a:gd name="connsiteY13" fmla="*/ 1115918 h 1117431"/>
                  <a:gd name="connsiteX14" fmla="*/ 525422 w 538787"/>
                  <a:gd name="connsiteY14" fmla="*/ 943572 h 1117431"/>
                  <a:gd name="connsiteX15" fmla="*/ 525422 w 538787"/>
                  <a:gd name="connsiteY15" fmla="*/ 943572 h 1117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38787" h="1117431">
                    <a:moveTo>
                      <a:pt x="525422" y="943572"/>
                    </a:moveTo>
                    <a:cubicBezTo>
                      <a:pt x="505635" y="798516"/>
                      <a:pt x="477462" y="655005"/>
                      <a:pt x="440904" y="513187"/>
                    </a:cubicBezTo>
                    <a:cubicBezTo>
                      <a:pt x="414203" y="409544"/>
                      <a:pt x="386398" y="306343"/>
                      <a:pt x="335937" y="210938"/>
                    </a:cubicBezTo>
                    <a:cubicBezTo>
                      <a:pt x="287904" y="119948"/>
                      <a:pt x="217583" y="52643"/>
                      <a:pt x="123283" y="10789"/>
                    </a:cubicBezTo>
                    <a:cubicBezTo>
                      <a:pt x="77971" y="-9293"/>
                      <a:pt x="46709" y="-1716"/>
                      <a:pt x="16992" y="36681"/>
                    </a:cubicBezTo>
                    <a:cubicBezTo>
                      <a:pt x="13608" y="41021"/>
                      <a:pt x="11843" y="47788"/>
                      <a:pt x="3972" y="45728"/>
                    </a:cubicBezTo>
                    <a:cubicBezTo>
                      <a:pt x="2648" y="45728"/>
                      <a:pt x="1251" y="45655"/>
                      <a:pt x="0" y="45655"/>
                    </a:cubicBezTo>
                    <a:cubicBezTo>
                      <a:pt x="55536" y="49553"/>
                      <a:pt x="110851" y="63456"/>
                      <a:pt x="159179" y="91628"/>
                    </a:cubicBezTo>
                    <a:cubicBezTo>
                      <a:pt x="208242" y="120169"/>
                      <a:pt x="240313" y="166142"/>
                      <a:pt x="269809" y="213292"/>
                    </a:cubicBezTo>
                    <a:cubicBezTo>
                      <a:pt x="326963" y="304578"/>
                      <a:pt x="364404" y="409029"/>
                      <a:pt x="393533" y="512010"/>
                    </a:cubicBezTo>
                    <a:cubicBezTo>
                      <a:pt x="424869" y="622861"/>
                      <a:pt x="450467" y="735331"/>
                      <a:pt x="469959" y="848830"/>
                    </a:cubicBezTo>
                    <a:cubicBezTo>
                      <a:pt x="477536" y="893332"/>
                      <a:pt x="484303" y="938055"/>
                      <a:pt x="490114" y="982852"/>
                    </a:cubicBezTo>
                    <a:cubicBezTo>
                      <a:pt x="494895" y="1019851"/>
                      <a:pt x="511740" y="1077006"/>
                      <a:pt x="495190" y="1112607"/>
                    </a:cubicBezTo>
                    <a:cubicBezTo>
                      <a:pt x="508798" y="1119375"/>
                      <a:pt x="522994" y="1117536"/>
                      <a:pt x="537265" y="1115918"/>
                    </a:cubicBezTo>
                    <a:cubicBezTo>
                      <a:pt x="542487" y="1057660"/>
                      <a:pt x="533219" y="1000506"/>
                      <a:pt x="525422" y="943572"/>
                    </a:cubicBezTo>
                    <a:lnTo>
                      <a:pt x="525422" y="943572"/>
                    </a:lnTo>
                    <a:close/>
                  </a:path>
                </a:pathLst>
              </a:custGeom>
              <a:solidFill>
                <a:srgbClr val="747576"/>
              </a:solidFill>
              <a:ln w="7354"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56386BDA-D72C-4491-881E-AEF609AFD3A6}"/>
                  </a:ext>
                </a:extLst>
              </p:cNvPr>
              <p:cNvSpPr/>
              <p:nvPr/>
            </p:nvSpPr>
            <p:spPr>
              <a:xfrm>
                <a:off x="4759821" y="4346095"/>
                <a:ext cx="675764" cy="584414"/>
              </a:xfrm>
              <a:custGeom>
                <a:avLst/>
                <a:gdLst>
                  <a:gd name="connsiteX0" fmla="*/ 41919 w 675764"/>
                  <a:gd name="connsiteY0" fmla="*/ 0 h 584414"/>
                  <a:gd name="connsiteX1" fmla="*/ 38241 w 675764"/>
                  <a:gd name="connsiteY1" fmla="*/ 3972 h 584414"/>
                  <a:gd name="connsiteX2" fmla="*/ 188004 w 675764"/>
                  <a:gd name="connsiteY2" fmla="*/ 450834 h 584414"/>
                  <a:gd name="connsiteX3" fmla="*/ 653550 w 675764"/>
                  <a:gd name="connsiteY3" fmla="*/ 524318 h 584414"/>
                  <a:gd name="connsiteX4" fmla="*/ 675764 w 675764"/>
                  <a:gd name="connsiteY4" fmla="*/ 489084 h 584414"/>
                  <a:gd name="connsiteX5" fmla="*/ 41919 w 675764"/>
                  <a:gd name="connsiteY5" fmla="*/ 0 h 584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5764" h="584414">
                    <a:moveTo>
                      <a:pt x="41919" y="0"/>
                    </a:moveTo>
                    <a:cubicBezTo>
                      <a:pt x="40668" y="1324"/>
                      <a:pt x="39418" y="2575"/>
                      <a:pt x="38241" y="3972"/>
                    </a:cubicBezTo>
                    <a:cubicBezTo>
                      <a:pt x="-48998" y="107100"/>
                      <a:pt x="18086" y="307177"/>
                      <a:pt x="188004" y="450834"/>
                    </a:cubicBezTo>
                    <a:cubicBezTo>
                      <a:pt x="357922" y="594566"/>
                      <a:pt x="566311" y="627446"/>
                      <a:pt x="653550" y="524318"/>
                    </a:cubicBezTo>
                    <a:cubicBezTo>
                      <a:pt x="662598" y="513579"/>
                      <a:pt x="669954" y="501736"/>
                      <a:pt x="675764" y="489084"/>
                    </a:cubicBezTo>
                    <a:cubicBezTo>
                      <a:pt x="410442" y="406700"/>
                      <a:pt x="186312" y="230897"/>
                      <a:pt x="41919" y="0"/>
                    </a:cubicBezTo>
                    <a:close/>
                  </a:path>
                </a:pathLst>
              </a:custGeom>
              <a:gradFill flip="none" rotWithShape="1">
                <a:gsLst>
                  <a:gs pos="0">
                    <a:schemeClr val="accent1">
                      <a:lumMod val="0"/>
                      <a:lumOff val="100000"/>
                    </a:schemeClr>
                  </a:gs>
                  <a:gs pos="35000">
                    <a:schemeClr val="accent1">
                      <a:lumMod val="0"/>
                      <a:lumOff val="100000"/>
                    </a:schemeClr>
                  </a:gs>
                  <a:gs pos="100000">
                    <a:schemeClr val="tx1"/>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01" name="Freeform: Shape 100">
                <a:extLst>
                  <a:ext uri="{FF2B5EF4-FFF2-40B4-BE49-F238E27FC236}">
                    <a16:creationId xmlns:a16="http://schemas.microsoft.com/office/drawing/2014/main" id="{27617D3A-6F4A-4B29-8AB2-5C553B57AC75}"/>
                  </a:ext>
                </a:extLst>
              </p:cNvPr>
              <p:cNvSpPr/>
              <p:nvPr/>
            </p:nvSpPr>
            <p:spPr>
              <a:xfrm>
                <a:off x="4664187" y="4696597"/>
                <a:ext cx="460396" cy="589049"/>
              </a:xfrm>
              <a:custGeom>
                <a:avLst/>
                <a:gdLst>
                  <a:gd name="connsiteX0" fmla="*/ 283638 w 460396"/>
                  <a:gd name="connsiteY0" fmla="*/ 100406 h 589049"/>
                  <a:gd name="connsiteX1" fmla="*/ 187792 w 460396"/>
                  <a:gd name="connsiteY1" fmla="*/ 0 h 589049"/>
                  <a:gd name="connsiteX2" fmla="*/ 0 w 460396"/>
                  <a:gd name="connsiteY2" fmla="*/ 171830 h 589049"/>
                  <a:gd name="connsiteX3" fmla="*/ 221 w 460396"/>
                  <a:gd name="connsiteY3" fmla="*/ 172493 h 589049"/>
                  <a:gd name="connsiteX4" fmla="*/ 22729 w 460396"/>
                  <a:gd name="connsiteY4" fmla="*/ 232221 h 589049"/>
                  <a:gd name="connsiteX5" fmla="*/ 110336 w 460396"/>
                  <a:gd name="connsiteY5" fmla="*/ 589049 h 589049"/>
                  <a:gd name="connsiteX6" fmla="*/ 460397 w 460396"/>
                  <a:gd name="connsiteY6" fmla="*/ 206182 h 589049"/>
                  <a:gd name="connsiteX7" fmla="*/ 283638 w 460396"/>
                  <a:gd name="connsiteY7" fmla="*/ 100406 h 589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0396" h="589049">
                    <a:moveTo>
                      <a:pt x="283638" y="100406"/>
                    </a:moveTo>
                    <a:cubicBezTo>
                      <a:pt x="246639" y="69071"/>
                      <a:pt x="214494" y="35087"/>
                      <a:pt x="187792" y="0"/>
                    </a:cubicBezTo>
                    <a:lnTo>
                      <a:pt x="0" y="171830"/>
                    </a:lnTo>
                    <a:cubicBezTo>
                      <a:pt x="74" y="172051"/>
                      <a:pt x="147" y="172272"/>
                      <a:pt x="221" y="172493"/>
                    </a:cubicBezTo>
                    <a:cubicBezTo>
                      <a:pt x="7797" y="192353"/>
                      <a:pt x="15153" y="212287"/>
                      <a:pt x="22729" y="232221"/>
                    </a:cubicBezTo>
                    <a:cubicBezTo>
                      <a:pt x="57301" y="349840"/>
                      <a:pt x="85106" y="469150"/>
                      <a:pt x="110336" y="589049"/>
                    </a:cubicBezTo>
                    <a:lnTo>
                      <a:pt x="460397" y="206182"/>
                    </a:lnTo>
                    <a:cubicBezTo>
                      <a:pt x="401109" y="183747"/>
                      <a:pt x="340277" y="148292"/>
                      <a:pt x="283638" y="100406"/>
                    </a:cubicBezTo>
                    <a:close/>
                  </a:path>
                </a:pathLst>
              </a:custGeom>
              <a:solidFill>
                <a:srgbClr val="BFBFBF"/>
              </a:solidFill>
              <a:ln w="7354" cap="flat">
                <a:noFill/>
                <a:prstDash val="solid"/>
                <a:miter/>
              </a:ln>
            </p:spPr>
            <p:txBody>
              <a:bodyPr rtlCol="0" anchor="ctr"/>
              <a:lstStyle/>
              <a:p>
                <a:endParaRPr lang="en-US"/>
              </a:p>
            </p:txBody>
          </p:sp>
        </p:grpSp>
        <p:grpSp>
          <p:nvGrpSpPr>
            <p:cNvPr id="68" name="Group 67">
              <a:extLst>
                <a:ext uri="{FF2B5EF4-FFF2-40B4-BE49-F238E27FC236}">
                  <a16:creationId xmlns:a16="http://schemas.microsoft.com/office/drawing/2014/main" id="{02E65758-08F6-4496-A50D-DF4600B2C818}"/>
                </a:ext>
              </a:extLst>
            </p:cNvPr>
            <p:cNvGrpSpPr/>
            <p:nvPr/>
          </p:nvGrpSpPr>
          <p:grpSpPr>
            <a:xfrm>
              <a:off x="5803843" y="4376759"/>
              <a:ext cx="1480388" cy="2410138"/>
              <a:chOff x="5803843" y="4376759"/>
              <a:chExt cx="1480388" cy="2410138"/>
            </a:xfrm>
          </p:grpSpPr>
          <p:sp>
            <p:nvSpPr>
              <p:cNvPr id="90" name="Freeform: Shape 89">
                <a:extLst>
                  <a:ext uri="{FF2B5EF4-FFF2-40B4-BE49-F238E27FC236}">
                    <a16:creationId xmlns:a16="http://schemas.microsoft.com/office/drawing/2014/main" id="{B46DB70E-100A-4F3F-BFA9-5F497FEEC35C}"/>
                  </a:ext>
                </a:extLst>
              </p:cNvPr>
              <p:cNvSpPr/>
              <p:nvPr/>
            </p:nvSpPr>
            <p:spPr>
              <a:xfrm>
                <a:off x="5803843" y="5605791"/>
                <a:ext cx="1217634" cy="902297"/>
              </a:xfrm>
              <a:custGeom>
                <a:avLst/>
                <a:gdLst>
                  <a:gd name="connsiteX0" fmla="*/ 1166751 w 1217634"/>
                  <a:gd name="connsiteY0" fmla="*/ 521564 h 902297"/>
                  <a:gd name="connsiteX1" fmla="*/ 1199999 w 1217634"/>
                  <a:gd name="connsiteY1" fmla="*/ 410860 h 902297"/>
                  <a:gd name="connsiteX2" fmla="*/ 1217580 w 1217634"/>
                  <a:gd name="connsiteY2" fmla="*/ 167090 h 902297"/>
                  <a:gd name="connsiteX3" fmla="*/ 1198602 w 1217634"/>
                  <a:gd name="connsiteY3" fmla="*/ 153997 h 902297"/>
                  <a:gd name="connsiteX4" fmla="*/ 869358 w 1217634"/>
                  <a:gd name="connsiteY4" fmla="*/ 211813 h 902297"/>
                  <a:gd name="connsiteX5" fmla="*/ 396751 w 1217634"/>
                  <a:gd name="connsiteY5" fmla="*/ 83823 h 902297"/>
                  <a:gd name="connsiteX6" fmla="*/ 275160 w 1217634"/>
                  <a:gd name="connsiteY6" fmla="*/ 4602 h 902297"/>
                  <a:gd name="connsiteX7" fmla="*/ 251769 w 1217634"/>
                  <a:gd name="connsiteY7" fmla="*/ 5558 h 902297"/>
                  <a:gd name="connsiteX8" fmla="*/ 150627 w 1217634"/>
                  <a:gd name="connsiteY8" fmla="*/ 80439 h 902297"/>
                  <a:gd name="connsiteX9" fmla="*/ 129295 w 1217634"/>
                  <a:gd name="connsiteY9" fmla="*/ 112069 h 902297"/>
                  <a:gd name="connsiteX10" fmla="*/ 9985 w 1217634"/>
                  <a:gd name="connsiteY10" fmla="*/ 580263 h 902297"/>
                  <a:gd name="connsiteX11" fmla="*/ 19474 w 1217634"/>
                  <a:gd name="connsiteY11" fmla="*/ 873316 h 902297"/>
                  <a:gd name="connsiteX12" fmla="*/ 33891 w 1217634"/>
                  <a:gd name="connsiteY12" fmla="*/ 902298 h 902297"/>
                  <a:gd name="connsiteX13" fmla="*/ 163941 w 1217634"/>
                  <a:gd name="connsiteY13" fmla="*/ 788799 h 902297"/>
                  <a:gd name="connsiteX14" fmla="*/ 527904 w 1217634"/>
                  <a:gd name="connsiteY14" fmla="*/ 543999 h 902297"/>
                  <a:gd name="connsiteX15" fmla="*/ 815661 w 1217634"/>
                  <a:gd name="connsiteY15" fmla="*/ 404239 h 902297"/>
                  <a:gd name="connsiteX16" fmla="*/ 1107170 w 1217634"/>
                  <a:gd name="connsiteY16" fmla="*/ 412625 h 902297"/>
                  <a:gd name="connsiteX17" fmla="*/ 1163809 w 1217634"/>
                  <a:gd name="connsiteY17" fmla="*/ 505822 h 902297"/>
                  <a:gd name="connsiteX18" fmla="*/ 1166751 w 1217634"/>
                  <a:gd name="connsiteY18" fmla="*/ 521564 h 902297"/>
                  <a:gd name="connsiteX19" fmla="*/ 1166751 w 1217634"/>
                  <a:gd name="connsiteY19" fmla="*/ 521564 h 90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17634" h="902297">
                    <a:moveTo>
                      <a:pt x="1166751" y="521564"/>
                    </a:moveTo>
                    <a:cubicBezTo>
                      <a:pt x="1189627" y="488169"/>
                      <a:pt x="1193894" y="448889"/>
                      <a:pt x="1199999" y="410860"/>
                    </a:cubicBezTo>
                    <a:cubicBezTo>
                      <a:pt x="1212946" y="330241"/>
                      <a:pt x="1214858" y="248665"/>
                      <a:pt x="1217580" y="167090"/>
                    </a:cubicBezTo>
                    <a:cubicBezTo>
                      <a:pt x="1218168" y="150025"/>
                      <a:pt x="1214122" y="148333"/>
                      <a:pt x="1198602" y="153997"/>
                    </a:cubicBezTo>
                    <a:cubicBezTo>
                      <a:pt x="1092385" y="193056"/>
                      <a:pt x="982269" y="212916"/>
                      <a:pt x="869358" y="211813"/>
                    </a:cubicBezTo>
                    <a:cubicBezTo>
                      <a:pt x="701058" y="210268"/>
                      <a:pt x="543351" y="167090"/>
                      <a:pt x="396751" y="83823"/>
                    </a:cubicBezTo>
                    <a:cubicBezTo>
                      <a:pt x="354529" y="59843"/>
                      <a:pt x="314513" y="32847"/>
                      <a:pt x="275160" y="4602"/>
                    </a:cubicBezTo>
                    <a:cubicBezTo>
                      <a:pt x="265744" y="-2240"/>
                      <a:pt x="260375" y="-1063"/>
                      <a:pt x="251769" y="5558"/>
                    </a:cubicBezTo>
                    <a:cubicBezTo>
                      <a:pt x="218447" y="31082"/>
                      <a:pt x="184610" y="55724"/>
                      <a:pt x="150627" y="80439"/>
                    </a:cubicBezTo>
                    <a:cubicBezTo>
                      <a:pt x="139520" y="88531"/>
                      <a:pt x="133709" y="99785"/>
                      <a:pt x="129295" y="112069"/>
                    </a:cubicBezTo>
                    <a:cubicBezTo>
                      <a:pt x="75083" y="264480"/>
                      <a:pt x="31243" y="419613"/>
                      <a:pt x="9985" y="580263"/>
                    </a:cubicBezTo>
                    <a:cubicBezTo>
                      <a:pt x="-2961" y="678241"/>
                      <a:pt x="-6639" y="776441"/>
                      <a:pt x="19474" y="873316"/>
                    </a:cubicBezTo>
                    <a:cubicBezTo>
                      <a:pt x="22342" y="883982"/>
                      <a:pt x="25285" y="894501"/>
                      <a:pt x="33891" y="902298"/>
                    </a:cubicBezTo>
                    <a:cubicBezTo>
                      <a:pt x="71258" y="857575"/>
                      <a:pt x="118262" y="823665"/>
                      <a:pt x="163941" y="788799"/>
                    </a:cubicBezTo>
                    <a:cubicBezTo>
                      <a:pt x="280456" y="700162"/>
                      <a:pt x="401826" y="618586"/>
                      <a:pt x="527904" y="543999"/>
                    </a:cubicBezTo>
                    <a:cubicBezTo>
                      <a:pt x="619998" y="489493"/>
                      <a:pt x="712607" y="436164"/>
                      <a:pt x="815661" y="404239"/>
                    </a:cubicBezTo>
                    <a:cubicBezTo>
                      <a:pt x="913860" y="373787"/>
                      <a:pt x="1011030" y="375699"/>
                      <a:pt x="1107170" y="412625"/>
                    </a:cubicBezTo>
                    <a:cubicBezTo>
                      <a:pt x="1153290" y="430353"/>
                      <a:pt x="1169988" y="457790"/>
                      <a:pt x="1163809" y="505822"/>
                    </a:cubicBezTo>
                    <a:cubicBezTo>
                      <a:pt x="1163294" y="511487"/>
                      <a:pt x="1159690" y="517445"/>
                      <a:pt x="1166751" y="521564"/>
                    </a:cubicBezTo>
                    <a:lnTo>
                      <a:pt x="1166751" y="521564"/>
                    </a:lnTo>
                    <a:close/>
                  </a:path>
                </a:pathLst>
              </a:custGeom>
              <a:gradFill flip="none" rotWithShape="1">
                <a:gsLst>
                  <a:gs pos="0">
                    <a:schemeClr val="accent1">
                      <a:lumMod val="0"/>
                      <a:lumOff val="100000"/>
                    </a:schemeClr>
                  </a:gs>
                  <a:gs pos="35000">
                    <a:schemeClr val="accent1">
                      <a:lumMod val="0"/>
                      <a:lumOff val="100000"/>
                    </a:schemeClr>
                  </a:gs>
                  <a:gs pos="100000">
                    <a:schemeClr val="tx1">
                      <a:lumMod val="65000"/>
                      <a:lumOff val="3500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91" name="Freeform: Shape 90">
                <a:extLst>
                  <a:ext uri="{FF2B5EF4-FFF2-40B4-BE49-F238E27FC236}">
                    <a16:creationId xmlns:a16="http://schemas.microsoft.com/office/drawing/2014/main" id="{A8F6E1D4-B8CC-4AF2-A692-A1223B1FD3B9}"/>
                  </a:ext>
                </a:extLst>
              </p:cNvPr>
              <p:cNvSpPr/>
              <p:nvPr/>
            </p:nvSpPr>
            <p:spPr>
              <a:xfrm>
                <a:off x="6073853" y="5134554"/>
                <a:ext cx="947423" cy="648427"/>
              </a:xfrm>
              <a:custGeom>
                <a:avLst/>
                <a:gdLst>
                  <a:gd name="connsiteX0" fmla="*/ 167492 w 947423"/>
                  <a:gd name="connsiteY0" fmla="*/ 323721 h 648427"/>
                  <a:gd name="connsiteX1" fmla="*/ 18906 w 947423"/>
                  <a:gd name="connsiteY1" fmla="*/ 426187 h 648427"/>
                  <a:gd name="connsiteX2" fmla="*/ 18170 w 947423"/>
                  <a:gd name="connsiteY2" fmla="*/ 460024 h 648427"/>
                  <a:gd name="connsiteX3" fmla="*/ 443039 w 947423"/>
                  <a:gd name="connsiteY3" fmla="*/ 634502 h 648427"/>
                  <a:gd name="connsiteX4" fmla="*/ 738814 w 947423"/>
                  <a:gd name="connsiteY4" fmla="*/ 638768 h 648427"/>
                  <a:gd name="connsiteX5" fmla="*/ 932491 w 947423"/>
                  <a:gd name="connsiteY5" fmla="*/ 592795 h 648427"/>
                  <a:gd name="connsiteX6" fmla="*/ 947423 w 947423"/>
                  <a:gd name="connsiteY6" fmla="*/ 572273 h 648427"/>
                  <a:gd name="connsiteX7" fmla="*/ 922781 w 947423"/>
                  <a:gd name="connsiteY7" fmla="*/ 48028 h 648427"/>
                  <a:gd name="connsiteX8" fmla="*/ 899317 w 947423"/>
                  <a:gd name="connsiteY8" fmla="*/ 14927 h 648427"/>
                  <a:gd name="connsiteX9" fmla="*/ 814284 w 947423"/>
                  <a:gd name="connsiteY9" fmla="*/ 1024 h 648427"/>
                  <a:gd name="connsiteX10" fmla="*/ 601923 w 947423"/>
                  <a:gd name="connsiteY10" fmla="*/ 66343 h 648427"/>
                  <a:gd name="connsiteX11" fmla="*/ 543813 w 947423"/>
                  <a:gd name="connsiteY11" fmla="*/ 92677 h 648427"/>
                  <a:gd name="connsiteX12" fmla="*/ 167492 w 947423"/>
                  <a:gd name="connsiteY12" fmla="*/ 323721 h 648427"/>
                  <a:gd name="connsiteX13" fmla="*/ 167492 w 947423"/>
                  <a:gd name="connsiteY13" fmla="*/ 323721 h 648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47423" h="648427">
                    <a:moveTo>
                      <a:pt x="167492" y="323721"/>
                    </a:moveTo>
                    <a:cubicBezTo>
                      <a:pt x="117988" y="357926"/>
                      <a:pt x="68557" y="392130"/>
                      <a:pt x="18906" y="426187"/>
                    </a:cubicBezTo>
                    <a:cubicBezTo>
                      <a:pt x="-6104" y="443400"/>
                      <a:pt x="-6251" y="443105"/>
                      <a:pt x="18170" y="460024"/>
                    </a:cubicBezTo>
                    <a:cubicBezTo>
                      <a:pt x="147043" y="549323"/>
                      <a:pt x="287979" y="609345"/>
                      <a:pt x="443039" y="634502"/>
                    </a:cubicBezTo>
                    <a:cubicBezTo>
                      <a:pt x="541312" y="650391"/>
                      <a:pt x="640100" y="653848"/>
                      <a:pt x="738814" y="638768"/>
                    </a:cubicBezTo>
                    <a:cubicBezTo>
                      <a:pt x="804501" y="628691"/>
                      <a:pt x="869526" y="615009"/>
                      <a:pt x="932491" y="592795"/>
                    </a:cubicBezTo>
                    <a:cubicBezTo>
                      <a:pt x="943304" y="588970"/>
                      <a:pt x="947423" y="584262"/>
                      <a:pt x="947423" y="572273"/>
                    </a:cubicBezTo>
                    <a:cubicBezTo>
                      <a:pt x="947202" y="397132"/>
                      <a:pt x="937419" y="222506"/>
                      <a:pt x="922781" y="48028"/>
                    </a:cubicBezTo>
                    <a:cubicBezTo>
                      <a:pt x="921384" y="31698"/>
                      <a:pt x="912262" y="22209"/>
                      <a:pt x="899317" y="14927"/>
                    </a:cubicBezTo>
                    <a:cubicBezTo>
                      <a:pt x="872762" y="-79"/>
                      <a:pt x="843707" y="-1550"/>
                      <a:pt x="814284" y="1024"/>
                    </a:cubicBezTo>
                    <a:cubicBezTo>
                      <a:pt x="738961" y="7718"/>
                      <a:pt x="670038" y="35817"/>
                      <a:pt x="601923" y="66343"/>
                    </a:cubicBezTo>
                    <a:cubicBezTo>
                      <a:pt x="582504" y="75023"/>
                      <a:pt x="563232" y="83924"/>
                      <a:pt x="543813" y="92677"/>
                    </a:cubicBezTo>
                    <a:cubicBezTo>
                      <a:pt x="414425" y="163145"/>
                      <a:pt x="290260" y="242220"/>
                      <a:pt x="167492" y="323721"/>
                    </a:cubicBezTo>
                    <a:lnTo>
                      <a:pt x="167492" y="323721"/>
                    </a:lnTo>
                    <a:close/>
                  </a:path>
                </a:pathLst>
              </a:custGeom>
              <a:gradFill flip="none" rotWithShape="1">
                <a:gsLst>
                  <a:gs pos="69000">
                    <a:schemeClr val="accent1"/>
                  </a:gs>
                  <a:gs pos="0">
                    <a:schemeClr val="bg1"/>
                  </a:gs>
                  <a:gs pos="100000">
                    <a:schemeClr val="accent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endParaRPr>
              </a:p>
            </p:txBody>
          </p:sp>
          <p:sp>
            <p:nvSpPr>
              <p:cNvPr id="92" name="Freeform: Shape 91">
                <a:extLst>
                  <a:ext uri="{FF2B5EF4-FFF2-40B4-BE49-F238E27FC236}">
                    <a16:creationId xmlns:a16="http://schemas.microsoft.com/office/drawing/2014/main" id="{B10F6B16-C8CC-4EC3-9A35-AF2A494E424F}"/>
                  </a:ext>
                </a:extLst>
              </p:cNvPr>
              <p:cNvSpPr/>
              <p:nvPr/>
            </p:nvSpPr>
            <p:spPr>
              <a:xfrm>
                <a:off x="5863981" y="6043501"/>
                <a:ext cx="1420250" cy="743396"/>
              </a:xfrm>
              <a:custGeom>
                <a:avLst/>
                <a:gdLst>
                  <a:gd name="connsiteX0" fmla="*/ 954129 w 1420250"/>
                  <a:gd name="connsiteY0" fmla="*/ 5147 h 743396"/>
                  <a:gd name="connsiteX1" fmla="*/ 800394 w 1420250"/>
                  <a:gd name="connsiteY1" fmla="*/ 15519 h 743396"/>
                  <a:gd name="connsiteX2" fmla="*/ 543825 w 1420250"/>
                  <a:gd name="connsiteY2" fmla="*/ 117838 h 743396"/>
                  <a:gd name="connsiteX3" fmla="*/ 543678 w 1420250"/>
                  <a:gd name="connsiteY3" fmla="*/ 117691 h 743396"/>
                  <a:gd name="connsiteX4" fmla="*/ 508958 w 1420250"/>
                  <a:gd name="connsiteY4" fmla="*/ 135492 h 743396"/>
                  <a:gd name="connsiteX5" fmla="*/ 203768 w 1420250"/>
                  <a:gd name="connsiteY5" fmla="*/ 328801 h 743396"/>
                  <a:gd name="connsiteX6" fmla="*/ 193911 w 1420250"/>
                  <a:gd name="connsiteY6" fmla="*/ 334759 h 743396"/>
                  <a:gd name="connsiteX7" fmla="*/ 55329 w 1420250"/>
                  <a:gd name="connsiteY7" fmla="*/ 440388 h 743396"/>
                  <a:gd name="connsiteX8" fmla="*/ 5457 w 1420250"/>
                  <a:gd name="connsiteY8" fmla="*/ 492099 h 743396"/>
                  <a:gd name="connsiteX9" fmla="*/ 5604 w 1420250"/>
                  <a:gd name="connsiteY9" fmla="*/ 582060 h 743396"/>
                  <a:gd name="connsiteX10" fmla="*/ 20831 w 1420250"/>
                  <a:gd name="connsiteY10" fmla="*/ 599125 h 743396"/>
                  <a:gd name="connsiteX11" fmla="*/ 421793 w 1420250"/>
                  <a:gd name="connsiteY11" fmla="*/ 697619 h 743396"/>
                  <a:gd name="connsiteX12" fmla="*/ 436284 w 1420250"/>
                  <a:gd name="connsiteY12" fmla="*/ 697986 h 743396"/>
                  <a:gd name="connsiteX13" fmla="*/ 443125 w 1420250"/>
                  <a:gd name="connsiteY13" fmla="*/ 686732 h 743396"/>
                  <a:gd name="connsiteX14" fmla="*/ 436725 w 1420250"/>
                  <a:gd name="connsiteY14" fmla="*/ 699678 h 743396"/>
                  <a:gd name="connsiteX15" fmla="*/ 646217 w 1420250"/>
                  <a:gd name="connsiteY15" fmla="*/ 732411 h 743396"/>
                  <a:gd name="connsiteX16" fmla="*/ 859755 w 1420250"/>
                  <a:gd name="connsiteY16" fmla="*/ 743224 h 743396"/>
                  <a:gd name="connsiteX17" fmla="*/ 991129 w 1420250"/>
                  <a:gd name="connsiteY17" fmla="*/ 736751 h 743396"/>
                  <a:gd name="connsiteX18" fmla="*/ 1085209 w 1420250"/>
                  <a:gd name="connsiteY18" fmla="*/ 727336 h 743396"/>
                  <a:gd name="connsiteX19" fmla="*/ 1134124 w 1420250"/>
                  <a:gd name="connsiteY19" fmla="*/ 719760 h 743396"/>
                  <a:gd name="connsiteX20" fmla="*/ 1180392 w 1420250"/>
                  <a:gd name="connsiteY20" fmla="*/ 709682 h 743396"/>
                  <a:gd name="connsiteX21" fmla="*/ 1177597 w 1420250"/>
                  <a:gd name="connsiteY21" fmla="*/ 706887 h 743396"/>
                  <a:gd name="connsiteX22" fmla="*/ 1180392 w 1420250"/>
                  <a:gd name="connsiteY22" fmla="*/ 709682 h 743396"/>
                  <a:gd name="connsiteX23" fmla="*/ 1393783 w 1420250"/>
                  <a:gd name="connsiteY23" fmla="*/ 634212 h 743396"/>
                  <a:gd name="connsiteX24" fmla="*/ 1416659 w 1420250"/>
                  <a:gd name="connsiteY24" fmla="*/ 614425 h 743396"/>
                  <a:gd name="connsiteX25" fmla="*/ 1370171 w 1420250"/>
                  <a:gd name="connsiteY25" fmla="*/ 410524 h 743396"/>
                  <a:gd name="connsiteX26" fmla="*/ 1093962 w 1420250"/>
                  <a:gd name="connsiteY26" fmla="*/ 75395 h 743396"/>
                  <a:gd name="connsiteX27" fmla="*/ 954129 w 1420250"/>
                  <a:gd name="connsiteY27" fmla="*/ 4559 h 743396"/>
                  <a:gd name="connsiteX28" fmla="*/ 207446 w 1420250"/>
                  <a:gd name="connsiteY28" fmla="*/ 328286 h 743396"/>
                  <a:gd name="connsiteX29" fmla="*/ 208182 w 1420250"/>
                  <a:gd name="connsiteY29" fmla="*/ 328433 h 743396"/>
                  <a:gd name="connsiteX30" fmla="*/ 207446 w 1420250"/>
                  <a:gd name="connsiteY30" fmla="*/ 328286 h 743396"/>
                  <a:gd name="connsiteX31" fmla="*/ 207446 w 1420250"/>
                  <a:gd name="connsiteY31" fmla="*/ 328286 h 743396"/>
                  <a:gd name="connsiteX32" fmla="*/ 209138 w 1420250"/>
                  <a:gd name="connsiteY32" fmla="*/ 328948 h 743396"/>
                  <a:gd name="connsiteX33" fmla="*/ 209800 w 1420250"/>
                  <a:gd name="connsiteY33" fmla="*/ 329610 h 743396"/>
                  <a:gd name="connsiteX34" fmla="*/ 209138 w 1420250"/>
                  <a:gd name="connsiteY34" fmla="*/ 328948 h 743396"/>
                  <a:gd name="connsiteX35" fmla="*/ 209138 w 1420250"/>
                  <a:gd name="connsiteY35" fmla="*/ 328948 h 743396"/>
                  <a:gd name="connsiteX36" fmla="*/ 349044 w 1420250"/>
                  <a:gd name="connsiteY36" fmla="*/ 234353 h 743396"/>
                  <a:gd name="connsiteX37" fmla="*/ 349339 w 1420250"/>
                  <a:gd name="connsiteY37" fmla="*/ 232588 h 743396"/>
                  <a:gd name="connsiteX38" fmla="*/ 349044 w 1420250"/>
                  <a:gd name="connsiteY38" fmla="*/ 234353 h 743396"/>
                  <a:gd name="connsiteX39" fmla="*/ 349044 w 1420250"/>
                  <a:gd name="connsiteY39" fmla="*/ 234353 h 743396"/>
                  <a:gd name="connsiteX40" fmla="*/ 1028496 w 1420250"/>
                  <a:gd name="connsiteY40" fmla="*/ 42662 h 743396"/>
                  <a:gd name="connsiteX41" fmla="*/ 1028422 w 1420250"/>
                  <a:gd name="connsiteY41" fmla="*/ 42441 h 743396"/>
                  <a:gd name="connsiteX42" fmla="*/ 1028496 w 1420250"/>
                  <a:gd name="connsiteY42" fmla="*/ 42662 h 743396"/>
                  <a:gd name="connsiteX43" fmla="*/ 1028496 w 1420250"/>
                  <a:gd name="connsiteY43" fmla="*/ 42662 h 743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420250" h="743396">
                    <a:moveTo>
                      <a:pt x="954129" y="5147"/>
                    </a:moveTo>
                    <a:cubicBezTo>
                      <a:pt x="901903" y="-6548"/>
                      <a:pt x="851075" y="3750"/>
                      <a:pt x="800394" y="15519"/>
                    </a:cubicBezTo>
                    <a:cubicBezTo>
                      <a:pt x="709771" y="36924"/>
                      <a:pt x="625621" y="74292"/>
                      <a:pt x="543825" y="117838"/>
                    </a:cubicBezTo>
                    <a:moveTo>
                      <a:pt x="543678" y="117691"/>
                    </a:moveTo>
                    <a:cubicBezTo>
                      <a:pt x="531835" y="122987"/>
                      <a:pt x="520434" y="129386"/>
                      <a:pt x="508958" y="135492"/>
                    </a:cubicBezTo>
                    <a:cubicBezTo>
                      <a:pt x="402079" y="192131"/>
                      <a:pt x="303586" y="260907"/>
                      <a:pt x="203768" y="328801"/>
                    </a:cubicBezTo>
                    <a:cubicBezTo>
                      <a:pt x="201267" y="329757"/>
                      <a:pt x="198104" y="331743"/>
                      <a:pt x="193911" y="334759"/>
                    </a:cubicBezTo>
                    <a:cubicBezTo>
                      <a:pt x="146687" y="368596"/>
                      <a:pt x="98287" y="400740"/>
                      <a:pt x="55329" y="440388"/>
                    </a:cubicBezTo>
                    <a:cubicBezTo>
                      <a:pt x="37528" y="456791"/>
                      <a:pt x="14505" y="467384"/>
                      <a:pt x="5457" y="492099"/>
                    </a:cubicBezTo>
                    <a:cubicBezTo>
                      <a:pt x="-1016" y="522110"/>
                      <a:pt x="-2634" y="552048"/>
                      <a:pt x="5604" y="582060"/>
                    </a:cubicBezTo>
                    <a:cubicBezTo>
                      <a:pt x="7958" y="590592"/>
                      <a:pt x="10974" y="596257"/>
                      <a:pt x="20831" y="599125"/>
                    </a:cubicBezTo>
                    <a:cubicBezTo>
                      <a:pt x="153234" y="637743"/>
                      <a:pt x="286668" y="670255"/>
                      <a:pt x="421793" y="697619"/>
                    </a:cubicBezTo>
                    <a:cubicBezTo>
                      <a:pt x="426574" y="698575"/>
                      <a:pt x="431650" y="699605"/>
                      <a:pt x="436284" y="697986"/>
                    </a:cubicBezTo>
                    <a:cubicBezTo>
                      <a:pt x="440918" y="696368"/>
                      <a:pt x="444743" y="691293"/>
                      <a:pt x="443125" y="686732"/>
                    </a:cubicBezTo>
                    <a:cubicBezTo>
                      <a:pt x="441727" y="692028"/>
                      <a:pt x="440844" y="695853"/>
                      <a:pt x="436725" y="699678"/>
                    </a:cubicBezTo>
                    <a:cubicBezTo>
                      <a:pt x="504398" y="717773"/>
                      <a:pt x="576705" y="724835"/>
                      <a:pt x="646217" y="732411"/>
                    </a:cubicBezTo>
                    <a:cubicBezTo>
                      <a:pt x="717127" y="740062"/>
                      <a:pt x="788477" y="744328"/>
                      <a:pt x="859755" y="743224"/>
                    </a:cubicBezTo>
                    <a:cubicBezTo>
                      <a:pt x="903595" y="742562"/>
                      <a:pt x="947435" y="740429"/>
                      <a:pt x="991129" y="736751"/>
                    </a:cubicBezTo>
                    <a:cubicBezTo>
                      <a:pt x="1022538" y="734177"/>
                      <a:pt x="1054020" y="731308"/>
                      <a:pt x="1085209" y="727336"/>
                    </a:cubicBezTo>
                    <a:cubicBezTo>
                      <a:pt x="1101612" y="725276"/>
                      <a:pt x="1117868" y="722775"/>
                      <a:pt x="1134124" y="719760"/>
                    </a:cubicBezTo>
                    <a:cubicBezTo>
                      <a:pt x="1140230" y="718656"/>
                      <a:pt x="1176714" y="706666"/>
                      <a:pt x="1180392" y="709682"/>
                    </a:cubicBezTo>
                    <a:cubicBezTo>
                      <a:pt x="1179436" y="708800"/>
                      <a:pt x="1178406" y="707843"/>
                      <a:pt x="1177597" y="706887"/>
                    </a:cubicBezTo>
                    <a:cubicBezTo>
                      <a:pt x="1178332" y="707843"/>
                      <a:pt x="1179289" y="708800"/>
                      <a:pt x="1180392" y="709682"/>
                    </a:cubicBezTo>
                    <a:cubicBezTo>
                      <a:pt x="1255200" y="694897"/>
                      <a:pt x="1327581" y="673418"/>
                      <a:pt x="1393783" y="634212"/>
                    </a:cubicBezTo>
                    <a:cubicBezTo>
                      <a:pt x="1395990" y="632888"/>
                      <a:pt x="1413129" y="621781"/>
                      <a:pt x="1416659" y="614425"/>
                    </a:cubicBezTo>
                    <a:cubicBezTo>
                      <a:pt x="1428061" y="540279"/>
                      <a:pt x="1412245" y="474445"/>
                      <a:pt x="1370171" y="410524"/>
                    </a:cubicBezTo>
                    <a:cubicBezTo>
                      <a:pt x="1291023" y="290183"/>
                      <a:pt x="1208565" y="165209"/>
                      <a:pt x="1093962" y="75395"/>
                    </a:cubicBezTo>
                    <a:cubicBezTo>
                      <a:pt x="1052549" y="42883"/>
                      <a:pt x="1005472" y="16402"/>
                      <a:pt x="954129" y="4559"/>
                    </a:cubicBezTo>
                    <a:moveTo>
                      <a:pt x="207446" y="328286"/>
                    </a:moveTo>
                    <a:cubicBezTo>
                      <a:pt x="207667" y="328286"/>
                      <a:pt x="207961" y="328360"/>
                      <a:pt x="208182" y="328433"/>
                    </a:cubicBezTo>
                    <a:cubicBezTo>
                      <a:pt x="207887" y="328360"/>
                      <a:pt x="207667" y="328286"/>
                      <a:pt x="207446" y="328286"/>
                    </a:cubicBezTo>
                    <a:lnTo>
                      <a:pt x="207446" y="328286"/>
                    </a:lnTo>
                    <a:close/>
                    <a:moveTo>
                      <a:pt x="209138" y="328948"/>
                    </a:moveTo>
                    <a:cubicBezTo>
                      <a:pt x="209359" y="329169"/>
                      <a:pt x="209579" y="329389"/>
                      <a:pt x="209800" y="329610"/>
                    </a:cubicBezTo>
                    <a:cubicBezTo>
                      <a:pt x="209579" y="329389"/>
                      <a:pt x="209359" y="329169"/>
                      <a:pt x="209138" y="328948"/>
                    </a:cubicBezTo>
                    <a:lnTo>
                      <a:pt x="209138" y="328948"/>
                    </a:lnTo>
                    <a:close/>
                    <a:moveTo>
                      <a:pt x="349044" y="234353"/>
                    </a:moveTo>
                    <a:cubicBezTo>
                      <a:pt x="349118" y="233765"/>
                      <a:pt x="349118" y="233176"/>
                      <a:pt x="349339" y="232588"/>
                    </a:cubicBezTo>
                    <a:cubicBezTo>
                      <a:pt x="349192" y="233176"/>
                      <a:pt x="349118" y="233765"/>
                      <a:pt x="349044" y="234353"/>
                    </a:cubicBezTo>
                    <a:lnTo>
                      <a:pt x="349044" y="234353"/>
                    </a:lnTo>
                    <a:close/>
                    <a:moveTo>
                      <a:pt x="1028496" y="42662"/>
                    </a:moveTo>
                    <a:cubicBezTo>
                      <a:pt x="1028422" y="42588"/>
                      <a:pt x="1028422" y="42515"/>
                      <a:pt x="1028422" y="42441"/>
                    </a:cubicBezTo>
                    <a:cubicBezTo>
                      <a:pt x="1028496" y="42515"/>
                      <a:pt x="1028496" y="42588"/>
                      <a:pt x="1028496" y="42662"/>
                    </a:cubicBezTo>
                    <a:lnTo>
                      <a:pt x="1028496" y="42662"/>
                    </a:lnTo>
                    <a:close/>
                  </a:path>
                </a:pathLst>
              </a:custGeom>
              <a:gradFill flip="none" rotWithShape="1">
                <a:gsLst>
                  <a:gs pos="0">
                    <a:schemeClr val="tx1"/>
                  </a:gs>
                  <a:gs pos="48000">
                    <a:schemeClr val="bg1">
                      <a:lumMod val="85000"/>
                    </a:schemeClr>
                  </a:gs>
                  <a:gs pos="57528">
                    <a:schemeClr val="bg1">
                      <a:lumMod val="85000"/>
                    </a:schemeClr>
                  </a:gs>
                  <a:gs pos="74000">
                    <a:schemeClr val="tx1">
                      <a:lumMod val="50000"/>
                      <a:lumOff val="50000"/>
                    </a:schemeClr>
                  </a:gs>
                  <a:gs pos="34000">
                    <a:schemeClr val="tx1">
                      <a:lumMod val="65000"/>
                      <a:lumOff val="35000"/>
                    </a:schemeClr>
                  </a:gs>
                  <a:gs pos="100000">
                    <a:schemeClr val="tx1"/>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93" name="Freeform: Shape 92">
                <a:extLst>
                  <a:ext uri="{FF2B5EF4-FFF2-40B4-BE49-F238E27FC236}">
                    <a16:creationId xmlns:a16="http://schemas.microsoft.com/office/drawing/2014/main" id="{C0509582-021A-4611-8E62-A57C9AE7CD80}"/>
                  </a:ext>
                </a:extLst>
              </p:cNvPr>
              <p:cNvSpPr/>
              <p:nvPr/>
            </p:nvSpPr>
            <p:spPr>
              <a:xfrm>
                <a:off x="5837514" y="5989307"/>
                <a:ext cx="1136611" cy="545999"/>
              </a:xfrm>
              <a:custGeom>
                <a:avLst/>
                <a:gdLst>
                  <a:gd name="connsiteX0" fmla="*/ 130050 w 1136611"/>
                  <a:gd name="connsiteY0" fmla="*/ 405136 h 545999"/>
                  <a:gd name="connsiteX1" fmla="*/ 494160 w 1136611"/>
                  <a:gd name="connsiteY1" fmla="*/ 160557 h 545999"/>
                  <a:gd name="connsiteX2" fmla="*/ 782138 w 1136611"/>
                  <a:gd name="connsiteY2" fmla="*/ 21019 h 545999"/>
                  <a:gd name="connsiteX3" fmla="*/ 1074088 w 1136611"/>
                  <a:gd name="connsiteY3" fmla="*/ 29845 h 545999"/>
                  <a:gd name="connsiteX4" fmla="*/ 1130948 w 1136611"/>
                  <a:gd name="connsiteY4" fmla="*/ 123264 h 545999"/>
                  <a:gd name="connsiteX5" fmla="*/ 1133743 w 1136611"/>
                  <a:gd name="connsiteY5" fmla="*/ 138858 h 545999"/>
                  <a:gd name="connsiteX6" fmla="*/ 1136612 w 1136611"/>
                  <a:gd name="connsiteY6" fmla="*/ 141653 h 545999"/>
                  <a:gd name="connsiteX7" fmla="*/ 991556 w 1136611"/>
                  <a:gd name="connsiteY7" fmla="*/ 61622 h 545999"/>
                  <a:gd name="connsiteX8" fmla="*/ 827302 w 1136611"/>
                  <a:gd name="connsiteY8" fmla="*/ 69419 h 545999"/>
                  <a:gd name="connsiteX9" fmla="*/ 528585 w 1136611"/>
                  <a:gd name="connsiteY9" fmla="*/ 193217 h 545999"/>
                  <a:gd name="connsiteX10" fmla="*/ 236414 w 1136611"/>
                  <a:gd name="connsiteY10" fmla="*/ 377332 h 545999"/>
                  <a:gd name="connsiteX11" fmla="*/ 127402 w 1136611"/>
                  <a:gd name="connsiteY11" fmla="*/ 457877 h 545999"/>
                  <a:gd name="connsiteX12" fmla="*/ 32071 w 1136611"/>
                  <a:gd name="connsiteY12" fmla="*/ 545999 h 545999"/>
                  <a:gd name="connsiteX13" fmla="*/ 0 w 1136611"/>
                  <a:gd name="connsiteY13" fmla="*/ 518562 h 545999"/>
                  <a:gd name="connsiteX14" fmla="*/ 130050 w 1136611"/>
                  <a:gd name="connsiteY14" fmla="*/ 405136 h 545999"/>
                  <a:gd name="connsiteX15" fmla="*/ 130050 w 1136611"/>
                  <a:gd name="connsiteY15" fmla="*/ 405136 h 545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36611" h="545999">
                    <a:moveTo>
                      <a:pt x="130050" y="405136"/>
                    </a:moveTo>
                    <a:cubicBezTo>
                      <a:pt x="246639" y="316499"/>
                      <a:pt x="368009" y="235071"/>
                      <a:pt x="494160" y="160557"/>
                    </a:cubicBezTo>
                    <a:cubicBezTo>
                      <a:pt x="586327" y="106125"/>
                      <a:pt x="679010" y="52796"/>
                      <a:pt x="782138" y="21019"/>
                    </a:cubicBezTo>
                    <a:cubicBezTo>
                      <a:pt x="880411" y="-9287"/>
                      <a:pt x="977727" y="-7228"/>
                      <a:pt x="1074088" y="29845"/>
                    </a:cubicBezTo>
                    <a:cubicBezTo>
                      <a:pt x="1120355" y="47647"/>
                      <a:pt x="1137053" y="75157"/>
                      <a:pt x="1130948" y="123264"/>
                    </a:cubicBezTo>
                    <a:cubicBezTo>
                      <a:pt x="1130212" y="128780"/>
                      <a:pt x="1126755" y="134812"/>
                      <a:pt x="1133743" y="138858"/>
                    </a:cubicBezTo>
                    <a:cubicBezTo>
                      <a:pt x="1134699" y="139814"/>
                      <a:pt x="1135729" y="140697"/>
                      <a:pt x="1136612" y="141653"/>
                    </a:cubicBezTo>
                    <a:cubicBezTo>
                      <a:pt x="1094610" y="105169"/>
                      <a:pt x="1045621" y="75819"/>
                      <a:pt x="991556" y="61622"/>
                    </a:cubicBezTo>
                    <a:cubicBezTo>
                      <a:pt x="936682" y="47132"/>
                      <a:pt x="881514" y="56988"/>
                      <a:pt x="827302" y="69419"/>
                    </a:cubicBezTo>
                    <a:cubicBezTo>
                      <a:pt x="722335" y="93546"/>
                      <a:pt x="622003" y="140918"/>
                      <a:pt x="528585" y="193217"/>
                    </a:cubicBezTo>
                    <a:cubicBezTo>
                      <a:pt x="428032" y="249415"/>
                      <a:pt x="330494" y="310835"/>
                      <a:pt x="236414" y="377332"/>
                    </a:cubicBezTo>
                    <a:cubicBezTo>
                      <a:pt x="199562" y="403445"/>
                      <a:pt x="163151" y="430220"/>
                      <a:pt x="127402" y="457877"/>
                    </a:cubicBezTo>
                    <a:cubicBezTo>
                      <a:pt x="97905" y="480680"/>
                      <a:pt x="45532" y="509220"/>
                      <a:pt x="32071" y="545999"/>
                    </a:cubicBezTo>
                    <a:cubicBezTo>
                      <a:pt x="17654" y="541144"/>
                      <a:pt x="8900" y="529816"/>
                      <a:pt x="0" y="518562"/>
                    </a:cubicBezTo>
                    <a:cubicBezTo>
                      <a:pt x="37220" y="473766"/>
                      <a:pt x="84297" y="439929"/>
                      <a:pt x="130050" y="405136"/>
                    </a:cubicBezTo>
                    <a:lnTo>
                      <a:pt x="130050" y="405136"/>
                    </a:lnTo>
                    <a:close/>
                  </a:path>
                </a:pathLst>
              </a:custGeom>
              <a:solidFill>
                <a:srgbClr val="747576"/>
              </a:solidFill>
              <a:ln w="7354"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E3D0F12E-E53C-4113-818C-A8B7E3D9BB2B}"/>
                  </a:ext>
                </a:extLst>
              </p:cNvPr>
              <p:cNvSpPr/>
              <p:nvPr/>
            </p:nvSpPr>
            <p:spPr>
              <a:xfrm>
                <a:off x="6034869" y="4376759"/>
                <a:ext cx="699964" cy="568749"/>
              </a:xfrm>
              <a:custGeom>
                <a:avLst/>
                <a:gdLst>
                  <a:gd name="connsiteX0" fmla="*/ 659002 w 699964"/>
                  <a:gd name="connsiteY0" fmla="*/ 0 h 568749"/>
                  <a:gd name="connsiteX1" fmla="*/ 662680 w 699964"/>
                  <a:gd name="connsiteY1" fmla="*/ 3972 h 568749"/>
                  <a:gd name="connsiteX2" fmla="*/ 501221 w 699964"/>
                  <a:gd name="connsiteY2" fmla="*/ 442522 h 568749"/>
                  <a:gd name="connsiteX3" fmla="*/ 22141 w 699964"/>
                  <a:gd name="connsiteY3" fmla="*/ 506665 h 568749"/>
                  <a:gd name="connsiteX4" fmla="*/ 0 w 699964"/>
                  <a:gd name="connsiteY4" fmla="*/ 471431 h 568749"/>
                  <a:gd name="connsiteX5" fmla="*/ 659002 w 699964"/>
                  <a:gd name="connsiteY5" fmla="*/ 0 h 568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964" h="568749">
                    <a:moveTo>
                      <a:pt x="659002" y="0"/>
                    </a:moveTo>
                    <a:cubicBezTo>
                      <a:pt x="660253" y="1324"/>
                      <a:pt x="661503" y="2648"/>
                      <a:pt x="662680" y="3972"/>
                    </a:cubicBezTo>
                    <a:cubicBezTo>
                      <a:pt x="750361" y="107320"/>
                      <a:pt x="678127" y="303719"/>
                      <a:pt x="501221" y="442522"/>
                    </a:cubicBezTo>
                    <a:cubicBezTo>
                      <a:pt x="324315" y="581325"/>
                      <a:pt x="109895" y="610087"/>
                      <a:pt x="22141" y="506665"/>
                    </a:cubicBezTo>
                    <a:cubicBezTo>
                      <a:pt x="13020" y="495925"/>
                      <a:pt x="5737" y="484082"/>
                      <a:pt x="0" y="471431"/>
                    </a:cubicBezTo>
                    <a:cubicBezTo>
                      <a:pt x="273781" y="394931"/>
                      <a:pt x="506885" y="225380"/>
                      <a:pt x="659002" y="0"/>
                    </a:cubicBezTo>
                    <a:close/>
                  </a:path>
                </a:pathLst>
              </a:custGeom>
              <a:gradFill flip="none" rotWithShape="1">
                <a:gsLst>
                  <a:gs pos="0">
                    <a:schemeClr val="accent1">
                      <a:lumMod val="0"/>
                      <a:lumOff val="100000"/>
                    </a:schemeClr>
                  </a:gs>
                  <a:gs pos="35000">
                    <a:schemeClr val="accent1">
                      <a:lumMod val="0"/>
                      <a:lumOff val="100000"/>
                    </a:schemeClr>
                  </a:gs>
                  <a:gs pos="100000">
                    <a:schemeClr val="tx1"/>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95" name="Freeform: Shape 94">
                <a:extLst>
                  <a:ext uri="{FF2B5EF4-FFF2-40B4-BE49-F238E27FC236}">
                    <a16:creationId xmlns:a16="http://schemas.microsoft.com/office/drawing/2014/main" id="{55B8735F-2933-4A5A-9CA6-B97E6B739F5C}"/>
                  </a:ext>
                </a:extLst>
              </p:cNvPr>
              <p:cNvSpPr/>
              <p:nvPr/>
            </p:nvSpPr>
            <p:spPr>
              <a:xfrm>
                <a:off x="6266575" y="4700412"/>
                <a:ext cx="386471" cy="740357"/>
              </a:xfrm>
              <a:custGeom>
                <a:avLst/>
                <a:gdLst>
                  <a:gd name="connsiteX0" fmla="*/ 263263 w 386471"/>
                  <a:gd name="connsiteY0" fmla="*/ 123724 h 740357"/>
                  <a:gd name="connsiteX1" fmla="*/ 386472 w 386471"/>
                  <a:gd name="connsiteY1" fmla="*/ 0 h 740357"/>
                  <a:gd name="connsiteX2" fmla="*/ 373084 w 386471"/>
                  <a:gd name="connsiteY2" fmla="*/ 523362 h 740357"/>
                  <a:gd name="connsiteX3" fmla="*/ 372422 w 386471"/>
                  <a:gd name="connsiteY3" fmla="*/ 523656 h 740357"/>
                  <a:gd name="connsiteX4" fmla="*/ 314312 w 386471"/>
                  <a:gd name="connsiteY4" fmla="*/ 549990 h 740357"/>
                  <a:gd name="connsiteX5" fmla="*/ 0 w 386471"/>
                  <a:gd name="connsiteY5" fmla="*/ 740357 h 740357"/>
                  <a:gd name="connsiteX6" fmla="*/ 19566 w 386471"/>
                  <a:gd name="connsiteY6" fmla="*/ 238032 h 740357"/>
                  <a:gd name="connsiteX7" fmla="*/ 263263 w 386471"/>
                  <a:gd name="connsiteY7" fmla="*/ 123724 h 740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6471" h="740357">
                    <a:moveTo>
                      <a:pt x="263263" y="123724"/>
                    </a:moveTo>
                    <a:cubicBezTo>
                      <a:pt x="299012" y="90991"/>
                      <a:pt x="364110" y="35160"/>
                      <a:pt x="386472" y="0"/>
                    </a:cubicBezTo>
                    <a:lnTo>
                      <a:pt x="373084" y="523362"/>
                    </a:lnTo>
                    <a:cubicBezTo>
                      <a:pt x="372863" y="523436"/>
                      <a:pt x="372643" y="523583"/>
                      <a:pt x="372422" y="523656"/>
                    </a:cubicBezTo>
                    <a:cubicBezTo>
                      <a:pt x="353003" y="532336"/>
                      <a:pt x="333731" y="541237"/>
                      <a:pt x="314312" y="549990"/>
                    </a:cubicBezTo>
                    <a:cubicBezTo>
                      <a:pt x="206697" y="608689"/>
                      <a:pt x="102686" y="673346"/>
                      <a:pt x="0" y="740357"/>
                    </a:cubicBezTo>
                    <a:lnTo>
                      <a:pt x="19566" y="238032"/>
                    </a:lnTo>
                    <a:cubicBezTo>
                      <a:pt x="105702" y="207065"/>
                      <a:pt x="201916" y="179995"/>
                      <a:pt x="263263" y="123724"/>
                    </a:cubicBezTo>
                    <a:close/>
                  </a:path>
                </a:pathLst>
              </a:custGeom>
              <a:solidFill>
                <a:srgbClr val="BFBFBF"/>
              </a:solidFill>
              <a:ln w="7354" cap="flat">
                <a:noFill/>
                <a:prstDash val="solid"/>
                <a:miter/>
              </a:ln>
            </p:spPr>
            <p:txBody>
              <a:bodyPr rtlCol="0" anchor="ctr"/>
              <a:lstStyle/>
              <a:p>
                <a:endParaRPr lang="en-US"/>
              </a:p>
            </p:txBody>
          </p:sp>
        </p:grpSp>
        <p:sp>
          <p:nvSpPr>
            <p:cNvPr id="69" name="Freeform: Shape 68">
              <a:extLst>
                <a:ext uri="{FF2B5EF4-FFF2-40B4-BE49-F238E27FC236}">
                  <a16:creationId xmlns:a16="http://schemas.microsoft.com/office/drawing/2014/main" id="{7D4A335B-6D14-4A45-BEB4-14E385D4F9D9}"/>
                </a:ext>
              </a:extLst>
            </p:cNvPr>
            <p:cNvSpPr/>
            <p:nvPr/>
          </p:nvSpPr>
          <p:spPr>
            <a:xfrm>
              <a:off x="4507151" y="2718841"/>
              <a:ext cx="2490806" cy="1471298"/>
            </a:xfrm>
            <a:custGeom>
              <a:avLst/>
              <a:gdLst>
                <a:gd name="connsiteX0" fmla="*/ 1245403 w 2490806"/>
                <a:gd name="connsiteY0" fmla="*/ 943891 h 1471298"/>
                <a:gd name="connsiteX1" fmla="*/ 2250347 w 2490806"/>
                <a:gd name="connsiteY1" fmla="*/ 1471299 h 1471298"/>
                <a:gd name="connsiteX2" fmla="*/ 2490807 w 2490806"/>
                <a:gd name="connsiteY2" fmla="*/ 735649 h 1471298"/>
                <a:gd name="connsiteX3" fmla="*/ 2250347 w 2490806"/>
                <a:gd name="connsiteY3" fmla="*/ 0 h 1471298"/>
                <a:gd name="connsiteX4" fmla="*/ 1245403 w 2490806"/>
                <a:gd name="connsiteY4" fmla="*/ 527408 h 1471298"/>
                <a:gd name="connsiteX5" fmla="*/ 240460 w 2490806"/>
                <a:gd name="connsiteY5" fmla="*/ 0 h 1471298"/>
                <a:gd name="connsiteX6" fmla="*/ 0 w 2490806"/>
                <a:gd name="connsiteY6" fmla="*/ 735649 h 1471298"/>
                <a:gd name="connsiteX7" fmla="*/ 240460 w 2490806"/>
                <a:gd name="connsiteY7" fmla="*/ 1471299 h 1471298"/>
                <a:gd name="connsiteX8" fmla="*/ 1245403 w 2490806"/>
                <a:gd name="connsiteY8" fmla="*/ 943891 h 1471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0806" h="1471298">
                  <a:moveTo>
                    <a:pt x="1245403" y="943891"/>
                  </a:moveTo>
                  <a:cubicBezTo>
                    <a:pt x="1662107" y="943891"/>
                    <a:pt x="2029968" y="1152647"/>
                    <a:pt x="2250347" y="1471299"/>
                  </a:cubicBezTo>
                  <a:cubicBezTo>
                    <a:pt x="2401508" y="1265190"/>
                    <a:pt x="2490807" y="1010828"/>
                    <a:pt x="2490807" y="735649"/>
                  </a:cubicBezTo>
                  <a:cubicBezTo>
                    <a:pt x="2490807" y="460471"/>
                    <a:pt x="2401508" y="206108"/>
                    <a:pt x="2250347" y="0"/>
                  </a:cubicBezTo>
                  <a:cubicBezTo>
                    <a:pt x="2029968" y="318651"/>
                    <a:pt x="1662107" y="527408"/>
                    <a:pt x="1245403" y="527408"/>
                  </a:cubicBezTo>
                  <a:cubicBezTo>
                    <a:pt x="828700" y="527408"/>
                    <a:pt x="460838" y="318651"/>
                    <a:pt x="240460" y="0"/>
                  </a:cubicBezTo>
                  <a:cubicBezTo>
                    <a:pt x="89299" y="206108"/>
                    <a:pt x="0" y="460471"/>
                    <a:pt x="0" y="735649"/>
                  </a:cubicBezTo>
                  <a:cubicBezTo>
                    <a:pt x="0" y="1010828"/>
                    <a:pt x="89299" y="1265190"/>
                    <a:pt x="240460" y="1471299"/>
                  </a:cubicBezTo>
                  <a:cubicBezTo>
                    <a:pt x="460838" y="1152647"/>
                    <a:pt x="828700" y="943891"/>
                    <a:pt x="1245403" y="943891"/>
                  </a:cubicBezTo>
                  <a:close/>
                </a:path>
              </a:pathLst>
            </a:custGeom>
            <a:solidFill>
              <a:srgbClr val="9E9E9F"/>
            </a:solidFill>
            <a:ln w="7354" cap="flat">
              <a:noFill/>
              <a:prstDash val="solid"/>
              <a:miter/>
            </a:ln>
          </p:spPr>
          <p:txBody>
            <a:bodyPr rtlCol="0" anchor="ctr"/>
            <a:lstStyle/>
            <a:p>
              <a:endParaRPr lang="en-US"/>
            </a:p>
          </p:txBody>
        </p:sp>
        <p:grpSp>
          <p:nvGrpSpPr>
            <p:cNvPr id="70" name="Group 69">
              <a:extLst>
                <a:ext uri="{FF2B5EF4-FFF2-40B4-BE49-F238E27FC236}">
                  <a16:creationId xmlns:a16="http://schemas.microsoft.com/office/drawing/2014/main" id="{7C4E1D61-1057-4219-90CA-B42D051BA45D}"/>
                </a:ext>
              </a:extLst>
            </p:cNvPr>
            <p:cNvGrpSpPr/>
            <p:nvPr/>
          </p:nvGrpSpPr>
          <p:grpSpPr>
            <a:xfrm>
              <a:off x="4509904" y="2718841"/>
              <a:ext cx="2490806" cy="2157048"/>
              <a:chOff x="4509904" y="2718841"/>
              <a:chExt cx="2490806" cy="2157048"/>
            </a:xfrm>
          </p:grpSpPr>
          <p:sp>
            <p:nvSpPr>
              <p:cNvPr id="88" name="Freeform: Shape 87">
                <a:extLst>
                  <a:ext uri="{FF2B5EF4-FFF2-40B4-BE49-F238E27FC236}">
                    <a16:creationId xmlns:a16="http://schemas.microsoft.com/office/drawing/2014/main" id="{0BE7081E-3EEE-420C-B281-5D10217DB8FA}"/>
                  </a:ext>
                </a:extLst>
              </p:cNvPr>
              <p:cNvSpPr/>
              <p:nvPr/>
            </p:nvSpPr>
            <p:spPr>
              <a:xfrm>
                <a:off x="4759821" y="3715337"/>
                <a:ext cx="1993600" cy="1160552"/>
              </a:xfrm>
              <a:custGeom>
                <a:avLst/>
                <a:gdLst>
                  <a:gd name="connsiteX0" fmla="*/ 1052046 w 2104092"/>
                  <a:gd name="connsiteY0" fmla="*/ 0 h 1224874"/>
                  <a:gd name="connsiteX1" fmla="*/ 2081158 w 2104092"/>
                  <a:gd name="connsiteY1" fmla="*/ 605771 h 1224874"/>
                  <a:gd name="connsiteX2" fmla="*/ 2104092 w 2104092"/>
                  <a:gd name="connsiteY2" fmla="*/ 652856 h 1224874"/>
                  <a:gd name="connsiteX3" fmla="*/ 2087037 w 2104092"/>
                  <a:gd name="connsiteY3" fmla="*/ 680621 h 1224874"/>
                  <a:gd name="connsiteX4" fmla="*/ 1052046 w 2104092"/>
                  <a:gd name="connsiteY4" fmla="*/ 1224874 h 1224874"/>
                  <a:gd name="connsiteX5" fmla="*/ 17055 w 2104092"/>
                  <a:gd name="connsiteY5" fmla="*/ 680621 h 1224874"/>
                  <a:gd name="connsiteX6" fmla="*/ 0 w 2104092"/>
                  <a:gd name="connsiteY6" fmla="*/ 652856 h 1224874"/>
                  <a:gd name="connsiteX7" fmla="*/ 22934 w 2104092"/>
                  <a:gd name="connsiteY7" fmla="*/ 605771 h 1224874"/>
                  <a:gd name="connsiteX8" fmla="*/ 1052046 w 2104092"/>
                  <a:gd name="connsiteY8" fmla="*/ 0 h 1224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04092" h="1224874">
                    <a:moveTo>
                      <a:pt x="1052046" y="0"/>
                    </a:moveTo>
                    <a:cubicBezTo>
                      <a:pt x="1496430" y="0"/>
                      <a:pt x="1882969" y="244947"/>
                      <a:pt x="2081158" y="605771"/>
                    </a:cubicBezTo>
                    <a:lnTo>
                      <a:pt x="2104092" y="652856"/>
                    </a:lnTo>
                    <a:lnTo>
                      <a:pt x="2087037" y="680621"/>
                    </a:lnTo>
                    <a:cubicBezTo>
                      <a:pt x="1862734" y="1008984"/>
                      <a:pt x="1482882" y="1224874"/>
                      <a:pt x="1052046" y="1224874"/>
                    </a:cubicBezTo>
                    <a:cubicBezTo>
                      <a:pt x="621210" y="1224874"/>
                      <a:pt x="241358" y="1008984"/>
                      <a:pt x="17055" y="680621"/>
                    </a:cubicBezTo>
                    <a:lnTo>
                      <a:pt x="0" y="652856"/>
                    </a:lnTo>
                    <a:lnTo>
                      <a:pt x="22934" y="605771"/>
                    </a:lnTo>
                    <a:cubicBezTo>
                      <a:pt x="221124" y="244947"/>
                      <a:pt x="607662" y="0"/>
                      <a:pt x="1052046" y="0"/>
                    </a:cubicBezTo>
                    <a:close/>
                  </a:path>
                </a:pathLst>
              </a:custGeom>
              <a:gradFill flip="none" rotWithShape="1">
                <a:gsLst>
                  <a:gs pos="0">
                    <a:schemeClr val="accent1">
                      <a:lumMod val="20000"/>
                      <a:lumOff val="80000"/>
                    </a:schemeClr>
                  </a:gs>
                  <a:gs pos="73000">
                    <a:schemeClr val="accent1"/>
                  </a:gs>
                  <a:gs pos="100000">
                    <a:schemeClr val="accent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F1CCC6F8-1AB2-47C4-9025-C66180A43DF7}"/>
                  </a:ext>
                </a:extLst>
              </p:cNvPr>
              <p:cNvSpPr/>
              <p:nvPr/>
            </p:nvSpPr>
            <p:spPr>
              <a:xfrm>
                <a:off x="4509904" y="2718841"/>
                <a:ext cx="2490806" cy="1471298"/>
              </a:xfrm>
              <a:custGeom>
                <a:avLst/>
                <a:gdLst>
                  <a:gd name="connsiteX0" fmla="*/ 1245403 w 2490806"/>
                  <a:gd name="connsiteY0" fmla="*/ 943891 h 1471298"/>
                  <a:gd name="connsiteX1" fmla="*/ 2250347 w 2490806"/>
                  <a:gd name="connsiteY1" fmla="*/ 1471299 h 1471298"/>
                  <a:gd name="connsiteX2" fmla="*/ 2490807 w 2490806"/>
                  <a:gd name="connsiteY2" fmla="*/ 735649 h 1471298"/>
                  <a:gd name="connsiteX3" fmla="*/ 2250347 w 2490806"/>
                  <a:gd name="connsiteY3" fmla="*/ 0 h 1471298"/>
                  <a:gd name="connsiteX4" fmla="*/ 1245403 w 2490806"/>
                  <a:gd name="connsiteY4" fmla="*/ 527408 h 1471298"/>
                  <a:gd name="connsiteX5" fmla="*/ 240460 w 2490806"/>
                  <a:gd name="connsiteY5" fmla="*/ 0 h 1471298"/>
                  <a:gd name="connsiteX6" fmla="*/ 0 w 2490806"/>
                  <a:gd name="connsiteY6" fmla="*/ 735649 h 1471298"/>
                  <a:gd name="connsiteX7" fmla="*/ 240460 w 2490806"/>
                  <a:gd name="connsiteY7" fmla="*/ 1471299 h 1471298"/>
                  <a:gd name="connsiteX8" fmla="*/ 1245403 w 2490806"/>
                  <a:gd name="connsiteY8" fmla="*/ 943891 h 1471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0806" h="1471298">
                    <a:moveTo>
                      <a:pt x="1245403" y="943891"/>
                    </a:moveTo>
                    <a:cubicBezTo>
                      <a:pt x="1662107" y="943891"/>
                      <a:pt x="2029968" y="1152647"/>
                      <a:pt x="2250347" y="1471299"/>
                    </a:cubicBezTo>
                    <a:cubicBezTo>
                      <a:pt x="2401508" y="1265190"/>
                      <a:pt x="2490807" y="1010828"/>
                      <a:pt x="2490807" y="735649"/>
                    </a:cubicBezTo>
                    <a:cubicBezTo>
                      <a:pt x="2490807" y="460471"/>
                      <a:pt x="2401508" y="206108"/>
                      <a:pt x="2250347" y="0"/>
                    </a:cubicBezTo>
                    <a:cubicBezTo>
                      <a:pt x="2029968" y="318651"/>
                      <a:pt x="1662107" y="527408"/>
                      <a:pt x="1245403" y="527408"/>
                    </a:cubicBezTo>
                    <a:cubicBezTo>
                      <a:pt x="828700" y="527408"/>
                      <a:pt x="460838" y="318651"/>
                      <a:pt x="240460" y="0"/>
                    </a:cubicBezTo>
                    <a:cubicBezTo>
                      <a:pt x="89299" y="206108"/>
                      <a:pt x="0" y="460471"/>
                      <a:pt x="0" y="735649"/>
                    </a:cubicBezTo>
                    <a:cubicBezTo>
                      <a:pt x="0" y="1010828"/>
                      <a:pt x="89299" y="1265190"/>
                      <a:pt x="240460" y="1471299"/>
                    </a:cubicBezTo>
                    <a:cubicBezTo>
                      <a:pt x="460838" y="1152647"/>
                      <a:pt x="828700" y="943891"/>
                      <a:pt x="1245403" y="943891"/>
                    </a:cubicBezTo>
                    <a:close/>
                  </a:path>
                </a:pathLst>
              </a:custGeom>
              <a:gradFill flip="none" rotWithShape="1">
                <a:gsLst>
                  <a:gs pos="0">
                    <a:schemeClr val="accent1">
                      <a:lumMod val="0"/>
                      <a:lumOff val="100000"/>
                    </a:schemeClr>
                  </a:gs>
                  <a:gs pos="35000">
                    <a:schemeClr val="accent1">
                      <a:lumMod val="0"/>
                      <a:lumOff val="100000"/>
                    </a:schemeClr>
                  </a:gs>
                  <a:gs pos="100000">
                    <a:schemeClr val="tx1">
                      <a:lumMod val="65000"/>
                      <a:lumOff val="3500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grpSp>
          <p:nvGrpSpPr>
            <p:cNvPr id="71" name="Group 70">
              <a:extLst>
                <a:ext uri="{FF2B5EF4-FFF2-40B4-BE49-F238E27FC236}">
                  <a16:creationId xmlns:a16="http://schemas.microsoft.com/office/drawing/2014/main" id="{9A946840-F8F2-4C61-BA24-2C698343B705}"/>
                </a:ext>
              </a:extLst>
            </p:cNvPr>
            <p:cNvGrpSpPr/>
            <p:nvPr/>
          </p:nvGrpSpPr>
          <p:grpSpPr>
            <a:xfrm>
              <a:off x="3338101" y="1929495"/>
              <a:ext cx="1334186" cy="1766521"/>
              <a:chOff x="3338101" y="1929495"/>
              <a:chExt cx="1334186" cy="1766521"/>
            </a:xfrm>
          </p:grpSpPr>
          <p:sp>
            <p:nvSpPr>
              <p:cNvPr id="82" name="Freeform: Shape 81">
                <a:extLst>
                  <a:ext uri="{FF2B5EF4-FFF2-40B4-BE49-F238E27FC236}">
                    <a16:creationId xmlns:a16="http://schemas.microsoft.com/office/drawing/2014/main" id="{D95DA2DE-FD74-47A6-BEA1-51FD10FE4811}"/>
                  </a:ext>
                </a:extLst>
              </p:cNvPr>
              <p:cNvSpPr/>
              <p:nvPr/>
            </p:nvSpPr>
            <p:spPr>
              <a:xfrm rot="18383935">
                <a:off x="3902226" y="3083432"/>
                <a:ext cx="776910" cy="448257"/>
              </a:xfrm>
              <a:custGeom>
                <a:avLst/>
                <a:gdLst>
                  <a:gd name="connsiteX0" fmla="*/ 776910 w 776910"/>
                  <a:gd name="connsiteY0" fmla="*/ 224129 h 448257"/>
                  <a:gd name="connsiteX1" fmla="*/ 388455 w 776910"/>
                  <a:gd name="connsiteY1" fmla="*/ 448257 h 448257"/>
                  <a:gd name="connsiteX2" fmla="*/ 0 w 776910"/>
                  <a:gd name="connsiteY2" fmla="*/ 224129 h 448257"/>
                  <a:gd name="connsiteX3" fmla="*/ 388455 w 776910"/>
                  <a:gd name="connsiteY3" fmla="*/ 0 h 448257"/>
                  <a:gd name="connsiteX4" fmla="*/ 776910 w 776910"/>
                  <a:gd name="connsiteY4" fmla="*/ 224129 h 4482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6910" h="448257">
                    <a:moveTo>
                      <a:pt x="776910" y="224129"/>
                    </a:moveTo>
                    <a:cubicBezTo>
                      <a:pt x="776910" y="347911"/>
                      <a:pt x="602993" y="448257"/>
                      <a:pt x="388455" y="448257"/>
                    </a:cubicBezTo>
                    <a:cubicBezTo>
                      <a:pt x="173917" y="448257"/>
                      <a:pt x="0" y="347911"/>
                      <a:pt x="0" y="224129"/>
                    </a:cubicBezTo>
                    <a:cubicBezTo>
                      <a:pt x="0" y="100346"/>
                      <a:pt x="173917" y="0"/>
                      <a:pt x="388455" y="0"/>
                    </a:cubicBezTo>
                    <a:cubicBezTo>
                      <a:pt x="602993" y="0"/>
                      <a:pt x="776910" y="100346"/>
                      <a:pt x="776910" y="224129"/>
                    </a:cubicBezTo>
                    <a:close/>
                  </a:path>
                </a:pathLst>
              </a:custGeom>
              <a:gradFill flip="none" rotWithShape="1">
                <a:gsLst>
                  <a:gs pos="0">
                    <a:schemeClr val="accent1">
                      <a:lumMod val="0"/>
                      <a:lumOff val="100000"/>
                    </a:schemeClr>
                  </a:gs>
                  <a:gs pos="35000">
                    <a:schemeClr val="accent1">
                      <a:lumMod val="0"/>
                      <a:lumOff val="100000"/>
                    </a:schemeClr>
                  </a:gs>
                  <a:gs pos="100000">
                    <a:schemeClr val="tx1">
                      <a:lumMod val="65000"/>
                      <a:lumOff val="3500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3" name="Freeform: Shape 82">
                <a:extLst>
                  <a:ext uri="{FF2B5EF4-FFF2-40B4-BE49-F238E27FC236}">
                    <a16:creationId xmlns:a16="http://schemas.microsoft.com/office/drawing/2014/main" id="{47AD617A-E87D-43FE-BAB3-073F03205F94}"/>
                  </a:ext>
                </a:extLst>
              </p:cNvPr>
              <p:cNvSpPr/>
              <p:nvPr/>
            </p:nvSpPr>
            <p:spPr>
              <a:xfrm rot="20881829">
                <a:off x="3887835" y="3272999"/>
                <a:ext cx="369421" cy="407232"/>
              </a:xfrm>
              <a:custGeom>
                <a:avLst/>
                <a:gdLst>
                  <a:gd name="connsiteX0" fmla="*/ 369422 w 369421"/>
                  <a:gd name="connsiteY0" fmla="*/ 203616 h 407232"/>
                  <a:gd name="connsiteX1" fmla="*/ 184711 w 369421"/>
                  <a:gd name="connsiteY1" fmla="*/ 407232 h 407232"/>
                  <a:gd name="connsiteX2" fmla="*/ 0 w 369421"/>
                  <a:gd name="connsiteY2" fmla="*/ 203616 h 407232"/>
                  <a:gd name="connsiteX3" fmla="*/ 184711 w 369421"/>
                  <a:gd name="connsiteY3" fmla="*/ 0 h 407232"/>
                  <a:gd name="connsiteX4" fmla="*/ 369422 w 369421"/>
                  <a:gd name="connsiteY4" fmla="*/ 203616 h 407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421" h="407232">
                    <a:moveTo>
                      <a:pt x="369422" y="203616"/>
                    </a:moveTo>
                    <a:cubicBezTo>
                      <a:pt x="369422" y="316070"/>
                      <a:pt x="286724" y="407232"/>
                      <a:pt x="184711" y="407232"/>
                    </a:cubicBezTo>
                    <a:cubicBezTo>
                      <a:pt x="82698" y="407232"/>
                      <a:pt x="0" y="316070"/>
                      <a:pt x="0" y="203616"/>
                    </a:cubicBezTo>
                    <a:cubicBezTo>
                      <a:pt x="0" y="91162"/>
                      <a:pt x="82698" y="0"/>
                      <a:pt x="184711" y="0"/>
                    </a:cubicBezTo>
                    <a:cubicBezTo>
                      <a:pt x="286724" y="0"/>
                      <a:pt x="369422" y="91162"/>
                      <a:pt x="369422" y="203616"/>
                    </a:cubicBezTo>
                    <a:close/>
                  </a:path>
                </a:pathLst>
              </a:custGeom>
              <a:gradFill flip="none" rotWithShape="1">
                <a:gsLst>
                  <a:gs pos="0">
                    <a:schemeClr val="accent1">
                      <a:lumMod val="0"/>
                      <a:lumOff val="100000"/>
                    </a:schemeClr>
                  </a:gs>
                  <a:gs pos="35000">
                    <a:schemeClr val="accent1">
                      <a:lumMod val="0"/>
                      <a:lumOff val="100000"/>
                    </a:schemeClr>
                  </a:gs>
                  <a:gs pos="100000">
                    <a:schemeClr val="tx1"/>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4" name="Freeform: Shape 83">
                <a:extLst>
                  <a:ext uri="{FF2B5EF4-FFF2-40B4-BE49-F238E27FC236}">
                    <a16:creationId xmlns:a16="http://schemas.microsoft.com/office/drawing/2014/main" id="{B1A011C4-347E-4EA4-80B6-04D751168A29}"/>
                  </a:ext>
                </a:extLst>
              </p:cNvPr>
              <p:cNvSpPr/>
              <p:nvPr/>
            </p:nvSpPr>
            <p:spPr>
              <a:xfrm>
                <a:off x="4367191" y="2781496"/>
                <a:ext cx="305096" cy="404067"/>
              </a:xfrm>
              <a:custGeom>
                <a:avLst/>
                <a:gdLst>
                  <a:gd name="connsiteX0" fmla="*/ 305097 w 305096"/>
                  <a:gd name="connsiteY0" fmla="*/ 53051 h 404067"/>
                  <a:gd name="connsiteX1" fmla="*/ 143343 w 305096"/>
                  <a:gd name="connsiteY1" fmla="*/ 3694 h 404067"/>
                  <a:gd name="connsiteX2" fmla="*/ 4908 w 305096"/>
                  <a:gd name="connsiteY2" fmla="*/ 241212 h 404067"/>
                  <a:gd name="connsiteX3" fmla="*/ 169089 w 305096"/>
                  <a:gd name="connsiteY3" fmla="*/ 404068 h 404067"/>
                  <a:gd name="connsiteX4" fmla="*/ 305097 w 305096"/>
                  <a:gd name="connsiteY4" fmla="*/ 53051 h 404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096" h="404067">
                    <a:moveTo>
                      <a:pt x="305097" y="53051"/>
                    </a:moveTo>
                    <a:cubicBezTo>
                      <a:pt x="261845" y="11418"/>
                      <a:pt x="202631" y="-8884"/>
                      <a:pt x="143343" y="3694"/>
                    </a:cubicBezTo>
                    <a:cubicBezTo>
                      <a:pt x="43599" y="24879"/>
                      <a:pt x="-18410" y="131169"/>
                      <a:pt x="4908" y="241212"/>
                    </a:cubicBezTo>
                    <a:cubicBezTo>
                      <a:pt x="23592" y="329407"/>
                      <a:pt x="91485" y="393182"/>
                      <a:pt x="169089" y="404068"/>
                    </a:cubicBezTo>
                    <a:cubicBezTo>
                      <a:pt x="196673" y="279020"/>
                      <a:pt x="243014" y="160960"/>
                      <a:pt x="305097" y="53051"/>
                    </a:cubicBezTo>
                    <a:close/>
                  </a:path>
                </a:pathLst>
              </a:custGeom>
              <a:gradFill flip="none" rotWithShape="1">
                <a:gsLst>
                  <a:gs pos="0">
                    <a:schemeClr val="accent1">
                      <a:lumMod val="0"/>
                      <a:lumOff val="100000"/>
                    </a:schemeClr>
                  </a:gs>
                  <a:gs pos="35000">
                    <a:schemeClr val="accent1">
                      <a:lumMod val="0"/>
                      <a:lumOff val="100000"/>
                    </a:schemeClr>
                  </a:gs>
                  <a:gs pos="100000">
                    <a:schemeClr val="tx1"/>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endParaRPr>
              </a:p>
            </p:txBody>
          </p:sp>
          <p:sp>
            <p:nvSpPr>
              <p:cNvPr id="85" name="Freeform: Shape 84">
                <a:extLst>
                  <a:ext uri="{FF2B5EF4-FFF2-40B4-BE49-F238E27FC236}">
                    <a16:creationId xmlns:a16="http://schemas.microsoft.com/office/drawing/2014/main" id="{6C71DCE0-0936-4F1B-BF64-77FFF45F9101}"/>
                  </a:ext>
                </a:extLst>
              </p:cNvPr>
              <p:cNvSpPr/>
              <p:nvPr/>
            </p:nvSpPr>
            <p:spPr>
              <a:xfrm rot="19799956">
                <a:off x="3581855" y="2718574"/>
                <a:ext cx="609925" cy="949754"/>
              </a:xfrm>
              <a:custGeom>
                <a:avLst/>
                <a:gdLst>
                  <a:gd name="connsiteX0" fmla="*/ 609926 w 609925"/>
                  <a:gd name="connsiteY0" fmla="*/ 474877 h 949754"/>
                  <a:gd name="connsiteX1" fmla="*/ 304963 w 609925"/>
                  <a:gd name="connsiteY1" fmla="*/ 949755 h 949754"/>
                  <a:gd name="connsiteX2" fmla="*/ 0 w 609925"/>
                  <a:gd name="connsiteY2" fmla="*/ 474877 h 949754"/>
                  <a:gd name="connsiteX3" fmla="*/ 304963 w 609925"/>
                  <a:gd name="connsiteY3" fmla="*/ 0 h 949754"/>
                  <a:gd name="connsiteX4" fmla="*/ 609926 w 609925"/>
                  <a:gd name="connsiteY4" fmla="*/ 474877 h 9497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925" h="949754">
                    <a:moveTo>
                      <a:pt x="609926" y="474877"/>
                    </a:moveTo>
                    <a:cubicBezTo>
                      <a:pt x="609926" y="737145"/>
                      <a:pt x="473389" y="949755"/>
                      <a:pt x="304963" y="949755"/>
                    </a:cubicBezTo>
                    <a:cubicBezTo>
                      <a:pt x="136537" y="949755"/>
                      <a:pt x="0" y="737145"/>
                      <a:pt x="0" y="474877"/>
                    </a:cubicBezTo>
                    <a:cubicBezTo>
                      <a:pt x="0" y="212610"/>
                      <a:pt x="136537" y="0"/>
                      <a:pt x="304963" y="0"/>
                    </a:cubicBezTo>
                    <a:cubicBezTo>
                      <a:pt x="473389" y="0"/>
                      <a:pt x="609926" y="212610"/>
                      <a:pt x="609926" y="474877"/>
                    </a:cubicBezTo>
                    <a:close/>
                  </a:path>
                </a:pathLst>
              </a:custGeom>
              <a:gradFill flip="none" rotWithShape="1">
                <a:gsLst>
                  <a:gs pos="0">
                    <a:schemeClr val="accent1">
                      <a:lumMod val="0"/>
                      <a:lumOff val="100000"/>
                    </a:schemeClr>
                  </a:gs>
                  <a:gs pos="35000">
                    <a:schemeClr val="accent1">
                      <a:lumMod val="0"/>
                      <a:lumOff val="100000"/>
                    </a:schemeClr>
                  </a:gs>
                  <a:gs pos="100000">
                    <a:schemeClr val="tx1">
                      <a:lumMod val="65000"/>
                      <a:lumOff val="3500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6" name="Freeform: Shape 85">
                <a:extLst>
                  <a:ext uri="{FF2B5EF4-FFF2-40B4-BE49-F238E27FC236}">
                    <a16:creationId xmlns:a16="http://schemas.microsoft.com/office/drawing/2014/main" id="{63C1B83E-CE9A-4E45-B01F-8BBE77831F08}"/>
                  </a:ext>
                </a:extLst>
              </p:cNvPr>
              <p:cNvSpPr/>
              <p:nvPr/>
            </p:nvSpPr>
            <p:spPr>
              <a:xfrm rot="20881829">
                <a:off x="3428419" y="2577952"/>
                <a:ext cx="369421" cy="407232"/>
              </a:xfrm>
              <a:custGeom>
                <a:avLst/>
                <a:gdLst>
                  <a:gd name="connsiteX0" fmla="*/ 369422 w 369421"/>
                  <a:gd name="connsiteY0" fmla="*/ 203616 h 407232"/>
                  <a:gd name="connsiteX1" fmla="*/ 184711 w 369421"/>
                  <a:gd name="connsiteY1" fmla="*/ 407232 h 407232"/>
                  <a:gd name="connsiteX2" fmla="*/ 0 w 369421"/>
                  <a:gd name="connsiteY2" fmla="*/ 203616 h 407232"/>
                  <a:gd name="connsiteX3" fmla="*/ 184711 w 369421"/>
                  <a:gd name="connsiteY3" fmla="*/ 0 h 407232"/>
                  <a:gd name="connsiteX4" fmla="*/ 369422 w 369421"/>
                  <a:gd name="connsiteY4" fmla="*/ 203616 h 407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421" h="407232">
                    <a:moveTo>
                      <a:pt x="369422" y="203616"/>
                    </a:moveTo>
                    <a:cubicBezTo>
                      <a:pt x="369422" y="316070"/>
                      <a:pt x="286724" y="407232"/>
                      <a:pt x="184711" y="407232"/>
                    </a:cubicBezTo>
                    <a:cubicBezTo>
                      <a:pt x="82698" y="407232"/>
                      <a:pt x="0" y="316070"/>
                      <a:pt x="0" y="203616"/>
                    </a:cubicBezTo>
                    <a:cubicBezTo>
                      <a:pt x="0" y="91162"/>
                      <a:pt x="82698" y="0"/>
                      <a:pt x="184711" y="0"/>
                    </a:cubicBezTo>
                    <a:cubicBezTo>
                      <a:pt x="286724" y="0"/>
                      <a:pt x="369422" y="91162"/>
                      <a:pt x="369422" y="203616"/>
                    </a:cubicBezTo>
                    <a:close/>
                  </a:path>
                </a:pathLst>
              </a:custGeom>
              <a:gradFill flip="none" rotWithShape="1">
                <a:gsLst>
                  <a:gs pos="0">
                    <a:schemeClr val="accent1">
                      <a:lumMod val="0"/>
                      <a:lumOff val="100000"/>
                    </a:schemeClr>
                  </a:gs>
                  <a:gs pos="35000">
                    <a:schemeClr val="accent1">
                      <a:lumMod val="0"/>
                      <a:lumOff val="100000"/>
                    </a:schemeClr>
                  </a:gs>
                  <a:gs pos="100000">
                    <a:schemeClr val="tx1"/>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7" name="Freeform: Shape 86">
                <a:extLst>
                  <a:ext uri="{FF2B5EF4-FFF2-40B4-BE49-F238E27FC236}">
                    <a16:creationId xmlns:a16="http://schemas.microsoft.com/office/drawing/2014/main" id="{FD62612F-C590-453A-B60A-F71716A33065}"/>
                  </a:ext>
                </a:extLst>
              </p:cNvPr>
              <p:cNvSpPr/>
              <p:nvPr/>
            </p:nvSpPr>
            <p:spPr>
              <a:xfrm>
                <a:off x="3338101" y="1929495"/>
                <a:ext cx="854444" cy="852091"/>
              </a:xfrm>
              <a:custGeom>
                <a:avLst/>
                <a:gdLst>
                  <a:gd name="connsiteX0" fmla="*/ 631786 w 854444"/>
                  <a:gd name="connsiteY0" fmla="*/ 564187 h 852091"/>
                  <a:gd name="connsiteX1" fmla="*/ 205667 w 854444"/>
                  <a:gd name="connsiteY1" fmla="*/ 348589 h 852091"/>
                  <a:gd name="connsiteX2" fmla="*/ 382058 w 854444"/>
                  <a:gd name="connsiteY2" fmla="*/ 0 h 852091"/>
                  <a:gd name="connsiteX3" fmla="*/ 0 w 854444"/>
                  <a:gd name="connsiteY3" fmla="*/ 424869 h 852091"/>
                  <a:gd name="connsiteX4" fmla="*/ 427222 w 854444"/>
                  <a:gd name="connsiteY4" fmla="*/ 852091 h 852091"/>
                  <a:gd name="connsiteX5" fmla="*/ 854445 w 854444"/>
                  <a:gd name="connsiteY5" fmla="*/ 424869 h 852091"/>
                  <a:gd name="connsiteX6" fmla="*/ 804131 w 854444"/>
                  <a:gd name="connsiteY6" fmla="*/ 223615 h 852091"/>
                  <a:gd name="connsiteX7" fmla="*/ 631786 w 854444"/>
                  <a:gd name="connsiteY7" fmla="*/ 564187 h 852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4444" h="852091">
                    <a:moveTo>
                      <a:pt x="631786" y="564187"/>
                    </a:moveTo>
                    <a:lnTo>
                      <a:pt x="205667" y="348589"/>
                    </a:lnTo>
                    <a:lnTo>
                      <a:pt x="382058" y="0"/>
                    </a:lnTo>
                    <a:cubicBezTo>
                      <a:pt x="167344" y="22582"/>
                      <a:pt x="0" y="204122"/>
                      <a:pt x="0" y="424869"/>
                    </a:cubicBezTo>
                    <a:cubicBezTo>
                      <a:pt x="0" y="660841"/>
                      <a:pt x="191250" y="852091"/>
                      <a:pt x="427222" y="852091"/>
                    </a:cubicBezTo>
                    <a:cubicBezTo>
                      <a:pt x="663195" y="852091"/>
                      <a:pt x="854445" y="660841"/>
                      <a:pt x="854445" y="424869"/>
                    </a:cubicBezTo>
                    <a:cubicBezTo>
                      <a:pt x="854445" y="352120"/>
                      <a:pt x="836203" y="283564"/>
                      <a:pt x="804131" y="223615"/>
                    </a:cubicBezTo>
                    <a:lnTo>
                      <a:pt x="631786" y="564187"/>
                    </a:lnTo>
                    <a:close/>
                  </a:path>
                </a:pathLst>
              </a:custGeom>
              <a:gradFill flip="none" rotWithShape="1">
                <a:gsLst>
                  <a:gs pos="0">
                    <a:schemeClr val="bg1">
                      <a:lumMod val="85000"/>
                    </a:schemeClr>
                  </a:gs>
                  <a:gs pos="49000">
                    <a:schemeClr val="bg1">
                      <a:lumMod val="85000"/>
                    </a:schemeClr>
                  </a:gs>
                  <a:gs pos="100000">
                    <a:schemeClr val="tx1">
                      <a:lumMod val="50000"/>
                      <a:lumOff val="5000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grpSp>
          <p:nvGrpSpPr>
            <p:cNvPr id="72" name="Group 71">
              <a:extLst>
                <a:ext uri="{FF2B5EF4-FFF2-40B4-BE49-F238E27FC236}">
                  <a16:creationId xmlns:a16="http://schemas.microsoft.com/office/drawing/2014/main" id="{0F748827-B050-43F4-B6EB-EC4C3C100F90}"/>
                </a:ext>
              </a:extLst>
            </p:cNvPr>
            <p:cNvGrpSpPr/>
            <p:nvPr/>
          </p:nvGrpSpPr>
          <p:grpSpPr>
            <a:xfrm>
              <a:off x="4536555" y="447122"/>
              <a:ext cx="2435666" cy="2694896"/>
              <a:chOff x="4536555" y="447122"/>
              <a:chExt cx="2435666" cy="2694896"/>
            </a:xfrm>
          </p:grpSpPr>
          <p:sp>
            <p:nvSpPr>
              <p:cNvPr id="74" name="Freeform: Shape 73">
                <a:extLst>
                  <a:ext uri="{FF2B5EF4-FFF2-40B4-BE49-F238E27FC236}">
                    <a16:creationId xmlns:a16="http://schemas.microsoft.com/office/drawing/2014/main" id="{9D210141-D074-44E6-BB4A-2C676898B67D}"/>
                  </a:ext>
                </a:extLst>
              </p:cNvPr>
              <p:cNvSpPr/>
              <p:nvPr/>
            </p:nvSpPr>
            <p:spPr>
              <a:xfrm>
                <a:off x="4679129" y="973394"/>
                <a:ext cx="2168624" cy="2168624"/>
              </a:xfrm>
              <a:custGeom>
                <a:avLst/>
                <a:gdLst>
                  <a:gd name="connsiteX0" fmla="*/ 2168625 w 2168624"/>
                  <a:gd name="connsiteY0" fmla="*/ 1084312 h 2168624"/>
                  <a:gd name="connsiteX1" fmla="*/ 1084312 w 2168624"/>
                  <a:gd name="connsiteY1" fmla="*/ 2168625 h 2168624"/>
                  <a:gd name="connsiteX2" fmla="*/ 0 w 2168624"/>
                  <a:gd name="connsiteY2" fmla="*/ 1084312 h 2168624"/>
                  <a:gd name="connsiteX3" fmla="*/ 1084312 w 2168624"/>
                  <a:gd name="connsiteY3" fmla="*/ 0 h 2168624"/>
                  <a:gd name="connsiteX4" fmla="*/ 2168625 w 2168624"/>
                  <a:gd name="connsiteY4" fmla="*/ 1084312 h 2168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8624" h="2168624">
                    <a:moveTo>
                      <a:pt x="2168625" y="1084312"/>
                    </a:moveTo>
                    <a:cubicBezTo>
                      <a:pt x="2168625" y="1683161"/>
                      <a:pt x="1683161" y="2168625"/>
                      <a:pt x="1084312" y="2168625"/>
                    </a:cubicBezTo>
                    <a:cubicBezTo>
                      <a:pt x="485463" y="2168625"/>
                      <a:pt x="0" y="1683161"/>
                      <a:pt x="0" y="1084312"/>
                    </a:cubicBezTo>
                    <a:cubicBezTo>
                      <a:pt x="0" y="485463"/>
                      <a:pt x="485463" y="0"/>
                      <a:pt x="1084312" y="0"/>
                    </a:cubicBezTo>
                    <a:cubicBezTo>
                      <a:pt x="1683161" y="0"/>
                      <a:pt x="2168625" y="485463"/>
                      <a:pt x="2168625" y="1084312"/>
                    </a:cubicBezTo>
                    <a:close/>
                  </a:path>
                </a:pathLst>
              </a:custGeom>
              <a:gradFill flip="none" rotWithShape="1">
                <a:gsLst>
                  <a:gs pos="0">
                    <a:schemeClr val="accent1">
                      <a:lumMod val="0"/>
                      <a:lumOff val="100000"/>
                    </a:schemeClr>
                  </a:gs>
                  <a:gs pos="35000">
                    <a:schemeClr val="accent1">
                      <a:lumMod val="0"/>
                      <a:lumOff val="100000"/>
                    </a:schemeClr>
                  </a:gs>
                  <a:gs pos="100000">
                    <a:schemeClr val="tx1">
                      <a:lumMod val="65000"/>
                      <a:lumOff val="3500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75" name="Freeform: Shape 74">
                <a:extLst>
                  <a:ext uri="{FF2B5EF4-FFF2-40B4-BE49-F238E27FC236}">
                    <a16:creationId xmlns:a16="http://schemas.microsoft.com/office/drawing/2014/main" id="{6D7FCA25-27BA-4EDC-9C50-C941A1D1530E}"/>
                  </a:ext>
                </a:extLst>
              </p:cNvPr>
              <p:cNvSpPr/>
              <p:nvPr/>
            </p:nvSpPr>
            <p:spPr>
              <a:xfrm>
                <a:off x="4536555" y="1340152"/>
                <a:ext cx="414001" cy="824874"/>
              </a:xfrm>
              <a:custGeom>
                <a:avLst/>
                <a:gdLst>
                  <a:gd name="connsiteX0" fmla="*/ 142501 w 414001"/>
                  <a:gd name="connsiteY0" fmla="*/ 717554 h 824874"/>
                  <a:gd name="connsiteX1" fmla="*/ 414002 w 414001"/>
                  <a:gd name="connsiteY1" fmla="*/ 0 h 824874"/>
                  <a:gd name="connsiteX2" fmla="*/ 80859 w 414001"/>
                  <a:gd name="connsiteY2" fmla="*/ 260100 h 824874"/>
                  <a:gd name="connsiteX3" fmla="*/ 134115 w 414001"/>
                  <a:gd name="connsiteY3" fmla="*/ 817666 h 824874"/>
                  <a:gd name="connsiteX4" fmla="*/ 147723 w 414001"/>
                  <a:gd name="connsiteY4" fmla="*/ 824875 h 824874"/>
                  <a:gd name="connsiteX5" fmla="*/ 142501 w 414001"/>
                  <a:gd name="connsiteY5" fmla="*/ 717554 h 824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4001" h="824874">
                    <a:moveTo>
                      <a:pt x="142501" y="717554"/>
                    </a:moveTo>
                    <a:cubicBezTo>
                      <a:pt x="142501" y="442375"/>
                      <a:pt x="245040" y="191176"/>
                      <a:pt x="414002" y="0"/>
                    </a:cubicBezTo>
                    <a:cubicBezTo>
                      <a:pt x="291969" y="21552"/>
                      <a:pt x="164126" y="115853"/>
                      <a:pt x="80859" y="260100"/>
                    </a:cubicBezTo>
                    <a:cubicBezTo>
                      <a:pt x="-45145" y="478271"/>
                      <a:pt x="-21239" y="727926"/>
                      <a:pt x="134115" y="817666"/>
                    </a:cubicBezTo>
                    <a:cubicBezTo>
                      <a:pt x="138602" y="820241"/>
                      <a:pt x="143163" y="822668"/>
                      <a:pt x="147723" y="824875"/>
                    </a:cubicBezTo>
                    <a:cubicBezTo>
                      <a:pt x="144339" y="789567"/>
                      <a:pt x="142501" y="753745"/>
                      <a:pt x="142501" y="717554"/>
                    </a:cubicBezTo>
                    <a:close/>
                  </a:path>
                </a:pathLst>
              </a:custGeom>
              <a:gradFill flip="none" rotWithShape="1">
                <a:gsLst>
                  <a:gs pos="0">
                    <a:schemeClr val="accent1">
                      <a:lumMod val="0"/>
                      <a:lumOff val="100000"/>
                    </a:schemeClr>
                  </a:gs>
                  <a:gs pos="35000">
                    <a:schemeClr val="accent1">
                      <a:lumMod val="0"/>
                      <a:lumOff val="100000"/>
                    </a:schemeClr>
                  </a:gs>
                  <a:gs pos="100000">
                    <a:schemeClr val="tx1"/>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76" name="Freeform: Shape 75">
                <a:extLst>
                  <a:ext uri="{FF2B5EF4-FFF2-40B4-BE49-F238E27FC236}">
                    <a16:creationId xmlns:a16="http://schemas.microsoft.com/office/drawing/2014/main" id="{86E36E9D-FAE1-4E65-AA7B-8638261B8B31}"/>
                  </a:ext>
                </a:extLst>
              </p:cNvPr>
              <p:cNvSpPr/>
              <p:nvPr/>
            </p:nvSpPr>
            <p:spPr>
              <a:xfrm>
                <a:off x="4873836" y="1365162"/>
                <a:ext cx="1779210" cy="1385089"/>
              </a:xfrm>
              <a:custGeom>
                <a:avLst/>
                <a:gdLst>
                  <a:gd name="connsiteX0" fmla="*/ 1779211 w 1779210"/>
                  <a:gd name="connsiteY0" fmla="*/ 692545 h 1385089"/>
                  <a:gd name="connsiteX1" fmla="*/ 889605 w 1779210"/>
                  <a:gd name="connsiteY1" fmla="*/ 1385089 h 1385089"/>
                  <a:gd name="connsiteX2" fmla="*/ 0 w 1779210"/>
                  <a:gd name="connsiteY2" fmla="*/ 692545 h 1385089"/>
                  <a:gd name="connsiteX3" fmla="*/ 889605 w 1779210"/>
                  <a:gd name="connsiteY3" fmla="*/ 0 h 1385089"/>
                  <a:gd name="connsiteX4" fmla="*/ 1779211 w 1779210"/>
                  <a:gd name="connsiteY4" fmla="*/ 692545 h 1385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9210" h="1385089">
                    <a:moveTo>
                      <a:pt x="1779211" y="692545"/>
                    </a:moveTo>
                    <a:cubicBezTo>
                      <a:pt x="1779211" y="1075026"/>
                      <a:pt x="1380921" y="1385089"/>
                      <a:pt x="889605" y="1385089"/>
                    </a:cubicBezTo>
                    <a:cubicBezTo>
                      <a:pt x="398290" y="1385089"/>
                      <a:pt x="0" y="1075026"/>
                      <a:pt x="0" y="692545"/>
                    </a:cubicBezTo>
                    <a:cubicBezTo>
                      <a:pt x="0" y="310063"/>
                      <a:pt x="398290" y="0"/>
                      <a:pt x="889605" y="0"/>
                    </a:cubicBezTo>
                    <a:cubicBezTo>
                      <a:pt x="1380921" y="0"/>
                      <a:pt x="1779211" y="310063"/>
                      <a:pt x="1779211" y="692545"/>
                    </a:cubicBezTo>
                    <a:close/>
                  </a:path>
                </a:pathLst>
              </a:custGeom>
              <a:gradFill flip="none" rotWithShape="1">
                <a:gsLst>
                  <a:gs pos="0">
                    <a:schemeClr val="accent1">
                      <a:lumMod val="0"/>
                      <a:lumOff val="100000"/>
                    </a:schemeClr>
                  </a:gs>
                  <a:gs pos="54000">
                    <a:schemeClr val="accent1">
                      <a:lumMod val="0"/>
                      <a:lumOff val="100000"/>
                    </a:schemeClr>
                  </a:gs>
                  <a:gs pos="100000">
                    <a:schemeClr val="tx1"/>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77" name="Freeform: Shape 76">
                <a:extLst>
                  <a:ext uri="{FF2B5EF4-FFF2-40B4-BE49-F238E27FC236}">
                    <a16:creationId xmlns:a16="http://schemas.microsoft.com/office/drawing/2014/main" id="{2F1DBF6A-E292-4CCC-A099-2B968E09B3C9}"/>
                  </a:ext>
                </a:extLst>
              </p:cNvPr>
              <p:cNvSpPr/>
              <p:nvPr/>
            </p:nvSpPr>
            <p:spPr>
              <a:xfrm>
                <a:off x="4945702" y="1432908"/>
                <a:ext cx="1635479" cy="1249596"/>
              </a:xfrm>
              <a:custGeom>
                <a:avLst/>
                <a:gdLst>
                  <a:gd name="connsiteX0" fmla="*/ 1635479 w 1635479"/>
                  <a:gd name="connsiteY0" fmla="*/ 624798 h 1249596"/>
                  <a:gd name="connsiteX1" fmla="*/ 817739 w 1635479"/>
                  <a:gd name="connsiteY1" fmla="*/ 1249596 h 1249596"/>
                  <a:gd name="connsiteX2" fmla="*/ 0 w 1635479"/>
                  <a:gd name="connsiteY2" fmla="*/ 624798 h 1249596"/>
                  <a:gd name="connsiteX3" fmla="*/ 817739 w 1635479"/>
                  <a:gd name="connsiteY3" fmla="*/ 0 h 1249596"/>
                  <a:gd name="connsiteX4" fmla="*/ 1635479 w 1635479"/>
                  <a:gd name="connsiteY4" fmla="*/ 624798 h 12495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479" h="1249596">
                    <a:moveTo>
                      <a:pt x="1635479" y="624798"/>
                    </a:moveTo>
                    <a:cubicBezTo>
                      <a:pt x="1635479" y="969865"/>
                      <a:pt x="1269365" y="1249596"/>
                      <a:pt x="817739" y="1249596"/>
                    </a:cubicBezTo>
                    <a:cubicBezTo>
                      <a:pt x="366114" y="1249596"/>
                      <a:pt x="0" y="969865"/>
                      <a:pt x="0" y="624798"/>
                    </a:cubicBezTo>
                    <a:cubicBezTo>
                      <a:pt x="0" y="279732"/>
                      <a:pt x="366114" y="0"/>
                      <a:pt x="817739" y="0"/>
                    </a:cubicBezTo>
                    <a:cubicBezTo>
                      <a:pt x="1269365" y="0"/>
                      <a:pt x="1635479" y="279732"/>
                      <a:pt x="1635479" y="624798"/>
                    </a:cubicBezTo>
                    <a:close/>
                  </a:path>
                </a:pathLst>
              </a:custGeom>
              <a:gradFill flip="none" rotWithShape="1">
                <a:gsLst>
                  <a:gs pos="0">
                    <a:schemeClr val="accent1">
                      <a:lumMod val="40000"/>
                      <a:lumOff val="60000"/>
                    </a:schemeClr>
                  </a:gs>
                  <a:gs pos="50000">
                    <a:schemeClr val="accent1">
                      <a:lumMod val="60000"/>
                      <a:lumOff val="40000"/>
                    </a:schemeClr>
                  </a:gs>
                  <a:gs pos="100000">
                    <a:schemeClr val="accent1">
                      <a:lumMod val="7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endParaRPr>
              </a:p>
            </p:txBody>
          </p:sp>
          <p:sp>
            <p:nvSpPr>
              <p:cNvPr id="78" name="Freeform: Shape 77">
                <a:extLst>
                  <a:ext uri="{FF2B5EF4-FFF2-40B4-BE49-F238E27FC236}">
                    <a16:creationId xmlns:a16="http://schemas.microsoft.com/office/drawing/2014/main" id="{2904ECAE-61E5-4298-A645-D8807ADBD066}"/>
                  </a:ext>
                </a:extLst>
              </p:cNvPr>
              <p:cNvSpPr/>
              <p:nvPr/>
            </p:nvSpPr>
            <p:spPr>
              <a:xfrm>
                <a:off x="5407644" y="1857042"/>
                <a:ext cx="220672" cy="405449"/>
              </a:xfrm>
              <a:custGeom>
                <a:avLst/>
                <a:gdLst>
                  <a:gd name="connsiteX0" fmla="*/ 113132 w 220672"/>
                  <a:gd name="connsiteY0" fmla="*/ 405449 h 405449"/>
                  <a:gd name="connsiteX1" fmla="*/ 107541 w 220672"/>
                  <a:gd name="connsiteY1" fmla="*/ 405449 h 405449"/>
                  <a:gd name="connsiteX2" fmla="*/ 0 w 220672"/>
                  <a:gd name="connsiteY2" fmla="*/ 297908 h 405449"/>
                  <a:gd name="connsiteX3" fmla="*/ 0 w 220672"/>
                  <a:gd name="connsiteY3" fmla="*/ 107541 h 405449"/>
                  <a:gd name="connsiteX4" fmla="*/ 107541 w 220672"/>
                  <a:gd name="connsiteY4" fmla="*/ 0 h 405449"/>
                  <a:gd name="connsiteX5" fmla="*/ 113132 w 220672"/>
                  <a:gd name="connsiteY5" fmla="*/ 0 h 405449"/>
                  <a:gd name="connsiteX6" fmla="*/ 220673 w 220672"/>
                  <a:gd name="connsiteY6" fmla="*/ 107541 h 405449"/>
                  <a:gd name="connsiteX7" fmla="*/ 220673 w 220672"/>
                  <a:gd name="connsiteY7" fmla="*/ 297908 h 405449"/>
                  <a:gd name="connsiteX8" fmla="*/ 113132 w 220672"/>
                  <a:gd name="connsiteY8" fmla="*/ 405449 h 405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672" h="405449">
                    <a:moveTo>
                      <a:pt x="113132" y="405449"/>
                    </a:moveTo>
                    <a:lnTo>
                      <a:pt x="107541" y="405449"/>
                    </a:lnTo>
                    <a:cubicBezTo>
                      <a:pt x="48107" y="405449"/>
                      <a:pt x="0" y="357269"/>
                      <a:pt x="0" y="297908"/>
                    </a:cubicBezTo>
                    <a:lnTo>
                      <a:pt x="0" y="107541"/>
                    </a:lnTo>
                    <a:cubicBezTo>
                      <a:pt x="0" y="48107"/>
                      <a:pt x="48180" y="0"/>
                      <a:pt x="107541" y="0"/>
                    </a:cubicBezTo>
                    <a:lnTo>
                      <a:pt x="113132" y="0"/>
                    </a:lnTo>
                    <a:cubicBezTo>
                      <a:pt x="172566" y="0"/>
                      <a:pt x="220673" y="48180"/>
                      <a:pt x="220673" y="107541"/>
                    </a:cubicBezTo>
                    <a:lnTo>
                      <a:pt x="220673" y="297908"/>
                    </a:lnTo>
                    <a:cubicBezTo>
                      <a:pt x="220673" y="357343"/>
                      <a:pt x="172493" y="405449"/>
                      <a:pt x="113132" y="405449"/>
                    </a:cubicBezTo>
                    <a:close/>
                  </a:path>
                </a:pathLst>
              </a:custGeom>
              <a:gradFill flip="none" rotWithShape="1">
                <a:gsLst>
                  <a:gs pos="0">
                    <a:schemeClr val="accent1">
                      <a:lumMod val="0"/>
                      <a:lumOff val="100000"/>
                    </a:schemeClr>
                  </a:gs>
                  <a:gs pos="52000">
                    <a:schemeClr val="accent1">
                      <a:lumMod val="0"/>
                      <a:lumOff val="100000"/>
                    </a:schemeClr>
                  </a:gs>
                  <a:gs pos="100000">
                    <a:schemeClr val="tx1">
                      <a:lumMod val="65000"/>
                      <a:lumOff val="3500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9" name="Freeform: Shape 78">
                <a:extLst>
                  <a:ext uri="{FF2B5EF4-FFF2-40B4-BE49-F238E27FC236}">
                    <a16:creationId xmlns:a16="http://schemas.microsoft.com/office/drawing/2014/main" id="{9AC73B41-352E-4B39-BF99-AA238B2BD795}"/>
                  </a:ext>
                </a:extLst>
              </p:cNvPr>
              <p:cNvSpPr/>
              <p:nvPr/>
            </p:nvSpPr>
            <p:spPr>
              <a:xfrm>
                <a:off x="5898567" y="1852922"/>
                <a:ext cx="220672" cy="405449"/>
              </a:xfrm>
              <a:custGeom>
                <a:avLst/>
                <a:gdLst>
                  <a:gd name="connsiteX0" fmla="*/ 113132 w 220672"/>
                  <a:gd name="connsiteY0" fmla="*/ 405449 h 405449"/>
                  <a:gd name="connsiteX1" fmla="*/ 107541 w 220672"/>
                  <a:gd name="connsiteY1" fmla="*/ 405449 h 405449"/>
                  <a:gd name="connsiteX2" fmla="*/ 0 w 220672"/>
                  <a:gd name="connsiteY2" fmla="*/ 297908 h 405449"/>
                  <a:gd name="connsiteX3" fmla="*/ 0 w 220672"/>
                  <a:gd name="connsiteY3" fmla="*/ 107541 h 405449"/>
                  <a:gd name="connsiteX4" fmla="*/ 107541 w 220672"/>
                  <a:gd name="connsiteY4" fmla="*/ 0 h 405449"/>
                  <a:gd name="connsiteX5" fmla="*/ 113132 w 220672"/>
                  <a:gd name="connsiteY5" fmla="*/ 0 h 405449"/>
                  <a:gd name="connsiteX6" fmla="*/ 220673 w 220672"/>
                  <a:gd name="connsiteY6" fmla="*/ 107541 h 405449"/>
                  <a:gd name="connsiteX7" fmla="*/ 220673 w 220672"/>
                  <a:gd name="connsiteY7" fmla="*/ 297908 h 405449"/>
                  <a:gd name="connsiteX8" fmla="*/ 113132 w 220672"/>
                  <a:gd name="connsiteY8" fmla="*/ 405449 h 405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672" h="405449">
                    <a:moveTo>
                      <a:pt x="113132" y="405449"/>
                    </a:moveTo>
                    <a:lnTo>
                      <a:pt x="107541" y="405449"/>
                    </a:lnTo>
                    <a:cubicBezTo>
                      <a:pt x="48107" y="405449"/>
                      <a:pt x="0" y="357269"/>
                      <a:pt x="0" y="297908"/>
                    </a:cubicBezTo>
                    <a:lnTo>
                      <a:pt x="0" y="107541"/>
                    </a:lnTo>
                    <a:cubicBezTo>
                      <a:pt x="0" y="48107"/>
                      <a:pt x="48180" y="0"/>
                      <a:pt x="107541" y="0"/>
                    </a:cubicBezTo>
                    <a:lnTo>
                      <a:pt x="113132" y="0"/>
                    </a:lnTo>
                    <a:cubicBezTo>
                      <a:pt x="172566" y="0"/>
                      <a:pt x="220673" y="48180"/>
                      <a:pt x="220673" y="107541"/>
                    </a:cubicBezTo>
                    <a:lnTo>
                      <a:pt x="220673" y="297908"/>
                    </a:lnTo>
                    <a:cubicBezTo>
                      <a:pt x="220746" y="357269"/>
                      <a:pt x="172566" y="405449"/>
                      <a:pt x="113132" y="405449"/>
                    </a:cubicBezTo>
                    <a:close/>
                  </a:path>
                </a:pathLst>
              </a:custGeom>
              <a:gradFill flip="none" rotWithShape="1">
                <a:gsLst>
                  <a:gs pos="0">
                    <a:schemeClr val="accent1">
                      <a:lumMod val="0"/>
                      <a:lumOff val="100000"/>
                    </a:schemeClr>
                  </a:gs>
                  <a:gs pos="52000">
                    <a:schemeClr val="accent1">
                      <a:lumMod val="0"/>
                      <a:lumOff val="100000"/>
                    </a:schemeClr>
                  </a:gs>
                  <a:gs pos="100000">
                    <a:schemeClr val="tx1">
                      <a:lumMod val="65000"/>
                      <a:lumOff val="3500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0" name="Freeform: Shape 79">
                <a:extLst>
                  <a:ext uri="{FF2B5EF4-FFF2-40B4-BE49-F238E27FC236}">
                    <a16:creationId xmlns:a16="http://schemas.microsoft.com/office/drawing/2014/main" id="{2E7949AE-EB0A-40EF-B682-62A13F3C08C9}"/>
                  </a:ext>
                </a:extLst>
              </p:cNvPr>
              <p:cNvSpPr/>
              <p:nvPr/>
            </p:nvSpPr>
            <p:spPr>
              <a:xfrm flipH="1">
                <a:off x="6558220" y="1334421"/>
                <a:ext cx="414001" cy="824874"/>
              </a:xfrm>
              <a:custGeom>
                <a:avLst/>
                <a:gdLst>
                  <a:gd name="connsiteX0" fmla="*/ 142501 w 414001"/>
                  <a:gd name="connsiteY0" fmla="*/ 717554 h 824874"/>
                  <a:gd name="connsiteX1" fmla="*/ 414002 w 414001"/>
                  <a:gd name="connsiteY1" fmla="*/ 0 h 824874"/>
                  <a:gd name="connsiteX2" fmla="*/ 80859 w 414001"/>
                  <a:gd name="connsiteY2" fmla="*/ 260100 h 824874"/>
                  <a:gd name="connsiteX3" fmla="*/ 134115 w 414001"/>
                  <a:gd name="connsiteY3" fmla="*/ 817666 h 824874"/>
                  <a:gd name="connsiteX4" fmla="*/ 147723 w 414001"/>
                  <a:gd name="connsiteY4" fmla="*/ 824875 h 824874"/>
                  <a:gd name="connsiteX5" fmla="*/ 142501 w 414001"/>
                  <a:gd name="connsiteY5" fmla="*/ 717554 h 824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4001" h="824874">
                    <a:moveTo>
                      <a:pt x="142501" y="717554"/>
                    </a:moveTo>
                    <a:cubicBezTo>
                      <a:pt x="142501" y="442375"/>
                      <a:pt x="245040" y="191176"/>
                      <a:pt x="414002" y="0"/>
                    </a:cubicBezTo>
                    <a:cubicBezTo>
                      <a:pt x="291969" y="21552"/>
                      <a:pt x="164126" y="115853"/>
                      <a:pt x="80859" y="260100"/>
                    </a:cubicBezTo>
                    <a:cubicBezTo>
                      <a:pt x="-45145" y="478271"/>
                      <a:pt x="-21239" y="727926"/>
                      <a:pt x="134115" y="817666"/>
                    </a:cubicBezTo>
                    <a:cubicBezTo>
                      <a:pt x="138602" y="820241"/>
                      <a:pt x="143163" y="822668"/>
                      <a:pt x="147723" y="824875"/>
                    </a:cubicBezTo>
                    <a:cubicBezTo>
                      <a:pt x="144339" y="789567"/>
                      <a:pt x="142501" y="753745"/>
                      <a:pt x="142501" y="717554"/>
                    </a:cubicBezTo>
                    <a:close/>
                  </a:path>
                </a:pathLst>
              </a:custGeom>
              <a:gradFill flip="none" rotWithShape="1">
                <a:gsLst>
                  <a:gs pos="0">
                    <a:schemeClr val="accent1">
                      <a:lumMod val="0"/>
                      <a:lumOff val="100000"/>
                    </a:schemeClr>
                  </a:gs>
                  <a:gs pos="35000">
                    <a:schemeClr val="accent1">
                      <a:lumMod val="0"/>
                      <a:lumOff val="100000"/>
                    </a:schemeClr>
                  </a:gs>
                  <a:gs pos="100000">
                    <a:schemeClr val="tx1"/>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1" name="Freeform: Shape 80">
                <a:extLst>
                  <a:ext uri="{FF2B5EF4-FFF2-40B4-BE49-F238E27FC236}">
                    <a16:creationId xmlns:a16="http://schemas.microsoft.com/office/drawing/2014/main" id="{87B41C51-AC4A-40A7-A396-F703526FFC92}"/>
                  </a:ext>
                </a:extLst>
              </p:cNvPr>
              <p:cNvSpPr/>
              <p:nvPr/>
            </p:nvSpPr>
            <p:spPr>
              <a:xfrm>
                <a:off x="5339349" y="447122"/>
                <a:ext cx="828000" cy="639231"/>
              </a:xfrm>
              <a:custGeom>
                <a:avLst/>
                <a:gdLst>
                  <a:gd name="connsiteX0" fmla="*/ 1192344 w 1192381"/>
                  <a:gd name="connsiteY0" fmla="*/ 920446 h 920541"/>
                  <a:gd name="connsiteX1" fmla="*/ 5 w 1192381"/>
                  <a:gd name="connsiteY1" fmla="*/ 920542 h 920541"/>
                  <a:gd name="connsiteX2" fmla="*/ 132593 w 1192381"/>
                  <a:gd name="connsiteY2" fmla="*/ 751568 h 920541"/>
                  <a:gd name="connsiteX3" fmla="*/ 160406 w 1192381"/>
                  <a:gd name="connsiteY3" fmla="*/ 722803 h 920541"/>
                  <a:gd name="connsiteX4" fmla="*/ 271467 w 1192381"/>
                  <a:gd name="connsiteY4" fmla="*/ 635458 h 920541"/>
                  <a:gd name="connsiteX5" fmla="*/ 523499 w 1192381"/>
                  <a:gd name="connsiteY5" fmla="*/ 636220 h 920541"/>
                  <a:gd name="connsiteX6" fmla="*/ 564075 w 1192381"/>
                  <a:gd name="connsiteY6" fmla="*/ 593834 h 920541"/>
                  <a:gd name="connsiteX7" fmla="*/ 563694 w 1192381"/>
                  <a:gd name="connsiteY7" fmla="*/ 232932 h 920541"/>
                  <a:gd name="connsiteX8" fmla="*/ 535976 w 1192381"/>
                  <a:gd name="connsiteY8" fmla="*/ 163780 h 920541"/>
                  <a:gd name="connsiteX9" fmla="*/ 518927 w 1192381"/>
                  <a:gd name="connsiteY9" fmla="*/ 51195 h 920541"/>
                  <a:gd name="connsiteX10" fmla="*/ 602747 w 1192381"/>
                  <a:gd name="connsiteY10" fmla="*/ 522 h 920541"/>
                  <a:gd name="connsiteX11" fmla="*/ 683995 w 1192381"/>
                  <a:gd name="connsiteY11" fmla="*/ 75579 h 920541"/>
                  <a:gd name="connsiteX12" fmla="*/ 642752 w 1192381"/>
                  <a:gd name="connsiteY12" fmla="*/ 174734 h 920541"/>
                  <a:gd name="connsiteX13" fmla="*/ 620559 w 1192381"/>
                  <a:gd name="connsiteY13" fmla="*/ 216930 h 920541"/>
                  <a:gd name="connsiteX14" fmla="*/ 620368 w 1192381"/>
                  <a:gd name="connsiteY14" fmla="*/ 601549 h 920541"/>
                  <a:gd name="connsiteX15" fmla="*/ 654848 w 1192381"/>
                  <a:gd name="connsiteY15" fmla="*/ 635935 h 920541"/>
                  <a:gd name="connsiteX16" fmla="*/ 921167 w 1192381"/>
                  <a:gd name="connsiteY16" fmla="*/ 635458 h 920541"/>
                  <a:gd name="connsiteX17" fmla="*/ 1034134 w 1192381"/>
                  <a:gd name="connsiteY17" fmla="*/ 721945 h 920541"/>
                  <a:gd name="connsiteX18" fmla="*/ 1060328 w 1192381"/>
                  <a:gd name="connsiteY18" fmla="*/ 751854 h 920541"/>
                  <a:gd name="connsiteX19" fmla="*/ 1192344 w 1192381"/>
                  <a:gd name="connsiteY19" fmla="*/ 920446 h 920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92381" h="920541">
                    <a:moveTo>
                      <a:pt x="1192344" y="920446"/>
                    </a:moveTo>
                    <a:cubicBezTo>
                      <a:pt x="794866" y="920446"/>
                      <a:pt x="397388" y="920542"/>
                      <a:pt x="5" y="920542"/>
                    </a:cubicBezTo>
                    <a:cubicBezTo>
                      <a:pt x="-472" y="816814"/>
                      <a:pt x="35057" y="769666"/>
                      <a:pt x="132593" y="751568"/>
                    </a:cubicBezTo>
                    <a:cubicBezTo>
                      <a:pt x="153071" y="747758"/>
                      <a:pt x="156786" y="740329"/>
                      <a:pt x="160406" y="722803"/>
                    </a:cubicBezTo>
                    <a:cubicBezTo>
                      <a:pt x="172788" y="663176"/>
                      <a:pt x="208507" y="635744"/>
                      <a:pt x="271467" y="635458"/>
                    </a:cubicBezTo>
                    <a:cubicBezTo>
                      <a:pt x="355478" y="634982"/>
                      <a:pt x="439583" y="633458"/>
                      <a:pt x="523499" y="636220"/>
                    </a:cubicBezTo>
                    <a:cubicBezTo>
                      <a:pt x="558265" y="637363"/>
                      <a:pt x="564647" y="625838"/>
                      <a:pt x="564075" y="593834"/>
                    </a:cubicBezTo>
                    <a:cubicBezTo>
                      <a:pt x="562170" y="473533"/>
                      <a:pt x="562742" y="353233"/>
                      <a:pt x="563694" y="232932"/>
                    </a:cubicBezTo>
                    <a:cubicBezTo>
                      <a:pt x="563885" y="205119"/>
                      <a:pt x="559408" y="184354"/>
                      <a:pt x="535976" y="163780"/>
                    </a:cubicBezTo>
                    <a:cubicBezTo>
                      <a:pt x="501686" y="133777"/>
                      <a:pt x="497495" y="92343"/>
                      <a:pt x="518927" y="51195"/>
                    </a:cubicBezTo>
                    <a:cubicBezTo>
                      <a:pt x="536262" y="17762"/>
                      <a:pt x="563980" y="-3669"/>
                      <a:pt x="602747" y="522"/>
                    </a:cubicBezTo>
                    <a:cubicBezTo>
                      <a:pt x="646752" y="5189"/>
                      <a:pt x="674756" y="33002"/>
                      <a:pt x="683995" y="75579"/>
                    </a:cubicBezTo>
                    <a:cubicBezTo>
                      <a:pt x="692853" y="116632"/>
                      <a:pt x="675708" y="150826"/>
                      <a:pt x="642752" y="174734"/>
                    </a:cubicBezTo>
                    <a:cubicBezTo>
                      <a:pt x="626750" y="186355"/>
                      <a:pt x="620368" y="197308"/>
                      <a:pt x="620559" y="216930"/>
                    </a:cubicBezTo>
                    <a:cubicBezTo>
                      <a:pt x="621416" y="345136"/>
                      <a:pt x="621797" y="473343"/>
                      <a:pt x="620368" y="601549"/>
                    </a:cubicBezTo>
                    <a:cubicBezTo>
                      <a:pt x="620082" y="628696"/>
                      <a:pt x="627702" y="636506"/>
                      <a:pt x="654848" y="635935"/>
                    </a:cubicBezTo>
                    <a:cubicBezTo>
                      <a:pt x="743621" y="634315"/>
                      <a:pt x="832394" y="635077"/>
                      <a:pt x="921167" y="635458"/>
                    </a:cubicBezTo>
                    <a:cubicBezTo>
                      <a:pt x="983747" y="635744"/>
                      <a:pt x="1018322" y="662033"/>
                      <a:pt x="1034134" y="721945"/>
                    </a:cubicBezTo>
                    <a:cubicBezTo>
                      <a:pt x="1038134" y="737185"/>
                      <a:pt x="1038039" y="747758"/>
                      <a:pt x="1060328" y="751854"/>
                    </a:cubicBezTo>
                    <a:cubicBezTo>
                      <a:pt x="1159293" y="770047"/>
                      <a:pt x="1193678" y="816148"/>
                      <a:pt x="1192344" y="920446"/>
                    </a:cubicBezTo>
                    <a:close/>
                  </a:path>
                </a:pathLst>
              </a:custGeom>
              <a:solidFill>
                <a:srgbClr val="2B2B2B"/>
              </a:solidFill>
              <a:ln w="9525" cap="flat">
                <a:noFill/>
                <a:prstDash val="solid"/>
                <a:miter/>
              </a:ln>
            </p:spPr>
            <p:txBody>
              <a:bodyPr rtlCol="0" anchor="ctr"/>
              <a:lstStyle/>
              <a:p>
                <a:endParaRPr lang="en-US"/>
              </a:p>
            </p:txBody>
          </p:sp>
        </p:grpSp>
        <p:sp>
          <p:nvSpPr>
            <p:cNvPr id="73" name="Freeform: Shape 72">
              <a:extLst>
                <a:ext uri="{FF2B5EF4-FFF2-40B4-BE49-F238E27FC236}">
                  <a16:creationId xmlns:a16="http://schemas.microsoft.com/office/drawing/2014/main" id="{6BC46771-C4FE-4516-9D54-DE70A0FDF972}"/>
                </a:ext>
              </a:extLst>
            </p:cNvPr>
            <p:cNvSpPr/>
            <p:nvPr/>
          </p:nvSpPr>
          <p:spPr>
            <a:xfrm>
              <a:off x="4992931" y="-152942"/>
              <a:ext cx="1519246" cy="1046061"/>
            </a:xfrm>
            <a:custGeom>
              <a:avLst/>
              <a:gdLst>
                <a:gd name="connsiteX0" fmla="*/ 892428 w 1519246"/>
                <a:gd name="connsiteY0" fmla="*/ 393744 h 1046061"/>
                <a:gd name="connsiteX1" fmla="*/ 919876 w 1519246"/>
                <a:gd name="connsiteY1" fmla="*/ 402462 h 1046061"/>
                <a:gd name="connsiteX2" fmla="*/ 1107257 w 1519246"/>
                <a:gd name="connsiteY2" fmla="*/ 704931 h 1046061"/>
                <a:gd name="connsiteX3" fmla="*/ 1077361 w 1519246"/>
                <a:gd name="connsiteY3" fmla="*/ 832189 h 1046061"/>
                <a:gd name="connsiteX4" fmla="*/ 992104 w 1519246"/>
                <a:gd name="connsiteY4" fmla="*/ 865524 h 1046061"/>
                <a:gd name="connsiteX5" fmla="*/ 963530 w 1519246"/>
                <a:gd name="connsiteY5" fmla="*/ 782383 h 1046061"/>
                <a:gd name="connsiteX6" fmla="*/ 862134 w 1519246"/>
                <a:gd name="connsiteY6" fmla="*/ 512391 h 1046061"/>
                <a:gd name="connsiteX7" fmla="*/ 829393 w 1519246"/>
                <a:gd name="connsiteY7" fmla="*/ 427861 h 1046061"/>
                <a:gd name="connsiteX8" fmla="*/ 892428 w 1519246"/>
                <a:gd name="connsiteY8" fmla="*/ 393744 h 1046061"/>
                <a:gd name="connsiteX9" fmla="*/ 624899 w 1519246"/>
                <a:gd name="connsiteY9" fmla="*/ 378352 h 1046061"/>
                <a:gd name="connsiteX10" fmla="*/ 688576 w 1519246"/>
                <a:gd name="connsiteY10" fmla="*/ 407753 h 1046061"/>
                <a:gd name="connsiteX11" fmla="*/ 656563 w 1519246"/>
                <a:gd name="connsiteY11" fmla="*/ 497707 h 1046061"/>
                <a:gd name="connsiteX12" fmla="*/ 538763 w 1519246"/>
                <a:gd name="connsiteY12" fmla="*/ 689387 h 1046061"/>
                <a:gd name="connsiteX13" fmla="*/ 556622 w 1519246"/>
                <a:gd name="connsiteY13" fmla="*/ 762342 h 1046061"/>
                <a:gd name="connsiteX14" fmla="*/ 525998 w 1519246"/>
                <a:gd name="connsiteY14" fmla="*/ 850311 h 1046061"/>
                <a:gd name="connsiteX15" fmla="*/ 440542 w 1519246"/>
                <a:gd name="connsiteY15" fmla="*/ 812279 h 1046061"/>
                <a:gd name="connsiteX16" fmla="*/ 413357 w 1519246"/>
                <a:gd name="connsiteY16" fmla="*/ 687998 h 1046061"/>
                <a:gd name="connsiteX17" fmla="*/ 596770 w 1519246"/>
                <a:gd name="connsiteY17" fmla="*/ 388374 h 1046061"/>
                <a:gd name="connsiteX18" fmla="*/ 624899 w 1519246"/>
                <a:gd name="connsiteY18" fmla="*/ 378352 h 1046061"/>
                <a:gd name="connsiteX19" fmla="*/ 979568 w 1519246"/>
                <a:gd name="connsiteY19" fmla="*/ 206851 h 1046061"/>
                <a:gd name="connsiteX20" fmla="*/ 1005134 w 1519246"/>
                <a:gd name="connsiteY20" fmla="*/ 215214 h 1046061"/>
                <a:gd name="connsiteX21" fmla="*/ 1272019 w 1519246"/>
                <a:gd name="connsiteY21" fmla="*/ 494929 h 1046061"/>
                <a:gd name="connsiteX22" fmla="*/ 1312498 w 1519246"/>
                <a:gd name="connsiteY22" fmla="*/ 690248 h 1046061"/>
                <a:gd name="connsiteX23" fmla="*/ 1268315 w 1519246"/>
                <a:gd name="connsiteY23" fmla="*/ 911295 h 1046061"/>
                <a:gd name="connsiteX24" fmla="*/ 1181139 w 1519246"/>
                <a:gd name="connsiteY24" fmla="*/ 953097 h 1046061"/>
                <a:gd name="connsiteX25" fmla="*/ 1153425 w 1519246"/>
                <a:gd name="connsiteY25" fmla="*/ 863144 h 1046061"/>
                <a:gd name="connsiteX26" fmla="*/ 956916 w 1519246"/>
                <a:gd name="connsiteY26" fmla="*/ 331228 h 1046061"/>
                <a:gd name="connsiteX27" fmla="*/ 920802 w 1519246"/>
                <a:gd name="connsiteY27" fmla="*/ 233006 h 1046061"/>
                <a:gd name="connsiteX28" fmla="*/ 979568 w 1519246"/>
                <a:gd name="connsiteY28" fmla="*/ 206851 h 1046061"/>
                <a:gd name="connsiteX29" fmla="*/ 539356 w 1519246"/>
                <a:gd name="connsiteY29" fmla="*/ 189866 h 1046061"/>
                <a:gd name="connsiteX30" fmla="*/ 602391 w 1519246"/>
                <a:gd name="connsiteY30" fmla="*/ 219844 h 1046061"/>
                <a:gd name="connsiteX31" fmla="*/ 566740 w 1519246"/>
                <a:gd name="connsiteY31" fmla="*/ 311252 h 1046061"/>
                <a:gd name="connsiteX32" fmla="*/ 337160 w 1519246"/>
                <a:gd name="connsiteY32" fmla="*/ 622055 h 1046061"/>
                <a:gd name="connsiteX33" fmla="*/ 358590 w 1519246"/>
                <a:gd name="connsiteY33" fmla="*/ 826038 h 1046061"/>
                <a:gd name="connsiteX34" fmla="*/ 367983 w 1519246"/>
                <a:gd name="connsiteY34" fmla="*/ 850642 h 1046061"/>
                <a:gd name="connsiteX35" fmla="*/ 333456 w 1519246"/>
                <a:gd name="connsiteY35" fmla="*/ 937884 h 1046061"/>
                <a:gd name="connsiteX36" fmla="*/ 251837 w 1519246"/>
                <a:gd name="connsiteY36" fmla="*/ 895619 h 1046061"/>
                <a:gd name="connsiteX37" fmla="*/ 215128 w 1519246"/>
                <a:gd name="connsiteY37" fmla="*/ 776167 h 1046061"/>
                <a:gd name="connsiteX38" fmla="*/ 206926 w 1519246"/>
                <a:gd name="connsiteY38" fmla="*/ 683832 h 1046061"/>
                <a:gd name="connsiteX39" fmla="*/ 510387 w 1519246"/>
                <a:gd name="connsiteY39" fmla="*/ 199869 h 1046061"/>
                <a:gd name="connsiteX40" fmla="*/ 539356 w 1519246"/>
                <a:gd name="connsiteY40" fmla="*/ 189866 h 1046061"/>
                <a:gd name="connsiteX41" fmla="*/ 1061682 w 1519246"/>
                <a:gd name="connsiteY41" fmla="*/ 17922 h 1046061"/>
                <a:gd name="connsiteX42" fmla="*/ 1085696 w 1519246"/>
                <a:gd name="connsiteY42" fmla="*/ 24393 h 1046061"/>
                <a:gd name="connsiteX43" fmla="*/ 1402717 w 1519246"/>
                <a:gd name="connsiteY43" fmla="*/ 298884 h 1046061"/>
                <a:gd name="connsiteX44" fmla="*/ 1518664 w 1519246"/>
                <a:gd name="connsiteY44" fmla="*/ 706585 h 1046061"/>
                <a:gd name="connsiteX45" fmla="*/ 1459797 w 1519246"/>
                <a:gd name="connsiteY45" fmla="*/ 998140 h 1046061"/>
                <a:gd name="connsiteX46" fmla="*/ 1379699 w 1519246"/>
                <a:gd name="connsiteY46" fmla="*/ 1042058 h 1046061"/>
                <a:gd name="connsiteX47" fmla="*/ 1343453 w 1519246"/>
                <a:gd name="connsiteY47" fmla="*/ 951840 h 1046061"/>
                <a:gd name="connsiteX48" fmla="*/ 1396433 w 1519246"/>
                <a:gd name="connsiteY48" fmla="*/ 683038 h 1046061"/>
                <a:gd name="connsiteX49" fmla="*/ 1061819 w 1519246"/>
                <a:gd name="connsiteY49" fmla="*/ 154032 h 1046061"/>
                <a:gd name="connsiteX50" fmla="*/ 1024911 w 1519246"/>
                <a:gd name="connsiteY50" fmla="*/ 132337 h 1046061"/>
                <a:gd name="connsiteX51" fmla="*/ 1004870 w 1519246"/>
                <a:gd name="connsiteY51" fmla="*/ 46551 h 1046061"/>
                <a:gd name="connsiteX52" fmla="*/ 1061682 w 1519246"/>
                <a:gd name="connsiteY52" fmla="*/ 17922 h 1046061"/>
                <a:gd name="connsiteX53" fmla="*/ 460902 w 1519246"/>
                <a:gd name="connsiteY53" fmla="*/ 296 h 1046061"/>
                <a:gd name="connsiteX54" fmla="*/ 523881 w 1519246"/>
                <a:gd name="connsiteY54" fmla="*/ 48271 h 1046061"/>
                <a:gd name="connsiteX55" fmla="*/ 491802 w 1519246"/>
                <a:gd name="connsiteY55" fmla="*/ 117457 h 1046061"/>
                <a:gd name="connsiteX56" fmla="*/ 366727 w 1519246"/>
                <a:gd name="connsiteY56" fmla="*/ 190279 h 1046061"/>
                <a:gd name="connsiteX57" fmla="*/ 128019 w 1519246"/>
                <a:gd name="connsiteY57" fmla="*/ 631184 h 1046061"/>
                <a:gd name="connsiteX58" fmla="*/ 175641 w 1519246"/>
                <a:gd name="connsiteY58" fmla="*/ 926311 h 1046061"/>
                <a:gd name="connsiteX59" fmla="*/ 179279 w 1519246"/>
                <a:gd name="connsiteY59" fmla="*/ 991990 h 1046061"/>
                <a:gd name="connsiteX60" fmla="*/ 120082 w 1519246"/>
                <a:gd name="connsiteY60" fmla="*/ 1027707 h 1046061"/>
                <a:gd name="connsiteX61" fmla="*/ 63001 w 1519246"/>
                <a:gd name="connsiteY61" fmla="*/ 983987 h 1046061"/>
                <a:gd name="connsiteX62" fmla="*/ 165 w 1519246"/>
                <a:gd name="connsiteY62" fmla="*/ 682510 h 1046061"/>
                <a:gd name="connsiteX63" fmla="*/ 428239 w 1519246"/>
                <a:gd name="connsiteY63" fmla="*/ 10108 h 1046061"/>
                <a:gd name="connsiteX64" fmla="*/ 460902 w 1519246"/>
                <a:gd name="connsiteY64" fmla="*/ 296 h 1046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519246" h="1046061">
                  <a:moveTo>
                    <a:pt x="892428" y="393744"/>
                  </a:moveTo>
                  <a:cubicBezTo>
                    <a:pt x="901336" y="394839"/>
                    <a:pt x="910583" y="397700"/>
                    <a:pt x="919876" y="402462"/>
                  </a:cubicBezTo>
                  <a:cubicBezTo>
                    <a:pt x="1043099" y="465496"/>
                    <a:pt x="1100378" y="569802"/>
                    <a:pt x="1107257" y="704931"/>
                  </a:cubicBezTo>
                  <a:cubicBezTo>
                    <a:pt x="1103289" y="749047"/>
                    <a:pt x="1098858" y="792635"/>
                    <a:pt x="1077361" y="832189"/>
                  </a:cubicBezTo>
                  <a:cubicBezTo>
                    <a:pt x="1057585" y="868567"/>
                    <a:pt x="1025770" y="880869"/>
                    <a:pt x="992104" y="865524"/>
                  </a:cubicBezTo>
                  <a:cubicBezTo>
                    <a:pt x="961017" y="851304"/>
                    <a:pt x="945870" y="817637"/>
                    <a:pt x="963530" y="782383"/>
                  </a:cubicBezTo>
                  <a:cubicBezTo>
                    <a:pt x="1011153" y="687271"/>
                    <a:pt x="959826" y="555846"/>
                    <a:pt x="862134" y="512391"/>
                  </a:cubicBezTo>
                  <a:cubicBezTo>
                    <a:pt x="824764" y="495789"/>
                    <a:pt x="813519" y="459014"/>
                    <a:pt x="829393" y="427861"/>
                  </a:cubicBezTo>
                  <a:cubicBezTo>
                    <a:pt x="842043" y="403057"/>
                    <a:pt x="865706" y="390457"/>
                    <a:pt x="892428" y="393744"/>
                  </a:cubicBezTo>
                  <a:close/>
                  <a:moveTo>
                    <a:pt x="624899" y="378352"/>
                  </a:moveTo>
                  <a:cubicBezTo>
                    <a:pt x="651966" y="373587"/>
                    <a:pt x="675182" y="384289"/>
                    <a:pt x="688576" y="407753"/>
                  </a:cubicBezTo>
                  <a:cubicBezTo>
                    <a:pt x="708221" y="442346"/>
                    <a:pt x="698629" y="474689"/>
                    <a:pt x="656563" y="497707"/>
                  </a:cubicBezTo>
                  <a:cubicBezTo>
                    <a:pt x="580036" y="539575"/>
                    <a:pt x="540814" y="602807"/>
                    <a:pt x="538763" y="689387"/>
                  </a:cubicBezTo>
                  <a:cubicBezTo>
                    <a:pt x="538168" y="715182"/>
                    <a:pt x="547362" y="738663"/>
                    <a:pt x="556622" y="762342"/>
                  </a:cubicBezTo>
                  <a:cubicBezTo>
                    <a:pt x="573025" y="804210"/>
                    <a:pt x="562178" y="834106"/>
                    <a:pt x="525998" y="850311"/>
                  </a:cubicBezTo>
                  <a:cubicBezTo>
                    <a:pt x="491339" y="865855"/>
                    <a:pt x="459525" y="852163"/>
                    <a:pt x="440542" y="812279"/>
                  </a:cubicBezTo>
                  <a:cubicBezTo>
                    <a:pt x="421757" y="772925"/>
                    <a:pt x="416730" y="730395"/>
                    <a:pt x="413357" y="687998"/>
                  </a:cubicBezTo>
                  <a:cubicBezTo>
                    <a:pt x="420302" y="554589"/>
                    <a:pt x="476920" y="451936"/>
                    <a:pt x="596770" y="388374"/>
                  </a:cubicBezTo>
                  <a:cubicBezTo>
                    <a:pt x="606427" y="383248"/>
                    <a:pt x="615877" y="379941"/>
                    <a:pt x="624899" y="378352"/>
                  </a:cubicBezTo>
                  <a:close/>
                  <a:moveTo>
                    <a:pt x="979568" y="206851"/>
                  </a:moveTo>
                  <a:cubicBezTo>
                    <a:pt x="987585" y="208186"/>
                    <a:pt x="996105" y="210964"/>
                    <a:pt x="1005134" y="215214"/>
                  </a:cubicBezTo>
                  <a:cubicBezTo>
                    <a:pt x="1130275" y="273948"/>
                    <a:pt x="1217782" y="368730"/>
                    <a:pt x="1272019" y="494929"/>
                  </a:cubicBezTo>
                  <a:cubicBezTo>
                    <a:pt x="1301121" y="562659"/>
                    <a:pt x="1310447" y="634159"/>
                    <a:pt x="1312498" y="690248"/>
                  </a:cubicBezTo>
                  <a:cubicBezTo>
                    <a:pt x="1313357" y="778481"/>
                    <a:pt x="1295036" y="845947"/>
                    <a:pt x="1268315" y="911295"/>
                  </a:cubicBezTo>
                  <a:cubicBezTo>
                    <a:pt x="1251316" y="952767"/>
                    <a:pt x="1217385" y="967979"/>
                    <a:pt x="1181139" y="953097"/>
                  </a:cubicBezTo>
                  <a:cubicBezTo>
                    <a:pt x="1148729" y="939737"/>
                    <a:pt x="1135897" y="902829"/>
                    <a:pt x="1153425" y="863144"/>
                  </a:cubicBezTo>
                  <a:cubicBezTo>
                    <a:pt x="1240402" y="665841"/>
                    <a:pt x="1155873" y="429449"/>
                    <a:pt x="956916" y="331228"/>
                  </a:cubicBezTo>
                  <a:cubicBezTo>
                    <a:pt x="907904" y="307019"/>
                    <a:pt x="895338" y="268591"/>
                    <a:pt x="920802" y="233006"/>
                  </a:cubicBezTo>
                  <a:cubicBezTo>
                    <a:pt x="935982" y="211824"/>
                    <a:pt x="955515" y="202845"/>
                    <a:pt x="979568" y="206851"/>
                  </a:cubicBezTo>
                  <a:close/>
                  <a:moveTo>
                    <a:pt x="539356" y="189866"/>
                  </a:moveTo>
                  <a:cubicBezTo>
                    <a:pt x="566860" y="185107"/>
                    <a:pt x="589444" y="195834"/>
                    <a:pt x="602391" y="219844"/>
                  </a:cubicBezTo>
                  <a:cubicBezTo>
                    <a:pt x="621705" y="255627"/>
                    <a:pt x="609468" y="288963"/>
                    <a:pt x="566740" y="311252"/>
                  </a:cubicBezTo>
                  <a:cubicBezTo>
                    <a:pt x="439483" y="377726"/>
                    <a:pt x="358723" y="479254"/>
                    <a:pt x="337160" y="622055"/>
                  </a:cubicBezTo>
                  <a:cubicBezTo>
                    <a:pt x="326776" y="690777"/>
                    <a:pt x="329885" y="760292"/>
                    <a:pt x="358590" y="826038"/>
                  </a:cubicBezTo>
                  <a:cubicBezTo>
                    <a:pt x="362096" y="834107"/>
                    <a:pt x="365205" y="842309"/>
                    <a:pt x="367983" y="850642"/>
                  </a:cubicBezTo>
                  <a:cubicBezTo>
                    <a:pt x="381806" y="891717"/>
                    <a:pt x="368777" y="924457"/>
                    <a:pt x="333456" y="937884"/>
                  </a:cubicBezTo>
                  <a:cubicBezTo>
                    <a:pt x="301443" y="950054"/>
                    <a:pt x="267579" y="933585"/>
                    <a:pt x="251837" y="895619"/>
                  </a:cubicBezTo>
                  <a:cubicBezTo>
                    <a:pt x="235830" y="857058"/>
                    <a:pt x="222932" y="817241"/>
                    <a:pt x="215128" y="776167"/>
                  </a:cubicBezTo>
                  <a:cubicBezTo>
                    <a:pt x="209439" y="746006"/>
                    <a:pt x="205339" y="715448"/>
                    <a:pt x="206926" y="683832"/>
                  </a:cubicBezTo>
                  <a:cubicBezTo>
                    <a:pt x="216583" y="465629"/>
                    <a:pt x="311960" y="300472"/>
                    <a:pt x="510387" y="199869"/>
                  </a:cubicBezTo>
                  <a:cubicBezTo>
                    <a:pt x="520474" y="194759"/>
                    <a:pt x="530188" y="191452"/>
                    <a:pt x="539356" y="189866"/>
                  </a:cubicBezTo>
                  <a:close/>
                  <a:moveTo>
                    <a:pt x="1061682" y="17922"/>
                  </a:moveTo>
                  <a:cubicBezTo>
                    <a:pt x="1069532" y="18647"/>
                    <a:pt x="1077626" y="20772"/>
                    <a:pt x="1085696" y="24393"/>
                  </a:cubicBezTo>
                  <a:cubicBezTo>
                    <a:pt x="1218774" y="84253"/>
                    <a:pt x="1324272" y="176323"/>
                    <a:pt x="1402717" y="298884"/>
                  </a:cubicBezTo>
                  <a:cubicBezTo>
                    <a:pt x="1471703" y="406630"/>
                    <a:pt x="1524220" y="541957"/>
                    <a:pt x="1518664" y="706585"/>
                  </a:cubicBezTo>
                  <a:cubicBezTo>
                    <a:pt x="1523029" y="804607"/>
                    <a:pt x="1502790" y="903689"/>
                    <a:pt x="1459797" y="998140"/>
                  </a:cubicBezTo>
                  <a:cubicBezTo>
                    <a:pt x="1441344" y="1038619"/>
                    <a:pt x="1411580" y="1054163"/>
                    <a:pt x="1379699" y="1042058"/>
                  </a:cubicBezTo>
                  <a:cubicBezTo>
                    <a:pt x="1340146" y="1027110"/>
                    <a:pt x="1325396" y="994502"/>
                    <a:pt x="1343453" y="951840"/>
                  </a:cubicBezTo>
                  <a:cubicBezTo>
                    <a:pt x="1379964" y="865657"/>
                    <a:pt x="1403774" y="775968"/>
                    <a:pt x="1396433" y="683038"/>
                  </a:cubicBezTo>
                  <a:cubicBezTo>
                    <a:pt x="1377913" y="449424"/>
                    <a:pt x="1282337" y="261646"/>
                    <a:pt x="1061819" y="154032"/>
                  </a:cubicBezTo>
                  <a:cubicBezTo>
                    <a:pt x="1049053" y="147815"/>
                    <a:pt x="1036553" y="140473"/>
                    <a:pt x="1024911" y="132337"/>
                  </a:cubicBezTo>
                  <a:cubicBezTo>
                    <a:pt x="992435" y="109717"/>
                    <a:pt x="985689" y="79490"/>
                    <a:pt x="1004870" y="46551"/>
                  </a:cubicBezTo>
                  <a:cubicBezTo>
                    <a:pt x="1016776" y="26163"/>
                    <a:pt x="1038131" y="15745"/>
                    <a:pt x="1061682" y="17922"/>
                  </a:cubicBezTo>
                  <a:close/>
                  <a:moveTo>
                    <a:pt x="460902" y="296"/>
                  </a:moveTo>
                  <a:cubicBezTo>
                    <a:pt x="491699" y="-2538"/>
                    <a:pt x="515845" y="15035"/>
                    <a:pt x="523881" y="48271"/>
                  </a:cubicBezTo>
                  <a:cubicBezTo>
                    <a:pt x="531488" y="79689"/>
                    <a:pt x="517134" y="100987"/>
                    <a:pt x="491802" y="117457"/>
                  </a:cubicBezTo>
                  <a:cubicBezTo>
                    <a:pt x="451323" y="143781"/>
                    <a:pt x="406148" y="161177"/>
                    <a:pt x="366727" y="190279"/>
                  </a:cubicBezTo>
                  <a:cubicBezTo>
                    <a:pt x="217575" y="300473"/>
                    <a:pt x="148655" y="452666"/>
                    <a:pt x="128019" y="631184"/>
                  </a:cubicBezTo>
                  <a:cubicBezTo>
                    <a:pt x="116179" y="733837"/>
                    <a:pt x="135096" y="831793"/>
                    <a:pt x="175641" y="926311"/>
                  </a:cubicBezTo>
                  <a:cubicBezTo>
                    <a:pt x="184637" y="947344"/>
                    <a:pt x="194492" y="969369"/>
                    <a:pt x="179279" y="991990"/>
                  </a:cubicBezTo>
                  <a:cubicBezTo>
                    <a:pt x="165125" y="1012957"/>
                    <a:pt x="147134" y="1029029"/>
                    <a:pt x="120082" y="1027707"/>
                  </a:cubicBezTo>
                  <a:cubicBezTo>
                    <a:pt x="91640" y="1026252"/>
                    <a:pt x="74047" y="1008393"/>
                    <a:pt x="63001" y="983987"/>
                  </a:cubicBezTo>
                  <a:cubicBezTo>
                    <a:pt x="19876" y="888543"/>
                    <a:pt x="-2149" y="788801"/>
                    <a:pt x="165" y="682510"/>
                  </a:cubicBezTo>
                  <a:cubicBezTo>
                    <a:pt x="13658" y="376933"/>
                    <a:pt x="149449" y="148213"/>
                    <a:pt x="428239" y="10108"/>
                  </a:cubicBezTo>
                  <a:cubicBezTo>
                    <a:pt x="439632" y="4452"/>
                    <a:pt x="450636" y="1240"/>
                    <a:pt x="460902" y="296"/>
                  </a:cubicBezTo>
                  <a:close/>
                </a:path>
              </a:pathLst>
            </a:custGeom>
            <a:gradFill flip="none" rotWithShape="1">
              <a:gsLst>
                <a:gs pos="0">
                  <a:schemeClr val="accent1">
                    <a:lumMod val="20000"/>
                    <a:lumOff val="80000"/>
                  </a:schemeClr>
                </a:gs>
                <a:gs pos="48000">
                  <a:schemeClr val="accent1">
                    <a:lumMod val="60000"/>
                    <a:lumOff val="40000"/>
                  </a:schemeClr>
                </a:gs>
                <a:gs pos="100000">
                  <a:schemeClr val="accent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endParaRPr>
            </a:p>
          </p:txBody>
        </p:sp>
      </p:grpSp>
      <p:sp>
        <p:nvSpPr>
          <p:cNvPr id="111" name="TextBox 110">
            <a:extLst>
              <a:ext uri="{FF2B5EF4-FFF2-40B4-BE49-F238E27FC236}">
                <a16:creationId xmlns:a16="http://schemas.microsoft.com/office/drawing/2014/main" id="{73DB9AA1-FE05-497D-9C0E-CE2C2ACA60C2}"/>
              </a:ext>
            </a:extLst>
          </p:cNvPr>
          <p:cNvSpPr txBox="1"/>
          <p:nvPr/>
        </p:nvSpPr>
        <p:spPr>
          <a:xfrm>
            <a:off x="750749" y="1613293"/>
            <a:ext cx="5897980" cy="1754326"/>
          </a:xfrm>
          <a:prstGeom prst="rect">
            <a:avLst/>
          </a:prstGeom>
          <a:noFill/>
        </p:spPr>
        <p:txBody>
          <a:bodyPr wrap="square" rtlCol="0">
            <a:spAutoFit/>
          </a:bodyPr>
          <a:lstStyle/>
          <a:p>
            <a:pPr marL="285750" indent="-285750" algn="just">
              <a:buFont typeface="Wingdings" panose="05000000000000000000" pitchFamily="2" charset="2"/>
              <a:buChar char="q"/>
            </a:pPr>
            <a:r>
              <a:rPr lang="en-US" dirty="0" err="1"/>
              <a:t>GenAI</a:t>
            </a:r>
            <a:r>
              <a:rPr lang="en-US" dirty="0"/>
              <a:t> is used to integrate genetic information with AI diagnosis and </a:t>
            </a:r>
            <a:r>
              <a:rPr lang="en-US" dirty="0" err="1"/>
              <a:t>individualised</a:t>
            </a:r>
            <a:r>
              <a:rPr lang="en-US" dirty="0"/>
              <a:t> treatment. </a:t>
            </a:r>
          </a:p>
          <a:p>
            <a:pPr marL="285750" indent="-285750" algn="just">
              <a:buFont typeface="Wingdings" panose="05000000000000000000" pitchFamily="2" charset="2"/>
              <a:buChar char="q"/>
            </a:pPr>
            <a:r>
              <a:rPr lang="en-US" dirty="0"/>
              <a:t>Applied to NHS genomics services, hospitals, and research centers. </a:t>
            </a:r>
          </a:p>
          <a:p>
            <a:pPr marL="285750" indent="-285750" algn="just">
              <a:buFont typeface="Wingdings" panose="05000000000000000000" pitchFamily="2" charset="2"/>
              <a:buChar char="q"/>
            </a:pPr>
            <a:r>
              <a:rPr lang="en-US" dirty="0"/>
              <a:t>Functions: genomic data analysis, risk prediction, treatment planning.</a:t>
            </a:r>
            <a:endParaRPr lang="ko-KR" altLang="en-US" sz="1200" dirty="0">
              <a:solidFill>
                <a:schemeClr val="tx1">
                  <a:lumMod val="85000"/>
                  <a:lumOff val="15000"/>
                </a:schemeClr>
              </a:solidFill>
              <a:cs typeface="Arial" pitchFamily="34" charset="0"/>
            </a:endParaRPr>
          </a:p>
        </p:txBody>
      </p:sp>
      <p:pic>
        <p:nvPicPr>
          <p:cNvPr id="2052" name="Picture 4" descr="5 Top Pros and Cons of Generative AI in Healthcare"/>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129083" y="3817375"/>
            <a:ext cx="5082529" cy="25613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31334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82640" y="1229787"/>
            <a:ext cx="6096000" cy="923330"/>
          </a:xfrm>
          <a:prstGeom prst="rect">
            <a:avLst/>
          </a:prstGeom>
        </p:spPr>
        <p:txBody>
          <a:bodyPr>
            <a:spAutoFit/>
          </a:bodyPr>
          <a:lstStyle/>
          <a:p>
            <a:pPr algn="just"/>
            <a:r>
              <a:rPr lang="en-US" dirty="0" err="1">
                <a:solidFill>
                  <a:schemeClr val="bg1"/>
                </a:solidFill>
                <a:latin typeface="Arial" panose="020B0604020202020204" pitchFamily="34" charset="0"/>
                <a:ea typeface="Calibri" panose="020F0502020204030204" pitchFamily="34" charset="0"/>
                <a:cs typeface="Times New Roman" panose="02020603050405020304" pitchFamily="18" charset="0"/>
              </a:rPr>
              <a:t>GenAI</a:t>
            </a:r>
            <a:r>
              <a:rPr lang="en-US" dirty="0">
                <a:solidFill>
                  <a:schemeClr val="bg1"/>
                </a:solidFill>
                <a:latin typeface="Arial" panose="020B0604020202020204" pitchFamily="34" charset="0"/>
                <a:ea typeface="Calibri" panose="020F0502020204030204" pitchFamily="34" charset="0"/>
                <a:cs typeface="Times New Roman" panose="02020603050405020304" pitchFamily="18" charset="0"/>
              </a:rPr>
              <a:t> systems are a component of the NHS genomics services, hospitals, and research centers, which are intended to enhance the concept of precision medicine</a:t>
            </a:r>
            <a:endParaRPr lang="en-US" dirty="0">
              <a:solidFill>
                <a:schemeClr val="bg1"/>
              </a:solidFill>
            </a:endParaRPr>
          </a:p>
        </p:txBody>
      </p:sp>
      <p:sp>
        <p:nvSpPr>
          <p:cNvPr id="20" name="Rectangle 19"/>
          <p:cNvSpPr/>
          <p:nvPr/>
        </p:nvSpPr>
        <p:spPr>
          <a:xfrm>
            <a:off x="5882640" y="2705505"/>
            <a:ext cx="6096000" cy="646331"/>
          </a:xfrm>
          <a:prstGeom prst="rect">
            <a:avLst/>
          </a:prstGeom>
        </p:spPr>
        <p:txBody>
          <a:bodyPr>
            <a:spAutoFit/>
          </a:bodyPr>
          <a:lstStyle/>
          <a:p>
            <a:r>
              <a:rPr lang="en-US" dirty="0">
                <a:solidFill>
                  <a:schemeClr val="bg1"/>
                </a:solidFill>
                <a:latin typeface="ui-sans-serif"/>
              </a:rPr>
              <a:t>Applications: AI that examines genetic data in order to deliver cancer treatment or identify a rare disease.</a:t>
            </a:r>
            <a:endParaRPr lang="en-US" dirty="0">
              <a:solidFill>
                <a:schemeClr val="bg1"/>
              </a:solidFill>
            </a:endParaRPr>
          </a:p>
        </p:txBody>
      </p:sp>
      <p:pic>
        <p:nvPicPr>
          <p:cNvPr id="3074" name="Picture 2" descr="NHS Genomic Medicine Service on 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7328" y="3485997"/>
            <a:ext cx="5994672" cy="3372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8161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p:txBody>
          <a:bodyPr/>
          <a:lstStyle/>
          <a:p>
            <a:r>
              <a:rPr lang="en-US" dirty="0"/>
              <a:t>Infographic Style</a:t>
            </a:r>
          </a:p>
        </p:txBody>
      </p:sp>
      <p:sp>
        <p:nvSpPr>
          <p:cNvPr id="30" name="Freeform 14">
            <a:extLst>
              <a:ext uri="{FF2B5EF4-FFF2-40B4-BE49-F238E27FC236}">
                <a16:creationId xmlns:a16="http://schemas.microsoft.com/office/drawing/2014/main" id="{FD307CE3-FAA2-4FB4-B2F9-EB164D11D138}"/>
              </a:ext>
            </a:extLst>
          </p:cNvPr>
          <p:cNvSpPr/>
          <p:nvPr/>
        </p:nvSpPr>
        <p:spPr>
          <a:xfrm flipV="1">
            <a:off x="1697305" y="2044925"/>
            <a:ext cx="2812211" cy="940280"/>
          </a:xfrm>
          <a:custGeom>
            <a:avLst/>
            <a:gdLst>
              <a:gd name="connsiteX0" fmla="*/ 2812211 w 2812211"/>
              <a:gd name="connsiteY0" fmla="*/ 0 h 940280"/>
              <a:gd name="connsiteX1" fmla="*/ 1949570 w 2812211"/>
              <a:gd name="connsiteY1" fmla="*/ 940280 h 940280"/>
              <a:gd name="connsiteX2" fmla="*/ 0 w 2812211"/>
              <a:gd name="connsiteY2" fmla="*/ 940280 h 940280"/>
            </a:gdLst>
            <a:ahLst/>
            <a:cxnLst>
              <a:cxn ang="0">
                <a:pos x="connsiteX0" y="connsiteY0"/>
              </a:cxn>
              <a:cxn ang="0">
                <a:pos x="connsiteX1" y="connsiteY1"/>
              </a:cxn>
              <a:cxn ang="0">
                <a:pos x="connsiteX2" y="connsiteY2"/>
              </a:cxn>
            </a:cxnLst>
            <a:rect l="l" t="t" r="r" b="b"/>
            <a:pathLst>
              <a:path w="2812211" h="940280">
                <a:moveTo>
                  <a:pt x="2812211" y="0"/>
                </a:moveTo>
                <a:lnTo>
                  <a:pt x="1949570" y="940280"/>
                </a:lnTo>
                <a:lnTo>
                  <a:pt x="0" y="940280"/>
                </a:lnTo>
              </a:path>
            </a:pathLst>
          </a:custGeom>
          <a:ln w="508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sp>
        <p:nvSpPr>
          <p:cNvPr id="31" name="Freeform 13">
            <a:extLst>
              <a:ext uri="{FF2B5EF4-FFF2-40B4-BE49-F238E27FC236}">
                <a16:creationId xmlns:a16="http://schemas.microsoft.com/office/drawing/2014/main" id="{053E7B56-3406-43B0-A6AB-33C935C4AFC8}"/>
              </a:ext>
            </a:extLst>
          </p:cNvPr>
          <p:cNvSpPr/>
          <p:nvPr/>
        </p:nvSpPr>
        <p:spPr>
          <a:xfrm flipV="1">
            <a:off x="7826612" y="5082010"/>
            <a:ext cx="2631058" cy="936000"/>
          </a:xfrm>
          <a:custGeom>
            <a:avLst/>
            <a:gdLst>
              <a:gd name="connsiteX0" fmla="*/ 0 w 2631057"/>
              <a:gd name="connsiteY0" fmla="*/ 793631 h 793631"/>
              <a:gd name="connsiteX1" fmla="*/ 603849 w 2631057"/>
              <a:gd name="connsiteY1" fmla="*/ 0 h 793631"/>
              <a:gd name="connsiteX2" fmla="*/ 2631057 w 2631057"/>
              <a:gd name="connsiteY2" fmla="*/ 0 h 793631"/>
            </a:gdLst>
            <a:ahLst/>
            <a:cxnLst>
              <a:cxn ang="0">
                <a:pos x="connsiteX0" y="connsiteY0"/>
              </a:cxn>
              <a:cxn ang="0">
                <a:pos x="connsiteX1" y="connsiteY1"/>
              </a:cxn>
              <a:cxn ang="0">
                <a:pos x="connsiteX2" y="connsiteY2"/>
              </a:cxn>
            </a:cxnLst>
            <a:rect l="l" t="t" r="r" b="b"/>
            <a:pathLst>
              <a:path w="2631057" h="793631">
                <a:moveTo>
                  <a:pt x="0" y="793631"/>
                </a:moveTo>
                <a:lnTo>
                  <a:pt x="603849" y="0"/>
                </a:lnTo>
                <a:lnTo>
                  <a:pt x="2631057" y="0"/>
                </a:lnTo>
              </a:path>
            </a:pathLst>
          </a:custGeom>
          <a:ln w="4762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pic>
        <p:nvPicPr>
          <p:cNvPr id="40" name="Picture 39"/>
          <p:cNvPicPr>
            <a:picLocks noChangeAspect="1"/>
          </p:cNvPicPr>
          <p:nvPr/>
        </p:nvPicPr>
        <p:blipFill>
          <a:blip r:embed="rId3"/>
          <a:stretch>
            <a:fillRect/>
          </a:stretch>
        </p:blipFill>
        <p:spPr>
          <a:xfrm>
            <a:off x="4509515" y="2337685"/>
            <a:ext cx="3472407" cy="3274455"/>
          </a:xfrm>
          <a:prstGeom prst="rect">
            <a:avLst/>
          </a:prstGeom>
        </p:spPr>
      </p:pic>
      <p:sp>
        <p:nvSpPr>
          <p:cNvPr id="41" name="Rectangle 40"/>
          <p:cNvSpPr/>
          <p:nvPr/>
        </p:nvSpPr>
        <p:spPr>
          <a:xfrm>
            <a:off x="938479" y="2534274"/>
            <a:ext cx="3026746" cy="1077218"/>
          </a:xfrm>
          <a:prstGeom prst="rect">
            <a:avLst/>
          </a:prstGeom>
        </p:spPr>
        <p:txBody>
          <a:bodyPr wrap="square">
            <a:spAutoFit/>
          </a:bodyPr>
          <a:lstStyle/>
          <a:p>
            <a:pPr algn="just"/>
            <a:r>
              <a:rPr lang="en-US" sz="1600" dirty="0">
                <a:solidFill>
                  <a:srgbClr val="111111"/>
                </a:solidFill>
              </a:rPr>
              <a:t>New hybrid medical-AI jobs (e.g., clinical </a:t>
            </a:r>
            <a:r>
              <a:rPr lang="en-US" sz="1600" dirty="0" err="1">
                <a:solidFill>
                  <a:srgbClr val="111111"/>
                </a:solidFill>
              </a:rPr>
              <a:t>bioinformaticians</a:t>
            </a:r>
            <a:r>
              <a:rPr lang="en-US" sz="1600" dirty="0">
                <a:solidFill>
                  <a:srgbClr val="111111"/>
                </a:solidFill>
              </a:rPr>
              <a:t>).</a:t>
            </a:r>
            <a:r>
              <a:rPr lang="en-US" sz="1600" dirty="0"/>
              <a:t> </a:t>
            </a:r>
            <a:r>
              <a:rPr lang="en-US" sz="1600" dirty="0">
                <a:solidFill>
                  <a:srgbClr val="111111"/>
                </a:solidFill>
              </a:rPr>
              <a:t>Less administration; improved clinical decision support.</a:t>
            </a:r>
            <a:endParaRPr lang="en-US" sz="1600" dirty="0"/>
          </a:p>
        </p:txBody>
      </p:sp>
      <p:sp>
        <p:nvSpPr>
          <p:cNvPr id="42" name="Rectangle 41"/>
          <p:cNvSpPr/>
          <p:nvPr/>
        </p:nvSpPr>
        <p:spPr>
          <a:xfrm>
            <a:off x="8129451" y="3974912"/>
            <a:ext cx="3666309" cy="1569660"/>
          </a:xfrm>
          <a:prstGeom prst="rect">
            <a:avLst/>
          </a:prstGeom>
        </p:spPr>
        <p:txBody>
          <a:bodyPr wrap="square">
            <a:spAutoFit/>
          </a:bodyPr>
          <a:lstStyle/>
          <a:p>
            <a:pPr marL="285750" indent="-285750" algn="just">
              <a:buFont typeface="Wingdings" panose="05000000000000000000" pitchFamily="2" charset="2"/>
              <a:buChar char="ü"/>
            </a:pPr>
            <a:r>
              <a:rPr lang="en-US" sz="1600" dirty="0">
                <a:solidFill>
                  <a:srgbClr val="111111"/>
                </a:solidFill>
              </a:rPr>
              <a:t>Challenges: the adaptation of staff, lack of digital skills, the fear of job loss.</a:t>
            </a:r>
            <a:r>
              <a:rPr lang="en-US" sz="1600" dirty="0"/>
              <a:t> </a:t>
            </a:r>
          </a:p>
          <a:p>
            <a:pPr marL="285750" indent="-285750" algn="just">
              <a:buFont typeface="Wingdings" panose="05000000000000000000" pitchFamily="2" charset="2"/>
              <a:buChar char="ü"/>
            </a:pPr>
            <a:r>
              <a:rPr lang="en-US" sz="1600" dirty="0">
                <a:solidFill>
                  <a:srgbClr val="111111"/>
                </a:solidFill>
              </a:rPr>
              <a:t>Barrier-solution: Reduced digital capability -guaranteed CPD time to train.</a:t>
            </a:r>
            <a:endParaRPr lang="en-US" sz="1600" dirty="0"/>
          </a:p>
        </p:txBody>
      </p:sp>
    </p:spTree>
    <p:extLst>
      <p:ext uri="{BB962C8B-B14F-4D97-AF65-F5344CB8AC3E}">
        <p14:creationId xmlns:p14="http://schemas.microsoft.com/office/powerpoint/2010/main" val="41846009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Impact on Service Delivery</a:t>
            </a:r>
          </a:p>
        </p:txBody>
      </p:sp>
      <p:sp>
        <p:nvSpPr>
          <p:cNvPr id="3" name="Rectangle 2"/>
          <p:cNvSpPr/>
          <p:nvPr/>
        </p:nvSpPr>
        <p:spPr>
          <a:xfrm>
            <a:off x="1140823" y="1650500"/>
            <a:ext cx="5031377" cy="3139321"/>
          </a:xfrm>
          <a:prstGeom prst="rect">
            <a:avLst/>
          </a:prstGeom>
        </p:spPr>
        <p:txBody>
          <a:bodyPr wrap="square">
            <a:spAutoFit/>
          </a:bodyPr>
          <a:lstStyle/>
          <a:p>
            <a:pPr marL="285750" indent="-285750" algn="just">
              <a:buFont typeface="Wingdings" panose="05000000000000000000" pitchFamily="2" charset="2"/>
              <a:buChar char="ü"/>
            </a:pPr>
            <a:r>
              <a:rPr lang="en-US" dirty="0">
                <a:solidFill>
                  <a:srgbClr val="111111"/>
                </a:solidFill>
              </a:rPr>
              <a:t>Automates office work, enhances clinical processes.</a:t>
            </a:r>
            <a:r>
              <a:rPr lang="en-US" dirty="0"/>
              <a:t> </a:t>
            </a:r>
            <a:r>
              <a:rPr lang="en-US" dirty="0">
                <a:solidFill>
                  <a:srgbClr val="111111"/>
                </a:solidFill>
              </a:rPr>
              <a:t>Improves treatment and diagnostics accuracy; facilitates remote patient monitoring.</a:t>
            </a:r>
            <a:r>
              <a:rPr lang="en-US" dirty="0"/>
              <a:t> </a:t>
            </a:r>
          </a:p>
          <a:p>
            <a:pPr marL="285750" indent="-285750" algn="just">
              <a:buFont typeface="Wingdings" panose="05000000000000000000" pitchFamily="2" charset="2"/>
              <a:buChar char="ü"/>
            </a:pPr>
            <a:r>
              <a:rPr lang="en-US" dirty="0">
                <a:solidFill>
                  <a:srgbClr val="111111"/>
                </a:solidFill>
              </a:rPr>
              <a:t>Challenges:  </a:t>
            </a:r>
          </a:p>
          <a:p>
            <a:pPr marL="285750" indent="-285750" algn="just">
              <a:buFont typeface="Arial" panose="020B0604020202020204" pitchFamily="34" charset="0"/>
              <a:buChar char="•"/>
            </a:pPr>
            <a:r>
              <a:rPr lang="en-US" dirty="0">
                <a:solidFill>
                  <a:srgbClr val="111111"/>
                </a:solidFill>
              </a:rPr>
              <a:t>Difficulties with connecting legacy systems; disrupted workflow during the implementation.</a:t>
            </a:r>
            <a:r>
              <a:rPr lang="en-US" dirty="0"/>
              <a:t> </a:t>
            </a:r>
          </a:p>
          <a:p>
            <a:pPr marL="285750" indent="-285750" algn="just">
              <a:buFont typeface="Wingdings" panose="05000000000000000000" pitchFamily="2" charset="2"/>
              <a:buChar char="ü"/>
            </a:pPr>
            <a:r>
              <a:rPr lang="en-US" dirty="0">
                <a:solidFill>
                  <a:srgbClr val="111111"/>
                </a:solidFill>
              </a:rPr>
              <a:t>Barrier-solution: System compatibility problems phased integration with legacy support.</a:t>
            </a:r>
            <a:endParaRPr lang="en-US" dirty="0"/>
          </a:p>
        </p:txBody>
      </p:sp>
      <p:pic>
        <p:nvPicPr>
          <p:cNvPr id="1026" name="Picture 2" descr="Generative AI in Healthcare: Use Cases, Benefits, Challenges of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1650500"/>
            <a:ext cx="6019800" cy="4698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5380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p:txBody>
          <a:bodyPr/>
          <a:lstStyle/>
          <a:p>
            <a:r>
              <a:rPr lang="en-US" dirty="0"/>
              <a:t>Effects on Patient Service Users</a:t>
            </a:r>
          </a:p>
        </p:txBody>
      </p:sp>
      <p:sp>
        <p:nvSpPr>
          <p:cNvPr id="3" name="Rounded Rectangle 2">
            <a:extLst>
              <a:ext uri="{FF2B5EF4-FFF2-40B4-BE49-F238E27FC236}">
                <a16:creationId xmlns:a16="http://schemas.microsoft.com/office/drawing/2014/main" id="{A9232EAF-EF20-4A00-B488-86DF9CDD3A81}"/>
              </a:ext>
            </a:extLst>
          </p:cNvPr>
          <p:cNvSpPr/>
          <p:nvPr/>
        </p:nvSpPr>
        <p:spPr>
          <a:xfrm flipH="1">
            <a:off x="2599508" y="1797826"/>
            <a:ext cx="8641067" cy="210539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4" name="Rounded Rectangle 3">
            <a:extLst>
              <a:ext uri="{FF2B5EF4-FFF2-40B4-BE49-F238E27FC236}">
                <a16:creationId xmlns:a16="http://schemas.microsoft.com/office/drawing/2014/main" id="{FE72D863-678E-4144-8AE6-5A051FAE3A41}"/>
              </a:ext>
            </a:extLst>
          </p:cNvPr>
          <p:cNvSpPr/>
          <p:nvPr/>
        </p:nvSpPr>
        <p:spPr>
          <a:xfrm flipH="1">
            <a:off x="2692920" y="1952271"/>
            <a:ext cx="7996182" cy="1796505"/>
          </a:xfrm>
          <a:prstGeom prst="roundRect">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chemeClr val="tx1">
                  <a:lumMod val="65000"/>
                  <a:lumOff val="35000"/>
                </a:schemeClr>
              </a:solidFill>
            </a:endParaRPr>
          </a:p>
        </p:txBody>
      </p:sp>
      <p:sp>
        <p:nvSpPr>
          <p:cNvPr id="8" name="Rounded Rectangle 7">
            <a:extLst>
              <a:ext uri="{FF2B5EF4-FFF2-40B4-BE49-F238E27FC236}">
                <a16:creationId xmlns:a16="http://schemas.microsoft.com/office/drawing/2014/main" id="{A8C21802-0B89-462E-A8E0-3AA5A059A790}"/>
              </a:ext>
            </a:extLst>
          </p:cNvPr>
          <p:cNvSpPr/>
          <p:nvPr/>
        </p:nvSpPr>
        <p:spPr>
          <a:xfrm flipH="1" flipV="1">
            <a:off x="2599508" y="3915898"/>
            <a:ext cx="8641066" cy="2105390"/>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9" name="Rounded Rectangle 8">
            <a:extLst>
              <a:ext uri="{FF2B5EF4-FFF2-40B4-BE49-F238E27FC236}">
                <a16:creationId xmlns:a16="http://schemas.microsoft.com/office/drawing/2014/main" id="{4971AFE8-0D4D-4F8A-A397-8BC9CC79246B}"/>
              </a:ext>
            </a:extLst>
          </p:cNvPr>
          <p:cNvSpPr/>
          <p:nvPr/>
        </p:nvSpPr>
        <p:spPr>
          <a:xfrm flipH="1" flipV="1">
            <a:off x="2692920" y="4070342"/>
            <a:ext cx="7996182" cy="1796505"/>
          </a:xfrm>
          <a:prstGeom prst="roundRect">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chemeClr val="tx1">
                  <a:lumMod val="65000"/>
                  <a:lumOff val="35000"/>
                </a:schemeClr>
              </a:solidFill>
            </a:endParaRPr>
          </a:p>
        </p:txBody>
      </p:sp>
      <p:sp>
        <p:nvSpPr>
          <p:cNvPr id="15" name="Rectangle 14">
            <a:extLst>
              <a:ext uri="{FF2B5EF4-FFF2-40B4-BE49-F238E27FC236}">
                <a16:creationId xmlns:a16="http://schemas.microsoft.com/office/drawing/2014/main" id="{1CBBCB41-8A25-4770-B06A-D2AA9D5209A7}"/>
              </a:ext>
            </a:extLst>
          </p:cNvPr>
          <p:cNvSpPr/>
          <p:nvPr/>
        </p:nvSpPr>
        <p:spPr>
          <a:xfrm>
            <a:off x="6656532" y="2040521"/>
            <a:ext cx="68958" cy="162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6" name="Rectangle 15">
            <a:extLst>
              <a:ext uri="{FF2B5EF4-FFF2-40B4-BE49-F238E27FC236}">
                <a16:creationId xmlns:a16="http://schemas.microsoft.com/office/drawing/2014/main" id="{C4374992-E0AD-465E-A8A5-C4885BFD67D8}"/>
              </a:ext>
            </a:extLst>
          </p:cNvPr>
          <p:cNvSpPr/>
          <p:nvPr/>
        </p:nvSpPr>
        <p:spPr>
          <a:xfrm>
            <a:off x="6656532" y="4158593"/>
            <a:ext cx="68958" cy="1620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8" name="TextBox 17">
            <a:extLst>
              <a:ext uri="{FF2B5EF4-FFF2-40B4-BE49-F238E27FC236}">
                <a16:creationId xmlns:a16="http://schemas.microsoft.com/office/drawing/2014/main" id="{FAEDF143-BFED-4D51-8387-60BC9501DB02}"/>
              </a:ext>
            </a:extLst>
          </p:cNvPr>
          <p:cNvSpPr txBox="1"/>
          <p:nvPr/>
        </p:nvSpPr>
        <p:spPr>
          <a:xfrm>
            <a:off x="7184107" y="2569458"/>
            <a:ext cx="3151385" cy="923330"/>
          </a:xfrm>
          <a:prstGeom prst="rect">
            <a:avLst/>
          </a:prstGeom>
          <a:noFill/>
        </p:spPr>
        <p:txBody>
          <a:bodyPr wrap="square" rtlCol="0">
            <a:spAutoFit/>
          </a:bodyPr>
          <a:lstStyle/>
          <a:p>
            <a:pPr marL="171459" indent="-171459">
              <a:buFont typeface="Wingdings" pitchFamily="2" charset="2"/>
              <a:buChar char="v"/>
            </a:pPr>
            <a:r>
              <a:rPr lang="en-US" dirty="0"/>
              <a:t>More empowered patients using AI-based portals and telehealth.</a:t>
            </a:r>
            <a:endParaRPr lang="en-US" altLang="ko-KR" sz="1200" dirty="0">
              <a:solidFill>
                <a:schemeClr val="tx1">
                  <a:lumMod val="65000"/>
                  <a:lumOff val="35000"/>
                </a:schemeClr>
              </a:solidFill>
              <a:cs typeface="Arial" pitchFamily="34" charset="0"/>
            </a:endParaRPr>
          </a:p>
        </p:txBody>
      </p:sp>
      <p:sp>
        <p:nvSpPr>
          <p:cNvPr id="21" name="TextBox 20">
            <a:extLst>
              <a:ext uri="{FF2B5EF4-FFF2-40B4-BE49-F238E27FC236}">
                <a16:creationId xmlns:a16="http://schemas.microsoft.com/office/drawing/2014/main" id="{50D0BB49-92F7-487E-81FA-AA538C232F89}"/>
              </a:ext>
            </a:extLst>
          </p:cNvPr>
          <p:cNvSpPr txBox="1"/>
          <p:nvPr/>
        </p:nvSpPr>
        <p:spPr>
          <a:xfrm>
            <a:off x="7100484" y="4222860"/>
            <a:ext cx="3151385" cy="1477328"/>
          </a:xfrm>
          <a:prstGeom prst="rect">
            <a:avLst/>
          </a:prstGeom>
          <a:noFill/>
        </p:spPr>
        <p:txBody>
          <a:bodyPr wrap="square" rtlCol="0">
            <a:spAutoFit/>
          </a:bodyPr>
          <a:lstStyle/>
          <a:p>
            <a:pPr marL="171459" indent="-171459">
              <a:buFont typeface="Wingdings" pitchFamily="2" charset="2"/>
              <a:buChar char="v"/>
            </a:pPr>
            <a:r>
              <a:rPr lang="en-US" dirty="0"/>
              <a:t>Barrier-solution: Digital exclusion - efforts to become more digital literate and digital accessible.</a:t>
            </a:r>
            <a:endParaRPr lang="en-US" altLang="ko-KR" sz="1200" dirty="0">
              <a:solidFill>
                <a:schemeClr val="tx1">
                  <a:lumMod val="65000"/>
                  <a:lumOff val="35000"/>
                </a:schemeClr>
              </a:solidFill>
              <a:cs typeface="Arial" pitchFamily="34" charset="0"/>
            </a:endParaRPr>
          </a:p>
        </p:txBody>
      </p:sp>
      <p:sp>
        <p:nvSpPr>
          <p:cNvPr id="24" name="TextBox 23">
            <a:extLst>
              <a:ext uri="{FF2B5EF4-FFF2-40B4-BE49-F238E27FC236}">
                <a16:creationId xmlns:a16="http://schemas.microsoft.com/office/drawing/2014/main" id="{28E2881D-DF2D-482D-BE60-983B566BC7C0}"/>
              </a:ext>
            </a:extLst>
          </p:cNvPr>
          <p:cNvSpPr txBox="1"/>
          <p:nvPr/>
        </p:nvSpPr>
        <p:spPr>
          <a:xfrm>
            <a:off x="3019811" y="2481190"/>
            <a:ext cx="3459815" cy="646331"/>
          </a:xfrm>
          <a:prstGeom prst="rect">
            <a:avLst/>
          </a:prstGeom>
          <a:noFill/>
        </p:spPr>
        <p:txBody>
          <a:bodyPr wrap="square" rtlCol="0">
            <a:spAutoFit/>
          </a:bodyPr>
          <a:lstStyle/>
          <a:p>
            <a:pPr marL="285750" indent="-285750">
              <a:buFont typeface="Wingdings" panose="05000000000000000000" pitchFamily="2" charset="2"/>
              <a:buChar char="v"/>
            </a:pPr>
            <a:r>
              <a:rPr lang="en-US" dirty="0"/>
              <a:t>More </a:t>
            </a:r>
            <a:r>
              <a:rPr lang="en-US" dirty="0" err="1"/>
              <a:t>individualised</a:t>
            </a:r>
            <a:r>
              <a:rPr lang="en-US" dirty="0"/>
              <a:t> care using genomic profiling.</a:t>
            </a:r>
            <a:endParaRPr lang="en-US" altLang="ko-KR" sz="1200" dirty="0">
              <a:solidFill>
                <a:schemeClr val="tx1">
                  <a:lumMod val="65000"/>
                  <a:lumOff val="35000"/>
                </a:schemeClr>
              </a:solidFill>
              <a:cs typeface="Arial" pitchFamily="34" charset="0"/>
            </a:endParaRPr>
          </a:p>
        </p:txBody>
      </p:sp>
      <p:sp>
        <p:nvSpPr>
          <p:cNvPr id="27" name="TextBox 26">
            <a:extLst>
              <a:ext uri="{FF2B5EF4-FFF2-40B4-BE49-F238E27FC236}">
                <a16:creationId xmlns:a16="http://schemas.microsoft.com/office/drawing/2014/main" id="{23A9FABA-8963-4EF9-B13B-170A0FB1E3E2}"/>
              </a:ext>
            </a:extLst>
          </p:cNvPr>
          <p:cNvSpPr txBox="1"/>
          <p:nvPr/>
        </p:nvSpPr>
        <p:spPr>
          <a:xfrm>
            <a:off x="3019811" y="4599261"/>
            <a:ext cx="3459815" cy="923330"/>
          </a:xfrm>
          <a:prstGeom prst="rect">
            <a:avLst/>
          </a:prstGeom>
          <a:noFill/>
        </p:spPr>
        <p:txBody>
          <a:bodyPr wrap="square" rtlCol="0">
            <a:spAutoFit/>
          </a:bodyPr>
          <a:lstStyle/>
          <a:p>
            <a:pPr marL="285750" indent="-285750">
              <a:buFont typeface="Wingdings" panose="05000000000000000000" pitchFamily="2" charset="2"/>
              <a:buChar char="v"/>
            </a:pPr>
            <a:r>
              <a:rPr lang="en-US" dirty="0"/>
              <a:t>Challenges: privacy issues, digital inequality of vulnerable populations.</a:t>
            </a:r>
            <a:endParaRPr lang="en-US" altLang="ko-KR" sz="1200" dirty="0">
              <a:solidFill>
                <a:schemeClr val="tx1">
                  <a:lumMod val="65000"/>
                  <a:lumOff val="35000"/>
                </a:schemeClr>
              </a:solidFill>
              <a:cs typeface="Arial" pitchFamily="34" charset="0"/>
            </a:endParaRPr>
          </a:p>
        </p:txBody>
      </p:sp>
    </p:spTree>
    <p:extLst>
      <p:ext uri="{BB962C8B-B14F-4D97-AF65-F5344CB8AC3E}">
        <p14:creationId xmlns:p14="http://schemas.microsoft.com/office/powerpoint/2010/main" val="1198383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Impact on Community</a:t>
            </a:r>
          </a:p>
        </p:txBody>
      </p:sp>
      <p:sp>
        <p:nvSpPr>
          <p:cNvPr id="3" name="Rectangle 2"/>
          <p:cNvSpPr/>
          <p:nvPr/>
        </p:nvSpPr>
        <p:spPr>
          <a:xfrm>
            <a:off x="1258388" y="1494830"/>
            <a:ext cx="10054046" cy="1754326"/>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marL="285750" indent="-285750" algn="just">
              <a:buFont typeface="Wingdings" panose="05000000000000000000" pitchFamily="2" charset="2"/>
              <a:buChar char="ü"/>
            </a:pPr>
            <a:r>
              <a:rPr lang="en-US" dirty="0">
                <a:solidFill>
                  <a:srgbClr val="111111"/>
                </a:solidFill>
              </a:rPr>
              <a:t>Enhances rural/underserved health care access through telemedicine.</a:t>
            </a:r>
            <a:r>
              <a:rPr lang="en-US" dirty="0"/>
              <a:t> </a:t>
            </a:r>
          </a:p>
          <a:p>
            <a:pPr marL="285750" indent="-285750" algn="just">
              <a:buFont typeface="Wingdings" panose="05000000000000000000" pitchFamily="2" charset="2"/>
              <a:buChar char="ü"/>
            </a:pPr>
            <a:r>
              <a:rPr lang="en-US" dirty="0">
                <a:solidFill>
                  <a:srgbClr val="111111"/>
                </a:solidFill>
              </a:rPr>
              <a:t>Facilitates community-based health co-production and proactive care with insights on community data.</a:t>
            </a:r>
            <a:endParaRPr lang="en-US" dirty="0"/>
          </a:p>
          <a:p>
            <a:pPr marL="285750" indent="-285750" algn="just">
              <a:buFont typeface="Wingdings" panose="05000000000000000000" pitchFamily="2" charset="2"/>
              <a:buChar char="ü"/>
            </a:pPr>
            <a:r>
              <a:rPr lang="en-US" dirty="0">
                <a:solidFill>
                  <a:srgbClr val="111111"/>
                </a:solidFill>
              </a:rPr>
              <a:t>Challenges: inequality based on the digital infrastructure gap; communal </a:t>
            </a:r>
            <a:r>
              <a:rPr lang="en-US" dirty="0" err="1">
                <a:solidFill>
                  <a:srgbClr val="111111"/>
                </a:solidFill>
              </a:rPr>
              <a:t>scepticism</a:t>
            </a:r>
            <a:r>
              <a:rPr lang="en-US" dirty="0">
                <a:solidFill>
                  <a:srgbClr val="111111"/>
                </a:solidFill>
              </a:rPr>
              <a:t>.</a:t>
            </a:r>
            <a:r>
              <a:rPr lang="en-US" dirty="0"/>
              <a:t> </a:t>
            </a:r>
          </a:p>
          <a:p>
            <a:pPr marL="285750" indent="-285750" algn="just">
              <a:buFont typeface="Wingdings" panose="05000000000000000000" pitchFamily="2" charset="2"/>
              <a:buChar char="ü"/>
            </a:pPr>
            <a:r>
              <a:rPr lang="en-US" dirty="0">
                <a:solidFill>
                  <a:srgbClr val="111111"/>
                </a:solidFill>
              </a:rPr>
              <a:t>Barrier-solution: Infrastructure gaps- government spending in broadband and digital inclusion</a:t>
            </a:r>
            <a:endParaRPr lang="en-US" dirty="0"/>
          </a:p>
          <a:p>
            <a:r>
              <a:rPr lang="en-US" dirty="0">
                <a:solidFill>
                  <a:srgbClr val="111111"/>
                </a:solidFill>
                <a:latin typeface="ui-sans-serif"/>
              </a:rPr>
              <a:t>.</a:t>
            </a:r>
            <a:endParaRPr lang="en-US" dirty="0"/>
          </a:p>
        </p:txBody>
      </p:sp>
      <p:pic>
        <p:nvPicPr>
          <p:cNvPr id="2050" name="Picture 2" descr="Smart healthcare: Artificial intelligences impact on dru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4523" y="3566160"/>
            <a:ext cx="6581775" cy="2916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6598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53946">
              <a:schemeClr val="accent3">
                <a:lumMod val="40000"/>
                <a:lumOff val="60000"/>
              </a:schemeClr>
            </a:gs>
            <a:gs pos="0">
              <a:schemeClr val="accent1">
                <a:lumMod val="5000"/>
                <a:lumOff val="95000"/>
              </a:schemeClr>
            </a:gs>
            <a:gs pos="74000">
              <a:schemeClr val="accent4">
                <a:lumMod val="40000"/>
                <a:lumOff val="60000"/>
              </a:schemeClr>
            </a:gs>
            <a:gs pos="83000">
              <a:schemeClr val="accent4">
                <a:lumMod val="40000"/>
                <a:lumOff val="60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Challenges and Recommendations</a:t>
            </a:r>
          </a:p>
        </p:txBody>
      </p:sp>
      <p:sp>
        <p:nvSpPr>
          <p:cNvPr id="4" name="Rectangle 3"/>
          <p:cNvSpPr/>
          <p:nvPr/>
        </p:nvSpPr>
        <p:spPr>
          <a:xfrm>
            <a:off x="323529" y="1491348"/>
            <a:ext cx="6096000" cy="1569660"/>
          </a:xfrm>
          <a:prstGeom prst="rect">
            <a:avLst/>
          </a:prstGeom>
        </p:spPr>
        <p:style>
          <a:lnRef idx="1">
            <a:schemeClr val="accent4"/>
          </a:lnRef>
          <a:fillRef idx="3">
            <a:schemeClr val="accent4"/>
          </a:fillRef>
          <a:effectRef idx="2">
            <a:schemeClr val="accent4"/>
          </a:effectRef>
          <a:fontRef idx="minor">
            <a:schemeClr val="lt1"/>
          </a:fontRef>
        </p:style>
        <p:txBody>
          <a:bodyPr>
            <a:spAutoFit/>
          </a:bodyPr>
          <a:lstStyle/>
          <a:p>
            <a:r>
              <a:rPr lang="fr-FR" sz="2400" b="1" dirty="0" err="1">
                <a:solidFill>
                  <a:srgbClr val="111111"/>
                </a:solidFill>
              </a:rPr>
              <a:t>Significant</a:t>
            </a:r>
            <a:r>
              <a:rPr lang="fr-FR" sz="2400" b="1" dirty="0">
                <a:solidFill>
                  <a:srgbClr val="111111"/>
                </a:solidFill>
              </a:rPr>
              <a:t> obstacles:</a:t>
            </a:r>
          </a:p>
          <a:p>
            <a:pPr marL="285750" indent="-285750">
              <a:buFont typeface="Wingdings" panose="05000000000000000000" pitchFamily="2" charset="2"/>
              <a:buChar char="ü"/>
            </a:pPr>
            <a:r>
              <a:rPr lang="fr-FR" dirty="0" err="1">
                <a:solidFill>
                  <a:srgbClr val="111111"/>
                </a:solidFill>
              </a:rPr>
              <a:t>Employee</a:t>
            </a:r>
            <a:r>
              <a:rPr lang="fr-FR" dirty="0">
                <a:solidFill>
                  <a:srgbClr val="111111"/>
                </a:solidFill>
              </a:rPr>
              <a:t> orientation</a:t>
            </a:r>
          </a:p>
          <a:p>
            <a:pPr marL="285750" indent="-285750">
              <a:buFont typeface="Wingdings" panose="05000000000000000000" pitchFamily="2" charset="2"/>
              <a:buChar char="ü"/>
            </a:pPr>
            <a:r>
              <a:rPr lang="fr-FR" dirty="0">
                <a:solidFill>
                  <a:srgbClr val="111111"/>
                </a:solidFill>
              </a:rPr>
              <a:t>System </a:t>
            </a:r>
            <a:r>
              <a:rPr lang="fr-FR" dirty="0" err="1">
                <a:solidFill>
                  <a:srgbClr val="111111"/>
                </a:solidFill>
              </a:rPr>
              <a:t>integration</a:t>
            </a:r>
            <a:r>
              <a:rPr lang="fr-FR" dirty="0">
                <a:solidFill>
                  <a:srgbClr val="111111"/>
                </a:solidFill>
              </a:rPr>
              <a:t> </a:t>
            </a:r>
          </a:p>
          <a:p>
            <a:pPr marL="285750" indent="-285750">
              <a:buFont typeface="Wingdings" panose="05000000000000000000" pitchFamily="2" charset="2"/>
              <a:buChar char="ü"/>
            </a:pPr>
            <a:r>
              <a:rPr lang="fr-FR" dirty="0" err="1">
                <a:solidFill>
                  <a:srgbClr val="111111"/>
                </a:solidFill>
              </a:rPr>
              <a:t>Privacy</a:t>
            </a:r>
            <a:endParaRPr lang="fr-FR" dirty="0">
              <a:solidFill>
                <a:srgbClr val="111111"/>
              </a:solidFill>
            </a:endParaRPr>
          </a:p>
          <a:p>
            <a:pPr marL="285750" indent="-285750">
              <a:buFont typeface="Wingdings" panose="05000000000000000000" pitchFamily="2" charset="2"/>
              <a:buChar char="ü"/>
            </a:pPr>
            <a:r>
              <a:rPr lang="fr-FR" dirty="0">
                <a:solidFill>
                  <a:srgbClr val="111111"/>
                </a:solidFill>
              </a:rPr>
              <a:t>Digital exclusion.</a:t>
            </a:r>
            <a:endParaRPr lang="en-US" dirty="0"/>
          </a:p>
        </p:txBody>
      </p:sp>
      <p:sp>
        <p:nvSpPr>
          <p:cNvPr id="5" name="Rectangle 4"/>
          <p:cNvSpPr/>
          <p:nvPr/>
        </p:nvSpPr>
        <p:spPr>
          <a:xfrm>
            <a:off x="323529" y="3488600"/>
            <a:ext cx="6096000" cy="2431435"/>
          </a:xfrm>
          <a:prstGeom prst="rect">
            <a:avLst/>
          </a:prstGeom>
        </p:spPr>
        <p:txBody>
          <a:bodyPr>
            <a:spAutoFit/>
          </a:bodyPr>
          <a:lstStyle/>
          <a:p>
            <a:r>
              <a:rPr lang="en-US" sz="2000" b="1" dirty="0">
                <a:solidFill>
                  <a:srgbClr val="111111"/>
                </a:solidFill>
              </a:rPr>
              <a:t>Introduce the stages of integration of the AI-NHS system </a:t>
            </a:r>
          </a:p>
          <a:p>
            <a:pPr marL="285750" indent="-285750">
              <a:buFont typeface="Wingdings" panose="05000000000000000000" pitchFamily="2" charset="2"/>
              <a:buChar char="ü"/>
            </a:pPr>
            <a:r>
              <a:rPr lang="en-US" dirty="0">
                <a:solidFill>
                  <a:srgbClr val="111111"/>
                </a:solidFill>
              </a:rPr>
              <a:t>Barrier: Legacy system compatibility</a:t>
            </a:r>
          </a:p>
          <a:p>
            <a:pPr marL="285750" indent="-285750">
              <a:buFont typeface="Wingdings" panose="05000000000000000000" pitchFamily="2" charset="2"/>
              <a:buChar char="ü"/>
            </a:pPr>
            <a:r>
              <a:rPr lang="en-US" dirty="0">
                <a:solidFill>
                  <a:srgbClr val="111111"/>
                </a:solidFill>
              </a:rPr>
              <a:t>Solution: Gradual rollout</a:t>
            </a:r>
            <a:endParaRPr lang="en-US" dirty="0"/>
          </a:p>
          <a:p>
            <a:r>
              <a:rPr lang="en-US" sz="2000" b="1" dirty="0">
                <a:solidFill>
                  <a:srgbClr val="111111"/>
                </a:solidFill>
              </a:rPr>
              <a:t>Enhance digital inclusion </a:t>
            </a:r>
          </a:p>
          <a:p>
            <a:pPr marL="285750" indent="-285750">
              <a:buFont typeface="Wingdings" panose="05000000000000000000" pitchFamily="2" charset="2"/>
              <a:buChar char="ü"/>
            </a:pPr>
            <a:r>
              <a:rPr lang="en-US" dirty="0">
                <a:solidFill>
                  <a:srgbClr val="111111"/>
                </a:solidFill>
              </a:rPr>
              <a:t>Barrier: Access and skills</a:t>
            </a:r>
          </a:p>
          <a:p>
            <a:pPr marL="285750" indent="-285750">
              <a:buFont typeface="Wingdings" panose="05000000000000000000" pitchFamily="2" charset="2"/>
              <a:buChar char="ü"/>
            </a:pPr>
            <a:r>
              <a:rPr lang="en-US" dirty="0">
                <a:solidFill>
                  <a:srgbClr val="111111"/>
                </a:solidFill>
              </a:rPr>
              <a:t>Solution: Broadband investment and education.</a:t>
            </a:r>
          </a:p>
          <a:p>
            <a:r>
              <a:rPr lang="en-US" sz="2000" b="1" dirty="0">
                <a:solidFill>
                  <a:srgbClr val="111111"/>
                </a:solidFill>
              </a:rPr>
              <a:t>Research-Based </a:t>
            </a:r>
            <a:r>
              <a:rPr lang="en-US" sz="2000" b="1" dirty="0" err="1">
                <a:solidFill>
                  <a:srgbClr val="111111"/>
                </a:solidFill>
              </a:rPr>
              <a:t>evidencee</a:t>
            </a:r>
            <a:r>
              <a:rPr lang="en-US" sz="2000" b="1" dirty="0">
                <a:solidFill>
                  <a:srgbClr val="111111"/>
                </a:solidFill>
              </a:rPr>
              <a:t> solution</a:t>
            </a:r>
            <a:endParaRPr lang="en-US" sz="2000" b="1" dirty="0"/>
          </a:p>
        </p:txBody>
      </p:sp>
      <p:pic>
        <p:nvPicPr>
          <p:cNvPr id="3074" name="Picture 2" descr="Generative AI in Healthcare: Use Cases And Benefi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3453" y="1400229"/>
            <a:ext cx="4613273" cy="4212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36097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53946">
              <a:schemeClr val="accent3">
                <a:lumMod val="40000"/>
                <a:lumOff val="60000"/>
              </a:schemeClr>
            </a:gs>
            <a:gs pos="0">
              <a:schemeClr val="accent1">
                <a:lumMod val="5000"/>
                <a:lumOff val="95000"/>
              </a:schemeClr>
            </a:gs>
            <a:gs pos="74000">
              <a:schemeClr val="accent4">
                <a:lumMod val="40000"/>
                <a:lumOff val="60000"/>
              </a:schemeClr>
            </a:gs>
            <a:gs pos="83000">
              <a:schemeClr val="accent4">
                <a:lumMod val="40000"/>
                <a:lumOff val="60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6366" y="839572"/>
            <a:ext cx="11573197" cy="724247"/>
          </a:xfrm>
        </p:spPr>
        <p:txBody>
          <a:bodyPr/>
          <a:lstStyle/>
          <a:p>
            <a:r>
              <a:rPr lang="en-US" dirty="0"/>
              <a:t>Conclusion</a:t>
            </a:r>
          </a:p>
        </p:txBody>
      </p:sp>
      <p:sp>
        <p:nvSpPr>
          <p:cNvPr id="3" name="Rectangle 2"/>
          <p:cNvSpPr/>
          <p:nvPr/>
        </p:nvSpPr>
        <p:spPr>
          <a:xfrm>
            <a:off x="1733389" y="2413339"/>
            <a:ext cx="8753476" cy="2246769"/>
          </a:xfrm>
          <a:prstGeom prst="rect">
            <a:avLst/>
          </a:prstGeom>
        </p:spPr>
        <p:txBody>
          <a:bodyPr wrap="square">
            <a:spAutoFit/>
          </a:bodyPr>
          <a:lstStyle/>
          <a:p>
            <a:pPr marL="342900" indent="-342900" algn="just">
              <a:buFont typeface="Wingdings" panose="05000000000000000000" pitchFamily="2" charset="2"/>
              <a:buChar char="q"/>
            </a:pPr>
            <a:r>
              <a:rPr lang="en-US" sz="2000" dirty="0" err="1">
                <a:solidFill>
                  <a:srgbClr val="111111"/>
                </a:solidFill>
              </a:rPr>
              <a:t>GenAI</a:t>
            </a:r>
            <a:r>
              <a:rPr lang="en-US" sz="2000" dirty="0">
                <a:solidFill>
                  <a:srgbClr val="111111"/>
                </a:solidFill>
              </a:rPr>
              <a:t> leads to substantial workforce efficiency, the quality of service delivery, and patient-</a:t>
            </a:r>
            <a:r>
              <a:rPr lang="en-US" sz="2000" dirty="0" err="1">
                <a:solidFill>
                  <a:srgbClr val="111111"/>
                </a:solidFill>
              </a:rPr>
              <a:t>centred</a:t>
            </a:r>
            <a:r>
              <a:rPr lang="en-US" sz="2000" dirty="0">
                <a:solidFill>
                  <a:srgbClr val="111111"/>
                </a:solidFill>
              </a:rPr>
              <a:t> care.</a:t>
            </a:r>
            <a:r>
              <a:rPr lang="en-US" sz="2000" dirty="0"/>
              <a:t> </a:t>
            </a:r>
          </a:p>
          <a:p>
            <a:pPr marL="342900" indent="-342900" algn="just">
              <a:buFont typeface="Wingdings" panose="05000000000000000000" pitchFamily="2" charset="2"/>
              <a:buChar char="q"/>
            </a:pPr>
            <a:r>
              <a:rPr lang="en-US" sz="2000" dirty="0">
                <a:solidFill>
                  <a:srgbClr val="111111"/>
                </a:solidFill>
              </a:rPr>
              <a:t>The balanced perspective identifies the potential of transformation and the challenges of implementation.</a:t>
            </a:r>
            <a:r>
              <a:rPr lang="en-US" sz="2000" dirty="0"/>
              <a:t> </a:t>
            </a:r>
          </a:p>
          <a:p>
            <a:pPr marL="342900" indent="-342900" algn="just">
              <a:buFont typeface="Wingdings" panose="05000000000000000000" pitchFamily="2" charset="2"/>
              <a:buChar char="q"/>
            </a:pPr>
            <a:r>
              <a:rPr lang="en-US" sz="2000" dirty="0">
                <a:solidFill>
                  <a:srgbClr val="111111"/>
                </a:solidFill>
              </a:rPr>
              <a:t>A further investment in training, infrastructure and ethical governance is necessary.</a:t>
            </a:r>
            <a:r>
              <a:rPr lang="en-US" sz="2000" dirty="0"/>
              <a:t> </a:t>
            </a:r>
          </a:p>
          <a:p>
            <a:pPr marL="342900" indent="-342900" algn="just">
              <a:buFont typeface="Wingdings" panose="05000000000000000000" pitchFamily="2" charset="2"/>
              <a:buChar char="q"/>
            </a:pPr>
            <a:r>
              <a:rPr lang="en-US" sz="2000" dirty="0" err="1">
                <a:solidFill>
                  <a:srgbClr val="111111"/>
                </a:solidFill>
              </a:rPr>
              <a:t>GenAI</a:t>
            </a:r>
            <a:r>
              <a:rPr lang="en-US" sz="2000" dirty="0">
                <a:solidFill>
                  <a:srgbClr val="111111"/>
                </a:solidFill>
              </a:rPr>
              <a:t> has a bright future of sustainable equitable precision healthcare.</a:t>
            </a:r>
            <a:endParaRPr lang="en-US" sz="2000" dirty="0"/>
          </a:p>
        </p:txBody>
      </p:sp>
    </p:spTree>
    <p:extLst>
      <p:ext uri="{BB962C8B-B14F-4D97-AF65-F5344CB8AC3E}">
        <p14:creationId xmlns:p14="http://schemas.microsoft.com/office/powerpoint/2010/main" val="1941060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References</a:t>
            </a:r>
          </a:p>
        </p:txBody>
      </p:sp>
      <p:sp>
        <p:nvSpPr>
          <p:cNvPr id="3" name="Rectangle 2"/>
          <p:cNvSpPr/>
          <p:nvPr/>
        </p:nvSpPr>
        <p:spPr>
          <a:xfrm>
            <a:off x="0" y="1063756"/>
            <a:ext cx="11896726" cy="5691558"/>
          </a:xfrm>
          <a:prstGeom prst="rect">
            <a:avLst/>
          </a:prstGeom>
        </p:spPr>
        <p:txBody>
          <a:bodyPr wrap="square">
            <a:spAutoFit/>
          </a:bodyPr>
          <a:lstStyle/>
          <a:p>
            <a:pPr marL="457200" marR="0" indent="-457200" algn="just">
              <a:lnSpc>
                <a:spcPct val="150000"/>
              </a:lnSpc>
              <a:spcBef>
                <a:spcPts val="0"/>
              </a:spcBef>
              <a:spcAft>
                <a:spcPts val="800"/>
              </a:spcAft>
            </a:pPr>
            <a:r>
              <a:rPr lang="en-US" sz="800" dirty="0" err="1">
                <a:latin typeface="Arial" panose="020B0604020202020204" pitchFamily="34" charset="0"/>
                <a:ea typeface="Calibri" panose="020F0502020204030204" pitchFamily="34" charset="0"/>
                <a:cs typeface="Times New Roman" panose="02020603050405020304" pitchFamily="18" charset="0"/>
              </a:rPr>
              <a:t>Alowais</a:t>
            </a:r>
            <a:r>
              <a:rPr lang="en-US" sz="800" dirty="0">
                <a:latin typeface="Arial" panose="020B0604020202020204" pitchFamily="34" charset="0"/>
                <a:ea typeface="Calibri" panose="020F0502020204030204" pitchFamily="34" charset="0"/>
                <a:cs typeface="Times New Roman" panose="02020603050405020304" pitchFamily="18" charset="0"/>
              </a:rPr>
              <a:t>, S.A., </a:t>
            </a:r>
            <a:r>
              <a:rPr lang="en-US" sz="800" dirty="0" err="1">
                <a:latin typeface="Arial" panose="020B0604020202020204" pitchFamily="34" charset="0"/>
                <a:ea typeface="Calibri" panose="020F0502020204030204" pitchFamily="34" charset="0"/>
                <a:cs typeface="Times New Roman" panose="02020603050405020304" pitchFamily="18" charset="0"/>
              </a:rPr>
              <a:t>Alghamdi</a:t>
            </a:r>
            <a:r>
              <a:rPr lang="en-US" sz="800" dirty="0">
                <a:latin typeface="Arial" panose="020B0604020202020204" pitchFamily="34" charset="0"/>
                <a:ea typeface="Calibri" panose="020F0502020204030204" pitchFamily="34" charset="0"/>
                <a:cs typeface="Times New Roman" panose="02020603050405020304" pitchFamily="18" charset="0"/>
              </a:rPr>
              <a:t>, S.S., </a:t>
            </a:r>
            <a:r>
              <a:rPr lang="en-US" sz="800" dirty="0" err="1">
                <a:latin typeface="Arial" panose="020B0604020202020204" pitchFamily="34" charset="0"/>
                <a:ea typeface="Calibri" panose="020F0502020204030204" pitchFamily="34" charset="0"/>
                <a:cs typeface="Times New Roman" panose="02020603050405020304" pitchFamily="18" charset="0"/>
              </a:rPr>
              <a:t>Alsuhebany</a:t>
            </a:r>
            <a:r>
              <a:rPr lang="en-US" sz="800" dirty="0">
                <a:latin typeface="Arial" panose="020B0604020202020204" pitchFamily="34" charset="0"/>
                <a:ea typeface="Calibri" panose="020F0502020204030204" pitchFamily="34" charset="0"/>
                <a:cs typeface="Times New Roman" panose="02020603050405020304" pitchFamily="18" charset="0"/>
              </a:rPr>
              <a:t>, N., </a:t>
            </a:r>
            <a:r>
              <a:rPr lang="en-US" sz="800" dirty="0" err="1">
                <a:latin typeface="Arial" panose="020B0604020202020204" pitchFamily="34" charset="0"/>
                <a:ea typeface="Calibri" panose="020F0502020204030204" pitchFamily="34" charset="0"/>
                <a:cs typeface="Times New Roman" panose="02020603050405020304" pitchFamily="18" charset="0"/>
              </a:rPr>
              <a:t>Alqahtani</a:t>
            </a:r>
            <a:r>
              <a:rPr lang="en-US" sz="800" dirty="0">
                <a:latin typeface="Arial" panose="020B0604020202020204" pitchFamily="34" charset="0"/>
                <a:ea typeface="Calibri" panose="020F0502020204030204" pitchFamily="34" charset="0"/>
                <a:cs typeface="Times New Roman" panose="02020603050405020304" pitchFamily="18" charset="0"/>
              </a:rPr>
              <a:t>, T., </a:t>
            </a:r>
            <a:r>
              <a:rPr lang="en-US" sz="800" dirty="0" err="1">
                <a:latin typeface="Arial" panose="020B0604020202020204" pitchFamily="34" charset="0"/>
                <a:ea typeface="Calibri" panose="020F0502020204030204" pitchFamily="34" charset="0"/>
                <a:cs typeface="Times New Roman" panose="02020603050405020304" pitchFamily="18" charset="0"/>
              </a:rPr>
              <a:t>Alshaya</a:t>
            </a:r>
            <a:r>
              <a:rPr lang="en-US" sz="800" dirty="0">
                <a:latin typeface="Arial" panose="020B0604020202020204" pitchFamily="34" charset="0"/>
                <a:ea typeface="Calibri" panose="020F0502020204030204" pitchFamily="34" charset="0"/>
                <a:cs typeface="Times New Roman" panose="02020603050405020304" pitchFamily="18" charset="0"/>
              </a:rPr>
              <a:t>, A.I., </a:t>
            </a:r>
            <a:r>
              <a:rPr lang="en-US" sz="800" dirty="0" err="1">
                <a:latin typeface="Arial" panose="020B0604020202020204" pitchFamily="34" charset="0"/>
                <a:ea typeface="Calibri" panose="020F0502020204030204" pitchFamily="34" charset="0"/>
                <a:cs typeface="Times New Roman" panose="02020603050405020304" pitchFamily="18" charset="0"/>
              </a:rPr>
              <a:t>Almohareb</a:t>
            </a:r>
            <a:r>
              <a:rPr lang="en-US" sz="800" dirty="0">
                <a:latin typeface="Arial" panose="020B0604020202020204" pitchFamily="34" charset="0"/>
                <a:ea typeface="Calibri" panose="020F0502020204030204" pitchFamily="34" charset="0"/>
                <a:cs typeface="Times New Roman" panose="02020603050405020304" pitchFamily="18" charset="0"/>
              </a:rPr>
              <a:t>, S.N., </a:t>
            </a:r>
            <a:r>
              <a:rPr lang="en-US" sz="800" dirty="0" err="1">
                <a:latin typeface="Arial" panose="020B0604020202020204" pitchFamily="34" charset="0"/>
                <a:ea typeface="Calibri" panose="020F0502020204030204" pitchFamily="34" charset="0"/>
                <a:cs typeface="Times New Roman" panose="02020603050405020304" pitchFamily="18" charset="0"/>
              </a:rPr>
              <a:t>Aldairem</a:t>
            </a:r>
            <a:r>
              <a:rPr lang="en-US" sz="800" dirty="0">
                <a:latin typeface="Arial" panose="020B0604020202020204" pitchFamily="34" charset="0"/>
                <a:ea typeface="Calibri" panose="020F0502020204030204" pitchFamily="34" charset="0"/>
                <a:cs typeface="Times New Roman" panose="02020603050405020304" pitchFamily="18" charset="0"/>
              </a:rPr>
              <a:t>, A., </a:t>
            </a:r>
            <a:r>
              <a:rPr lang="en-US" sz="800" dirty="0" err="1">
                <a:latin typeface="Arial" panose="020B0604020202020204" pitchFamily="34" charset="0"/>
                <a:ea typeface="Calibri" panose="020F0502020204030204" pitchFamily="34" charset="0"/>
                <a:cs typeface="Times New Roman" panose="02020603050405020304" pitchFamily="18" charset="0"/>
              </a:rPr>
              <a:t>Alrashed</a:t>
            </a:r>
            <a:r>
              <a:rPr lang="en-US" sz="800" dirty="0">
                <a:latin typeface="Arial" panose="020B0604020202020204" pitchFamily="34" charset="0"/>
                <a:ea typeface="Calibri" panose="020F0502020204030204" pitchFamily="34" charset="0"/>
                <a:cs typeface="Times New Roman" panose="02020603050405020304" pitchFamily="18" charset="0"/>
              </a:rPr>
              <a:t>, M., Bin Saleh, K., </a:t>
            </a:r>
            <a:r>
              <a:rPr lang="en-US" sz="800" dirty="0" err="1">
                <a:latin typeface="Arial" panose="020B0604020202020204" pitchFamily="34" charset="0"/>
                <a:ea typeface="Calibri" panose="020F0502020204030204" pitchFamily="34" charset="0"/>
                <a:cs typeface="Times New Roman" panose="02020603050405020304" pitchFamily="18" charset="0"/>
              </a:rPr>
              <a:t>Badreldin</a:t>
            </a:r>
            <a:r>
              <a:rPr lang="en-US" sz="800" dirty="0">
                <a:latin typeface="Arial" panose="020B0604020202020204" pitchFamily="34" charset="0"/>
                <a:ea typeface="Calibri" panose="020F0502020204030204" pitchFamily="34" charset="0"/>
                <a:cs typeface="Times New Roman" panose="02020603050405020304" pitchFamily="18" charset="0"/>
              </a:rPr>
              <a:t>, H.A., and Al </a:t>
            </a:r>
            <a:r>
              <a:rPr lang="en-US" sz="800" dirty="0" err="1">
                <a:latin typeface="Arial" panose="020B0604020202020204" pitchFamily="34" charset="0"/>
                <a:ea typeface="Calibri" panose="020F0502020204030204" pitchFamily="34" charset="0"/>
                <a:cs typeface="Times New Roman" panose="02020603050405020304" pitchFamily="18" charset="0"/>
              </a:rPr>
              <a:t>Yami</a:t>
            </a:r>
            <a:r>
              <a:rPr lang="en-US" sz="800" dirty="0">
                <a:latin typeface="Arial" panose="020B0604020202020204" pitchFamily="34" charset="0"/>
                <a:ea typeface="Calibri" panose="020F0502020204030204" pitchFamily="34" charset="0"/>
                <a:cs typeface="Times New Roman" panose="02020603050405020304" pitchFamily="18" charset="0"/>
              </a:rPr>
              <a:t>, M.S., 2023. Revolutionizing healthcare: the role of artificial intelligence in clinical practice. </a:t>
            </a:r>
            <a:r>
              <a:rPr lang="en-US" sz="800" i="1" dirty="0">
                <a:latin typeface="Arial" panose="020B0604020202020204" pitchFamily="34" charset="0"/>
                <a:ea typeface="Calibri" panose="020F0502020204030204" pitchFamily="34" charset="0"/>
                <a:cs typeface="Times New Roman" panose="02020603050405020304" pitchFamily="18" charset="0"/>
              </a:rPr>
              <a:t>BMC medical education</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i="1" dirty="0">
                <a:latin typeface="Arial" panose="020B0604020202020204" pitchFamily="34" charset="0"/>
                <a:ea typeface="Calibri" panose="020F0502020204030204" pitchFamily="34" charset="0"/>
                <a:cs typeface="Times New Roman" panose="02020603050405020304" pitchFamily="18" charset="0"/>
              </a:rPr>
              <a:t>23</a:t>
            </a:r>
            <a:r>
              <a:rPr lang="en-US" sz="800" dirty="0">
                <a:latin typeface="Arial" panose="020B0604020202020204" pitchFamily="34" charset="0"/>
                <a:ea typeface="Calibri" panose="020F0502020204030204" pitchFamily="34" charset="0"/>
                <a:cs typeface="Times New Roman" panose="02020603050405020304" pitchFamily="18" charset="0"/>
              </a:rPr>
              <a:t>(1), p.689.</a:t>
            </a:r>
          </a:p>
          <a:p>
            <a:pPr marL="457200" marR="0" indent="-457200" algn="just">
              <a:lnSpc>
                <a:spcPct val="150000"/>
              </a:lnSpc>
              <a:spcBef>
                <a:spcPts val="0"/>
              </a:spcBef>
              <a:spcAft>
                <a:spcPts val="800"/>
              </a:spcAft>
            </a:pPr>
            <a:r>
              <a:rPr lang="en-US" sz="800" dirty="0" err="1">
                <a:latin typeface="Arial" panose="020B0604020202020204" pitchFamily="34" charset="0"/>
                <a:ea typeface="Calibri" panose="020F0502020204030204" pitchFamily="34" charset="0"/>
                <a:cs typeface="Times New Roman" panose="02020603050405020304" pitchFamily="18" charset="0"/>
              </a:rPr>
              <a:t>Bekbolatova</a:t>
            </a:r>
            <a:r>
              <a:rPr lang="en-US" sz="800" dirty="0">
                <a:latin typeface="Arial" panose="020B0604020202020204" pitchFamily="34" charset="0"/>
                <a:ea typeface="Calibri" panose="020F0502020204030204" pitchFamily="34" charset="0"/>
                <a:cs typeface="Times New Roman" panose="02020603050405020304" pitchFamily="18" charset="0"/>
              </a:rPr>
              <a:t>, M., Mayer, J., Ong, C.W., and </a:t>
            </a:r>
            <a:r>
              <a:rPr lang="en-US" sz="800" dirty="0" err="1">
                <a:latin typeface="Arial" panose="020B0604020202020204" pitchFamily="34" charset="0"/>
                <a:ea typeface="Calibri" panose="020F0502020204030204" pitchFamily="34" charset="0"/>
                <a:cs typeface="Times New Roman" panose="02020603050405020304" pitchFamily="18" charset="0"/>
              </a:rPr>
              <a:t>Toma</a:t>
            </a:r>
            <a:r>
              <a:rPr lang="en-US" sz="800" dirty="0">
                <a:latin typeface="Arial" panose="020B0604020202020204" pitchFamily="34" charset="0"/>
                <a:ea typeface="Calibri" panose="020F0502020204030204" pitchFamily="34" charset="0"/>
                <a:cs typeface="Times New Roman" panose="02020603050405020304" pitchFamily="18" charset="0"/>
              </a:rPr>
              <a:t>, M., 2024, January. Transformative potential of AI in healthcare: definitions, applications, and navigating the ethical landscape and public perspectives. In </a:t>
            </a:r>
            <a:r>
              <a:rPr lang="en-US" sz="800" i="1" dirty="0">
                <a:latin typeface="Arial" panose="020B0604020202020204" pitchFamily="34" charset="0"/>
                <a:ea typeface="Calibri" panose="020F0502020204030204" pitchFamily="34" charset="0"/>
                <a:cs typeface="Times New Roman" panose="02020603050405020304" pitchFamily="18" charset="0"/>
              </a:rPr>
              <a:t>Healthcare</a:t>
            </a:r>
            <a:r>
              <a:rPr lang="en-US" sz="800" dirty="0">
                <a:latin typeface="Arial" panose="020B0604020202020204" pitchFamily="34" charset="0"/>
                <a:ea typeface="Calibri" panose="020F0502020204030204" pitchFamily="34" charset="0"/>
                <a:cs typeface="Times New Roman" panose="02020603050405020304" pitchFamily="18" charset="0"/>
              </a:rPr>
              <a:t> (Vol. 12, No. 2, p. 125). MDPI.</a:t>
            </a:r>
          </a:p>
          <a:p>
            <a:pPr marL="457200" marR="0" indent="-457200" algn="just">
              <a:lnSpc>
                <a:spcPct val="150000"/>
              </a:lnSpc>
              <a:spcBef>
                <a:spcPts val="0"/>
              </a:spcBef>
              <a:spcAft>
                <a:spcPts val="800"/>
              </a:spcAft>
            </a:pPr>
            <a:r>
              <a:rPr lang="en-US" sz="800" dirty="0" err="1">
                <a:latin typeface="Arial" panose="020B0604020202020204" pitchFamily="34" charset="0"/>
                <a:ea typeface="Calibri" panose="020F0502020204030204" pitchFamily="34" charset="0"/>
                <a:cs typeface="Times New Roman" panose="02020603050405020304" pitchFamily="18" charset="0"/>
              </a:rPr>
              <a:t>Bhuyan</a:t>
            </a:r>
            <a:r>
              <a:rPr lang="en-US" sz="800" dirty="0">
                <a:latin typeface="Arial" panose="020B0604020202020204" pitchFamily="34" charset="0"/>
                <a:ea typeface="Calibri" panose="020F0502020204030204" pitchFamily="34" charset="0"/>
                <a:cs typeface="Times New Roman" panose="02020603050405020304" pitchFamily="18" charset="0"/>
              </a:rPr>
              <a:t>, S.S., </a:t>
            </a:r>
            <a:r>
              <a:rPr lang="en-US" sz="800" dirty="0" err="1">
                <a:latin typeface="Arial" panose="020B0604020202020204" pitchFamily="34" charset="0"/>
                <a:ea typeface="Calibri" panose="020F0502020204030204" pitchFamily="34" charset="0"/>
                <a:cs typeface="Times New Roman" panose="02020603050405020304" pitchFamily="18" charset="0"/>
              </a:rPr>
              <a:t>Sateesh</a:t>
            </a:r>
            <a:r>
              <a:rPr lang="en-US" sz="800" dirty="0">
                <a:latin typeface="Arial" panose="020B0604020202020204" pitchFamily="34" charset="0"/>
                <a:ea typeface="Calibri" panose="020F0502020204030204" pitchFamily="34" charset="0"/>
                <a:cs typeface="Times New Roman" panose="02020603050405020304" pitchFamily="18" charset="0"/>
              </a:rPr>
              <a:t>, V., </a:t>
            </a:r>
            <a:r>
              <a:rPr lang="en-US" sz="800" dirty="0" err="1">
                <a:latin typeface="Arial" panose="020B0604020202020204" pitchFamily="34" charset="0"/>
                <a:ea typeface="Calibri" panose="020F0502020204030204" pitchFamily="34" charset="0"/>
                <a:cs typeface="Times New Roman" panose="02020603050405020304" pitchFamily="18" charset="0"/>
              </a:rPr>
              <a:t>Mukul</a:t>
            </a:r>
            <a:r>
              <a:rPr lang="en-US" sz="800" dirty="0">
                <a:latin typeface="Arial" panose="020B0604020202020204" pitchFamily="34" charset="0"/>
                <a:ea typeface="Calibri" panose="020F0502020204030204" pitchFamily="34" charset="0"/>
                <a:cs typeface="Times New Roman" panose="02020603050405020304" pitchFamily="18" charset="0"/>
              </a:rPr>
              <a:t>, N., </a:t>
            </a:r>
            <a:r>
              <a:rPr lang="en-US" sz="800" dirty="0" err="1">
                <a:latin typeface="Arial" panose="020B0604020202020204" pitchFamily="34" charset="0"/>
                <a:ea typeface="Calibri" panose="020F0502020204030204" pitchFamily="34" charset="0"/>
                <a:cs typeface="Times New Roman" panose="02020603050405020304" pitchFamily="18" charset="0"/>
              </a:rPr>
              <a:t>Galvankar</a:t>
            </a:r>
            <a:r>
              <a:rPr lang="en-US" sz="800" dirty="0">
                <a:latin typeface="Arial" panose="020B0604020202020204" pitchFamily="34" charset="0"/>
                <a:ea typeface="Calibri" panose="020F0502020204030204" pitchFamily="34" charset="0"/>
                <a:cs typeface="Times New Roman" panose="02020603050405020304" pitchFamily="18" charset="0"/>
              </a:rPr>
              <a:t>, A., Mahmood, A., </a:t>
            </a:r>
            <a:r>
              <a:rPr lang="en-US" sz="800" dirty="0" err="1">
                <a:latin typeface="Arial" panose="020B0604020202020204" pitchFamily="34" charset="0"/>
                <a:ea typeface="Calibri" panose="020F0502020204030204" pitchFamily="34" charset="0"/>
                <a:cs typeface="Times New Roman" panose="02020603050405020304" pitchFamily="18" charset="0"/>
              </a:rPr>
              <a:t>Nauman</a:t>
            </a:r>
            <a:r>
              <a:rPr lang="en-US" sz="800" dirty="0">
                <a:latin typeface="Arial" panose="020B0604020202020204" pitchFamily="34" charset="0"/>
                <a:ea typeface="Calibri" panose="020F0502020204030204" pitchFamily="34" charset="0"/>
                <a:cs typeface="Times New Roman" panose="02020603050405020304" pitchFamily="18" charset="0"/>
              </a:rPr>
              <a:t>, M., Rai, A., </a:t>
            </a:r>
            <a:r>
              <a:rPr lang="en-US" sz="800" dirty="0" err="1">
                <a:latin typeface="Arial" panose="020B0604020202020204" pitchFamily="34" charset="0"/>
                <a:ea typeface="Calibri" panose="020F0502020204030204" pitchFamily="34" charset="0"/>
                <a:cs typeface="Times New Roman" panose="02020603050405020304" pitchFamily="18" charset="0"/>
              </a:rPr>
              <a:t>Bordoloi</a:t>
            </a:r>
            <a:r>
              <a:rPr lang="en-US" sz="800" dirty="0">
                <a:latin typeface="Arial" panose="020B0604020202020204" pitchFamily="34" charset="0"/>
                <a:ea typeface="Calibri" panose="020F0502020204030204" pitchFamily="34" charset="0"/>
                <a:cs typeface="Times New Roman" panose="02020603050405020304" pitchFamily="18" charset="0"/>
              </a:rPr>
              <a:t>, K., </a:t>
            </a:r>
            <a:r>
              <a:rPr lang="en-US" sz="800" dirty="0" err="1">
                <a:latin typeface="Arial" panose="020B0604020202020204" pitchFamily="34" charset="0"/>
                <a:ea typeface="Calibri" panose="020F0502020204030204" pitchFamily="34" charset="0"/>
                <a:cs typeface="Times New Roman" panose="02020603050405020304" pitchFamily="18" charset="0"/>
              </a:rPr>
              <a:t>Basu</a:t>
            </a:r>
            <a:r>
              <a:rPr lang="en-US" sz="800" dirty="0">
                <a:latin typeface="Arial" panose="020B0604020202020204" pitchFamily="34" charset="0"/>
                <a:ea typeface="Calibri" panose="020F0502020204030204" pitchFamily="34" charset="0"/>
                <a:cs typeface="Times New Roman" panose="02020603050405020304" pitchFamily="18" charset="0"/>
              </a:rPr>
              <a:t>, U., and Samuel, J., 2025. Generative artificial intelligence use in healthcare: opportunities for clinical excellence and administrative efficiency. </a:t>
            </a:r>
            <a:r>
              <a:rPr lang="en-US" sz="800" i="1" dirty="0">
                <a:latin typeface="Arial" panose="020B0604020202020204" pitchFamily="34" charset="0"/>
                <a:ea typeface="Calibri" panose="020F0502020204030204" pitchFamily="34" charset="0"/>
                <a:cs typeface="Times New Roman" panose="02020603050405020304" pitchFamily="18" charset="0"/>
              </a:rPr>
              <a:t>Journal of Medical Systems</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i="1" dirty="0">
                <a:latin typeface="Arial" panose="020B0604020202020204" pitchFamily="34" charset="0"/>
                <a:ea typeface="Calibri" panose="020F0502020204030204" pitchFamily="34" charset="0"/>
                <a:cs typeface="Times New Roman" panose="02020603050405020304" pitchFamily="18" charset="0"/>
              </a:rPr>
              <a:t>49</a:t>
            </a:r>
            <a:r>
              <a:rPr lang="en-US" sz="800" dirty="0">
                <a:latin typeface="Arial" panose="020B0604020202020204" pitchFamily="34" charset="0"/>
                <a:ea typeface="Calibri" panose="020F0502020204030204" pitchFamily="34" charset="0"/>
                <a:cs typeface="Times New Roman" panose="02020603050405020304" pitchFamily="18" charset="0"/>
              </a:rPr>
              <a:t>(1), p.10.</a:t>
            </a:r>
          </a:p>
          <a:p>
            <a:pPr marL="457200" marR="0" indent="-457200" algn="just">
              <a:lnSpc>
                <a:spcPct val="150000"/>
              </a:lnSpc>
              <a:spcBef>
                <a:spcPts val="0"/>
              </a:spcBef>
              <a:spcAft>
                <a:spcPts val="800"/>
              </a:spcAft>
            </a:pPr>
            <a:r>
              <a:rPr lang="en-US" sz="800" dirty="0" err="1">
                <a:latin typeface="Arial" panose="020B0604020202020204" pitchFamily="34" charset="0"/>
                <a:ea typeface="Calibri" panose="020F0502020204030204" pitchFamily="34" charset="0"/>
                <a:cs typeface="Times New Roman" panose="02020603050405020304" pitchFamily="18" charset="0"/>
              </a:rPr>
              <a:t>Ćwiklicki</a:t>
            </a:r>
            <a:r>
              <a:rPr lang="en-US" sz="800" dirty="0">
                <a:latin typeface="Arial" panose="020B0604020202020204" pitchFamily="34" charset="0"/>
                <a:ea typeface="Calibri" panose="020F0502020204030204" pitchFamily="34" charset="0"/>
                <a:cs typeface="Times New Roman" panose="02020603050405020304" pitchFamily="18" charset="0"/>
              </a:rPr>
              <a:t>, M., </a:t>
            </a:r>
            <a:r>
              <a:rPr lang="en-US" sz="800" dirty="0" err="1">
                <a:latin typeface="Arial" panose="020B0604020202020204" pitchFamily="34" charset="0"/>
                <a:ea typeface="Calibri" panose="020F0502020204030204" pitchFamily="34" charset="0"/>
                <a:cs typeface="Times New Roman" panose="02020603050405020304" pitchFamily="18" charset="0"/>
              </a:rPr>
              <a:t>Duplaga</a:t>
            </a:r>
            <a:r>
              <a:rPr lang="en-US" sz="800" dirty="0">
                <a:latin typeface="Arial" panose="020B0604020202020204" pitchFamily="34" charset="0"/>
                <a:ea typeface="Calibri" panose="020F0502020204030204" pitchFamily="34" charset="0"/>
                <a:cs typeface="Times New Roman" panose="02020603050405020304" pitchFamily="18" charset="0"/>
              </a:rPr>
              <a:t>, M. and </a:t>
            </a:r>
            <a:r>
              <a:rPr lang="en-US" sz="800" dirty="0" err="1">
                <a:latin typeface="Arial" panose="020B0604020202020204" pitchFamily="34" charset="0"/>
                <a:ea typeface="Calibri" panose="020F0502020204030204" pitchFamily="34" charset="0"/>
                <a:cs typeface="Times New Roman" panose="02020603050405020304" pitchFamily="18" charset="0"/>
              </a:rPr>
              <a:t>Klich</a:t>
            </a:r>
            <a:r>
              <a:rPr lang="en-US" sz="800" dirty="0">
                <a:latin typeface="Arial" panose="020B0604020202020204" pitchFamily="34" charset="0"/>
                <a:ea typeface="Calibri" panose="020F0502020204030204" pitchFamily="34" charset="0"/>
                <a:cs typeface="Times New Roman" panose="02020603050405020304" pitchFamily="18" charset="0"/>
              </a:rPr>
              <a:t>, J. eds., 2021. </a:t>
            </a:r>
            <a:r>
              <a:rPr lang="en-US" sz="800" i="1" dirty="0">
                <a:latin typeface="Arial" panose="020B0604020202020204" pitchFamily="34" charset="0"/>
                <a:ea typeface="Calibri" panose="020F0502020204030204" pitchFamily="34" charset="0"/>
                <a:cs typeface="Times New Roman" panose="02020603050405020304" pitchFamily="18" charset="0"/>
              </a:rPr>
              <a:t>The digital transformation of healthcare: Health 4.0</a:t>
            </a:r>
            <a:r>
              <a:rPr lang="en-US" sz="800" dirty="0">
                <a:latin typeface="Arial" panose="020B0604020202020204" pitchFamily="34" charset="0"/>
                <a:ea typeface="Calibri" panose="020F0502020204030204" pitchFamily="34" charset="0"/>
                <a:cs typeface="Times New Roman" panose="02020603050405020304" pitchFamily="18" charset="0"/>
              </a:rPr>
              <a:t>. Routledge.</a:t>
            </a:r>
          </a:p>
          <a:p>
            <a:pPr marL="457200" marR="0" indent="-457200" algn="just">
              <a:lnSpc>
                <a:spcPct val="150000"/>
              </a:lnSpc>
              <a:spcBef>
                <a:spcPts val="0"/>
              </a:spcBef>
              <a:spcAft>
                <a:spcPts val="800"/>
              </a:spcAft>
            </a:pPr>
            <a:r>
              <a:rPr lang="en-US" sz="800" dirty="0">
                <a:latin typeface="Arial" panose="020B0604020202020204" pitchFamily="34" charset="0"/>
                <a:ea typeface="Calibri" panose="020F0502020204030204" pitchFamily="34" charset="0"/>
                <a:cs typeface="Times New Roman" panose="02020603050405020304" pitchFamily="18" charset="0"/>
              </a:rPr>
              <a:t>George, A.S., George, A.H., and </a:t>
            </a:r>
            <a:r>
              <a:rPr lang="en-US" sz="800" dirty="0" err="1">
                <a:latin typeface="Arial" panose="020B0604020202020204" pitchFamily="34" charset="0"/>
                <a:ea typeface="Calibri" panose="020F0502020204030204" pitchFamily="34" charset="0"/>
                <a:cs typeface="Times New Roman" panose="02020603050405020304" pitchFamily="18" charset="0"/>
              </a:rPr>
              <a:t>Baskar</a:t>
            </a:r>
            <a:r>
              <a:rPr lang="en-US" sz="800" dirty="0">
                <a:latin typeface="Arial" panose="020B0604020202020204" pitchFamily="34" charset="0"/>
                <a:ea typeface="Calibri" panose="020F0502020204030204" pitchFamily="34" charset="0"/>
                <a:cs typeface="Times New Roman" panose="02020603050405020304" pitchFamily="18" charset="0"/>
              </a:rPr>
              <a:t>, T., 2024. Artificial intelligence and the future of healthcare: Emerging jobs and skills in 2035. </a:t>
            </a:r>
            <a:r>
              <a:rPr lang="en-US" sz="800" i="1" dirty="0">
                <a:latin typeface="Arial" panose="020B0604020202020204" pitchFamily="34" charset="0"/>
                <a:ea typeface="Calibri" panose="020F0502020204030204" pitchFamily="34" charset="0"/>
                <a:cs typeface="Times New Roman" panose="02020603050405020304" pitchFamily="18" charset="0"/>
              </a:rPr>
              <a:t>Partners Universal Multidisciplinary Research Journal</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i="1" dirty="0">
                <a:latin typeface="Arial" panose="020B0604020202020204" pitchFamily="34" charset="0"/>
                <a:ea typeface="Calibri" panose="020F0502020204030204" pitchFamily="34" charset="0"/>
                <a:cs typeface="Times New Roman" panose="02020603050405020304" pitchFamily="18" charset="0"/>
              </a:rPr>
              <a:t>1</a:t>
            </a:r>
            <a:r>
              <a:rPr lang="en-US" sz="800" dirty="0">
                <a:latin typeface="Arial" panose="020B0604020202020204" pitchFamily="34" charset="0"/>
                <a:ea typeface="Calibri" panose="020F0502020204030204" pitchFamily="34" charset="0"/>
                <a:cs typeface="Times New Roman" panose="02020603050405020304" pitchFamily="18" charset="0"/>
              </a:rPr>
              <a:t>(1), pp.1-21.</a:t>
            </a:r>
          </a:p>
          <a:p>
            <a:pPr marL="457200" marR="0" indent="-457200" algn="just">
              <a:lnSpc>
                <a:spcPct val="150000"/>
              </a:lnSpc>
              <a:spcBef>
                <a:spcPts val="0"/>
              </a:spcBef>
              <a:spcAft>
                <a:spcPts val="800"/>
              </a:spcAft>
            </a:pPr>
            <a:r>
              <a:rPr lang="en-US" sz="800" dirty="0" err="1">
                <a:latin typeface="Arial" panose="020B0604020202020204" pitchFamily="34" charset="0"/>
                <a:ea typeface="Calibri" panose="020F0502020204030204" pitchFamily="34" charset="0"/>
                <a:cs typeface="Times New Roman" panose="02020603050405020304" pitchFamily="18" charset="0"/>
              </a:rPr>
              <a:t>Ghunaim</a:t>
            </a:r>
            <a:r>
              <a:rPr lang="en-US" sz="800" dirty="0">
                <a:latin typeface="Arial" panose="020B0604020202020204" pitchFamily="34" charset="0"/>
                <a:ea typeface="Calibri" panose="020F0502020204030204" pitchFamily="34" charset="0"/>
                <a:cs typeface="Times New Roman" panose="02020603050405020304" pitchFamily="18" charset="0"/>
              </a:rPr>
              <a:t>, L., Agha, A.S.A., Al-</a:t>
            </a:r>
            <a:r>
              <a:rPr lang="en-US" sz="800" dirty="0" err="1">
                <a:latin typeface="Arial" panose="020B0604020202020204" pitchFamily="34" charset="0"/>
                <a:ea typeface="Calibri" panose="020F0502020204030204" pitchFamily="34" charset="0"/>
                <a:cs typeface="Times New Roman" panose="02020603050405020304" pitchFamily="18" charset="0"/>
              </a:rPr>
              <a:t>Samydai</a:t>
            </a:r>
            <a:r>
              <a:rPr lang="en-US" sz="800" dirty="0">
                <a:latin typeface="Arial" panose="020B0604020202020204" pitchFamily="34" charset="0"/>
                <a:ea typeface="Calibri" panose="020F0502020204030204" pitchFamily="34" charset="0"/>
                <a:cs typeface="Times New Roman" panose="02020603050405020304" pitchFamily="18" charset="0"/>
              </a:rPr>
              <a:t>, A. and </a:t>
            </a:r>
            <a:r>
              <a:rPr lang="en-US" sz="800" dirty="0" err="1">
                <a:latin typeface="Arial" panose="020B0604020202020204" pitchFamily="34" charset="0"/>
                <a:ea typeface="Calibri" panose="020F0502020204030204" pitchFamily="34" charset="0"/>
                <a:cs typeface="Times New Roman" panose="02020603050405020304" pitchFamily="18" charset="0"/>
              </a:rPr>
              <a:t>Aburjai</a:t>
            </a:r>
            <a:r>
              <a:rPr lang="en-US" sz="800" dirty="0">
                <a:latin typeface="Arial" panose="020B0604020202020204" pitchFamily="34" charset="0"/>
                <a:ea typeface="Calibri" panose="020F0502020204030204" pitchFamily="34" charset="0"/>
                <a:cs typeface="Times New Roman" panose="02020603050405020304" pitchFamily="18" charset="0"/>
              </a:rPr>
              <a:t>, T., 2024. The future of pediatric care: AI and ML as catalysts for change in genetic syndrome management. </a:t>
            </a:r>
            <a:r>
              <a:rPr lang="en-US" sz="800" i="1" dirty="0">
                <a:latin typeface="Arial" panose="020B0604020202020204" pitchFamily="34" charset="0"/>
                <a:ea typeface="Calibri" panose="020F0502020204030204" pitchFamily="34" charset="0"/>
                <a:cs typeface="Times New Roman" panose="02020603050405020304" pitchFamily="18" charset="0"/>
              </a:rPr>
              <a:t>Jordan Medical Journal</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i="1" dirty="0">
                <a:latin typeface="Arial" panose="020B0604020202020204" pitchFamily="34" charset="0"/>
                <a:ea typeface="Calibri" panose="020F0502020204030204" pitchFamily="34" charset="0"/>
                <a:cs typeface="Times New Roman" panose="02020603050405020304" pitchFamily="18" charset="0"/>
              </a:rPr>
              <a:t>58</a:t>
            </a:r>
            <a:r>
              <a:rPr lang="en-US" sz="800" dirty="0">
                <a:latin typeface="Arial" panose="020B0604020202020204" pitchFamily="34" charset="0"/>
                <a:ea typeface="Calibri" panose="020F0502020204030204" pitchFamily="34" charset="0"/>
                <a:cs typeface="Times New Roman" panose="02020603050405020304" pitchFamily="18" charset="0"/>
              </a:rPr>
              <a:t>(4).</a:t>
            </a:r>
          </a:p>
          <a:p>
            <a:pPr marL="457200" marR="0" indent="-457200" algn="just">
              <a:lnSpc>
                <a:spcPct val="150000"/>
              </a:lnSpc>
              <a:spcBef>
                <a:spcPts val="0"/>
              </a:spcBef>
              <a:spcAft>
                <a:spcPts val="800"/>
              </a:spcAft>
            </a:pPr>
            <a:r>
              <a:rPr lang="en-US" sz="800" dirty="0">
                <a:latin typeface="Arial" panose="020B0604020202020204" pitchFamily="34" charset="0"/>
                <a:ea typeface="Calibri" panose="020F0502020204030204" pitchFamily="34" charset="0"/>
                <a:cs typeface="Times New Roman" panose="02020603050405020304" pitchFamily="18" charset="0"/>
              </a:rPr>
              <a:t>Hussain, H.K., Tariq, A., Gill, A.Y. and Ahmad, A., 2022. Transforming healthcare: The rapid rise of artificial intelligence revolutionizing healthcare applications. </a:t>
            </a:r>
            <a:r>
              <a:rPr lang="en-US" sz="800" i="1" dirty="0">
                <a:latin typeface="Arial" panose="020B0604020202020204" pitchFamily="34" charset="0"/>
                <a:ea typeface="Calibri" panose="020F0502020204030204" pitchFamily="34" charset="0"/>
                <a:cs typeface="Times New Roman" panose="02020603050405020304" pitchFamily="18" charset="0"/>
              </a:rPr>
              <a:t>BULLET: </a:t>
            </a:r>
            <a:r>
              <a:rPr lang="en-US" sz="800" i="1" dirty="0" err="1">
                <a:latin typeface="Arial" panose="020B0604020202020204" pitchFamily="34" charset="0"/>
                <a:ea typeface="Calibri" panose="020F0502020204030204" pitchFamily="34" charset="0"/>
                <a:cs typeface="Times New Roman" panose="02020603050405020304" pitchFamily="18" charset="0"/>
              </a:rPr>
              <a:t>Jurnal</a:t>
            </a:r>
            <a:r>
              <a:rPr lang="en-US" sz="800" i="1" dirty="0">
                <a:latin typeface="Arial" panose="020B0604020202020204" pitchFamily="34" charset="0"/>
                <a:ea typeface="Calibri" panose="020F0502020204030204" pitchFamily="34" charset="0"/>
                <a:cs typeface="Times New Roman" panose="02020603050405020304" pitchFamily="18" charset="0"/>
              </a:rPr>
              <a:t> </a:t>
            </a:r>
            <a:r>
              <a:rPr lang="en-US" sz="800" i="1" dirty="0" err="1">
                <a:latin typeface="Arial" panose="020B0604020202020204" pitchFamily="34" charset="0"/>
                <a:ea typeface="Calibri" panose="020F0502020204030204" pitchFamily="34" charset="0"/>
                <a:cs typeface="Times New Roman" panose="02020603050405020304" pitchFamily="18" charset="0"/>
              </a:rPr>
              <a:t>Multidisiplin</a:t>
            </a:r>
            <a:r>
              <a:rPr lang="en-US" sz="800" i="1" dirty="0">
                <a:latin typeface="Arial" panose="020B0604020202020204" pitchFamily="34" charset="0"/>
                <a:ea typeface="Calibri" panose="020F0502020204030204" pitchFamily="34" charset="0"/>
                <a:cs typeface="Times New Roman" panose="02020603050405020304" pitchFamily="18" charset="0"/>
              </a:rPr>
              <a:t> </a:t>
            </a:r>
            <a:r>
              <a:rPr lang="en-US" sz="800" i="1" dirty="0" err="1">
                <a:latin typeface="Arial" panose="020B0604020202020204" pitchFamily="34" charset="0"/>
                <a:ea typeface="Calibri" panose="020F0502020204030204" pitchFamily="34" charset="0"/>
                <a:cs typeface="Times New Roman" panose="02020603050405020304" pitchFamily="18" charset="0"/>
              </a:rPr>
              <a:t>Ilmu</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i="1" dirty="0">
                <a:latin typeface="Arial" panose="020B0604020202020204" pitchFamily="34" charset="0"/>
                <a:ea typeface="Calibri" panose="020F0502020204030204" pitchFamily="34" charset="0"/>
                <a:cs typeface="Times New Roman" panose="02020603050405020304" pitchFamily="18" charset="0"/>
              </a:rPr>
              <a:t>1</a:t>
            </a:r>
            <a:r>
              <a:rPr lang="en-US" sz="800" dirty="0">
                <a:latin typeface="Arial" panose="020B0604020202020204" pitchFamily="34" charset="0"/>
                <a:ea typeface="Calibri" panose="020F0502020204030204" pitchFamily="34" charset="0"/>
                <a:cs typeface="Times New Roman" panose="02020603050405020304" pitchFamily="18" charset="0"/>
              </a:rPr>
              <a:t>(02), p.592216.</a:t>
            </a:r>
          </a:p>
          <a:p>
            <a:pPr marL="457200" marR="0" indent="-457200" algn="just">
              <a:lnSpc>
                <a:spcPct val="150000"/>
              </a:lnSpc>
              <a:spcBef>
                <a:spcPts val="0"/>
              </a:spcBef>
              <a:spcAft>
                <a:spcPts val="800"/>
              </a:spcAft>
            </a:pPr>
            <a:r>
              <a:rPr lang="en-US" sz="800" dirty="0" err="1">
                <a:latin typeface="Arial" panose="020B0604020202020204" pitchFamily="34" charset="0"/>
                <a:ea typeface="Calibri" panose="020F0502020204030204" pitchFamily="34" charset="0"/>
                <a:cs typeface="Times New Roman" panose="02020603050405020304" pitchFamily="18" charset="0"/>
              </a:rPr>
              <a:t>Insidea</a:t>
            </a:r>
            <a:r>
              <a:rPr lang="en-US" sz="800" dirty="0">
                <a:latin typeface="Arial" panose="020B0604020202020204" pitchFamily="34" charset="0"/>
                <a:ea typeface="Calibri" panose="020F0502020204030204" pitchFamily="34" charset="0"/>
                <a:cs typeface="Times New Roman" panose="02020603050405020304" pitchFamily="18" charset="0"/>
              </a:rPr>
              <a:t>. (2024, December 16). 10 Breakthrough Innovations in Generative AI-Powered Healthcare - </a:t>
            </a:r>
            <a:r>
              <a:rPr lang="en-US" sz="800" dirty="0" err="1">
                <a:latin typeface="Arial" panose="020B0604020202020204" pitchFamily="34" charset="0"/>
                <a:ea typeface="Calibri" panose="020F0502020204030204" pitchFamily="34" charset="0"/>
                <a:cs typeface="Times New Roman" panose="02020603050405020304" pitchFamily="18" charset="0"/>
              </a:rPr>
              <a:t>XRHealth</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dirty="0" err="1">
                <a:latin typeface="Arial" panose="020B0604020202020204" pitchFamily="34" charset="0"/>
                <a:ea typeface="Calibri" panose="020F0502020204030204" pitchFamily="34" charset="0"/>
                <a:cs typeface="Times New Roman" panose="02020603050405020304" pitchFamily="18" charset="0"/>
              </a:rPr>
              <a:t>XRHealth</a:t>
            </a:r>
            <a:r>
              <a:rPr lang="en-US" sz="800" dirty="0">
                <a:latin typeface="Arial" panose="020B0604020202020204" pitchFamily="34" charset="0"/>
                <a:ea typeface="Calibri" panose="020F0502020204030204" pitchFamily="34" charset="0"/>
                <a:cs typeface="Times New Roman" panose="02020603050405020304" pitchFamily="18" charset="0"/>
              </a:rPr>
              <a:t>. https://www.xr.health/eu/blog/generative-ai-in-healthcare/</a:t>
            </a:r>
          </a:p>
          <a:p>
            <a:pPr marL="457200" marR="0" indent="-457200" algn="just">
              <a:lnSpc>
                <a:spcPct val="150000"/>
              </a:lnSpc>
              <a:spcBef>
                <a:spcPts val="0"/>
              </a:spcBef>
              <a:spcAft>
                <a:spcPts val="800"/>
              </a:spcAft>
            </a:pPr>
            <a:r>
              <a:rPr lang="en-US" sz="800" dirty="0">
                <a:latin typeface="Arial" panose="020B0604020202020204" pitchFamily="34" charset="0"/>
                <a:ea typeface="Calibri" panose="020F0502020204030204" pitchFamily="34" charset="0"/>
                <a:cs typeface="Times New Roman" panose="02020603050405020304" pitchFamily="18" charset="0"/>
              </a:rPr>
              <a:t>Lee, C.H., Wang, C., Fan, X., Li, F. and Chen, C.H., 2023. Artificial intelligence-enabled digital transformation in the elderly healthcare field: scoping review. </a:t>
            </a:r>
            <a:r>
              <a:rPr lang="en-US" sz="800" i="1" dirty="0">
                <a:latin typeface="Arial" panose="020B0604020202020204" pitchFamily="34" charset="0"/>
                <a:ea typeface="Calibri" panose="020F0502020204030204" pitchFamily="34" charset="0"/>
                <a:cs typeface="Times New Roman" panose="02020603050405020304" pitchFamily="18" charset="0"/>
              </a:rPr>
              <a:t>Advanced engineering informatics</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i="1" dirty="0">
                <a:latin typeface="Arial" panose="020B0604020202020204" pitchFamily="34" charset="0"/>
                <a:ea typeface="Calibri" panose="020F0502020204030204" pitchFamily="34" charset="0"/>
                <a:cs typeface="Times New Roman" panose="02020603050405020304" pitchFamily="18" charset="0"/>
              </a:rPr>
              <a:t>55</a:t>
            </a:r>
            <a:r>
              <a:rPr lang="en-US" sz="800" dirty="0">
                <a:latin typeface="Arial" panose="020B0604020202020204" pitchFamily="34" charset="0"/>
                <a:ea typeface="Calibri" panose="020F0502020204030204" pitchFamily="34" charset="0"/>
                <a:cs typeface="Times New Roman" panose="02020603050405020304" pitchFamily="18" charset="0"/>
              </a:rPr>
              <a:t>, p.101874.</a:t>
            </a:r>
          </a:p>
          <a:p>
            <a:pPr marL="457200" marR="0" indent="-457200" algn="just">
              <a:lnSpc>
                <a:spcPct val="150000"/>
              </a:lnSpc>
              <a:spcBef>
                <a:spcPts val="0"/>
              </a:spcBef>
              <a:spcAft>
                <a:spcPts val="800"/>
              </a:spcAft>
            </a:pPr>
            <a:r>
              <a:rPr lang="en-US" sz="800" dirty="0">
                <a:latin typeface="Arial" panose="020B0604020202020204" pitchFamily="34" charset="0"/>
                <a:ea typeface="Calibri" panose="020F0502020204030204" pitchFamily="34" charset="0"/>
                <a:cs typeface="Times New Roman" panose="02020603050405020304" pitchFamily="18" charset="0"/>
              </a:rPr>
              <a:t>Lin, B. and Wu, S., 2022. Digital transformation in personalized medicine with artificial intelligence and the internet of medical things. </a:t>
            </a:r>
            <a:r>
              <a:rPr lang="en-US" sz="800" i="1" dirty="0">
                <a:latin typeface="Arial" panose="020B0604020202020204" pitchFamily="34" charset="0"/>
                <a:ea typeface="Calibri" panose="020F0502020204030204" pitchFamily="34" charset="0"/>
                <a:cs typeface="Times New Roman" panose="02020603050405020304" pitchFamily="18" charset="0"/>
              </a:rPr>
              <a:t>Omics: a journal of integrative biology</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i="1" dirty="0">
                <a:latin typeface="Arial" panose="020B0604020202020204" pitchFamily="34" charset="0"/>
                <a:ea typeface="Calibri" panose="020F0502020204030204" pitchFamily="34" charset="0"/>
                <a:cs typeface="Times New Roman" panose="02020603050405020304" pitchFamily="18" charset="0"/>
              </a:rPr>
              <a:t>26</a:t>
            </a:r>
            <a:r>
              <a:rPr lang="en-US" sz="800" dirty="0">
                <a:latin typeface="Arial" panose="020B0604020202020204" pitchFamily="34" charset="0"/>
                <a:ea typeface="Calibri" panose="020F0502020204030204" pitchFamily="34" charset="0"/>
                <a:cs typeface="Times New Roman" panose="02020603050405020304" pitchFamily="18" charset="0"/>
              </a:rPr>
              <a:t>(2), pp.77-81.</a:t>
            </a:r>
          </a:p>
          <a:p>
            <a:pPr marL="457200" marR="0" indent="-457200" algn="just">
              <a:lnSpc>
                <a:spcPct val="150000"/>
              </a:lnSpc>
              <a:spcBef>
                <a:spcPts val="0"/>
              </a:spcBef>
              <a:spcAft>
                <a:spcPts val="800"/>
              </a:spcAft>
            </a:pPr>
            <a:r>
              <a:rPr lang="en-US" sz="800" dirty="0" err="1">
                <a:latin typeface="Arial" panose="020B0604020202020204" pitchFamily="34" charset="0"/>
                <a:ea typeface="Calibri" panose="020F0502020204030204" pitchFamily="34" charset="0"/>
                <a:cs typeface="Times New Roman" panose="02020603050405020304" pitchFamily="18" charset="0"/>
              </a:rPr>
              <a:t>Mahabub</a:t>
            </a:r>
            <a:r>
              <a:rPr lang="en-US" sz="800" dirty="0">
                <a:latin typeface="Arial" panose="020B0604020202020204" pitchFamily="34" charset="0"/>
                <a:ea typeface="Calibri" panose="020F0502020204030204" pitchFamily="34" charset="0"/>
                <a:cs typeface="Times New Roman" panose="02020603050405020304" pitchFamily="18" charset="0"/>
              </a:rPr>
              <a:t>, S., Das, B.C., and Hossain, M.R., 2024. Advancing healthcare transformation: AI-driven precision medicine and scalable innovations through data analytics. </a:t>
            </a:r>
            <a:r>
              <a:rPr lang="en-US" sz="800" i="1" dirty="0">
                <a:latin typeface="Arial" panose="020B0604020202020204" pitchFamily="34" charset="0"/>
                <a:ea typeface="Calibri" panose="020F0502020204030204" pitchFamily="34" charset="0"/>
                <a:cs typeface="Times New Roman" panose="02020603050405020304" pitchFamily="18" charset="0"/>
              </a:rPr>
              <a:t>Edelweiss Applied Science and Technology</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i="1" dirty="0">
                <a:latin typeface="Arial" panose="020B0604020202020204" pitchFamily="34" charset="0"/>
                <a:ea typeface="Calibri" panose="020F0502020204030204" pitchFamily="34" charset="0"/>
                <a:cs typeface="Times New Roman" panose="02020603050405020304" pitchFamily="18" charset="0"/>
              </a:rPr>
              <a:t>8</a:t>
            </a:r>
            <a:r>
              <a:rPr lang="en-US" sz="800" dirty="0">
                <a:latin typeface="Arial" panose="020B0604020202020204" pitchFamily="34" charset="0"/>
                <a:ea typeface="Calibri" panose="020F0502020204030204" pitchFamily="34" charset="0"/>
                <a:cs typeface="Times New Roman" panose="02020603050405020304" pitchFamily="18" charset="0"/>
              </a:rPr>
              <a:t>(6), pp.8322-8332.</a:t>
            </a:r>
          </a:p>
          <a:p>
            <a:pPr marL="457200" marR="0" indent="-457200" algn="just">
              <a:lnSpc>
                <a:spcPct val="150000"/>
              </a:lnSpc>
              <a:spcBef>
                <a:spcPts val="0"/>
              </a:spcBef>
              <a:spcAft>
                <a:spcPts val="800"/>
              </a:spcAft>
            </a:pPr>
            <a:r>
              <a:rPr lang="en-US" sz="800" dirty="0" err="1">
                <a:latin typeface="Arial" panose="020B0604020202020204" pitchFamily="34" charset="0"/>
                <a:ea typeface="Calibri" panose="020F0502020204030204" pitchFamily="34" charset="0"/>
                <a:cs typeface="Times New Roman" panose="02020603050405020304" pitchFamily="18" charset="0"/>
              </a:rPr>
              <a:t>Mbunge</a:t>
            </a:r>
            <a:r>
              <a:rPr lang="en-US" sz="800" dirty="0">
                <a:latin typeface="Arial" panose="020B0604020202020204" pitchFamily="34" charset="0"/>
                <a:ea typeface="Calibri" panose="020F0502020204030204" pitchFamily="34" charset="0"/>
                <a:cs typeface="Times New Roman" panose="02020603050405020304" pitchFamily="18" charset="0"/>
              </a:rPr>
              <a:t>, E., </a:t>
            </a:r>
            <a:r>
              <a:rPr lang="en-US" sz="800" dirty="0" err="1">
                <a:latin typeface="Arial" panose="020B0604020202020204" pitchFamily="34" charset="0"/>
                <a:ea typeface="Calibri" panose="020F0502020204030204" pitchFamily="34" charset="0"/>
                <a:cs typeface="Times New Roman" panose="02020603050405020304" pitchFamily="18" charset="0"/>
              </a:rPr>
              <a:t>Muchemwa</a:t>
            </a:r>
            <a:r>
              <a:rPr lang="en-US" sz="800" dirty="0">
                <a:latin typeface="Arial" panose="020B0604020202020204" pitchFamily="34" charset="0"/>
                <a:ea typeface="Calibri" panose="020F0502020204030204" pitchFamily="34" charset="0"/>
                <a:cs typeface="Times New Roman" panose="02020603050405020304" pitchFamily="18" charset="0"/>
              </a:rPr>
              <a:t>, B., </a:t>
            </a:r>
            <a:r>
              <a:rPr lang="en-US" sz="800" dirty="0" err="1">
                <a:latin typeface="Arial" panose="020B0604020202020204" pitchFamily="34" charset="0"/>
                <a:ea typeface="Calibri" panose="020F0502020204030204" pitchFamily="34" charset="0"/>
                <a:cs typeface="Times New Roman" panose="02020603050405020304" pitchFamily="18" charset="0"/>
              </a:rPr>
              <a:t>Jiyane</a:t>
            </a:r>
            <a:r>
              <a:rPr lang="en-US" sz="800" dirty="0">
                <a:latin typeface="Arial" panose="020B0604020202020204" pitchFamily="34" charset="0"/>
                <a:ea typeface="Calibri" panose="020F0502020204030204" pitchFamily="34" charset="0"/>
                <a:cs typeface="Times New Roman" panose="02020603050405020304" pitchFamily="18" charset="0"/>
              </a:rPr>
              <a:t>, S.E. and </a:t>
            </a:r>
            <a:r>
              <a:rPr lang="en-US" sz="800" dirty="0" err="1">
                <a:latin typeface="Arial" panose="020B0604020202020204" pitchFamily="34" charset="0"/>
                <a:ea typeface="Calibri" panose="020F0502020204030204" pitchFamily="34" charset="0"/>
                <a:cs typeface="Times New Roman" panose="02020603050405020304" pitchFamily="18" charset="0"/>
              </a:rPr>
              <a:t>Batani</a:t>
            </a:r>
            <a:r>
              <a:rPr lang="en-US" sz="800" dirty="0">
                <a:latin typeface="Arial" panose="020B0604020202020204" pitchFamily="34" charset="0"/>
                <a:ea typeface="Calibri" panose="020F0502020204030204" pitchFamily="34" charset="0"/>
                <a:cs typeface="Times New Roman" panose="02020603050405020304" pitchFamily="18" charset="0"/>
              </a:rPr>
              <a:t>, J., 2021. Sensors and healthcare 5.0: transformative shift in virtual care through emerging digital health technologies. </a:t>
            </a:r>
            <a:r>
              <a:rPr lang="en-US" sz="800" i="1" dirty="0">
                <a:latin typeface="Arial" panose="020B0604020202020204" pitchFamily="34" charset="0"/>
                <a:ea typeface="Calibri" panose="020F0502020204030204" pitchFamily="34" charset="0"/>
                <a:cs typeface="Times New Roman" panose="02020603050405020304" pitchFamily="18" charset="0"/>
              </a:rPr>
              <a:t>Global Health Journal</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i="1" dirty="0">
                <a:latin typeface="Arial" panose="020B0604020202020204" pitchFamily="34" charset="0"/>
                <a:ea typeface="Calibri" panose="020F0502020204030204" pitchFamily="34" charset="0"/>
                <a:cs typeface="Times New Roman" panose="02020603050405020304" pitchFamily="18" charset="0"/>
              </a:rPr>
              <a:t>5</a:t>
            </a:r>
            <a:r>
              <a:rPr lang="en-US" sz="800" dirty="0">
                <a:latin typeface="Arial" panose="020B0604020202020204" pitchFamily="34" charset="0"/>
                <a:ea typeface="Calibri" panose="020F0502020204030204" pitchFamily="34" charset="0"/>
                <a:cs typeface="Times New Roman" panose="02020603050405020304" pitchFamily="18" charset="0"/>
              </a:rPr>
              <a:t>(4), pp.169-177.</a:t>
            </a:r>
          </a:p>
          <a:p>
            <a:pPr marL="457200" marR="0" indent="-457200" algn="just">
              <a:lnSpc>
                <a:spcPct val="150000"/>
              </a:lnSpc>
              <a:spcBef>
                <a:spcPts val="0"/>
              </a:spcBef>
              <a:spcAft>
                <a:spcPts val="800"/>
              </a:spcAft>
            </a:pPr>
            <a:r>
              <a:rPr lang="en-US" sz="800" dirty="0" err="1">
                <a:latin typeface="Arial" panose="020B0604020202020204" pitchFamily="34" charset="0"/>
                <a:ea typeface="Calibri" panose="020F0502020204030204" pitchFamily="34" charset="0"/>
                <a:cs typeface="Times New Roman" panose="02020603050405020304" pitchFamily="18" charset="0"/>
              </a:rPr>
              <a:t>Patil</a:t>
            </a:r>
            <a:r>
              <a:rPr lang="en-US" sz="800" dirty="0">
                <a:latin typeface="Arial" panose="020B0604020202020204" pitchFamily="34" charset="0"/>
                <a:ea typeface="Calibri" panose="020F0502020204030204" pitchFamily="34" charset="0"/>
                <a:cs typeface="Times New Roman" panose="02020603050405020304" pitchFamily="18" charset="0"/>
              </a:rPr>
              <a:t>, S. and Shankar, H., 2023. Transforming healthcare: harnessing the power of AI in the modern era. </a:t>
            </a:r>
            <a:r>
              <a:rPr lang="en-US" sz="800" i="1" dirty="0">
                <a:latin typeface="Arial" panose="020B0604020202020204" pitchFamily="34" charset="0"/>
                <a:ea typeface="Calibri" panose="020F0502020204030204" pitchFamily="34" charset="0"/>
                <a:cs typeface="Times New Roman" panose="02020603050405020304" pitchFamily="18" charset="0"/>
              </a:rPr>
              <a:t>International Journal of Multidisciplinary Sciences and Arts</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i="1" dirty="0">
                <a:latin typeface="Arial" panose="020B0604020202020204" pitchFamily="34" charset="0"/>
                <a:ea typeface="Calibri" panose="020F0502020204030204" pitchFamily="34" charset="0"/>
                <a:cs typeface="Times New Roman" panose="02020603050405020304" pitchFamily="18" charset="0"/>
              </a:rPr>
              <a:t>2</a:t>
            </a:r>
            <a:r>
              <a:rPr lang="en-US" sz="800" dirty="0">
                <a:latin typeface="Arial" panose="020B0604020202020204" pitchFamily="34" charset="0"/>
                <a:ea typeface="Calibri" panose="020F0502020204030204" pitchFamily="34" charset="0"/>
                <a:cs typeface="Times New Roman" panose="02020603050405020304" pitchFamily="18" charset="0"/>
              </a:rPr>
              <a:t>(2), pp.60-70.</a:t>
            </a:r>
          </a:p>
          <a:p>
            <a:pPr marL="457200" marR="0" indent="-457200" algn="just">
              <a:lnSpc>
                <a:spcPct val="150000"/>
              </a:lnSpc>
              <a:spcBef>
                <a:spcPts val="0"/>
              </a:spcBef>
              <a:spcAft>
                <a:spcPts val="800"/>
              </a:spcAft>
            </a:pPr>
            <a:r>
              <a:rPr lang="en-US" sz="800" dirty="0" err="1">
                <a:latin typeface="Arial" panose="020B0604020202020204" pitchFamily="34" charset="0"/>
                <a:ea typeface="Calibri" panose="020F0502020204030204" pitchFamily="34" charset="0"/>
                <a:cs typeface="Times New Roman" panose="02020603050405020304" pitchFamily="18" charset="0"/>
              </a:rPr>
              <a:t>Rangarajan</a:t>
            </a:r>
            <a:r>
              <a:rPr lang="en-US" sz="800" dirty="0">
                <a:latin typeface="Arial" panose="020B0604020202020204" pitchFamily="34" charset="0"/>
                <a:ea typeface="Calibri" panose="020F0502020204030204" pitchFamily="34" charset="0"/>
                <a:cs typeface="Times New Roman" panose="02020603050405020304" pitchFamily="18" charset="0"/>
              </a:rPr>
              <a:t>, D., </a:t>
            </a:r>
            <a:r>
              <a:rPr lang="en-US" sz="800" dirty="0" err="1">
                <a:latin typeface="Arial" panose="020B0604020202020204" pitchFamily="34" charset="0"/>
                <a:ea typeface="Calibri" panose="020F0502020204030204" pitchFamily="34" charset="0"/>
                <a:cs typeface="Times New Roman" panose="02020603050405020304" pitchFamily="18" charset="0"/>
              </a:rPr>
              <a:t>Rangarajan</a:t>
            </a:r>
            <a:r>
              <a:rPr lang="en-US" sz="800" dirty="0">
                <a:latin typeface="Arial" panose="020B0604020202020204" pitchFamily="34" charset="0"/>
                <a:ea typeface="Calibri" panose="020F0502020204030204" pitchFamily="34" charset="0"/>
                <a:cs typeface="Times New Roman" panose="02020603050405020304" pitchFamily="18" charset="0"/>
              </a:rPr>
              <a:t>, A., Reddy, C.K.K., and Doss, S., 2025. Exploring the Next-Gen Transformations in Healthcare Through the Impact of AI and </a:t>
            </a:r>
            <a:r>
              <a:rPr lang="en-US" sz="800" dirty="0" err="1">
                <a:latin typeface="Arial" panose="020B0604020202020204" pitchFamily="34" charset="0"/>
                <a:ea typeface="Calibri" panose="020F0502020204030204" pitchFamily="34" charset="0"/>
                <a:cs typeface="Times New Roman" panose="02020603050405020304" pitchFamily="18" charset="0"/>
              </a:rPr>
              <a:t>IoT</a:t>
            </a:r>
            <a:r>
              <a:rPr lang="en-US" sz="800" dirty="0">
                <a:latin typeface="Arial" panose="020B0604020202020204" pitchFamily="34" charset="0"/>
                <a:ea typeface="Calibri" panose="020F0502020204030204" pitchFamily="34" charset="0"/>
                <a:cs typeface="Times New Roman" panose="02020603050405020304" pitchFamily="18" charset="0"/>
              </a:rPr>
              <a:t>. In </a:t>
            </a:r>
            <a:r>
              <a:rPr lang="en-US" sz="800" i="1" dirty="0">
                <a:latin typeface="Arial" panose="020B0604020202020204" pitchFamily="34" charset="0"/>
                <a:ea typeface="Calibri" panose="020F0502020204030204" pitchFamily="34" charset="0"/>
                <a:cs typeface="Times New Roman" panose="02020603050405020304" pitchFamily="18" charset="0"/>
              </a:rPr>
              <a:t>Intelligent Systems and </a:t>
            </a:r>
            <a:r>
              <a:rPr lang="en-US" sz="800" i="1" dirty="0" err="1">
                <a:latin typeface="Arial" panose="020B0604020202020204" pitchFamily="34" charset="0"/>
                <a:ea typeface="Calibri" panose="020F0502020204030204" pitchFamily="34" charset="0"/>
                <a:cs typeface="Times New Roman" panose="02020603050405020304" pitchFamily="18" charset="0"/>
              </a:rPr>
              <a:t>IoT</a:t>
            </a:r>
            <a:r>
              <a:rPr lang="en-US" sz="800" i="1" dirty="0">
                <a:latin typeface="Arial" panose="020B0604020202020204" pitchFamily="34" charset="0"/>
                <a:ea typeface="Calibri" panose="020F0502020204030204" pitchFamily="34" charset="0"/>
                <a:cs typeface="Times New Roman" panose="02020603050405020304" pitchFamily="18" charset="0"/>
              </a:rPr>
              <a:t> Applications in Clinical Health</a:t>
            </a:r>
            <a:r>
              <a:rPr lang="en-US" sz="800" dirty="0">
                <a:latin typeface="Arial" panose="020B0604020202020204" pitchFamily="34" charset="0"/>
                <a:ea typeface="Calibri" panose="020F0502020204030204" pitchFamily="34" charset="0"/>
                <a:cs typeface="Times New Roman" panose="02020603050405020304" pitchFamily="18" charset="0"/>
              </a:rPr>
              <a:t> (pp. 73-98). IGI Global Scientific Publishing.</a:t>
            </a:r>
          </a:p>
          <a:p>
            <a:pPr marL="457200" marR="0" indent="-457200" algn="just">
              <a:lnSpc>
                <a:spcPct val="150000"/>
              </a:lnSpc>
              <a:spcBef>
                <a:spcPts val="0"/>
              </a:spcBef>
              <a:spcAft>
                <a:spcPts val="800"/>
              </a:spcAft>
            </a:pPr>
            <a:r>
              <a:rPr lang="en-US" sz="800" dirty="0">
                <a:latin typeface="Arial" panose="020B0604020202020204" pitchFamily="34" charset="0"/>
                <a:ea typeface="Calibri" panose="020F0502020204030204" pitchFamily="34" charset="0"/>
                <a:cs typeface="Times New Roman" panose="02020603050405020304" pitchFamily="18" charset="0"/>
              </a:rPr>
              <a:t>Rashid, Z., Ahmed, H., Nadeem, N., Zafar, S.B. and </a:t>
            </a:r>
            <a:r>
              <a:rPr lang="en-US" sz="800" dirty="0" err="1">
                <a:latin typeface="Arial" panose="020B0604020202020204" pitchFamily="34" charset="0"/>
                <a:ea typeface="Calibri" panose="020F0502020204030204" pitchFamily="34" charset="0"/>
                <a:cs typeface="Times New Roman" panose="02020603050405020304" pitchFamily="18" charset="0"/>
              </a:rPr>
              <a:t>Yousaf</a:t>
            </a:r>
            <a:r>
              <a:rPr lang="en-US" sz="800" dirty="0">
                <a:latin typeface="Arial" panose="020B0604020202020204" pitchFamily="34" charset="0"/>
                <a:ea typeface="Calibri" panose="020F0502020204030204" pitchFamily="34" charset="0"/>
                <a:cs typeface="Times New Roman" panose="02020603050405020304" pitchFamily="18" charset="0"/>
              </a:rPr>
              <a:t>, M.Z., 2025. The paradigm of digital health: AI applications and transformative trends. </a:t>
            </a:r>
            <a:r>
              <a:rPr lang="en-US" sz="800" i="1" dirty="0">
                <a:latin typeface="Arial" panose="020B0604020202020204" pitchFamily="34" charset="0"/>
                <a:ea typeface="Calibri" panose="020F0502020204030204" pitchFamily="34" charset="0"/>
                <a:cs typeface="Times New Roman" panose="02020603050405020304" pitchFamily="18" charset="0"/>
              </a:rPr>
              <a:t>Neural Computing and Applications</a:t>
            </a:r>
            <a:r>
              <a:rPr lang="en-US" sz="800" dirty="0">
                <a:latin typeface="Arial" panose="020B0604020202020204" pitchFamily="34" charset="0"/>
                <a:ea typeface="Calibri" panose="020F0502020204030204" pitchFamily="34" charset="0"/>
                <a:cs typeface="Times New Roman" panose="02020603050405020304" pitchFamily="18" charset="0"/>
              </a:rPr>
              <a:t>, pp.1-32.</a:t>
            </a:r>
          </a:p>
          <a:p>
            <a:pPr marL="457200" marR="0" indent="-457200" algn="just">
              <a:lnSpc>
                <a:spcPct val="150000"/>
              </a:lnSpc>
              <a:spcBef>
                <a:spcPts val="0"/>
              </a:spcBef>
              <a:spcAft>
                <a:spcPts val="800"/>
              </a:spcAft>
            </a:pPr>
            <a:r>
              <a:rPr lang="en-US" sz="800" dirty="0">
                <a:latin typeface="Arial" panose="020B0604020202020204" pitchFamily="34" charset="0"/>
                <a:ea typeface="Calibri" panose="020F0502020204030204" pitchFamily="34" charset="0"/>
                <a:cs typeface="Times New Roman" panose="02020603050405020304" pitchFamily="18" charset="0"/>
              </a:rPr>
              <a:t>Reddy, S., 2024. Generative AI in healthcare: an implementation science-informed translational path on application, integration, and governance. </a:t>
            </a:r>
            <a:r>
              <a:rPr lang="en-US" sz="800" i="1" dirty="0">
                <a:latin typeface="Arial" panose="020B0604020202020204" pitchFamily="34" charset="0"/>
                <a:ea typeface="Calibri" panose="020F0502020204030204" pitchFamily="34" charset="0"/>
                <a:cs typeface="Times New Roman" panose="02020603050405020304" pitchFamily="18" charset="0"/>
              </a:rPr>
              <a:t>Implementation Science</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i="1" dirty="0">
                <a:latin typeface="Arial" panose="020B0604020202020204" pitchFamily="34" charset="0"/>
                <a:ea typeface="Calibri" panose="020F0502020204030204" pitchFamily="34" charset="0"/>
                <a:cs typeface="Times New Roman" panose="02020603050405020304" pitchFamily="18" charset="0"/>
              </a:rPr>
              <a:t>19</a:t>
            </a:r>
            <a:r>
              <a:rPr lang="en-US" sz="800" dirty="0">
                <a:latin typeface="Arial" panose="020B0604020202020204" pitchFamily="34" charset="0"/>
                <a:ea typeface="Calibri" panose="020F0502020204030204" pitchFamily="34" charset="0"/>
                <a:cs typeface="Times New Roman" panose="02020603050405020304" pitchFamily="18" charset="0"/>
              </a:rPr>
              <a:t>(1), p.27.</a:t>
            </a:r>
          </a:p>
          <a:p>
            <a:pPr marL="457200" marR="0" indent="-457200" algn="just">
              <a:lnSpc>
                <a:spcPct val="150000"/>
              </a:lnSpc>
              <a:spcBef>
                <a:spcPts val="0"/>
              </a:spcBef>
              <a:spcAft>
                <a:spcPts val="800"/>
              </a:spcAft>
            </a:pPr>
            <a:r>
              <a:rPr lang="en-US" sz="800" dirty="0">
                <a:latin typeface="Arial" panose="020B0604020202020204" pitchFamily="34" charset="0"/>
                <a:ea typeface="Calibri" panose="020F0502020204030204" pitchFamily="34" charset="0"/>
                <a:cs typeface="Times New Roman" panose="02020603050405020304" pitchFamily="18" charset="0"/>
              </a:rPr>
              <a:t>Sai, S., Gaur, A., Sai, R., </a:t>
            </a:r>
            <a:r>
              <a:rPr lang="en-US" sz="800" dirty="0" err="1">
                <a:latin typeface="Arial" panose="020B0604020202020204" pitchFamily="34" charset="0"/>
                <a:ea typeface="Calibri" panose="020F0502020204030204" pitchFamily="34" charset="0"/>
                <a:cs typeface="Times New Roman" panose="02020603050405020304" pitchFamily="18" charset="0"/>
              </a:rPr>
              <a:t>Chamola</a:t>
            </a:r>
            <a:r>
              <a:rPr lang="en-US" sz="800" dirty="0">
                <a:latin typeface="Arial" panose="020B0604020202020204" pitchFamily="34" charset="0"/>
                <a:ea typeface="Calibri" panose="020F0502020204030204" pitchFamily="34" charset="0"/>
                <a:cs typeface="Times New Roman" panose="02020603050405020304" pitchFamily="18" charset="0"/>
              </a:rPr>
              <a:t>, V., </a:t>
            </a:r>
            <a:r>
              <a:rPr lang="en-US" sz="800" dirty="0" err="1">
                <a:latin typeface="Arial" panose="020B0604020202020204" pitchFamily="34" charset="0"/>
                <a:ea typeface="Calibri" panose="020F0502020204030204" pitchFamily="34" charset="0"/>
                <a:cs typeface="Times New Roman" panose="02020603050405020304" pitchFamily="18" charset="0"/>
              </a:rPr>
              <a:t>Guizani</a:t>
            </a:r>
            <a:r>
              <a:rPr lang="en-US" sz="800" dirty="0">
                <a:latin typeface="Arial" panose="020B0604020202020204" pitchFamily="34" charset="0"/>
                <a:ea typeface="Calibri" panose="020F0502020204030204" pitchFamily="34" charset="0"/>
                <a:cs typeface="Times New Roman" panose="02020603050405020304" pitchFamily="18" charset="0"/>
              </a:rPr>
              <a:t>, M., and Rodrigues, J.J., 2024. Generative AI for transformative healthcare: a comprehensive study of emerging models, applications, case studies, and limitations. </a:t>
            </a:r>
            <a:r>
              <a:rPr lang="en-US" sz="800" i="1" dirty="0">
                <a:latin typeface="Arial" panose="020B0604020202020204" pitchFamily="34" charset="0"/>
                <a:ea typeface="Calibri" panose="020F0502020204030204" pitchFamily="34" charset="0"/>
                <a:cs typeface="Times New Roman" panose="02020603050405020304" pitchFamily="18" charset="0"/>
              </a:rPr>
              <a:t>IEEE Access</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i="1" dirty="0">
                <a:latin typeface="Arial" panose="020B0604020202020204" pitchFamily="34" charset="0"/>
                <a:ea typeface="Calibri" panose="020F0502020204030204" pitchFamily="34" charset="0"/>
                <a:cs typeface="Times New Roman" panose="02020603050405020304" pitchFamily="18" charset="0"/>
              </a:rPr>
              <a:t>12</a:t>
            </a:r>
            <a:r>
              <a:rPr lang="en-US" sz="800" dirty="0">
                <a:latin typeface="Arial" panose="020B0604020202020204" pitchFamily="34" charset="0"/>
                <a:ea typeface="Calibri" panose="020F0502020204030204" pitchFamily="34" charset="0"/>
                <a:cs typeface="Times New Roman" panose="02020603050405020304" pitchFamily="18" charset="0"/>
              </a:rPr>
              <a:t>, pp.31078-31106.</a:t>
            </a:r>
          </a:p>
          <a:p>
            <a:pPr marL="457200" marR="0" indent="-457200" algn="just">
              <a:lnSpc>
                <a:spcPct val="150000"/>
              </a:lnSpc>
              <a:spcBef>
                <a:spcPts val="0"/>
              </a:spcBef>
              <a:spcAft>
                <a:spcPts val="800"/>
              </a:spcAft>
            </a:pPr>
            <a:r>
              <a:rPr lang="en-US" sz="800" dirty="0" err="1">
                <a:latin typeface="Arial" panose="020B0604020202020204" pitchFamily="34" charset="0"/>
                <a:ea typeface="Calibri" panose="020F0502020204030204" pitchFamily="34" charset="0"/>
                <a:cs typeface="Times New Roman" panose="02020603050405020304" pitchFamily="18" charset="0"/>
              </a:rPr>
              <a:t>Tuncel</a:t>
            </a:r>
            <a:r>
              <a:rPr lang="en-US" sz="800" dirty="0">
                <a:latin typeface="Arial" panose="020B0604020202020204" pitchFamily="34" charset="0"/>
                <a:ea typeface="Calibri" panose="020F0502020204030204" pitchFamily="34" charset="0"/>
                <a:cs typeface="Times New Roman" panose="02020603050405020304" pitchFamily="18" charset="0"/>
              </a:rPr>
              <a:t>, T., </a:t>
            </a:r>
            <a:r>
              <a:rPr lang="en-US" sz="800" dirty="0" err="1">
                <a:latin typeface="Arial" panose="020B0604020202020204" pitchFamily="34" charset="0"/>
                <a:ea typeface="Calibri" panose="020F0502020204030204" pitchFamily="34" charset="0"/>
                <a:cs typeface="Times New Roman" panose="02020603050405020304" pitchFamily="18" charset="0"/>
              </a:rPr>
              <a:t>Aktan</a:t>
            </a:r>
            <a:r>
              <a:rPr lang="en-US" sz="800" dirty="0">
                <a:latin typeface="Arial" panose="020B0604020202020204" pitchFamily="34" charset="0"/>
                <a:ea typeface="Calibri" panose="020F0502020204030204" pitchFamily="34" charset="0"/>
                <a:cs typeface="Times New Roman" panose="02020603050405020304" pitchFamily="18" charset="0"/>
              </a:rPr>
              <a:t>, M.E., </a:t>
            </a:r>
            <a:r>
              <a:rPr lang="en-US" sz="800" dirty="0" err="1">
                <a:latin typeface="Arial" panose="020B0604020202020204" pitchFamily="34" charset="0"/>
                <a:ea typeface="Calibri" panose="020F0502020204030204" pitchFamily="34" charset="0"/>
                <a:cs typeface="Times New Roman" panose="02020603050405020304" pitchFamily="18" charset="0"/>
              </a:rPr>
              <a:t>Merih</a:t>
            </a:r>
            <a:r>
              <a:rPr lang="en-US" sz="800" dirty="0">
                <a:latin typeface="Arial" panose="020B0604020202020204" pitchFamily="34" charset="0"/>
                <a:ea typeface="Calibri" panose="020F0502020204030204" pitchFamily="34" charset="0"/>
                <a:cs typeface="Times New Roman" panose="02020603050405020304" pitchFamily="18" charset="0"/>
              </a:rPr>
              <a:t>, Y.D. and </a:t>
            </a:r>
            <a:r>
              <a:rPr lang="en-US" sz="800" dirty="0" err="1">
                <a:latin typeface="Arial" panose="020B0604020202020204" pitchFamily="34" charset="0"/>
                <a:ea typeface="Calibri" panose="020F0502020204030204" pitchFamily="34" charset="0"/>
                <a:cs typeface="Times New Roman" panose="02020603050405020304" pitchFamily="18" charset="0"/>
              </a:rPr>
              <a:t>Akdoğan</a:t>
            </a:r>
            <a:r>
              <a:rPr lang="en-US" sz="800" dirty="0">
                <a:latin typeface="Arial" panose="020B0604020202020204" pitchFamily="34" charset="0"/>
                <a:ea typeface="Calibri" panose="020F0502020204030204" pitchFamily="34" charset="0"/>
                <a:cs typeface="Times New Roman" panose="02020603050405020304" pitchFamily="18" charset="0"/>
              </a:rPr>
              <a:t>, E., 2023. DIGITAL TRANSFORMATION IN HEALTHCARE: KEY TECHNOLOGIES AND APPLICATIONS. </a:t>
            </a:r>
            <a:r>
              <a:rPr lang="en-US" sz="800" i="1" dirty="0" err="1">
                <a:latin typeface="Arial" panose="020B0604020202020204" pitchFamily="34" charset="0"/>
                <a:ea typeface="Calibri" panose="020F0502020204030204" pitchFamily="34" charset="0"/>
                <a:cs typeface="Times New Roman" panose="02020603050405020304" pitchFamily="18" charset="0"/>
              </a:rPr>
              <a:t>Akıllı</a:t>
            </a:r>
            <a:r>
              <a:rPr lang="en-US" sz="800" i="1" dirty="0">
                <a:latin typeface="Arial" panose="020B0604020202020204" pitchFamily="34" charset="0"/>
                <a:ea typeface="Calibri" panose="020F0502020204030204" pitchFamily="34" charset="0"/>
                <a:cs typeface="Times New Roman" panose="02020603050405020304" pitchFamily="18" charset="0"/>
              </a:rPr>
              <a:t> </a:t>
            </a:r>
            <a:r>
              <a:rPr lang="en-US" sz="800" i="1" dirty="0" err="1">
                <a:latin typeface="Arial" panose="020B0604020202020204" pitchFamily="34" charset="0"/>
                <a:ea typeface="Calibri" panose="020F0502020204030204" pitchFamily="34" charset="0"/>
                <a:cs typeface="Times New Roman" panose="02020603050405020304" pitchFamily="18" charset="0"/>
              </a:rPr>
              <a:t>Sistemler</a:t>
            </a:r>
            <a:r>
              <a:rPr lang="en-US" sz="800" i="1" dirty="0">
                <a:latin typeface="Arial" panose="020B0604020202020204" pitchFamily="34" charset="0"/>
                <a:ea typeface="Calibri" panose="020F0502020204030204" pitchFamily="34" charset="0"/>
                <a:cs typeface="Times New Roman" panose="02020603050405020304" pitchFamily="18" charset="0"/>
              </a:rPr>
              <a:t> </a:t>
            </a:r>
            <a:r>
              <a:rPr lang="en-US" sz="800" i="1" dirty="0" err="1">
                <a:latin typeface="Arial" panose="020B0604020202020204" pitchFamily="34" charset="0"/>
                <a:ea typeface="Calibri" panose="020F0502020204030204" pitchFamily="34" charset="0"/>
                <a:cs typeface="Times New Roman" panose="02020603050405020304" pitchFamily="18" charset="0"/>
              </a:rPr>
              <a:t>Dergisi</a:t>
            </a:r>
            <a:r>
              <a:rPr lang="en-US" sz="800" dirty="0">
                <a:latin typeface="Arial" panose="020B0604020202020204" pitchFamily="34" charset="0"/>
                <a:ea typeface="Calibri" panose="020F0502020204030204" pitchFamily="34" charset="0"/>
                <a:cs typeface="Times New Roman" panose="02020603050405020304" pitchFamily="18" charset="0"/>
              </a:rPr>
              <a:t>, </a:t>
            </a:r>
            <a:r>
              <a:rPr lang="en-US" sz="800" i="1" dirty="0">
                <a:latin typeface="Arial" panose="020B0604020202020204" pitchFamily="34" charset="0"/>
                <a:ea typeface="Calibri" panose="020F0502020204030204" pitchFamily="34" charset="0"/>
                <a:cs typeface="Times New Roman" panose="02020603050405020304" pitchFamily="18" charset="0"/>
              </a:rPr>
              <a:t>2</a:t>
            </a:r>
            <a:r>
              <a:rPr lang="en-US" sz="800" dirty="0">
                <a:latin typeface="Arial" panose="020B0604020202020204" pitchFamily="34" charset="0"/>
                <a:ea typeface="Calibri" panose="020F0502020204030204" pitchFamily="34" charset="0"/>
                <a:cs typeface="Times New Roman" panose="02020603050405020304" pitchFamily="18" charset="0"/>
              </a:rPr>
              <a:t>(1), pp.1-15.</a:t>
            </a:r>
          </a:p>
        </p:txBody>
      </p:sp>
    </p:spTree>
    <p:extLst>
      <p:ext uri="{BB962C8B-B14F-4D97-AF65-F5344CB8AC3E}">
        <p14:creationId xmlns:p14="http://schemas.microsoft.com/office/powerpoint/2010/main" val="37294028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00EE723-4227-4B93-B05B-0CF27F713C1E}"/>
              </a:ext>
            </a:extLst>
          </p:cNvPr>
          <p:cNvSpPr/>
          <p:nvPr/>
        </p:nvSpPr>
        <p:spPr>
          <a:xfrm>
            <a:off x="0" y="4645891"/>
            <a:ext cx="12191903" cy="1551709"/>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DF8EF26-7AD5-4E7F-95B3-9A57CF80C483}"/>
              </a:ext>
            </a:extLst>
          </p:cNvPr>
          <p:cNvSpPr txBox="1"/>
          <p:nvPr/>
        </p:nvSpPr>
        <p:spPr>
          <a:xfrm>
            <a:off x="1" y="4714489"/>
            <a:ext cx="12191999" cy="1015663"/>
          </a:xfrm>
          <a:prstGeom prst="rect">
            <a:avLst/>
          </a:prstGeom>
          <a:noFill/>
        </p:spPr>
        <p:txBody>
          <a:bodyPr wrap="square" rtlCol="0" anchor="ctr">
            <a:spAutoFit/>
          </a:bodyPr>
          <a:lstStyle/>
          <a:p>
            <a:pPr algn="ctr"/>
            <a:r>
              <a:rPr lang="en-US" altLang="ko-KR" sz="6000" dirty="0">
                <a:solidFill>
                  <a:schemeClr val="bg1"/>
                </a:solidFill>
                <a:cs typeface="Arial" pitchFamily="34" charset="0"/>
              </a:rPr>
              <a:t>THANK YOU</a:t>
            </a:r>
            <a:endParaRPr lang="ko-KR" altLang="en-US" sz="6000" dirty="0">
              <a:solidFill>
                <a:schemeClr val="bg1"/>
              </a:solidFill>
              <a:cs typeface="Arial" pitchFamily="34" charset="0"/>
            </a:endParaRPr>
          </a:p>
        </p:txBody>
      </p:sp>
      <p:sp>
        <p:nvSpPr>
          <p:cNvPr id="5" name="TextBox 4">
            <a:extLst>
              <a:ext uri="{FF2B5EF4-FFF2-40B4-BE49-F238E27FC236}">
                <a16:creationId xmlns:a16="http://schemas.microsoft.com/office/drawing/2014/main" id="{BADEB2CA-D11F-4CA5-BC5A-6C38FF4BF392}"/>
              </a:ext>
            </a:extLst>
          </p:cNvPr>
          <p:cNvSpPr txBox="1"/>
          <p:nvPr/>
        </p:nvSpPr>
        <p:spPr>
          <a:xfrm>
            <a:off x="51" y="5653820"/>
            <a:ext cx="12191852" cy="379656"/>
          </a:xfrm>
          <a:prstGeom prst="rect">
            <a:avLst/>
          </a:prstGeom>
          <a:noFill/>
        </p:spPr>
        <p:txBody>
          <a:bodyPr wrap="square" rtlCol="0" anchor="ctr">
            <a:spAutoFit/>
          </a:bodyPr>
          <a:lstStyle/>
          <a:p>
            <a:pPr algn="ctr"/>
            <a:r>
              <a:rPr lang="en-US" altLang="ko-KR" sz="1867" dirty="0">
                <a:solidFill>
                  <a:schemeClr val="bg1"/>
                </a:solidFill>
                <a:cs typeface="Arial" pitchFamily="34" charset="0"/>
              </a:rPr>
              <a:t>Insert the Subtitle of Your Presentation</a:t>
            </a:r>
            <a:endParaRPr lang="ko-KR" altLang="en-US" sz="1867" dirty="0">
              <a:solidFill>
                <a:schemeClr val="bg1"/>
              </a:solidFill>
              <a:cs typeface="Arial" pitchFamily="34" charset="0"/>
            </a:endParaRPr>
          </a:p>
        </p:txBody>
      </p:sp>
    </p:spTree>
    <p:extLst>
      <p:ext uri="{BB962C8B-B14F-4D97-AF65-F5344CB8AC3E}">
        <p14:creationId xmlns:p14="http://schemas.microsoft.com/office/powerpoint/2010/main" val="821656516"/>
      </p:ext>
    </p:extLst>
  </p:cSld>
  <p:clrMapOvr>
    <a:masterClrMapping/>
  </p:clrMapOvr>
</p:sld>
</file>

<file path=ppt/theme/theme1.xml><?xml version="1.0" encoding="utf-8"?>
<a:theme xmlns:a="http://schemas.openxmlformats.org/drawingml/2006/main" name="Cover and End Slide Master">
  <a:themeElements>
    <a:clrScheme name="ALLPPT-403">
      <a:dk1>
        <a:sysClr val="windowText" lastClr="000000"/>
      </a:dk1>
      <a:lt1>
        <a:sysClr val="window" lastClr="FFFFFF"/>
      </a:lt1>
      <a:dk2>
        <a:srgbClr val="1F497D"/>
      </a:dk2>
      <a:lt2>
        <a:srgbClr val="EEECE1"/>
      </a:lt2>
      <a:accent1>
        <a:srgbClr val="196491"/>
      </a:accent1>
      <a:accent2>
        <a:srgbClr val="0587AF"/>
      </a:accent2>
      <a:accent3>
        <a:srgbClr val="19A5BE"/>
      </a:accent3>
      <a:accent4>
        <a:srgbClr val="53C3CD"/>
      </a:accent4>
      <a:accent5>
        <a:srgbClr val="5AB4C1"/>
      </a:accent5>
      <a:accent6>
        <a:srgbClr val="1A8EA9"/>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403">
      <a:dk1>
        <a:sysClr val="windowText" lastClr="000000"/>
      </a:dk1>
      <a:lt1>
        <a:sysClr val="window" lastClr="FFFFFF"/>
      </a:lt1>
      <a:dk2>
        <a:srgbClr val="1F497D"/>
      </a:dk2>
      <a:lt2>
        <a:srgbClr val="EEECE1"/>
      </a:lt2>
      <a:accent1>
        <a:srgbClr val="196491"/>
      </a:accent1>
      <a:accent2>
        <a:srgbClr val="0587AF"/>
      </a:accent2>
      <a:accent3>
        <a:srgbClr val="19A5BE"/>
      </a:accent3>
      <a:accent4>
        <a:srgbClr val="53C3CD"/>
      </a:accent4>
      <a:accent5>
        <a:srgbClr val="5AB4C1"/>
      </a:accent5>
      <a:accent6>
        <a:srgbClr val="1A8EA9"/>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403">
      <a:dk1>
        <a:sysClr val="windowText" lastClr="000000"/>
      </a:dk1>
      <a:lt1>
        <a:sysClr val="window" lastClr="FFFFFF"/>
      </a:lt1>
      <a:dk2>
        <a:srgbClr val="1F497D"/>
      </a:dk2>
      <a:lt2>
        <a:srgbClr val="EEECE1"/>
      </a:lt2>
      <a:accent1>
        <a:srgbClr val="196491"/>
      </a:accent1>
      <a:accent2>
        <a:srgbClr val="0587AF"/>
      </a:accent2>
      <a:accent3>
        <a:srgbClr val="19A5BE"/>
      </a:accent3>
      <a:accent4>
        <a:srgbClr val="53C3CD"/>
      </a:accent4>
      <a:accent5>
        <a:srgbClr val="5AB4C1"/>
      </a:accent5>
      <a:accent6>
        <a:srgbClr val="1A8EA9"/>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3760</TotalTime>
  <Words>1676</Words>
  <Application>Microsoft Office PowerPoint</Application>
  <PresentationFormat>Widescreen</PresentationFormat>
  <Paragraphs>113</Paragraphs>
  <Slides>12</Slides>
  <Notes>11</Notes>
  <HiddenSlides>0</HiddenSlides>
  <MMClips>0</MMClips>
  <ScaleCrop>false</ScaleCrop>
  <HeadingPairs>
    <vt:vector size="4" baseType="variant">
      <vt:variant>
        <vt:lpstr>Theme</vt:lpstr>
      </vt:variant>
      <vt:variant>
        <vt:i4>3</vt:i4>
      </vt:variant>
      <vt:variant>
        <vt:lpstr>Slide Titles</vt:lpstr>
      </vt:variant>
      <vt:variant>
        <vt:i4>12</vt:i4>
      </vt:variant>
    </vt:vector>
  </HeadingPairs>
  <TitlesOfParts>
    <vt:vector size="15" baseType="lpstr">
      <vt:lpstr>Cover and End Slide Master</vt:lpstr>
      <vt:lpstr>Contents Slide Master</vt:lpstr>
      <vt:lpstr>Section Break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dc:creator>
  <cp:lastModifiedBy>Netever</cp:lastModifiedBy>
  <cp:revision>106</cp:revision>
  <dcterms:created xsi:type="dcterms:W3CDTF">2020-01-20T05:08:25Z</dcterms:created>
  <dcterms:modified xsi:type="dcterms:W3CDTF">2025-11-02T21:06:21Z</dcterms:modified>
</cp:coreProperties>
</file>