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70" r:id="rId5"/>
    <p:sldId id="256" r:id="rId6"/>
    <p:sldId id="259" r:id="rId7"/>
    <p:sldId id="260" r:id="rId8"/>
    <p:sldId id="261" r:id="rId9"/>
    <p:sldId id="257" r:id="rId10"/>
    <p:sldId id="258"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932E89-D477-4A1A-9C92-B9F05BE31E37}" v="87" dt="2025-10-12T13:26:59.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p:scale>
          <a:sx n="75" d="100"/>
          <a:sy n="75" d="100"/>
        </p:scale>
        <p:origin x="811"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175467-5F3D-48D7-85FD-0D65853EEBC2}"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B7B7AC-5E60-41FF-AE4D-AABAB82D6F91}" type="slidenum">
              <a:rPr lang="en-GB" smtClean="0"/>
              <a:t>‹#›</a:t>
            </a:fld>
            <a:endParaRPr lang="en-GB"/>
          </a:p>
        </p:txBody>
      </p:sp>
    </p:spTree>
    <p:extLst>
      <p:ext uri="{BB962C8B-B14F-4D97-AF65-F5344CB8AC3E}">
        <p14:creationId xmlns:p14="http://schemas.microsoft.com/office/powerpoint/2010/main" val="1995388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013F9-D83B-B5B8-1108-6B925E0FDF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DDE9B8-19B5-A522-C527-83B3BC9A61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BA24FDB-BB2D-3C01-DD1D-EC8BE8FA8FEB}"/>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F65D36F1-0686-38E2-8ADC-B38D8F400C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919497-6F25-E2CF-4829-ACAE465485FD}"/>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3656148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F414A-B079-ED20-1A69-83ED65C3A0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1B3AD5-AB54-3AD5-787E-632A3C4CEBA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15E79F-C6F8-CD65-83BF-DD6EE57617CA}"/>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CD7613B1-6AB8-FADB-D779-BF55C0BC2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E4FF6-EBF6-3197-25A7-F4FC676CC482}"/>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1266943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2D33-40BC-EA1F-4039-5E27F434E77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9EC51FA-9E77-9CEF-3408-E158B84392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BBF49C-2826-5B90-E7B5-7C4C876FE16B}"/>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B16A413B-9E9F-316B-6BC4-B7CA94EA5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A1214-1241-A824-4DDF-03689E4A03E1}"/>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209484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D0E06-A319-8214-D7A1-DD49A62D78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E83C55-F64D-2F45-3C01-3BF6AEDD2A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432832A-4AAA-32E6-DD2D-0933BABD46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C993264-EE5D-7B37-7972-56E06FCCC0E7}"/>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6" name="Footer Placeholder 5">
            <a:extLst>
              <a:ext uri="{FF2B5EF4-FFF2-40B4-BE49-F238E27FC236}">
                <a16:creationId xmlns:a16="http://schemas.microsoft.com/office/drawing/2014/main" id="{5589E573-C9B0-59A3-AFB7-BA8E95FD55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9AC18E-AF47-17E7-EDC2-704215E2C9B7}"/>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700737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FFC39-F72A-3F3D-413F-D1C88C805D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4E5492F-A61E-CA5A-20EE-331823E11B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92772-4AB4-3DFE-AF3E-AFD7E596CA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2F2B61A-DC01-3888-CB90-2EF6AC13A4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335E0E-94D2-A6C1-682E-5B26DE8B00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1EAE3A-F4FE-BB36-64DB-B5FE89F7F78B}"/>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8" name="Footer Placeholder 7">
            <a:extLst>
              <a:ext uri="{FF2B5EF4-FFF2-40B4-BE49-F238E27FC236}">
                <a16:creationId xmlns:a16="http://schemas.microsoft.com/office/drawing/2014/main" id="{8386B4A7-F5D5-D56F-7023-24FAF4FA10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5AB8A9-E748-9E77-682D-A895CAD24EAF}"/>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1658858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752F-6CAE-927E-5790-CC9AE1E8EB5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FF8B153-C2A7-3EA4-05DE-F23C4D83EE72}"/>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4" name="Footer Placeholder 3">
            <a:extLst>
              <a:ext uri="{FF2B5EF4-FFF2-40B4-BE49-F238E27FC236}">
                <a16:creationId xmlns:a16="http://schemas.microsoft.com/office/drawing/2014/main" id="{95FD9581-C33F-11FD-19DA-74E0ADDFF5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F74FDF-C904-94CA-3509-2C90EC120A1A}"/>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26384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D3549-4B99-663B-CE2B-54EBB6F39D82}"/>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3" name="Footer Placeholder 2">
            <a:extLst>
              <a:ext uri="{FF2B5EF4-FFF2-40B4-BE49-F238E27FC236}">
                <a16:creationId xmlns:a16="http://schemas.microsoft.com/office/drawing/2014/main" id="{0D4EA06E-F20A-5A42-BFC4-24DBBF5E3A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45A53-A44B-2AE3-5707-25D6F05B9DA5}"/>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125035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4344C-2C50-A815-51B0-8FC5D295A1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E9424C-FC0B-A6BF-4FDD-EE5B1D2EDA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EE34717-019B-06FC-9743-4FAB5B325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F186AB-104A-90C3-AAAC-5EF5ACC76CBF}"/>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6" name="Footer Placeholder 5">
            <a:extLst>
              <a:ext uri="{FF2B5EF4-FFF2-40B4-BE49-F238E27FC236}">
                <a16:creationId xmlns:a16="http://schemas.microsoft.com/office/drawing/2014/main" id="{08603BF5-1CC2-F8B5-46F2-E823D8F78C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099DC-7F27-3B12-DCA3-CB702FBA424E}"/>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557505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4126-5CF9-86A4-1016-0E77D851EF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BF7B6CF-B707-767A-4A34-8E237CAC4C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B01FBE-AB3C-649B-247B-FCA43955C3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B41424-6EFD-448D-F533-924782CA1C2B}"/>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6" name="Footer Placeholder 5">
            <a:extLst>
              <a:ext uri="{FF2B5EF4-FFF2-40B4-BE49-F238E27FC236}">
                <a16:creationId xmlns:a16="http://schemas.microsoft.com/office/drawing/2014/main" id="{E6F5796D-2453-A860-23B3-913D55E03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0E5587-ED0B-5351-E41B-29B04E95BF36}"/>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203673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58CE-BB27-DDAB-3EC3-B39179D0E72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80C1825-E1DC-F211-0479-1DD6A46C8E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A4452-67F1-0834-5009-152BED149881}"/>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9B15DC96-16D5-78A3-FBED-3190F148D0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656630-ACB4-BA0D-A8FA-30F668542CBE}"/>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346595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4FE04F-5BDF-5655-B836-BB5AD616CF3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2B42541-F945-DBB3-04DA-E5C06DFA82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61ED7-5B70-433F-5D67-AD48664C7787}"/>
              </a:ext>
            </a:extLst>
          </p:cNvPr>
          <p:cNvSpPr>
            <a:spLocks noGrp="1"/>
          </p:cNvSpPr>
          <p:nvPr>
            <p:ph type="dt" sz="half" idx="10"/>
          </p:nvPr>
        </p:nvSpPr>
        <p:spPr/>
        <p:txBody>
          <a:body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559DEA83-AB9C-23D2-B89D-D3635A7AF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A63082-901C-06BF-A5E3-848D84E502AB}"/>
              </a:ext>
            </a:extLst>
          </p:cNvPr>
          <p:cNvSpPr>
            <a:spLocks noGrp="1"/>
          </p:cNvSpPr>
          <p:nvPr>
            <p:ph type="sldNum" sz="quarter" idx="12"/>
          </p:nvPr>
        </p:nvSpPr>
        <p:spPr/>
        <p:txBody>
          <a:bodyPr/>
          <a:lstStyle/>
          <a:p>
            <a:fld id="{4B328735-D324-481E-8FFD-A989D044EAF5}" type="slidenum">
              <a:rPr lang="en-GB" smtClean="0"/>
              <a:t>‹#›</a:t>
            </a:fld>
            <a:endParaRPr lang="en-GB"/>
          </a:p>
        </p:txBody>
      </p:sp>
    </p:spTree>
    <p:extLst>
      <p:ext uri="{BB962C8B-B14F-4D97-AF65-F5344CB8AC3E}">
        <p14:creationId xmlns:p14="http://schemas.microsoft.com/office/powerpoint/2010/main" val="295659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6BF088-707B-6FA3-21F4-F28F45DFE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A5A643F-0631-2648-4C9B-DE7F489A12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6951FE-6A76-4E0A-8136-02ADD0204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274ACB-A593-42A9-AC9D-68E0D6237F0B}" type="datetimeFigureOut">
              <a:rPr lang="en-GB" smtClean="0"/>
              <a:t>10/10/2025</a:t>
            </a:fld>
            <a:endParaRPr lang="en-GB"/>
          </a:p>
        </p:txBody>
      </p:sp>
      <p:sp>
        <p:nvSpPr>
          <p:cNvPr id="5" name="Footer Placeholder 4">
            <a:extLst>
              <a:ext uri="{FF2B5EF4-FFF2-40B4-BE49-F238E27FC236}">
                <a16:creationId xmlns:a16="http://schemas.microsoft.com/office/drawing/2014/main" id="{587C85FE-E288-7816-5F9C-F15A996996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AAD8C0-1D80-6BA6-93A2-93B5DA1403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328735-D324-481E-8FFD-A989D044EAF5}" type="slidenum">
              <a:rPr lang="en-GB" smtClean="0"/>
              <a:t>‹#›</a:t>
            </a:fld>
            <a:endParaRPr lang="en-GB"/>
          </a:p>
        </p:txBody>
      </p:sp>
    </p:spTree>
    <p:extLst>
      <p:ext uri="{BB962C8B-B14F-4D97-AF65-F5344CB8AC3E}">
        <p14:creationId xmlns:p14="http://schemas.microsoft.com/office/powerpoint/2010/main" val="2699226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6321261" cy="557075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Kane Hewson</a:t>
            </a:r>
          </a:p>
          <a:p>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2432728</a:t>
            </a:r>
          </a:p>
          <a:p>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Abdulla Sadik</a:t>
            </a:r>
          </a:p>
          <a:p>
            <a:endParaRPr lang="en-GB" sz="32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LCLM404</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Green Haven Florists</a:t>
            </a:r>
          </a:p>
        </p:txBody>
      </p:sp>
      <p:pic>
        <p:nvPicPr>
          <p:cNvPr id="3" name="Picture 2">
            <a:extLst>
              <a:ext uri="{FF2B5EF4-FFF2-40B4-BE49-F238E27FC236}">
                <a16:creationId xmlns:a16="http://schemas.microsoft.com/office/drawing/2014/main" id="{4DD9A150-CD43-4653-90D0-83677BEE6923}"/>
              </a:ext>
            </a:extLst>
          </p:cNvPr>
          <p:cNvPicPr>
            <a:picLocks noChangeAspect="1"/>
          </p:cNvPicPr>
          <p:nvPr/>
        </p:nvPicPr>
        <p:blipFill>
          <a:blip r:embed="rId2"/>
          <a:stretch>
            <a:fillRect/>
          </a:stretch>
        </p:blipFill>
        <p:spPr>
          <a:xfrm>
            <a:off x="7677150" y="0"/>
            <a:ext cx="4514850" cy="3009900"/>
          </a:xfrm>
          <a:prstGeom prst="rect">
            <a:avLst/>
          </a:prstGeom>
        </p:spPr>
      </p:pic>
      <p:pic>
        <p:nvPicPr>
          <p:cNvPr id="5" name="Picture 2" descr="Shop All | Green Haven Stall">
            <a:extLst>
              <a:ext uri="{FF2B5EF4-FFF2-40B4-BE49-F238E27FC236}">
                <a16:creationId xmlns:a16="http://schemas.microsoft.com/office/drawing/2014/main" id="{FCB0793E-4455-9BC9-0619-5A6585FAF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Shop All | Green Haven Stall">
            <a:extLst>
              <a:ext uri="{FF2B5EF4-FFF2-40B4-BE49-F238E27FC236}">
                <a16:creationId xmlns:a16="http://schemas.microsoft.com/office/drawing/2014/main" id="{A74280B3-8B78-8623-67F6-66D81BA098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17B17D1-2656-5815-A37E-FF0D4B04F659}"/>
              </a:ext>
            </a:extLst>
          </p:cNvPr>
          <p:cNvSpPr txBox="1"/>
          <p:nvPr/>
        </p:nvSpPr>
        <p:spPr>
          <a:xfrm>
            <a:off x="133551" y="3311622"/>
            <a:ext cx="6096000" cy="369332"/>
          </a:xfrm>
          <a:prstGeom prst="rect">
            <a:avLst/>
          </a:prstGeom>
          <a:noFill/>
        </p:spPr>
        <p:txBody>
          <a:bodyPr wrap="square">
            <a:spAutoFit/>
          </a:bodyPr>
          <a:lstStyle/>
          <a:p>
            <a:r>
              <a:rPr lang="en-GB" dirty="0">
                <a:solidFill>
                  <a:srgbClr val="FF0000"/>
                </a:solidFill>
                <a:latin typeface="Arial" panose="020B0604020202020204" pitchFamily="34" charset="0"/>
                <a:ea typeface="Times New Roman" panose="02020603050405020304" pitchFamily="18" charset="0"/>
              </a:rPr>
              <a:t>It is a </a:t>
            </a:r>
            <a:r>
              <a:rPr lang="en-GB" sz="1800" dirty="0">
                <a:solidFill>
                  <a:srgbClr val="FF0000"/>
                </a:solidFill>
                <a:effectLst/>
                <a:latin typeface="Arial" panose="020B0604020202020204" pitchFamily="34" charset="0"/>
                <a:ea typeface="Times New Roman" panose="02020603050405020304" pitchFamily="18" charset="0"/>
              </a:rPr>
              <a:t> small independent flower shop </a:t>
            </a:r>
            <a:r>
              <a:rPr lang="en-GB" dirty="0">
                <a:solidFill>
                  <a:srgbClr val="FF0000"/>
                </a:solidFill>
                <a:latin typeface="Arial" panose="020B0604020202020204" pitchFamily="34" charset="0"/>
                <a:ea typeface="Times New Roman" panose="02020603050405020304" pitchFamily="18" charset="0"/>
              </a:rPr>
              <a:t>based</a:t>
            </a:r>
            <a:r>
              <a:rPr lang="en-GB" sz="1800" dirty="0">
                <a:solidFill>
                  <a:srgbClr val="FF0000"/>
                </a:solidFill>
                <a:effectLst/>
                <a:latin typeface="Arial" panose="020B0604020202020204" pitchFamily="34" charset="0"/>
                <a:ea typeface="Times New Roman" panose="02020603050405020304" pitchFamily="18" charset="0"/>
              </a:rPr>
              <a:t> in Norwich</a:t>
            </a:r>
            <a:endParaRPr lang="en-GB" dirty="0">
              <a:solidFill>
                <a:srgbClr val="FF0000"/>
              </a:solidFill>
            </a:endParaRPr>
          </a:p>
        </p:txBody>
      </p:sp>
      <p:sp>
        <p:nvSpPr>
          <p:cNvPr id="13" name="TextBox 12">
            <a:extLst>
              <a:ext uri="{FF2B5EF4-FFF2-40B4-BE49-F238E27FC236}">
                <a16:creationId xmlns:a16="http://schemas.microsoft.com/office/drawing/2014/main" id="{19FAA49D-ABEB-3663-5C76-A60AF4EA640F}"/>
              </a:ext>
            </a:extLst>
          </p:cNvPr>
          <p:cNvSpPr txBox="1"/>
          <p:nvPr/>
        </p:nvSpPr>
        <p:spPr>
          <a:xfrm>
            <a:off x="315533" y="178309"/>
            <a:ext cx="4305089" cy="369332"/>
          </a:xfrm>
          <a:prstGeom prst="rect">
            <a:avLst/>
          </a:prstGeom>
          <a:noFill/>
        </p:spPr>
        <p:txBody>
          <a:bodyPr wrap="none" rtlCol="0">
            <a:spAutoFit/>
          </a:bodyPr>
          <a:lstStyle/>
          <a:p>
            <a:r>
              <a:rPr lang="en-GB" dirty="0">
                <a:solidFill>
                  <a:srgbClr val="FF0000"/>
                </a:solidFill>
              </a:rPr>
              <a:t>The Owners pictured are Mr and Mrs Patel</a:t>
            </a:r>
          </a:p>
        </p:txBody>
      </p:sp>
      <p:sp>
        <p:nvSpPr>
          <p:cNvPr id="14" name="TextBox 13">
            <a:extLst>
              <a:ext uri="{FF2B5EF4-FFF2-40B4-BE49-F238E27FC236}">
                <a16:creationId xmlns:a16="http://schemas.microsoft.com/office/drawing/2014/main" id="{26B8875B-724A-8C3C-31CB-C849179B3706}"/>
              </a:ext>
            </a:extLst>
          </p:cNvPr>
          <p:cNvSpPr txBox="1"/>
          <p:nvPr/>
        </p:nvSpPr>
        <p:spPr>
          <a:xfrm>
            <a:off x="5256633" y="362975"/>
            <a:ext cx="5561202" cy="646331"/>
          </a:xfrm>
          <a:prstGeom prst="rect">
            <a:avLst/>
          </a:prstGeom>
          <a:noFill/>
        </p:spPr>
        <p:txBody>
          <a:bodyPr wrap="none" rtlCol="0">
            <a:spAutoFit/>
          </a:bodyPr>
          <a:lstStyle/>
          <a:p>
            <a:r>
              <a:rPr lang="en-GB" dirty="0">
                <a:solidFill>
                  <a:srgbClr val="C00000"/>
                </a:solidFill>
              </a:rPr>
              <a:t>Since we opened in 2016  have been selling all kinds of</a:t>
            </a:r>
          </a:p>
          <a:p>
            <a:r>
              <a:rPr lang="en-GB" dirty="0">
                <a:solidFill>
                  <a:srgbClr val="C00000"/>
                </a:solidFill>
              </a:rPr>
              <a:t> flowers plants trees and soil  </a:t>
            </a:r>
          </a:p>
        </p:txBody>
      </p:sp>
      <p:pic>
        <p:nvPicPr>
          <p:cNvPr id="1028" name="Picture 4" descr="Husband giving flowers to his wife and signing 'Flower' in American ...">
            <a:extLst>
              <a:ext uri="{FF2B5EF4-FFF2-40B4-BE49-F238E27FC236}">
                <a16:creationId xmlns:a16="http://schemas.microsoft.com/office/drawing/2014/main" id="{1B753252-2243-3283-EE3E-8F09EA70F3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953" y="547641"/>
            <a:ext cx="3758247" cy="276398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454FDB86-306A-D6BA-7B63-77910A602F71}"/>
              </a:ext>
            </a:extLst>
          </p:cNvPr>
          <p:cNvSpPr txBox="1"/>
          <p:nvPr/>
        </p:nvSpPr>
        <p:spPr>
          <a:xfrm>
            <a:off x="6229551" y="1052468"/>
            <a:ext cx="3880614" cy="1754326"/>
          </a:xfrm>
          <a:prstGeom prst="rect">
            <a:avLst/>
          </a:prstGeom>
          <a:noFill/>
        </p:spPr>
        <p:txBody>
          <a:bodyPr wrap="none" rtlCol="0">
            <a:spAutoFit/>
          </a:bodyPr>
          <a:lstStyle/>
          <a:p>
            <a:r>
              <a:rPr lang="en-GB" dirty="0">
                <a:solidFill>
                  <a:srgbClr val="C00000"/>
                </a:solidFill>
              </a:rPr>
              <a:t>For example, we have a wide range of</a:t>
            </a:r>
          </a:p>
          <a:p>
            <a:r>
              <a:rPr lang="en-GB" dirty="0">
                <a:solidFill>
                  <a:srgbClr val="C00000"/>
                </a:solidFill>
              </a:rPr>
              <a:t> average 30 bouquet to chose from</a:t>
            </a:r>
          </a:p>
          <a:p>
            <a:r>
              <a:rPr lang="en-GB" dirty="0">
                <a:solidFill>
                  <a:srgbClr val="C00000"/>
                </a:solidFill>
              </a:rPr>
              <a:t> wild, fruit and red wood trees</a:t>
            </a:r>
          </a:p>
          <a:p>
            <a:r>
              <a:rPr lang="en-GB" dirty="0">
                <a:solidFill>
                  <a:srgbClr val="C00000"/>
                </a:solidFill>
              </a:rPr>
              <a:t> thorn bush, lavender green bush </a:t>
            </a:r>
          </a:p>
          <a:p>
            <a:r>
              <a:rPr lang="en-GB" dirty="0">
                <a:solidFill>
                  <a:srgbClr val="C00000"/>
                </a:solidFill>
              </a:rPr>
              <a:t>Topsoil, mud, bark and astroturf</a:t>
            </a:r>
          </a:p>
          <a:p>
            <a:r>
              <a:rPr lang="en-GB" dirty="0">
                <a:solidFill>
                  <a:srgbClr val="C00000"/>
                </a:solidFill>
              </a:rPr>
              <a:t>                    Wedding set up</a:t>
            </a:r>
          </a:p>
        </p:txBody>
      </p:sp>
      <p:sp>
        <p:nvSpPr>
          <p:cNvPr id="18" name="TextBox 17">
            <a:extLst>
              <a:ext uri="{FF2B5EF4-FFF2-40B4-BE49-F238E27FC236}">
                <a16:creationId xmlns:a16="http://schemas.microsoft.com/office/drawing/2014/main" id="{7C8769EC-1F31-B92C-B043-087E192D5209}"/>
              </a:ext>
            </a:extLst>
          </p:cNvPr>
          <p:cNvSpPr txBox="1">
            <a:spLocks noGrp="1" noRot="1" noMove="1" noResize="1" noEditPoints="1" noAdjustHandles="1" noChangeArrowheads="1" noChangeShapeType="1"/>
          </p:cNvSpPr>
          <p:nvPr/>
        </p:nvSpPr>
        <p:spPr>
          <a:xfrm>
            <a:off x="1520662" y="4681835"/>
            <a:ext cx="5217967" cy="1477328"/>
          </a:xfrm>
          <a:prstGeom prst="rect">
            <a:avLst/>
          </a:prstGeom>
          <a:noFill/>
        </p:spPr>
        <p:txBody>
          <a:bodyPr wrap="none" rtlCol="0">
            <a:spAutoFit/>
          </a:bodyPr>
          <a:lstStyle/>
          <a:p>
            <a:r>
              <a:rPr lang="en-GB" dirty="0">
                <a:solidFill>
                  <a:srgbClr val="C00000"/>
                </a:solidFill>
              </a:rPr>
              <a:t>We are loved, supported and accompanied by our</a:t>
            </a:r>
          </a:p>
          <a:p>
            <a:r>
              <a:rPr lang="en-GB" dirty="0">
                <a:solidFill>
                  <a:srgbClr val="C00000"/>
                </a:solidFill>
              </a:rPr>
              <a:t>Community within the past year there has been</a:t>
            </a:r>
          </a:p>
          <a:p>
            <a:r>
              <a:rPr lang="en-GB" dirty="0">
                <a:solidFill>
                  <a:srgbClr val="C00000"/>
                </a:solidFill>
              </a:rPr>
              <a:t> some changes there has been a no help to plant </a:t>
            </a:r>
          </a:p>
          <a:p>
            <a:r>
              <a:rPr lang="en-GB" dirty="0">
                <a:solidFill>
                  <a:srgbClr val="C00000"/>
                </a:solidFill>
              </a:rPr>
              <a:t>Trees  and build bouquets from our locals we think </a:t>
            </a:r>
          </a:p>
          <a:p>
            <a:r>
              <a:rPr lang="en-GB" dirty="0">
                <a:solidFill>
                  <a:srgbClr val="C00000"/>
                </a:solidFill>
              </a:rPr>
              <a:t>The problems are coming from retail environment.  </a:t>
            </a:r>
          </a:p>
        </p:txBody>
      </p:sp>
      <p:sp>
        <p:nvSpPr>
          <p:cNvPr id="19" name="TextBox 18">
            <a:extLst>
              <a:ext uri="{FF2B5EF4-FFF2-40B4-BE49-F238E27FC236}">
                <a16:creationId xmlns:a16="http://schemas.microsoft.com/office/drawing/2014/main" id="{935A023D-8869-E789-6A03-3D538512D4DE}"/>
              </a:ext>
            </a:extLst>
          </p:cNvPr>
          <p:cNvSpPr txBox="1"/>
          <p:nvPr/>
        </p:nvSpPr>
        <p:spPr>
          <a:xfrm>
            <a:off x="7325360" y="3142474"/>
            <a:ext cx="3099310" cy="923330"/>
          </a:xfrm>
          <a:prstGeom prst="rect">
            <a:avLst/>
          </a:prstGeom>
          <a:noFill/>
        </p:spPr>
        <p:txBody>
          <a:bodyPr wrap="none" rtlCol="0">
            <a:spAutoFit/>
          </a:bodyPr>
          <a:lstStyle/>
          <a:p>
            <a:r>
              <a:rPr lang="en-GB" dirty="0">
                <a:solidFill>
                  <a:srgbClr val="C00000"/>
                </a:solidFill>
              </a:rPr>
              <a:t>Our website could do with a </a:t>
            </a:r>
          </a:p>
          <a:p>
            <a:r>
              <a:rPr lang="en-GB" dirty="0">
                <a:solidFill>
                  <a:srgbClr val="C00000"/>
                </a:solidFill>
              </a:rPr>
              <a:t>Update it not the simplest</a:t>
            </a:r>
          </a:p>
          <a:p>
            <a:r>
              <a:rPr lang="en-GB" dirty="0">
                <a:solidFill>
                  <a:srgbClr val="C00000"/>
                </a:solidFill>
              </a:rPr>
              <a:t> website to find our resources</a:t>
            </a:r>
          </a:p>
        </p:txBody>
      </p:sp>
    </p:spTree>
    <p:extLst>
      <p:ext uri="{BB962C8B-B14F-4D97-AF65-F5344CB8AC3E}">
        <p14:creationId xmlns:p14="http://schemas.microsoft.com/office/powerpoint/2010/main" val="2415025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A8D1F7-EC3E-D194-5F1C-7C9166FA3D24}"/>
              </a:ext>
            </a:extLst>
          </p:cNvPr>
          <p:cNvSpPr txBox="1"/>
          <p:nvPr/>
        </p:nvSpPr>
        <p:spPr>
          <a:xfrm>
            <a:off x="560439" y="710069"/>
            <a:ext cx="6096000" cy="923330"/>
          </a:xfrm>
          <a:prstGeom prst="rect">
            <a:avLst/>
          </a:prstGeom>
          <a:noFill/>
        </p:spPr>
        <p:txBody>
          <a:bodyPr wrap="square">
            <a:spAutoFit/>
          </a:bodyPr>
          <a:lstStyle/>
          <a:p>
            <a:r>
              <a:rPr lang="en-GB" dirty="0">
                <a:solidFill>
                  <a:schemeClr val="accent5">
                    <a:lumMod val="60000"/>
                    <a:lumOff val="40000"/>
                  </a:schemeClr>
                </a:solidFill>
              </a:rPr>
              <a:t>Friendly staff give a warm welcome when you enter or call our store are always happy to help with inquiries and complaints</a:t>
            </a:r>
          </a:p>
        </p:txBody>
      </p:sp>
      <p:sp>
        <p:nvSpPr>
          <p:cNvPr id="7" name="TextBox 6">
            <a:extLst>
              <a:ext uri="{FF2B5EF4-FFF2-40B4-BE49-F238E27FC236}">
                <a16:creationId xmlns:a16="http://schemas.microsoft.com/office/drawing/2014/main" id="{B56A2FE3-0700-AE00-A072-DB8971A84467}"/>
              </a:ext>
            </a:extLst>
          </p:cNvPr>
          <p:cNvSpPr txBox="1"/>
          <p:nvPr/>
        </p:nvSpPr>
        <p:spPr>
          <a:xfrm>
            <a:off x="560439" y="1756844"/>
            <a:ext cx="6096000" cy="923330"/>
          </a:xfrm>
          <a:prstGeom prst="rect">
            <a:avLst/>
          </a:prstGeom>
          <a:noFill/>
        </p:spPr>
        <p:txBody>
          <a:bodyPr wrap="square">
            <a:spAutoFit/>
          </a:bodyPr>
          <a:lstStyle/>
          <a:p>
            <a:r>
              <a:rPr lang="en-GB" dirty="0">
                <a:solidFill>
                  <a:schemeClr val="accent5">
                    <a:lumMod val="60000"/>
                    <a:lumOff val="40000"/>
                  </a:schemeClr>
                </a:solidFill>
              </a:rPr>
              <a:t>They always meet high standards they are very polite and respectful </a:t>
            </a:r>
          </a:p>
          <a:p>
            <a:r>
              <a:rPr lang="en-GB" dirty="0">
                <a:solidFill>
                  <a:schemeClr val="accent5">
                    <a:lumMod val="60000"/>
                    <a:lumOff val="40000"/>
                  </a:schemeClr>
                </a:solidFill>
              </a:rPr>
              <a:t>You are always welcome to leave your feed back </a:t>
            </a:r>
          </a:p>
        </p:txBody>
      </p:sp>
      <p:pic>
        <p:nvPicPr>
          <p:cNvPr id="8" name="Picture 2" descr="Shop All | Green Haven Stall">
            <a:extLst>
              <a:ext uri="{FF2B5EF4-FFF2-40B4-BE49-F238E27FC236}">
                <a16:creationId xmlns:a16="http://schemas.microsoft.com/office/drawing/2014/main" id="{609208F5-06F6-C6FF-B1DF-7326029CF0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2B5A6279-A2BB-29D1-1B96-D8F4F8C059D0}"/>
              </a:ext>
            </a:extLst>
          </p:cNvPr>
          <p:cNvPicPr>
            <a:picLocks noChangeAspect="1"/>
          </p:cNvPicPr>
          <p:nvPr/>
        </p:nvPicPr>
        <p:blipFill>
          <a:blip r:embed="rId3"/>
          <a:stretch>
            <a:fillRect/>
          </a:stretch>
        </p:blipFill>
        <p:spPr>
          <a:xfrm>
            <a:off x="8953500" y="0"/>
            <a:ext cx="3238500" cy="2228850"/>
          </a:xfrm>
          <a:prstGeom prst="rect">
            <a:avLst/>
          </a:prstGeom>
        </p:spPr>
      </p:pic>
      <p:sp>
        <p:nvSpPr>
          <p:cNvPr id="13" name="TextBox 12">
            <a:extLst>
              <a:ext uri="{FF2B5EF4-FFF2-40B4-BE49-F238E27FC236}">
                <a16:creationId xmlns:a16="http://schemas.microsoft.com/office/drawing/2014/main" id="{D9790241-B546-AD1F-0A79-6D6552C2136F}"/>
              </a:ext>
            </a:extLst>
          </p:cNvPr>
          <p:cNvSpPr txBox="1"/>
          <p:nvPr/>
        </p:nvSpPr>
        <p:spPr>
          <a:xfrm>
            <a:off x="6451600" y="2885440"/>
            <a:ext cx="4378960" cy="2031325"/>
          </a:xfrm>
          <a:prstGeom prst="rect">
            <a:avLst/>
          </a:prstGeom>
          <a:noFill/>
        </p:spPr>
        <p:txBody>
          <a:bodyPr wrap="square" rtlCol="0">
            <a:spAutoFit/>
          </a:bodyPr>
          <a:lstStyle/>
          <a:p>
            <a:r>
              <a:rPr lang="en-GB" dirty="0">
                <a:solidFill>
                  <a:schemeClr val="accent5">
                    <a:lumMod val="60000"/>
                    <a:lumOff val="40000"/>
                  </a:schemeClr>
                </a:solidFill>
              </a:rPr>
              <a:t>In the past year there has been a decrease </a:t>
            </a:r>
          </a:p>
          <a:p>
            <a:r>
              <a:rPr lang="en-GB" dirty="0">
                <a:solidFill>
                  <a:schemeClr val="accent5">
                    <a:lumMod val="60000"/>
                    <a:lumOff val="40000"/>
                  </a:schemeClr>
                </a:solidFill>
              </a:rPr>
              <a:t>within the In store sales</a:t>
            </a:r>
          </a:p>
          <a:p>
            <a:r>
              <a:rPr lang="en-GB" dirty="0">
                <a:solidFill>
                  <a:schemeClr val="accent5">
                    <a:lumMod val="60000"/>
                    <a:lumOff val="40000"/>
                  </a:schemeClr>
                </a:solidFill>
              </a:rPr>
              <a:t>Staff are standing around with no custom to serve</a:t>
            </a:r>
          </a:p>
          <a:p>
            <a:r>
              <a:rPr lang="en-GB" dirty="0">
                <a:solidFill>
                  <a:schemeClr val="accent5">
                    <a:lumMod val="60000"/>
                    <a:lumOff val="40000"/>
                  </a:schemeClr>
                </a:solidFill>
              </a:rPr>
              <a:t>It is not a loss loss situation online sales increased so we are able to stay out of debt and pay staff</a:t>
            </a:r>
          </a:p>
        </p:txBody>
      </p:sp>
      <p:sp>
        <p:nvSpPr>
          <p:cNvPr id="14" name="TextBox 13">
            <a:extLst>
              <a:ext uri="{FF2B5EF4-FFF2-40B4-BE49-F238E27FC236}">
                <a16:creationId xmlns:a16="http://schemas.microsoft.com/office/drawing/2014/main" id="{FF958831-5364-35AA-032A-5C22AD320BDE}"/>
              </a:ext>
            </a:extLst>
          </p:cNvPr>
          <p:cNvSpPr txBox="1"/>
          <p:nvPr/>
        </p:nvSpPr>
        <p:spPr>
          <a:xfrm>
            <a:off x="476797" y="3698521"/>
            <a:ext cx="3810723" cy="2585323"/>
          </a:xfrm>
          <a:prstGeom prst="rect">
            <a:avLst/>
          </a:prstGeom>
          <a:noFill/>
        </p:spPr>
        <p:txBody>
          <a:bodyPr wrap="square" rtlCol="0">
            <a:spAutoFit/>
          </a:bodyPr>
          <a:lstStyle/>
          <a:p>
            <a:r>
              <a:rPr lang="en-GB" dirty="0">
                <a:solidFill>
                  <a:schemeClr val="accent5">
                    <a:lumMod val="60000"/>
                    <a:lumOff val="40000"/>
                  </a:schemeClr>
                </a:solidFill>
              </a:rPr>
              <a:t>The foot traffic decrease due to other local business closure  we are sad to see our neighbours go due to unknown reason on the rare occasion people walk  past there is not many options to choose from so they may find themselves buying a fresh beverage from a flower shop </a:t>
            </a:r>
          </a:p>
          <a:p>
            <a:endParaRPr lang="en-GB" dirty="0"/>
          </a:p>
        </p:txBody>
      </p:sp>
    </p:spTree>
    <p:extLst>
      <p:ext uri="{BB962C8B-B14F-4D97-AF65-F5344CB8AC3E}">
        <p14:creationId xmlns:p14="http://schemas.microsoft.com/office/powerpoint/2010/main" val="4029778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hop All | Green Haven Stall">
            <a:extLst>
              <a:ext uri="{FF2B5EF4-FFF2-40B4-BE49-F238E27FC236}">
                <a16:creationId xmlns:a16="http://schemas.microsoft.com/office/drawing/2014/main" id="{C561A8A0-8310-63B4-8A84-D506BABCC5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26BC2AF9-054C-9371-DF92-D794EEE2D0C2}"/>
              </a:ext>
            </a:extLst>
          </p:cNvPr>
          <p:cNvSpPr>
            <a:spLocks noChangeArrowheads="1"/>
          </p:cNvSpPr>
          <p:nvPr/>
        </p:nvSpPr>
        <p:spPr bwMode="auto">
          <a:xfrm>
            <a:off x="3619500" y="34147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F61E70C6-0081-882C-48B8-C76D32509637}"/>
              </a:ext>
            </a:extLst>
          </p:cNvPr>
          <p:cNvSpPr txBox="1"/>
          <p:nvPr/>
        </p:nvSpPr>
        <p:spPr>
          <a:xfrm>
            <a:off x="659044" y="354086"/>
            <a:ext cx="4635628" cy="1477328"/>
          </a:xfrm>
          <a:prstGeom prst="rect">
            <a:avLst/>
          </a:prstGeom>
          <a:noFill/>
        </p:spPr>
        <p:txBody>
          <a:bodyPr wrap="none" rtlCol="0">
            <a:spAutoFit/>
          </a:bodyPr>
          <a:lstStyle/>
          <a:p>
            <a:r>
              <a:rPr lang="en-GB" dirty="0">
                <a:solidFill>
                  <a:srgbClr val="FFC000"/>
                </a:solidFill>
              </a:rPr>
              <a:t>Many of our custom are not happy due to the </a:t>
            </a:r>
          </a:p>
          <a:p>
            <a:r>
              <a:rPr lang="en-GB" dirty="0">
                <a:solidFill>
                  <a:srgbClr val="FFC000"/>
                </a:solidFill>
              </a:rPr>
              <a:t>inflation cost what is out of our control </a:t>
            </a:r>
          </a:p>
          <a:p>
            <a:r>
              <a:rPr lang="en-GB" dirty="0">
                <a:solidFill>
                  <a:srgbClr val="FFC000"/>
                </a:solidFill>
              </a:rPr>
              <a:t> which means certent flowers</a:t>
            </a:r>
          </a:p>
          <a:p>
            <a:r>
              <a:rPr lang="en-GB" dirty="0">
                <a:solidFill>
                  <a:srgbClr val="FFC000"/>
                </a:solidFill>
              </a:rPr>
              <a:t>will not be on our shelves or the price are so </a:t>
            </a:r>
          </a:p>
          <a:p>
            <a:r>
              <a:rPr lang="en-GB" dirty="0">
                <a:solidFill>
                  <a:srgbClr val="FFC000"/>
                </a:solidFill>
              </a:rPr>
              <a:t>high they don’t leave our stockpile. </a:t>
            </a:r>
          </a:p>
        </p:txBody>
      </p:sp>
      <p:sp>
        <p:nvSpPr>
          <p:cNvPr id="9" name="TextBox 8">
            <a:extLst>
              <a:ext uri="{FF2B5EF4-FFF2-40B4-BE49-F238E27FC236}">
                <a16:creationId xmlns:a16="http://schemas.microsoft.com/office/drawing/2014/main" id="{1C0E4C56-7BED-0E05-AE65-84118BADEF91}"/>
              </a:ext>
            </a:extLst>
          </p:cNvPr>
          <p:cNvSpPr txBox="1"/>
          <p:nvPr/>
        </p:nvSpPr>
        <p:spPr>
          <a:xfrm>
            <a:off x="2193823" y="2126760"/>
            <a:ext cx="6201698" cy="2308324"/>
          </a:xfrm>
          <a:prstGeom prst="rect">
            <a:avLst/>
          </a:prstGeom>
          <a:noFill/>
        </p:spPr>
        <p:txBody>
          <a:bodyPr wrap="none" rtlCol="0">
            <a:spAutoFit/>
          </a:bodyPr>
          <a:lstStyle/>
          <a:p>
            <a:r>
              <a:rPr lang="en-GB" dirty="0">
                <a:solidFill>
                  <a:srgbClr val="FFC000"/>
                </a:solidFill>
              </a:rPr>
              <a:t>The natural wrapping paper prices have seen a huge increase</a:t>
            </a:r>
          </a:p>
          <a:p>
            <a:r>
              <a:rPr lang="en-GB" dirty="0">
                <a:solidFill>
                  <a:srgbClr val="FFC000"/>
                </a:solidFill>
              </a:rPr>
              <a:t>in the price we was paying to what we pay now we are </a:t>
            </a:r>
          </a:p>
          <a:p>
            <a:r>
              <a:rPr lang="en-GB" dirty="0">
                <a:solidFill>
                  <a:srgbClr val="FFC000"/>
                </a:solidFill>
              </a:rPr>
              <a:t>having to travel to keep to our stockpile budget it has a cost </a:t>
            </a:r>
          </a:p>
          <a:p>
            <a:r>
              <a:rPr lang="en-GB" dirty="0">
                <a:solidFill>
                  <a:srgbClr val="FFC000"/>
                </a:solidFill>
              </a:rPr>
              <a:t>of fuel and labour </a:t>
            </a:r>
          </a:p>
          <a:p>
            <a:r>
              <a:rPr lang="en-GB" dirty="0">
                <a:solidFill>
                  <a:srgbClr val="FFC000"/>
                </a:solidFill>
              </a:rPr>
              <a:t>What will be cheaper delivery or to collect the product to </a:t>
            </a:r>
          </a:p>
          <a:p>
            <a:r>
              <a:rPr lang="en-GB" dirty="0">
                <a:solidFill>
                  <a:srgbClr val="FFC000"/>
                </a:solidFill>
              </a:rPr>
              <a:t> sell a business is to make money the cheapest option is not </a:t>
            </a:r>
          </a:p>
          <a:p>
            <a:r>
              <a:rPr lang="en-GB" dirty="0">
                <a:solidFill>
                  <a:srgbClr val="FFC000"/>
                </a:solidFill>
              </a:rPr>
              <a:t>Always the best </a:t>
            </a:r>
          </a:p>
          <a:p>
            <a:endParaRPr lang="en-GB" dirty="0"/>
          </a:p>
        </p:txBody>
      </p:sp>
      <p:pic>
        <p:nvPicPr>
          <p:cNvPr id="10" name="Picture 9">
            <a:extLst>
              <a:ext uri="{FF2B5EF4-FFF2-40B4-BE49-F238E27FC236}">
                <a16:creationId xmlns:a16="http://schemas.microsoft.com/office/drawing/2014/main" id="{2811E27D-C0BB-9063-91EC-5C607979D856}"/>
              </a:ext>
            </a:extLst>
          </p:cNvPr>
          <p:cNvPicPr>
            <a:picLocks noChangeAspect="1"/>
          </p:cNvPicPr>
          <p:nvPr/>
        </p:nvPicPr>
        <p:blipFill>
          <a:blip r:embed="rId3"/>
          <a:stretch>
            <a:fillRect/>
          </a:stretch>
        </p:blipFill>
        <p:spPr>
          <a:xfrm>
            <a:off x="8715552" y="0"/>
            <a:ext cx="3494774" cy="2343200"/>
          </a:xfrm>
          <a:prstGeom prst="rect">
            <a:avLst/>
          </a:prstGeom>
        </p:spPr>
      </p:pic>
      <p:pic>
        <p:nvPicPr>
          <p:cNvPr id="11" name="Picture 2" descr="Shop All | Green Haven Stall">
            <a:extLst>
              <a:ext uri="{FF2B5EF4-FFF2-40B4-BE49-F238E27FC236}">
                <a16:creationId xmlns:a16="http://schemas.microsoft.com/office/drawing/2014/main" id="{590DACD6-3D4D-049E-4462-DA943DEDDF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0079" y="538480"/>
            <a:ext cx="732877" cy="73287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52BB661-A18B-36A6-C8C8-D03C52830ECC}"/>
              </a:ext>
            </a:extLst>
          </p:cNvPr>
          <p:cNvSpPr txBox="1"/>
          <p:nvPr/>
        </p:nvSpPr>
        <p:spPr>
          <a:xfrm>
            <a:off x="1173670" y="4435084"/>
            <a:ext cx="4891660" cy="1754326"/>
          </a:xfrm>
          <a:prstGeom prst="rect">
            <a:avLst/>
          </a:prstGeom>
          <a:noFill/>
        </p:spPr>
        <p:txBody>
          <a:bodyPr wrap="none" rtlCol="0">
            <a:spAutoFit/>
          </a:bodyPr>
          <a:lstStyle/>
          <a:p>
            <a:r>
              <a:rPr lang="en-GB" dirty="0">
                <a:solidFill>
                  <a:srgbClr val="FFC000"/>
                </a:solidFill>
              </a:rPr>
              <a:t>Storage can be a issue when stockpiling flowers</a:t>
            </a:r>
          </a:p>
          <a:p>
            <a:r>
              <a:rPr lang="en-GB" dirty="0">
                <a:solidFill>
                  <a:srgbClr val="FFC000"/>
                </a:solidFill>
              </a:rPr>
              <a:t> they can smell, die and get squashed they also</a:t>
            </a:r>
          </a:p>
          <a:p>
            <a:r>
              <a:rPr lang="en-GB" dirty="0">
                <a:solidFill>
                  <a:srgbClr val="FFC000"/>
                </a:solidFill>
              </a:rPr>
              <a:t> attracts  various insects and bees what is not </a:t>
            </a:r>
          </a:p>
          <a:p>
            <a:r>
              <a:rPr lang="en-GB" dirty="0">
                <a:solidFill>
                  <a:srgbClr val="FFC000"/>
                </a:solidFill>
              </a:rPr>
              <a:t>a nice sight while working </a:t>
            </a:r>
          </a:p>
          <a:p>
            <a:r>
              <a:rPr lang="en-GB" dirty="0">
                <a:solidFill>
                  <a:srgbClr val="FFC000"/>
                </a:solidFill>
              </a:rPr>
              <a:t>There can be options put in place any </a:t>
            </a:r>
          </a:p>
          <a:p>
            <a:r>
              <a:rPr lang="en-GB" dirty="0">
                <a:solidFill>
                  <a:srgbClr val="FFC000"/>
                </a:solidFill>
              </a:rPr>
              <a:t>staff can wear correct ppe for the job </a:t>
            </a:r>
          </a:p>
        </p:txBody>
      </p:sp>
    </p:spTree>
    <p:extLst>
      <p:ext uri="{BB962C8B-B14F-4D97-AF65-F5344CB8AC3E}">
        <p14:creationId xmlns:p14="http://schemas.microsoft.com/office/powerpoint/2010/main" val="24160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op All | Green Haven Stall">
            <a:extLst>
              <a:ext uri="{FF2B5EF4-FFF2-40B4-BE49-F238E27FC236}">
                <a16:creationId xmlns:a16="http://schemas.microsoft.com/office/drawing/2014/main" id="{663D4379-2C68-9C98-72B7-F2AC9BB78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3352C69-BD4A-0ADC-80A5-8CEDB8F9EF2C}"/>
              </a:ext>
            </a:extLst>
          </p:cNvPr>
          <p:cNvSpPr txBox="1"/>
          <p:nvPr/>
        </p:nvSpPr>
        <p:spPr>
          <a:xfrm>
            <a:off x="426721" y="308839"/>
            <a:ext cx="4196079" cy="2031325"/>
          </a:xfrm>
          <a:prstGeom prst="rect">
            <a:avLst/>
          </a:prstGeom>
          <a:noFill/>
        </p:spPr>
        <p:txBody>
          <a:bodyPr wrap="square" rtlCol="0">
            <a:spAutoFit/>
          </a:bodyPr>
          <a:lstStyle/>
          <a:p>
            <a:r>
              <a:rPr lang="en-GB" dirty="0">
                <a:solidFill>
                  <a:srgbClr val="92D050"/>
                </a:solidFill>
              </a:rPr>
              <a:t>Most of the custom came from word of mouth</a:t>
            </a:r>
          </a:p>
          <a:p>
            <a:r>
              <a:rPr lang="en-GB" dirty="0">
                <a:solidFill>
                  <a:srgbClr val="92D050"/>
                </a:solidFill>
              </a:rPr>
              <a:t>If they hire or train a IT expert they could see huge changes within the business</a:t>
            </a:r>
          </a:p>
          <a:p>
            <a:r>
              <a:rPr lang="en-GB" dirty="0">
                <a:solidFill>
                  <a:srgbClr val="92D050"/>
                </a:solidFill>
              </a:rPr>
              <a:t> custom will increase and more people will recognise and know the </a:t>
            </a:r>
          </a:p>
          <a:p>
            <a:r>
              <a:rPr lang="en-GB" dirty="0">
                <a:solidFill>
                  <a:srgbClr val="92D050"/>
                </a:solidFill>
              </a:rPr>
              <a:t>Business is there   </a:t>
            </a:r>
          </a:p>
        </p:txBody>
      </p:sp>
      <p:pic>
        <p:nvPicPr>
          <p:cNvPr id="4" name="Picture 3">
            <a:extLst>
              <a:ext uri="{FF2B5EF4-FFF2-40B4-BE49-F238E27FC236}">
                <a16:creationId xmlns:a16="http://schemas.microsoft.com/office/drawing/2014/main" id="{ECCE3476-845F-537D-F212-5448F74DB3DC}"/>
              </a:ext>
            </a:extLst>
          </p:cNvPr>
          <p:cNvPicPr>
            <a:picLocks noChangeAspect="1"/>
          </p:cNvPicPr>
          <p:nvPr/>
        </p:nvPicPr>
        <p:blipFill>
          <a:blip r:embed="rId3"/>
          <a:stretch>
            <a:fillRect/>
          </a:stretch>
        </p:blipFill>
        <p:spPr>
          <a:xfrm>
            <a:off x="0" y="4663256"/>
            <a:ext cx="2228850" cy="2228850"/>
          </a:xfrm>
          <a:prstGeom prst="rect">
            <a:avLst/>
          </a:prstGeom>
        </p:spPr>
      </p:pic>
      <p:sp>
        <p:nvSpPr>
          <p:cNvPr id="5" name="TextBox 4">
            <a:extLst>
              <a:ext uri="{FF2B5EF4-FFF2-40B4-BE49-F238E27FC236}">
                <a16:creationId xmlns:a16="http://schemas.microsoft.com/office/drawing/2014/main" id="{6805C294-938E-3151-E445-F4BA2C8F6F84}"/>
              </a:ext>
            </a:extLst>
          </p:cNvPr>
          <p:cNvSpPr txBox="1"/>
          <p:nvPr/>
        </p:nvSpPr>
        <p:spPr>
          <a:xfrm>
            <a:off x="6316345" y="1487438"/>
            <a:ext cx="4318000" cy="2031325"/>
          </a:xfrm>
          <a:prstGeom prst="rect">
            <a:avLst/>
          </a:prstGeom>
          <a:noFill/>
        </p:spPr>
        <p:txBody>
          <a:bodyPr wrap="square" rtlCol="0">
            <a:spAutoFit/>
          </a:bodyPr>
          <a:lstStyle/>
          <a:p>
            <a:r>
              <a:rPr lang="en-GB" dirty="0">
                <a:solidFill>
                  <a:srgbClr val="92D050"/>
                </a:solidFill>
              </a:rPr>
              <a:t>The competition has a strong strong social media platform</a:t>
            </a:r>
          </a:p>
          <a:p>
            <a:r>
              <a:rPr lang="en-GB" dirty="0">
                <a:solidFill>
                  <a:srgbClr val="92D050"/>
                </a:solidFill>
              </a:rPr>
              <a:t>this is where the IT experts come in he could create a TikTok because it the latest trend of social media</a:t>
            </a:r>
          </a:p>
          <a:p>
            <a:r>
              <a:rPr lang="en-GB" dirty="0">
                <a:solidFill>
                  <a:srgbClr val="92D050"/>
                </a:solidFill>
              </a:rPr>
              <a:t> it could take the business to a new level and bring in a new source of custom  </a:t>
            </a:r>
          </a:p>
        </p:txBody>
      </p:sp>
      <p:sp>
        <p:nvSpPr>
          <p:cNvPr id="6" name="TextBox 5">
            <a:extLst>
              <a:ext uri="{FF2B5EF4-FFF2-40B4-BE49-F238E27FC236}">
                <a16:creationId xmlns:a16="http://schemas.microsoft.com/office/drawing/2014/main" id="{D57DF3E0-6D0B-D302-C170-86338B5988CA}"/>
              </a:ext>
            </a:extLst>
          </p:cNvPr>
          <p:cNvSpPr txBox="1"/>
          <p:nvPr/>
        </p:nvSpPr>
        <p:spPr>
          <a:xfrm>
            <a:off x="3566160" y="4378960"/>
            <a:ext cx="4619598" cy="2031325"/>
          </a:xfrm>
          <a:prstGeom prst="rect">
            <a:avLst/>
          </a:prstGeom>
          <a:noFill/>
        </p:spPr>
        <p:txBody>
          <a:bodyPr wrap="none" rtlCol="0">
            <a:spAutoFit/>
          </a:bodyPr>
          <a:lstStyle/>
          <a:p>
            <a:r>
              <a:rPr lang="en-GB" dirty="0">
                <a:solidFill>
                  <a:srgbClr val="92D050"/>
                </a:solidFill>
              </a:rPr>
              <a:t>Time to create a strong TikTok may vary</a:t>
            </a:r>
          </a:p>
          <a:p>
            <a:r>
              <a:rPr lang="en-GB" dirty="0">
                <a:solidFill>
                  <a:srgbClr val="92D050"/>
                </a:solidFill>
              </a:rPr>
              <a:t>they will need to do more than one post a </a:t>
            </a:r>
          </a:p>
          <a:p>
            <a:r>
              <a:rPr lang="en-GB" dirty="0">
                <a:solidFill>
                  <a:srgbClr val="92D050"/>
                </a:solidFill>
              </a:rPr>
              <a:t>day </a:t>
            </a:r>
          </a:p>
          <a:p>
            <a:r>
              <a:rPr lang="en-GB" dirty="0">
                <a:solidFill>
                  <a:srgbClr val="92D050"/>
                </a:solidFill>
              </a:rPr>
              <a:t>not all views will be locals advertise</a:t>
            </a:r>
          </a:p>
          <a:p>
            <a:r>
              <a:rPr lang="en-GB" dirty="0">
                <a:solidFill>
                  <a:srgbClr val="92D050"/>
                </a:solidFill>
              </a:rPr>
              <a:t>your social media with other local platforms  </a:t>
            </a:r>
          </a:p>
          <a:p>
            <a:r>
              <a:rPr lang="en-GB" dirty="0">
                <a:solidFill>
                  <a:srgbClr val="92D050"/>
                </a:solidFill>
              </a:rPr>
              <a:t>keep up to date with all new and arriving</a:t>
            </a:r>
          </a:p>
          <a:p>
            <a:r>
              <a:rPr lang="en-GB" dirty="0">
                <a:solidFill>
                  <a:srgbClr val="92D050"/>
                </a:solidFill>
              </a:rPr>
              <a:t> stock</a:t>
            </a:r>
          </a:p>
        </p:txBody>
      </p:sp>
    </p:spTree>
    <p:extLst>
      <p:ext uri="{BB962C8B-B14F-4D97-AF65-F5344CB8AC3E}">
        <p14:creationId xmlns:p14="http://schemas.microsoft.com/office/powerpoint/2010/main" val="383987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hop All | Green Haven Stall">
            <a:extLst>
              <a:ext uri="{FF2B5EF4-FFF2-40B4-BE49-F238E27FC236}">
                <a16:creationId xmlns:a16="http://schemas.microsoft.com/office/drawing/2014/main" id="{21185DD0-9163-F8DC-A030-40F2166694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501926-7F68-93EC-656F-525C25E83565}"/>
              </a:ext>
            </a:extLst>
          </p:cNvPr>
          <p:cNvSpPr txBox="1"/>
          <p:nvPr/>
        </p:nvSpPr>
        <p:spPr>
          <a:xfrm>
            <a:off x="619760" y="396240"/>
            <a:ext cx="4877617" cy="2308324"/>
          </a:xfrm>
          <a:prstGeom prst="rect">
            <a:avLst/>
          </a:prstGeom>
          <a:noFill/>
        </p:spPr>
        <p:txBody>
          <a:bodyPr wrap="none" rtlCol="0">
            <a:spAutoFit/>
          </a:bodyPr>
          <a:lstStyle/>
          <a:p>
            <a:r>
              <a:rPr lang="en-GB" dirty="0">
                <a:solidFill>
                  <a:srgbClr val="0070C0"/>
                </a:solidFill>
              </a:rPr>
              <a:t>What do our custom want to see, smell and buy</a:t>
            </a:r>
          </a:p>
          <a:p>
            <a:r>
              <a:rPr lang="en-GB" dirty="0">
                <a:solidFill>
                  <a:srgbClr val="0070C0"/>
                </a:solidFill>
              </a:rPr>
              <a:t>flowers are bought for all occasions or to just</a:t>
            </a:r>
          </a:p>
          <a:p>
            <a:r>
              <a:rPr lang="en-GB" dirty="0">
                <a:solidFill>
                  <a:srgbClr val="0070C0"/>
                </a:solidFill>
              </a:rPr>
              <a:t>place on your window  </a:t>
            </a:r>
          </a:p>
          <a:p>
            <a:r>
              <a:rPr lang="en-GB" dirty="0">
                <a:solidFill>
                  <a:srgbClr val="0070C0"/>
                </a:solidFill>
              </a:rPr>
              <a:t>we could look into other florist business </a:t>
            </a:r>
          </a:p>
          <a:p>
            <a:r>
              <a:rPr lang="en-GB" dirty="0">
                <a:solidFill>
                  <a:srgbClr val="0070C0"/>
                </a:solidFill>
              </a:rPr>
              <a:t>to see what there most popular views on </a:t>
            </a:r>
          </a:p>
          <a:p>
            <a:r>
              <a:rPr lang="en-GB" dirty="0">
                <a:solidFill>
                  <a:srgbClr val="0070C0"/>
                </a:solidFill>
              </a:rPr>
              <a:t>social media and recreate a similar trend </a:t>
            </a:r>
          </a:p>
          <a:p>
            <a:r>
              <a:rPr lang="en-GB" dirty="0">
                <a:solidFill>
                  <a:srgbClr val="0070C0"/>
                </a:solidFill>
              </a:rPr>
              <a:t>to pull in views and custom   </a:t>
            </a:r>
          </a:p>
          <a:p>
            <a:r>
              <a:rPr lang="en-GB" dirty="0"/>
              <a:t> </a:t>
            </a:r>
          </a:p>
        </p:txBody>
      </p:sp>
      <p:sp>
        <p:nvSpPr>
          <p:cNvPr id="6" name="TextBox 5">
            <a:extLst>
              <a:ext uri="{FF2B5EF4-FFF2-40B4-BE49-F238E27FC236}">
                <a16:creationId xmlns:a16="http://schemas.microsoft.com/office/drawing/2014/main" id="{2A17ED3F-327A-06F0-4FDD-D83B16CA0E47}"/>
              </a:ext>
            </a:extLst>
          </p:cNvPr>
          <p:cNvSpPr txBox="1"/>
          <p:nvPr/>
        </p:nvSpPr>
        <p:spPr>
          <a:xfrm>
            <a:off x="7061200" y="802640"/>
            <a:ext cx="4511040" cy="1754326"/>
          </a:xfrm>
          <a:prstGeom prst="rect">
            <a:avLst/>
          </a:prstGeom>
          <a:noFill/>
        </p:spPr>
        <p:txBody>
          <a:bodyPr wrap="square" rtlCol="0">
            <a:spAutoFit/>
          </a:bodyPr>
          <a:lstStyle/>
          <a:p>
            <a:r>
              <a:rPr lang="en-GB" dirty="0">
                <a:solidFill>
                  <a:srgbClr val="0070C0"/>
                </a:solidFill>
              </a:rPr>
              <a:t>Bringing everyone together as a group and creating a strong team of outstanding fresh floristry employees in and outside the store.  Any bad energy talk it out don’t ignore your team be the one that steps in a takes it to the next level  </a:t>
            </a:r>
          </a:p>
        </p:txBody>
      </p:sp>
      <p:sp>
        <p:nvSpPr>
          <p:cNvPr id="7" name="TextBox 6">
            <a:extLst>
              <a:ext uri="{FF2B5EF4-FFF2-40B4-BE49-F238E27FC236}">
                <a16:creationId xmlns:a16="http://schemas.microsoft.com/office/drawing/2014/main" id="{9F8AFB11-2570-9F45-2A63-AF39271BD50D}"/>
              </a:ext>
            </a:extLst>
          </p:cNvPr>
          <p:cNvSpPr txBox="1"/>
          <p:nvPr/>
        </p:nvSpPr>
        <p:spPr>
          <a:xfrm>
            <a:off x="4886960" y="3688080"/>
            <a:ext cx="4145280" cy="1754326"/>
          </a:xfrm>
          <a:prstGeom prst="rect">
            <a:avLst/>
          </a:prstGeom>
          <a:noFill/>
        </p:spPr>
        <p:txBody>
          <a:bodyPr wrap="square" rtlCol="0">
            <a:spAutoFit/>
          </a:bodyPr>
          <a:lstStyle/>
          <a:p>
            <a:r>
              <a:rPr lang="en-GB" dirty="0">
                <a:solidFill>
                  <a:srgbClr val="0070C0"/>
                </a:solidFill>
              </a:rPr>
              <a:t>There could be monthly arrangement for the team to get together and discuss any ideas to make the store a more welcoming environment and any ways to keep problems to a minimum or non at all would be great</a:t>
            </a:r>
          </a:p>
        </p:txBody>
      </p:sp>
      <p:pic>
        <p:nvPicPr>
          <p:cNvPr id="8" name="Picture 7">
            <a:extLst>
              <a:ext uri="{FF2B5EF4-FFF2-40B4-BE49-F238E27FC236}">
                <a16:creationId xmlns:a16="http://schemas.microsoft.com/office/drawing/2014/main" id="{CCAFB779-6CEF-33A5-C1FC-0E642547152B}"/>
              </a:ext>
            </a:extLst>
          </p:cNvPr>
          <p:cNvPicPr>
            <a:picLocks noChangeAspect="1"/>
          </p:cNvPicPr>
          <p:nvPr/>
        </p:nvPicPr>
        <p:blipFill>
          <a:blip r:embed="rId3"/>
          <a:stretch>
            <a:fillRect/>
          </a:stretch>
        </p:blipFill>
        <p:spPr>
          <a:xfrm>
            <a:off x="0" y="3535680"/>
            <a:ext cx="4328160" cy="3322320"/>
          </a:xfrm>
          <a:prstGeom prst="rect">
            <a:avLst/>
          </a:prstGeom>
        </p:spPr>
      </p:pic>
    </p:spTree>
    <p:extLst>
      <p:ext uri="{BB962C8B-B14F-4D97-AF65-F5344CB8AC3E}">
        <p14:creationId xmlns:p14="http://schemas.microsoft.com/office/powerpoint/2010/main" val="2459902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op All | Green Haven Stall">
            <a:extLst>
              <a:ext uri="{FF2B5EF4-FFF2-40B4-BE49-F238E27FC236}">
                <a16:creationId xmlns:a16="http://schemas.microsoft.com/office/drawing/2014/main" id="{3E6EC811-87AC-0F1C-B123-6E29CAE075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82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hop All | Green Haven Stall">
            <a:extLst>
              <a:ext uri="{FF2B5EF4-FFF2-40B4-BE49-F238E27FC236}">
                <a16:creationId xmlns:a16="http://schemas.microsoft.com/office/drawing/2014/main" id="{A84D4C66-08B6-97D9-B488-2CE388516B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9437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op All | Green Haven Stall">
            <a:extLst>
              <a:ext uri="{FF2B5EF4-FFF2-40B4-BE49-F238E27FC236}">
                <a16:creationId xmlns:a16="http://schemas.microsoft.com/office/drawing/2014/main" id="{45782FC8-12D0-9C9B-9B4E-CF860D2296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636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op All | Green Haven Stall">
            <a:extLst>
              <a:ext uri="{FF2B5EF4-FFF2-40B4-BE49-F238E27FC236}">
                <a16:creationId xmlns:a16="http://schemas.microsoft.com/office/drawing/2014/main" id="{E1CFF11C-A1FD-3D5B-7C50-18EED706C7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676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op All | Green Haven Stall">
            <a:extLst>
              <a:ext uri="{FF2B5EF4-FFF2-40B4-BE49-F238E27FC236}">
                <a16:creationId xmlns:a16="http://schemas.microsoft.com/office/drawing/2014/main" id="{D1BE32C9-A6F5-3BBF-A765-FF54187BA0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704" y="4697362"/>
            <a:ext cx="2160638" cy="2160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720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ED00E2095EE4341B6EDA34AD6B58574" ma:contentTypeVersion="4" ma:contentTypeDescription="Create a new document." ma:contentTypeScope="" ma:versionID="e7bd339b7d2a0031f98329eca83b6eec">
  <xsd:schema xmlns:xsd="http://www.w3.org/2001/XMLSchema" xmlns:xs="http://www.w3.org/2001/XMLSchema" xmlns:p="http://schemas.microsoft.com/office/2006/metadata/properties" xmlns:ns3="1db24759-c936-4417-b43c-e7856b46dbfa" targetNamespace="http://schemas.microsoft.com/office/2006/metadata/properties" ma:root="true" ma:fieldsID="8e25c8d981d00b45f9cd75b2ae203629" ns3:_="">
    <xsd:import namespace="1db24759-c936-4417-b43c-e7856b46dbf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b24759-c936-4417-b43c-e7856b46dbf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FF6A9C-6464-4CBF-A5BB-84147D7DE5CC}">
  <ds:schemaRefs>
    <ds:schemaRef ds:uri="http://purl.org/dc/terms/"/>
    <ds:schemaRef ds:uri="1db24759-c936-4417-b43c-e7856b46dbfa"/>
    <ds:schemaRef ds:uri="http://www.w3.org/XML/1998/namespace"/>
    <ds:schemaRef ds:uri="http://schemas.openxmlformats.org/package/2006/metadata/core-propertie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E206F8D2-D89B-4A7E-A08E-25485CB1D90D}">
  <ds:schemaRefs>
    <ds:schemaRef ds:uri="http://schemas.microsoft.com/sharepoint/v3/contenttype/forms"/>
  </ds:schemaRefs>
</ds:datastoreItem>
</file>

<file path=customXml/itemProps3.xml><?xml version="1.0" encoding="utf-8"?>
<ds:datastoreItem xmlns:ds="http://schemas.openxmlformats.org/officeDocument/2006/customXml" ds:itemID="{80F0C2C5-8AA7-4286-95E8-6667444D9F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b24759-c936-4417-b43c-e7856b46db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715</Words>
  <Application>Microsoft Office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Kane Hewson (2432728)</dc:creator>
  <cp:lastModifiedBy>Kane Hewson (2432728)</cp:lastModifiedBy>
  <cp:revision>2</cp:revision>
  <dcterms:created xsi:type="dcterms:W3CDTF">2025-10-10T12:41:57Z</dcterms:created>
  <dcterms:modified xsi:type="dcterms:W3CDTF">2025-10-12T13:36:24Z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0x010100BED00E2095EE4341B6EDA34AD6B58574</vt:lpwstr>
  </property>
</Properties>
</file>