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57" r:id="rId18"/>
    <p:sldId id="258" r:id="rId19"/>
    <p:sldId id="259"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AEB0DD5-CBA9-4CFA-BD66-11942CA80F7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2180628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EB0DD5-CBA9-4CFA-BD66-11942CA80F7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2713583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EB0DD5-CBA9-4CFA-BD66-11942CA80F7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3400648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AEB0DD5-CBA9-4CFA-BD66-11942CA80F7D}" type="datetimeFigureOut">
              <a:rPr lang="en-GB" smtClean="0"/>
              <a:t>27/09/2018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355966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AEB0DD5-CBA9-4CFA-BD66-11942CA80F7D}" type="datetimeFigureOut">
              <a:rPr lang="en-GB" smtClean="0"/>
              <a:t>27/09/2018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986281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AEB0DD5-CBA9-4CFA-BD66-11942CA80F7D}" type="datetimeFigureOut">
              <a:rPr lang="en-GB" smtClean="0"/>
              <a:t>27/09/2018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164060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EB0DD5-CBA9-4CFA-BD66-11942CA80F7D}" type="datetimeFigureOut">
              <a:rPr lang="en-GB" smtClean="0"/>
              <a:t>27/09/2018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2221592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EB0DD5-CBA9-4CFA-BD66-11942CA80F7D}" type="datetimeFigureOut">
              <a:rPr lang="en-GB" smtClean="0"/>
              <a:t>27/09/2018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2913147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EB0DD5-CBA9-4CFA-BD66-11942CA80F7D}" type="datetimeFigureOut">
              <a:rPr lang="en-GB" smtClean="0"/>
              <a:t>27/09/2018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3391063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EB0DD5-CBA9-4CFA-BD66-11942CA80F7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183122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EB0DD5-CBA9-4CFA-BD66-11942CA80F7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A7FE0E-EF95-4BAC-AE84-70C7D3810240}" type="slidenum">
              <a:rPr lang="en-GB" smtClean="0"/>
              <a:t>‹#›</a:t>
            </a:fld>
            <a:endParaRPr lang="en-GB"/>
          </a:p>
        </p:txBody>
      </p:sp>
    </p:spTree>
    <p:extLst>
      <p:ext uri="{BB962C8B-B14F-4D97-AF65-F5344CB8AC3E}">
        <p14:creationId xmlns:p14="http://schemas.microsoft.com/office/powerpoint/2010/main" val="3105568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EB0DD5-CBA9-4CFA-BD66-11942CA80F7D}" type="datetimeFigureOut">
              <a:rPr lang="en-GB" smtClean="0"/>
              <a:t>27/09/2018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A7FE0E-EF95-4BAC-AE84-70C7D3810240}" type="slidenum">
              <a:rPr lang="en-GB" smtClean="0"/>
              <a:t>‹#›</a:t>
            </a:fld>
            <a:endParaRPr lang="en-GB"/>
          </a:p>
        </p:txBody>
      </p:sp>
    </p:spTree>
    <p:extLst>
      <p:ext uri="{BB962C8B-B14F-4D97-AF65-F5344CB8AC3E}">
        <p14:creationId xmlns:p14="http://schemas.microsoft.com/office/powerpoint/2010/main" val="14200193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VfX6ESGX-rk" TargetMode="External"/><Relationship Id="rId2" Type="http://schemas.openxmlformats.org/officeDocument/2006/relationships/hyperlink" Target="https://www.youtube.com/watch?v=16Cr82mLhkw"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Empathy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84254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David Hume </a:t>
            </a:r>
            <a:r>
              <a:rPr lang="en-GB" i="1" dirty="0"/>
              <a:t>(1711-1776)</a:t>
            </a:r>
            <a:br>
              <a:rPr lang="en-GB" i="1" dirty="0"/>
            </a:br>
            <a:endParaRPr lang="en-GB" dirty="0"/>
          </a:p>
        </p:txBody>
      </p:sp>
      <p:sp>
        <p:nvSpPr>
          <p:cNvPr id="3" name="Content Placeholder 2"/>
          <p:cNvSpPr>
            <a:spLocks noGrp="1"/>
          </p:cNvSpPr>
          <p:nvPr>
            <p:ph sz="half" idx="1"/>
          </p:nvPr>
        </p:nvSpPr>
        <p:spPr/>
        <p:txBody>
          <a:bodyPr>
            <a:normAutofit fontScale="85000" lnSpcReduction="10000"/>
          </a:bodyPr>
          <a:lstStyle/>
          <a:p>
            <a:r>
              <a:rPr lang="en-GB" i="1" dirty="0"/>
              <a:t>A Treatise of Human Nature (1739)</a:t>
            </a:r>
          </a:p>
          <a:p>
            <a:endParaRPr lang="en-GB" i="1" dirty="0"/>
          </a:p>
          <a:p>
            <a:r>
              <a:rPr lang="en-GB" dirty="0"/>
              <a:t>Talks about the concept of sympathy</a:t>
            </a:r>
          </a:p>
          <a:p>
            <a:endParaRPr lang="en-GB" dirty="0"/>
          </a:p>
          <a:p>
            <a:r>
              <a:rPr lang="en-GB" dirty="0"/>
              <a:t>Variety of psychological phenomena:</a:t>
            </a:r>
          </a:p>
          <a:p>
            <a:r>
              <a:rPr lang="en-GB" dirty="0"/>
              <a:t>The transmission of emotion from one person to another</a:t>
            </a:r>
          </a:p>
          <a:p>
            <a:r>
              <a:rPr lang="en-GB" dirty="0"/>
              <a:t>The formation of moral responses</a:t>
            </a:r>
          </a:p>
          <a:p>
            <a:r>
              <a:rPr lang="en-GB" dirty="0"/>
              <a:t>Desires</a:t>
            </a:r>
          </a:p>
          <a:p>
            <a:r>
              <a:rPr lang="en-GB" dirty="0"/>
              <a:t>Aesthetic responses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83400" y="1931194"/>
            <a:ext cx="3759200" cy="4140200"/>
          </a:xfrm>
        </p:spPr>
      </p:pic>
    </p:spTree>
    <p:extLst>
      <p:ext uri="{BB962C8B-B14F-4D97-AF65-F5344CB8AC3E}">
        <p14:creationId xmlns:p14="http://schemas.microsoft.com/office/powerpoint/2010/main" val="1040684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Sympathy ( Empathy)</a:t>
            </a:r>
          </a:p>
        </p:txBody>
      </p:sp>
      <p:sp>
        <p:nvSpPr>
          <p:cNvPr id="3" name="Content Placeholder 2"/>
          <p:cNvSpPr>
            <a:spLocks noGrp="1"/>
          </p:cNvSpPr>
          <p:nvPr>
            <p:ph sz="half" idx="1"/>
          </p:nvPr>
        </p:nvSpPr>
        <p:spPr/>
        <p:txBody>
          <a:bodyPr/>
          <a:lstStyle/>
          <a:p>
            <a:r>
              <a:rPr lang="en-GB" dirty="0"/>
              <a:t>A principle of human communication and is fundamental to human process</a:t>
            </a:r>
          </a:p>
          <a:p>
            <a:endParaRPr lang="en-GB" dirty="0"/>
          </a:p>
          <a:p>
            <a:r>
              <a:rPr lang="en-GB" dirty="0"/>
              <a:t>Sees it as a natural ?</a:t>
            </a:r>
          </a:p>
          <a:p>
            <a:endParaRPr lang="en-GB" dirty="0"/>
          </a:p>
          <a:p>
            <a:r>
              <a:rPr lang="en-GB" dirty="0"/>
              <a:t>As automatic?</a:t>
            </a:r>
          </a:p>
        </p:txBody>
      </p:sp>
      <p:sp>
        <p:nvSpPr>
          <p:cNvPr id="4" name="Content Placeholder 3"/>
          <p:cNvSpPr>
            <a:spLocks noGrp="1"/>
          </p:cNvSpPr>
          <p:nvPr>
            <p:ph sz="half" idx="2"/>
          </p:nvPr>
        </p:nvSpPr>
        <p:spPr/>
        <p:txBody>
          <a:bodyPr/>
          <a:lstStyle/>
          <a:p>
            <a:endParaRPr lang="en-GB" dirty="0"/>
          </a:p>
          <a:p>
            <a:r>
              <a:rPr lang="en-GB" dirty="0"/>
              <a:t>What gets in the way of our knowing that? What are the failure conditions?</a:t>
            </a:r>
          </a:p>
          <a:p>
            <a:endParaRPr lang="en-GB" dirty="0"/>
          </a:p>
          <a:p>
            <a:r>
              <a:rPr lang="en-GB" dirty="0"/>
              <a:t>Does empathy come in degrees?</a:t>
            </a:r>
          </a:p>
          <a:p>
            <a:endParaRPr lang="en-GB" dirty="0"/>
          </a:p>
          <a:p>
            <a:endParaRPr lang="en-GB" dirty="0"/>
          </a:p>
        </p:txBody>
      </p:sp>
    </p:spTree>
    <p:extLst>
      <p:ext uri="{BB962C8B-B14F-4D97-AF65-F5344CB8AC3E}">
        <p14:creationId xmlns:p14="http://schemas.microsoft.com/office/powerpoint/2010/main" val="135675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Empathy</a:t>
            </a:r>
          </a:p>
        </p:txBody>
      </p:sp>
      <p:sp>
        <p:nvSpPr>
          <p:cNvPr id="3" name="Content Placeholder 2"/>
          <p:cNvSpPr>
            <a:spLocks noGrp="1"/>
          </p:cNvSpPr>
          <p:nvPr>
            <p:ph idx="1"/>
          </p:nvPr>
        </p:nvSpPr>
        <p:spPr/>
        <p:txBody>
          <a:bodyPr>
            <a:normAutofit/>
          </a:bodyPr>
          <a:lstStyle/>
          <a:p>
            <a:r>
              <a:rPr lang="en-GB" sz="4000" dirty="0"/>
              <a:t>‘No quality of human nature is more remarkable, both in itself and in its consequence, than that propensity we have to sympathize with others, and to receive by communication their inclinations and sentiments, however different from, or even contrary to our own’ ( </a:t>
            </a:r>
            <a:r>
              <a:rPr lang="en-GB" sz="4000" dirty="0" err="1"/>
              <a:t>Coplan</a:t>
            </a:r>
            <a:r>
              <a:rPr lang="en-GB" sz="4000" dirty="0"/>
              <a:t> and </a:t>
            </a:r>
            <a:r>
              <a:rPr lang="en-GB" sz="4000" dirty="0" err="1"/>
              <a:t>Goldie,p.x</a:t>
            </a:r>
            <a:r>
              <a:rPr lang="en-GB" sz="4000" dirty="0"/>
              <a:t>)</a:t>
            </a:r>
          </a:p>
        </p:txBody>
      </p:sp>
    </p:spTree>
    <p:extLst>
      <p:ext uri="{BB962C8B-B14F-4D97-AF65-F5344CB8AC3E}">
        <p14:creationId xmlns:p14="http://schemas.microsoft.com/office/powerpoint/2010/main" val="1888187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Hume understood it as </a:t>
            </a:r>
          </a:p>
        </p:txBody>
      </p:sp>
      <p:sp>
        <p:nvSpPr>
          <p:cNvPr id="3" name="Content Placeholder 2"/>
          <p:cNvSpPr>
            <a:spLocks noGrp="1"/>
          </p:cNvSpPr>
          <p:nvPr>
            <p:ph idx="1"/>
          </p:nvPr>
        </p:nvSpPr>
        <p:spPr/>
        <p:txBody>
          <a:bodyPr>
            <a:normAutofit/>
          </a:bodyPr>
          <a:lstStyle/>
          <a:p>
            <a:r>
              <a:rPr lang="en-GB" sz="3600" dirty="0"/>
              <a:t>When we encounter another person experiencing an emotion or passion, we initially know this through its effects, that is, ‘those external signs in the countenance and conversation, which convey an idea of it’. The operation of sympathy then converts this idea into an impression, which then becomes the very passion itself.     (</a:t>
            </a:r>
            <a:r>
              <a:rPr lang="en-GB" sz="3600" dirty="0" err="1"/>
              <a:t>Coplan</a:t>
            </a:r>
            <a:r>
              <a:rPr lang="en-GB" sz="3600" dirty="0"/>
              <a:t> &amp; Goldie, </a:t>
            </a:r>
            <a:r>
              <a:rPr lang="en-GB" sz="3600" dirty="0" err="1"/>
              <a:t>p.x</a:t>
            </a:r>
            <a:r>
              <a:rPr lang="en-GB" sz="3600" dirty="0"/>
              <a:t>)</a:t>
            </a:r>
          </a:p>
        </p:txBody>
      </p:sp>
    </p:spTree>
    <p:extLst>
      <p:ext uri="{BB962C8B-B14F-4D97-AF65-F5344CB8AC3E}">
        <p14:creationId xmlns:p14="http://schemas.microsoft.com/office/powerpoint/2010/main" val="4246692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Hume here seems to be describing a psychological mechanism for communicating emotion.</a:t>
            </a:r>
          </a:p>
          <a:p>
            <a:endParaRPr lang="en-GB" dirty="0"/>
          </a:p>
          <a:p>
            <a:r>
              <a:rPr lang="en-GB" dirty="0"/>
              <a:t>Sympathy</a:t>
            </a:r>
          </a:p>
          <a:p>
            <a:r>
              <a:rPr lang="en-GB" dirty="0"/>
              <a:t>Empathy </a:t>
            </a:r>
          </a:p>
          <a:p>
            <a:r>
              <a:rPr lang="en-GB" dirty="0"/>
              <a:t>Mirroring</a:t>
            </a:r>
          </a:p>
          <a:p>
            <a:endParaRPr lang="en-GB" dirty="0"/>
          </a:p>
        </p:txBody>
      </p:sp>
    </p:spTree>
    <p:extLst>
      <p:ext uri="{BB962C8B-B14F-4D97-AF65-F5344CB8AC3E}">
        <p14:creationId xmlns:p14="http://schemas.microsoft.com/office/powerpoint/2010/main" val="31164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Adam Smith</a:t>
            </a:r>
          </a:p>
        </p:txBody>
      </p:sp>
      <p:sp>
        <p:nvSpPr>
          <p:cNvPr id="3" name="Content Placeholder 2"/>
          <p:cNvSpPr>
            <a:spLocks noGrp="1"/>
          </p:cNvSpPr>
          <p:nvPr>
            <p:ph sz="half" idx="1"/>
          </p:nvPr>
        </p:nvSpPr>
        <p:spPr/>
        <p:txBody>
          <a:bodyPr>
            <a:normAutofit fontScale="92500" lnSpcReduction="20000"/>
          </a:bodyPr>
          <a:lstStyle/>
          <a:p>
            <a:r>
              <a:rPr lang="en-GB" dirty="0"/>
              <a:t>In addition introduced the concept of – imagination with sympathy.</a:t>
            </a:r>
          </a:p>
          <a:p>
            <a:endParaRPr lang="en-GB" dirty="0"/>
          </a:p>
          <a:p>
            <a:r>
              <a:rPr lang="en-GB" dirty="0"/>
              <a:t>Describing the process as one of understanding for oneself what it might be like to be in the person’s situation.</a:t>
            </a:r>
          </a:p>
          <a:p>
            <a:endParaRPr lang="en-GB" dirty="0"/>
          </a:p>
          <a:p>
            <a:r>
              <a:rPr lang="en-GB" dirty="0"/>
              <a:t>Hume and Smith differed in their understanding that knowledge of the person’s context could help deepen the sympathy, or easier with friends and family.</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55383" y="1690687"/>
            <a:ext cx="3597287" cy="4598271"/>
          </a:xfrm>
        </p:spPr>
      </p:pic>
    </p:spTree>
    <p:extLst>
      <p:ext uri="{BB962C8B-B14F-4D97-AF65-F5344CB8AC3E}">
        <p14:creationId xmlns:p14="http://schemas.microsoft.com/office/powerpoint/2010/main" val="3480663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Theodore </a:t>
            </a:r>
            <a:r>
              <a:rPr lang="en-GB" dirty="0" err="1"/>
              <a:t>Lipps</a:t>
            </a:r>
            <a:r>
              <a:rPr lang="en-GB" dirty="0"/>
              <a:t/>
            </a:r>
            <a:br>
              <a:rPr lang="en-GB" dirty="0"/>
            </a:br>
            <a:r>
              <a:rPr lang="en-GB" sz="1400" dirty="0"/>
              <a:t>https://</a:t>
            </a:r>
            <a:r>
              <a:rPr lang="en-GB" sz="1400" dirty="0" err="1"/>
              <a:t>www.researchgate.net</a:t>
            </a:r>
            <a:r>
              <a:rPr lang="en-GB" sz="1400" dirty="0"/>
              <a:t>/publication/23294544_Theodor_Lipps_and_the_Concept_of_Empathy_1851-1914</a:t>
            </a:r>
          </a:p>
        </p:txBody>
      </p:sp>
      <p:sp>
        <p:nvSpPr>
          <p:cNvPr id="3" name="Content Placeholder 2"/>
          <p:cNvSpPr>
            <a:spLocks noGrp="1"/>
          </p:cNvSpPr>
          <p:nvPr>
            <p:ph sz="half" idx="1"/>
          </p:nvPr>
        </p:nvSpPr>
        <p:spPr/>
        <p:txBody>
          <a:bodyPr>
            <a:normAutofit fontScale="92500" lnSpcReduction="20000"/>
          </a:bodyPr>
          <a:lstStyle/>
          <a:p>
            <a:r>
              <a:rPr lang="en-GB" i="1" dirty="0" err="1"/>
              <a:t>Einfuhlung</a:t>
            </a:r>
            <a:r>
              <a:rPr lang="en-GB" i="1" dirty="0"/>
              <a:t> – ‘feeling into’ - </a:t>
            </a:r>
            <a:r>
              <a:rPr lang="en-GB" dirty="0"/>
              <a:t>from which the word empathy emerged. Used it in association with works in aesthetics and psychology (late 19</a:t>
            </a:r>
            <a:r>
              <a:rPr lang="en-GB" baseline="30000" dirty="0"/>
              <a:t>th</a:t>
            </a:r>
            <a:r>
              <a:rPr lang="en-GB" dirty="0"/>
              <a:t> early 20</a:t>
            </a:r>
            <a:r>
              <a:rPr lang="en-GB" baseline="30000" dirty="0"/>
              <a:t>th</a:t>
            </a:r>
            <a:r>
              <a:rPr lang="en-GB" dirty="0"/>
              <a:t>)</a:t>
            </a:r>
          </a:p>
          <a:p>
            <a:r>
              <a:rPr lang="en-GB" dirty="0"/>
              <a:t>Used to explain how people experience aesthetic objects and how we come to know others states of mind.</a:t>
            </a:r>
          </a:p>
          <a:p>
            <a:endParaRPr lang="en-GB" dirty="0"/>
          </a:p>
          <a:p>
            <a:r>
              <a:rPr lang="en-GB" dirty="0" err="1"/>
              <a:t>Lipps</a:t>
            </a:r>
            <a:r>
              <a:rPr lang="en-GB" dirty="0"/>
              <a:t> was probably influenced by Hume’s work which had been translated into German.</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25973" y="1825625"/>
            <a:ext cx="3217777" cy="4030347"/>
          </a:xfrm>
        </p:spPr>
      </p:pic>
    </p:spTree>
    <p:extLst>
      <p:ext uri="{BB962C8B-B14F-4D97-AF65-F5344CB8AC3E}">
        <p14:creationId xmlns:p14="http://schemas.microsoft.com/office/powerpoint/2010/main" val="1920109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Lipps</a:t>
            </a:r>
            <a:r>
              <a:rPr lang="en-GB" dirty="0"/>
              <a:t>’ concept (</a:t>
            </a:r>
            <a:r>
              <a:rPr lang="en-GB" dirty="0" err="1"/>
              <a:t>Coplan</a:t>
            </a:r>
            <a:r>
              <a:rPr lang="en-GB" dirty="0"/>
              <a:t> &amp;Goldie, x11)</a:t>
            </a:r>
          </a:p>
        </p:txBody>
      </p:sp>
      <p:sp>
        <p:nvSpPr>
          <p:cNvPr id="3" name="Content Placeholder 2"/>
          <p:cNvSpPr>
            <a:spLocks noGrp="1"/>
          </p:cNvSpPr>
          <p:nvPr>
            <p:ph idx="1"/>
          </p:nvPr>
        </p:nvSpPr>
        <p:spPr/>
        <p:txBody>
          <a:bodyPr>
            <a:normAutofit fontScale="92500" lnSpcReduction="20000"/>
          </a:bodyPr>
          <a:lstStyle/>
          <a:p>
            <a:r>
              <a:rPr lang="en-GB" i="1" dirty="0" err="1"/>
              <a:t>Einfuhlung</a:t>
            </a:r>
            <a:r>
              <a:rPr lang="en-GB" i="1" dirty="0"/>
              <a:t>:</a:t>
            </a:r>
          </a:p>
          <a:p>
            <a:r>
              <a:rPr lang="en-GB" dirty="0"/>
              <a:t>‘</a:t>
            </a:r>
            <a:r>
              <a:rPr lang="en-GB" dirty="0" err="1"/>
              <a:t>refered</a:t>
            </a:r>
            <a:r>
              <a:rPr lang="en-GB" dirty="0"/>
              <a:t> to the process of inner imitation or inner resonance that is based on a natural instinct and causes us to imitate the movements and expressions we perceive in physical and social objects</a:t>
            </a:r>
          </a:p>
          <a:p>
            <a:r>
              <a:rPr lang="en-GB" dirty="0"/>
              <a:t>‘we experience the other’s feelings as our own because we project our own feelings onto the other</a:t>
            </a:r>
          </a:p>
          <a:p>
            <a:r>
              <a:rPr lang="en-GB" dirty="0"/>
              <a:t>‘we experience the properties of aesthetics objects as our own because … [they] elicit the same responses in us that are elicited by expressions and movements of the body, and we project these inner subjective qualities onto them.</a:t>
            </a:r>
          </a:p>
          <a:p>
            <a:r>
              <a:rPr lang="en-GB" dirty="0" err="1"/>
              <a:t>Lipps</a:t>
            </a:r>
            <a:r>
              <a:rPr lang="en-GB" dirty="0"/>
              <a:t>’ view suggested a feeling of ‘oneness’</a:t>
            </a:r>
          </a:p>
          <a:p>
            <a:r>
              <a:rPr lang="en-GB" dirty="0"/>
              <a:t>Freud was influenced particularly by </a:t>
            </a:r>
            <a:r>
              <a:rPr lang="en-GB" dirty="0" err="1"/>
              <a:t>Lipps</a:t>
            </a:r>
            <a:r>
              <a:rPr lang="en-GB" dirty="0"/>
              <a:t>.</a:t>
            </a:r>
          </a:p>
          <a:p>
            <a:endParaRPr lang="en-GB" dirty="0"/>
          </a:p>
          <a:p>
            <a:endParaRPr lang="en-GB" i="1" dirty="0"/>
          </a:p>
        </p:txBody>
      </p:sp>
    </p:spTree>
    <p:extLst>
      <p:ext uri="{BB962C8B-B14F-4D97-AF65-F5344CB8AC3E}">
        <p14:creationId xmlns:p14="http://schemas.microsoft.com/office/powerpoint/2010/main" val="2553914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empathy?</a:t>
            </a:r>
          </a:p>
        </p:txBody>
      </p:sp>
      <p:sp>
        <p:nvSpPr>
          <p:cNvPr id="3" name="Content Placeholder 2"/>
          <p:cNvSpPr>
            <a:spLocks noGrp="1"/>
          </p:cNvSpPr>
          <p:nvPr>
            <p:ph idx="1"/>
          </p:nvPr>
        </p:nvSpPr>
        <p:spPr/>
        <p:txBody>
          <a:bodyPr/>
          <a:lstStyle/>
          <a:p>
            <a:r>
              <a:rPr lang="en-GB" dirty="0"/>
              <a:t>Is empathy therefore a projection of our own feelings? </a:t>
            </a:r>
          </a:p>
          <a:p>
            <a:r>
              <a:rPr lang="en-GB" dirty="0"/>
              <a:t>If I can’t access my own emotions I can’t access yours</a:t>
            </a:r>
          </a:p>
          <a:p>
            <a:endParaRPr lang="en-GB" dirty="0"/>
          </a:p>
          <a:p>
            <a:r>
              <a:rPr lang="en-GB" dirty="0"/>
              <a:t>Is empathy about you or me or us?</a:t>
            </a:r>
          </a:p>
          <a:p>
            <a:endParaRPr lang="en-GB" dirty="0"/>
          </a:p>
          <a:p>
            <a:r>
              <a:rPr lang="en-GB" dirty="0"/>
              <a:t>Is empathy curiosity to learn?</a:t>
            </a:r>
          </a:p>
          <a:p>
            <a:r>
              <a:rPr lang="en-GB" dirty="0"/>
              <a:t>About myself and therefore about you?</a:t>
            </a:r>
          </a:p>
        </p:txBody>
      </p:sp>
    </p:spTree>
    <p:extLst>
      <p:ext uri="{BB962C8B-B14F-4D97-AF65-F5344CB8AC3E}">
        <p14:creationId xmlns:p14="http://schemas.microsoft.com/office/powerpoint/2010/main" val="8108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Titchener 1909</a:t>
            </a:r>
          </a:p>
        </p:txBody>
      </p:sp>
      <p:sp>
        <p:nvSpPr>
          <p:cNvPr id="3" name="Content Placeholder 2"/>
          <p:cNvSpPr>
            <a:spLocks noGrp="1"/>
          </p:cNvSpPr>
          <p:nvPr>
            <p:ph sz="half" idx="1"/>
          </p:nvPr>
        </p:nvSpPr>
        <p:spPr/>
        <p:txBody>
          <a:bodyPr/>
          <a:lstStyle/>
          <a:p>
            <a:r>
              <a:rPr lang="en-GB" dirty="0"/>
              <a:t>Translated the German back to Greek – </a:t>
            </a:r>
            <a:r>
              <a:rPr lang="en-GB" i="1" dirty="0" err="1"/>
              <a:t>empatheia</a:t>
            </a:r>
            <a:r>
              <a:rPr lang="en-GB" i="1" dirty="0"/>
              <a:t> and in his work </a:t>
            </a:r>
            <a:r>
              <a:rPr lang="en-GB" dirty="0"/>
              <a:t>Elementary Psychology of Thought Processes, first used the term – empathy.</a:t>
            </a:r>
          </a:p>
          <a:p>
            <a:endParaRPr lang="en-GB" dirty="0"/>
          </a:p>
          <a:p>
            <a:r>
              <a:rPr lang="en-GB" dirty="0"/>
              <a:t>By then it had already become an important concept within psychology, aesthetics and the philosophy of social sciences.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02843" y="2014801"/>
            <a:ext cx="2792627" cy="3799272"/>
          </a:xfrm>
        </p:spPr>
      </p:pic>
    </p:spTree>
    <p:extLst>
      <p:ext uri="{BB962C8B-B14F-4D97-AF65-F5344CB8AC3E}">
        <p14:creationId xmlns:p14="http://schemas.microsoft.com/office/powerpoint/2010/main" val="326762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 Making and Understanding</a:t>
            </a:r>
          </a:p>
        </p:txBody>
      </p:sp>
      <p:sp>
        <p:nvSpPr>
          <p:cNvPr id="3" name="Content Placeholder 2"/>
          <p:cNvSpPr>
            <a:spLocks noGrp="1"/>
          </p:cNvSpPr>
          <p:nvPr>
            <p:ph idx="1"/>
          </p:nvPr>
        </p:nvSpPr>
        <p:spPr/>
        <p:txBody>
          <a:bodyPr/>
          <a:lstStyle/>
          <a:p>
            <a:r>
              <a:rPr lang="en-GB" dirty="0" err="1"/>
              <a:t>Lipp’s</a:t>
            </a:r>
            <a:r>
              <a:rPr lang="en-GB" dirty="0"/>
              <a:t> concept was taken up by the phenomenological (Husserl) and hermeneutic ( Edith Stein) philosophers , particularly in association with the implied concept of ‘understanding’  (</a:t>
            </a:r>
            <a:r>
              <a:rPr lang="en-GB" i="1" dirty="0"/>
              <a:t>Verstehen</a:t>
            </a:r>
            <a:r>
              <a:rPr lang="en-GB" dirty="0"/>
              <a:t>) which underpins these traditions.</a:t>
            </a:r>
          </a:p>
          <a:p>
            <a:r>
              <a:rPr lang="en-GB" dirty="0" err="1"/>
              <a:t>Lipps</a:t>
            </a:r>
            <a:r>
              <a:rPr lang="en-GB" dirty="0"/>
              <a:t>’ original meaning was changed by these traditions:</a:t>
            </a:r>
          </a:p>
          <a:p>
            <a:r>
              <a:rPr lang="en-GB" dirty="0"/>
              <a:t>Empathy became ‘a unique mode of consciousness through which we </a:t>
            </a:r>
            <a:r>
              <a:rPr lang="en-GB" i="1" dirty="0"/>
              <a:t>directly </a:t>
            </a:r>
            <a:r>
              <a:rPr lang="en-GB" dirty="0"/>
              <a:t>experience others’ thoughts, emotions, and desires (Husserl)</a:t>
            </a:r>
          </a:p>
        </p:txBody>
      </p:sp>
    </p:spTree>
    <p:extLst>
      <p:ext uri="{BB962C8B-B14F-4D97-AF65-F5344CB8AC3E}">
        <p14:creationId xmlns:p14="http://schemas.microsoft.com/office/powerpoint/2010/main" val="116184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Edith Stein</a:t>
            </a:r>
          </a:p>
        </p:txBody>
      </p:sp>
      <p:sp>
        <p:nvSpPr>
          <p:cNvPr id="3" name="Content Placeholder 2"/>
          <p:cNvSpPr>
            <a:spLocks noGrp="1"/>
          </p:cNvSpPr>
          <p:nvPr>
            <p:ph idx="1"/>
          </p:nvPr>
        </p:nvSpPr>
        <p:spPr/>
        <p:txBody>
          <a:bodyPr>
            <a:normAutofit fontScale="92500"/>
          </a:bodyPr>
          <a:lstStyle/>
          <a:p>
            <a:r>
              <a:rPr lang="en-GB" dirty="0"/>
              <a:t>Empathy is how we experience foreign consciousness – ‘the basis of our intersubjective experience’ and ‘ the condition of possible knowledge of the existing outer world’ (Stein)</a:t>
            </a:r>
          </a:p>
          <a:p>
            <a:r>
              <a:rPr lang="en-GB" dirty="0"/>
              <a:t>She emphasised the intersubjective and relational dimension of empathy </a:t>
            </a:r>
          </a:p>
          <a:p>
            <a:r>
              <a:rPr lang="en-GB" dirty="0"/>
              <a:t>Argued that empathy enables us to understand others but also to understand ourselves as others experience us.</a:t>
            </a:r>
          </a:p>
          <a:p>
            <a:r>
              <a:rPr lang="en-GB" dirty="0"/>
              <a:t>Through empathy I come to discern the other’s feeling state, while at the same time gaining self-knowledge by coming to know how the other experiences me. This self-knowledge is vital for our development.</a:t>
            </a:r>
          </a:p>
          <a:p>
            <a:r>
              <a:rPr lang="en-GB" dirty="0"/>
              <a:t>There is no loss of self in the process of empathy.</a:t>
            </a:r>
          </a:p>
        </p:txBody>
      </p:sp>
    </p:spTree>
    <p:extLst>
      <p:ext uri="{BB962C8B-B14F-4D97-AF65-F5344CB8AC3E}">
        <p14:creationId xmlns:p14="http://schemas.microsoft.com/office/powerpoint/2010/main" val="341287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Hermeneutic Tradition</a:t>
            </a:r>
          </a:p>
        </p:txBody>
      </p:sp>
      <p:sp>
        <p:nvSpPr>
          <p:cNvPr id="3" name="Content Placeholder 2"/>
          <p:cNvSpPr>
            <a:spLocks noGrp="1"/>
          </p:cNvSpPr>
          <p:nvPr>
            <p:ph idx="1"/>
          </p:nvPr>
        </p:nvSpPr>
        <p:spPr/>
        <p:txBody>
          <a:bodyPr/>
          <a:lstStyle/>
          <a:p>
            <a:r>
              <a:rPr lang="en-GB" dirty="0"/>
              <a:t>Interpretation</a:t>
            </a:r>
          </a:p>
          <a:p>
            <a:r>
              <a:rPr lang="en-GB" dirty="0" err="1"/>
              <a:t>Scheiermarcher</a:t>
            </a:r>
            <a:r>
              <a:rPr lang="en-GB" dirty="0"/>
              <a:t>, </a:t>
            </a:r>
            <a:r>
              <a:rPr lang="en-GB" dirty="0" err="1"/>
              <a:t>Dlithey</a:t>
            </a:r>
            <a:r>
              <a:rPr lang="en-GB" dirty="0"/>
              <a:t>, Collingwood, </a:t>
            </a:r>
            <a:r>
              <a:rPr lang="en-GB" dirty="0" err="1"/>
              <a:t>Gadamer</a:t>
            </a:r>
            <a:endParaRPr lang="en-GB" dirty="0"/>
          </a:p>
          <a:p>
            <a:endParaRPr lang="en-GB" dirty="0"/>
          </a:p>
          <a:p>
            <a:r>
              <a:rPr lang="en-GB" dirty="0"/>
              <a:t>Essentially disagreed with the </a:t>
            </a:r>
            <a:r>
              <a:rPr lang="en-GB" b="1" dirty="0"/>
              <a:t>logical positivists </a:t>
            </a:r>
            <a:r>
              <a:rPr lang="en-GB" dirty="0"/>
              <a:t>– cause and effect</a:t>
            </a:r>
          </a:p>
          <a:p>
            <a:r>
              <a:rPr lang="en-GB" dirty="0"/>
              <a:t>Human sciences' job is to determine the meaning of human action rather than explanation of events.</a:t>
            </a:r>
          </a:p>
          <a:p>
            <a:r>
              <a:rPr lang="en-GB" dirty="0"/>
              <a:t>Including – the contexts, history and culture in which those actions </a:t>
            </a:r>
            <a:r>
              <a:rPr lang="en-GB" dirty="0" err="1"/>
              <a:t>etc</a:t>
            </a:r>
            <a:r>
              <a:rPr lang="en-GB" dirty="0"/>
              <a:t> are expressed.</a:t>
            </a:r>
          </a:p>
          <a:p>
            <a:r>
              <a:rPr lang="en-GB" dirty="0"/>
              <a:t>But this </a:t>
            </a:r>
            <a:r>
              <a:rPr lang="en-GB" dirty="0" err="1"/>
              <a:t>cann’t</a:t>
            </a:r>
            <a:r>
              <a:rPr lang="en-GB" dirty="0"/>
              <a:t> be divorced from the specific/individual/local</a:t>
            </a:r>
          </a:p>
        </p:txBody>
      </p:sp>
    </p:spTree>
    <p:extLst>
      <p:ext uri="{BB962C8B-B14F-4D97-AF65-F5344CB8AC3E}">
        <p14:creationId xmlns:p14="http://schemas.microsoft.com/office/powerpoint/2010/main" val="26987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Hermeneutic Circle</a:t>
            </a:r>
          </a:p>
        </p:txBody>
      </p:sp>
      <p:sp>
        <p:nvSpPr>
          <p:cNvPr id="3" name="Content Placeholder 2"/>
          <p:cNvSpPr>
            <a:spLocks noGrp="1"/>
          </p:cNvSpPr>
          <p:nvPr>
            <p:ph idx="1"/>
          </p:nvPr>
        </p:nvSpPr>
        <p:spPr/>
        <p:txBody>
          <a:bodyPr>
            <a:normAutofit/>
          </a:bodyPr>
          <a:lstStyle/>
          <a:p>
            <a:r>
              <a:rPr lang="en-GB" dirty="0"/>
              <a:t>This sets up the Hermeneutic Circle of big and small picture/the whole and the part </a:t>
            </a:r>
            <a:r>
              <a:rPr lang="mr-IN" dirty="0"/>
              <a:t>–</a:t>
            </a:r>
            <a:r>
              <a:rPr lang="en-GB" dirty="0"/>
              <a:t> it always self-</a:t>
            </a:r>
            <a:r>
              <a:rPr lang="en-GB" dirty="0" err="1"/>
              <a:t>referrant</a:t>
            </a:r>
            <a:r>
              <a:rPr lang="en-GB" dirty="0"/>
              <a:t> </a:t>
            </a:r>
          </a:p>
          <a:p>
            <a:r>
              <a:rPr lang="en-GB" dirty="0"/>
              <a:t>(A change in one will change the other)</a:t>
            </a:r>
          </a:p>
          <a:p>
            <a:r>
              <a:rPr lang="en-GB" dirty="0"/>
              <a:t> so hermeneutics came to view empathy as an important epistemological methodological tool for understanding – to re-construct the meaning from someone else’s point of view - curiosity</a:t>
            </a:r>
          </a:p>
          <a:p>
            <a:r>
              <a:rPr lang="en-GB" dirty="0"/>
              <a:t>Wilhelm </a:t>
            </a:r>
            <a:r>
              <a:rPr lang="en-GB" dirty="0" err="1"/>
              <a:t>Dilthey</a:t>
            </a:r>
            <a:r>
              <a:rPr lang="en-GB" dirty="0"/>
              <a:t> was particularly influential in this, but unfortunately there is no real agreement as to the meaning of his term ‘understanding’. Gradually empathy became less and less used in hermeneutics, but currently there is a revival of the concept.</a:t>
            </a:r>
          </a:p>
        </p:txBody>
      </p:sp>
    </p:spTree>
    <p:extLst>
      <p:ext uri="{BB962C8B-B14F-4D97-AF65-F5344CB8AC3E}">
        <p14:creationId xmlns:p14="http://schemas.microsoft.com/office/powerpoint/2010/main" val="2150859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E7956-F032-6B4C-AEE2-ACB6B04720FD}"/>
              </a:ext>
            </a:extLst>
          </p:cNvPr>
          <p:cNvSpPr>
            <a:spLocks noGrp="1"/>
          </p:cNvSpPr>
          <p:nvPr>
            <p:ph type="title"/>
          </p:nvPr>
        </p:nvSpPr>
        <p:spPr/>
        <p:txBody>
          <a:bodyPr/>
          <a:lstStyle/>
          <a:p>
            <a:r>
              <a:rPr lang="en-GB" dirty="0"/>
              <a:t>Contemporary Thinking</a:t>
            </a:r>
          </a:p>
        </p:txBody>
      </p:sp>
      <p:sp>
        <p:nvSpPr>
          <p:cNvPr id="3" name="Content Placeholder 2">
            <a:extLst>
              <a:ext uri="{FF2B5EF4-FFF2-40B4-BE49-F238E27FC236}">
                <a16:creationId xmlns:a16="http://schemas.microsoft.com/office/drawing/2014/main" id="{B6885470-74B4-8947-AF3D-2C7DB5F2721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942148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8D99A-6544-A04D-9D9A-4B8EBA5857C2}"/>
              </a:ext>
            </a:extLst>
          </p:cNvPr>
          <p:cNvSpPr>
            <a:spLocks noGrp="1"/>
          </p:cNvSpPr>
          <p:nvPr>
            <p:ph type="title"/>
          </p:nvPr>
        </p:nvSpPr>
        <p:spPr/>
        <p:txBody>
          <a:bodyPr/>
          <a:lstStyle/>
          <a:p>
            <a:r>
              <a:rPr lang="en-GB" dirty="0"/>
              <a:t>Martin Buber</a:t>
            </a:r>
          </a:p>
        </p:txBody>
      </p:sp>
      <p:sp>
        <p:nvSpPr>
          <p:cNvPr id="3" name="Content Placeholder 2">
            <a:extLst>
              <a:ext uri="{FF2B5EF4-FFF2-40B4-BE49-F238E27FC236}">
                <a16:creationId xmlns:a16="http://schemas.microsoft.com/office/drawing/2014/main" id="{7FE04C2D-07BB-BA4A-A580-08E64C840925}"/>
              </a:ext>
            </a:extLst>
          </p:cNvPr>
          <p:cNvSpPr>
            <a:spLocks noGrp="1"/>
          </p:cNvSpPr>
          <p:nvPr>
            <p:ph idx="1"/>
          </p:nvPr>
        </p:nvSpPr>
        <p:spPr/>
        <p:txBody>
          <a:bodyPr/>
          <a:lstStyle/>
          <a:p>
            <a:r>
              <a:rPr lang="en-GB" dirty="0"/>
              <a:t>‘Through the </a:t>
            </a:r>
            <a:r>
              <a:rPr lang="en-GB" i="1" dirty="0"/>
              <a:t>Thou </a:t>
            </a:r>
            <a:r>
              <a:rPr lang="en-GB" dirty="0"/>
              <a:t>a man (sic) becomes </a:t>
            </a:r>
            <a:r>
              <a:rPr lang="en-GB" i="1" dirty="0"/>
              <a:t>I’</a:t>
            </a:r>
            <a:endParaRPr lang="en-GB" dirty="0"/>
          </a:p>
          <a:p>
            <a:r>
              <a:rPr lang="en-GB" dirty="0"/>
              <a:t>Twofold principle of human existence:</a:t>
            </a:r>
          </a:p>
          <a:p>
            <a:r>
              <a:rPr lang="en-GB" dirty="0"/>
              <a:t>‘distance’ and ‘relation’</a:t>
            </a:r>
          </a:p>
          <a:p>
            <a:r>
              <a:rPr lang="en-GB" dirty="0"/>
              <a:t>The more two people are able to relate empathically to each other, the more probable it is that the relationship between them will be successful and endure.</a:t>
            </a:r>
          </a:p>
        </p:txBody>
      </p:sp>
    </p:spTree>
    <p:extLst>
      <p:ext uri="{BB962C8B-B14F-4D97-AF65-F5344CB8AC3E}">
        <p14:creationId xmlns:p14="http://schemas.microsoft.com/office/powerpoint/2010/main" val="3632188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7E656C-5263-D74A-BD4D-3391FB858638}"/>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0D2B5922-662C-314E-8D3A-B3E43255B938}"/>
              </a:ext>
            </a:extLst>
          </p:cNvPr>
          <p:cNvSpPr>
            <a:spLocks noGrp="1"/>
          </p:cNvSpPr>
          <p:nvPr>
            <p:ph sz="half" idx="1"/>
          </p:nvPr>
        </p:nvSpPr>
        <p:spPr/>
        <p:txBody>
          <a:bodyPr>
            <a:normAutofit/>
          </a:bodyPr>
          <a:lstStyle/>
          <a:p>
            <a:r>
              <a:rPr lang="en-GB" dirty="0"/>
              <a:t>1957 had a public ‘conversation’ about the human condition. Interestingly the area in which they had the greatest difference was in that of individual vs. community; Rogers supporting the former and Buber the latter.</a:t>
            </a:r>
          </a:p>
          <a:p>
            <a:r>
              <a:rPr lang="en-GB" dirty="0"/>
              <a:t>This is interesting I think for the trajectory of PCC and Counselling in general.</a:t>
            </a:r>
          </a:p>
        </p:txBody>
      </p:sp>
      <p:pic>
        <p:nvPicPr>
          <p:cNvPr id="8" name="Content Placeholder 7">
            <a:extLst>
              <a:ext uri="{FF2B5EF4-FFF2-40B4-BE49-F238E27FC236}">
                <a16:creationId xmlns:a16="http://schemas.microsoft.com/office/drawing/2014/main" id="{DFDEF6CF-979F-2348-BE08-F5832222B8F9}"/>
              </a:ext>
            </a:extLst>
          </p:cNvPr>
          <p:cNvPicPr>
            <a:picLocks noGrp="1" noChangeAspect="1"/>
          </p:cNvPicPr>
          <p:nvPr>
            <p:ph sz="half" idx="2"/>
          </p:nvPr>
        </p:nvPicPr>
        <p:blipFill>
          <a:blip r:embed="rId2"/>
          <a:stretch>
            <a:fillRect/>
          </a:stretch>
        </p:blipFill>
        <p:spPr>
          <a:xfrm>
            <a:off x="6949440" y="2010878"/>
            <a:ext cx="3220720" cy="3448595"/>
          </a:xfrm>
        </p:spPr>
      </p:pic>
    </p:spTree>
    <p:extLst>
      <p:ext uri="{BB962C8B-B14F-4D97-AF65-F5344CB8AC3E}">
        <p14:creationId xmlns:p14="http://schemas.microsoft.com/office/powerpoint/2010/main" val="4272167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4DD83-039E-194A-9656-24F522AE00AF}"/>
              </a:ext>
            </a:extLst>
          </p:cNvPr>
          <p:cNvSpPr>
            <a:spLocks noGrp="1"/>
          </p:cNvSpPr>
          <p:nvPr>
            <p:ph type="title"/>
          </p:nvPr>
        </p:nvSpPr>
        <p:spPr/>
        <p:txBody>
          <a:bodyPr/>
          <a:lstStyle/>
          <a:p>
            <a:r>
              <a:rPr lang="en-GB" dirty="0"/>
              <a:t>I and Thou</a:t>
            </a:r>
          </a:p>
        </p:txBody>
      </p:sp>
      <p:sp>
        <p:nvSpPr>
          <p:cNvPr id="3" name="Content Placeholder 2">
            <a:extLst>
              <a:ext uri="{FF2B5EF4-FFF2-40B4-BE49-F238E27FC236}">
                <a16:creationId xmlns:a16="http://schemas.microsoft.com/office/drawing/2014/main" id="{CB51E5DB-980B-194D-A083-F21B508F12E7}"/>
              </a:ext>
            </a:extLst>
          </p:cNvPr>
          <p:cNvSpPr>
            <a:spLocks noGrp="1"/>
          </p:cNvSpPr>
          <p:nvPr>
            <p:ph sz="half" idx="1"/>
          </p:nvPr>
        </p:nvSpPr>
        <p:spPr/>
        <p:txBody>
          <a:bodyPr/>
          <a:lstStyle/>
          <a:p>
            <a:pPr marL="0" indent="0">
              <a:buNone/>
            </a:pPr>
            <a:endParaRPr lang="en-GB" dirty="0">
              <a:hlinkClick r:id="rId2"/>
            </a:endParaRPr>
          </a:p>
          <a:p>
            <a:r>
              <a:rPr lang="en-GB" dirty="0">
                <a:hlinkClick r:id="rId2"/>
              </a:rPr>
              <a:t>https://www.youtube.com/watch?v=16Cr82mLhkw</a:t>
            </a:r>
            <a:endParaRPr lang="en-GB" dirty="0"/>
          </a:p>
          <a:p>
            <a:r>
              <a:rPr lang="en-GB" dirty="0"/>
              <a:t>Sort description of Buber’s ideas</a:t>
            </a:r>
          </a:p>
        </p:txBody>
      </p:sp>
      <p:sp>
        <p:nvSpPr>
          <p:cNvPr id="4" name="Content Placeholder 3">
            <a:extLst>
              <a:ext uri="{FF2B5EF4-FFF2-40B4-BE49-F238E27FC236}">
                <a16:creationId xmlns:a16="http://schemas.microsoft.com/office/drawing/2014/main" id="{288ABF6A-B663-024A-BDAC-A2DB20A13870}"/>
              </a:ext>
            </a:extLst>
          </p:cNvPr>
          <p:cNvSpPr>
            <a:spLocks noGrp="1"/>
          </p:cNvSpPr>
          <p:nvPr>
            <p:ph sz="half" idx="2"/>
          </p:nvPr>
        </p:nvSpPr>
        <p:spPr/>
        <p:txBody>
          <a:bodyPr/>
          <a:lstStyle/>
          <a:p>
            <a:endParaRPr lang="en-GB" dirty="0">
              <a:hlinkClick r:id="rId3"/>
            </a:endParaRPr>
          </a:p>
          <a:p>
            <a:r>
              <a:rPr lang="en-GB" dirty="0">
                <a:hlinkClick r:id="rId3"/>
              </a:rPr>
              <a:t>https://www.youtube.com/watch?v=VfX6ESGX-rk</a:t>
            </a:r>
            <a:endParaRPr lang="en-GB" dirty="0"/>
          </a:p>
          <a:p>
            <a:r>
              <a:rPr lang="en-GB" dirty="0"/>
              <a:t>Much more meaty commentary on Buber</a:t>
            </a:r>
          </a:p>
          <a:p>
            <a:endParaRPr lang="en-GB" dirty="0"/>
          </a:p>
        </p:txBody>
      </p:sp>
    </p:spTree>
    <p:extLst>
      <p:ext uri="{BB962C8B-B14F-4D97-AF65-F5344CB8AC3E}">
        <p14:creationId xmlns:p14="http://schemas.microsoft.com/office/powerpoint/2010/main" val="1959346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14BF36-471C-6740-9170-96BBAF1EE4BC}"/>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7C802999-15BC-0241-AA13-A0B1B09721BA}"/>
              </a:ext>
            </a:extLst>
          </p:cNvPr>
          <p:cNvSpPr>
            <a:spLocks noGrp="1"/>
          </p:cNvSpPr>
          <p:nvPr>
            <p:ph idx="1"/>
          </p:nvPr>
        </p:nvSpPr>
        <p:spPr/>
        <p:txBody>
          <a:bodyPr/>
          <a:lstStyle/>
          <a:p>
            <a:r>
              <a:rPr lang="en-GB" dirty="0"/>
              <a:t>So from the I and Thou/ I and It</a:t>
            </a:r>
          </a:p>
          <a:p>
            <a:r>
              <a:rPr lang="en-GB" dirty="0"/>
              <a:t>The more people are able to empathise</a:t>
            </a:r>
          </a:p>
          <a:p>
            <a:r>
              <a:rPr lang="en-GB" dirty="0"/>
              <a:t>The more we can be aware of ‘distance’ and ‘relation’</a:t>
            </a:r>
          </a:p>
          <a:p>
            <a:r>
              <a:rPr lang="en-GB" dirty="0"/>
              <a:t>Because our ‘imagining’ can bring us alongside the ‘humanity of the other’, whilst recognising our own – our ultimate point of sameness</a:t>
            </a:r>
          </a:p>
        </p:txBody>
      </p:sp>
    </p:spTree>
    <p:extLst>
      <p:ext uri="{BB962C8B-B14F-4D97-AF65-F5344CB8AC3E}">
        <p14:creationId xmlns:p14="http://schemas.microsoft.com/office/powerpoint/2010/main" val="2421262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C112-7A21-0142-955E-9BDA9B7B521D}"/>
              </a:ext>
            </a:extLst>
          </p:cNvPr>
          <p:cNvSpPr>
            <a:spLocks noGrp="1"/>
          </p:cNvSpPr>
          <p:nvPr>
            <p:ph type="title"/>
          </p:nvPr>
        </p:nvSpPr>
        <p:spPr/>
        <p:txBody>
          <a:bodyPr/>
          <a:lstStyle/>
          <a:p>
            <a:r>
              <a:rPr lang="en-GB" dirty="0" err="1"/>
              <a:t>Staemmler</a:t>
            </a:r>
            <a:r>
              <a:rPr lang="en-GB" dirty="0"/>
              <a:t>, p2</a:t>
            </a:r>
          </a:p>
        </p:txBody>
      </p:sp>
      <p:sp>
        <p:nvSpPr>
          <p:cNvPr id="3" name="Content Placeholder 2">
            <a:extLst>
              <a:ext uri="{FF2B5EF4-FFF2-40B4-BE49-F238E27FC236}">
                <a16:creationId xmlns:a16="http://schemas.microsoft.com/office/drawing/2014/main" id="{3C489134-8D0D-BF48-8A3A-5B3B5335735D}"/>
              </a:ext>
            </a:extLst>
          </p:cNvPr>
          <p:cNvSpPr>
            <a:spLocks noGrp="1"/>
          </p:cNvSpPr>
          <p:nvPr>
            <p:ph idx="1"/>
          </p:nvPr>
        </p:nvSpPr>
        <p:spPr/>
        <p:txBody>
          <a:bodyPr/>
          <a:lstStyle/>
          <a:p>
            <a:r>
              <a:rPr lang="en-GB" dirty="0"/>
              <a:t>‘Empathy is therefore considered to be a central aspect of emotional intelligence, </a:t>
            </a:r>
          </a:p>
          <a:p>
            <a:r>
              <a:rPr lang="en-GB" dirty="0"/>
              <a:t>“a type of emotional information processing </a:t>
            </a:r>
          </a:p>
          <a:p>
            <a:r>
              <a:rPr lang="en-GB" dirty="0"/>
              <a:t>that includes accurate appraisal of emotions in oneself and others, </a:t>
            </a:r>
          </a:p>
          <a:p>
            <a:r>
              <a:rPr lang="en-GB" dirty="0"/>
              <a:t>appropriate expression of emotion, </a:t>
            </a:r>
          </a:p>
          <a:p>
            <a:r>
              <a:rPr lang="en-GB" dirty="0"/>
              <a:t>and adaptive regulation of emotion in such a way as to </a:t>
            </a:r>
            <a:r>
              <a:rPr lang="en-GB" i="1" dirty="0"/>
              <a:t>enhance living”</a:t>
            </a:r>
          </a:p>
          <a:p>
            <a:r>
              <a:rPr lang="en-GB" i="1" dirty="0"/>
              <a:t>(Mayer et al. </a:t>
            </a:r>
            <a:r>
              <a:rPr lang="en-GB" dirty="0"/>
              <a:t>1995)</a:t>
            </a:r>
          </a:p>
        </p:txBody>
      </p:sp>
    </p:spTree>
    <p:extLst>
      <p:ext uri="{BB962C8B-B14F-4D97-AF65-F5344CB8AC3E}">
        <p14:creationId xmlns:p14="http://schemas.microsoft.com/office/powerpoint/2010/main" val="1000142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B09C-B953-004A-A2A1-9F0467506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6B8FDE-7DBD-424A-BB07-19A4E7B9A0F8}"/>
              </a:ext>
            </a:extLst>
          </p:cNvPr>
          <p:cNvSpPr>
            <a:spLocks noGrp="1"/>
          </p:cNvSpPr>
          <p:nvPr>
            <p:ph idx="1"/>
          </p:nvPr>
        </p:nvSpPr>
        <p:spPr/>
        <p:txBody>
          <a:bodyPr/>
          <a:lstStyle/>
          <a:p>
            <a:r>
              <a:rPr lang="en-GB" dirty="0"/>
              <a:t>‘ However, human behaviour that is devoid of all empathy towards others does not only occur when people are severely mentally disturbed, but can also be strongly dependent on the prevailing situational, cultural, and </a:t>
            </a:r>
            <a:r>
              <a:rPr lang="en-GB" dirty="0" err="1"/>
              <a:t>historico</a:t>
            </a:r>
            <a:r>
              <a:rPr lang="en-GB" dirty="0"/>
              <a:t>-political conditions in which “</a:t>
            </a:r>
            <a:r>
              <a:rPr lang="en-GB" i="1" dirty="0"/>
              <a:t>good people turn evil</a:t>
            </a:r>
            <a:r>
              <a:rPr lang="en-GB" dirty="0"/>
              <a:t>” (</a:t>
            </a:r>
            <a:r>
              <a:rPr lang="en-GB" dirty="0" err="1"/>
              <a:t>Staemmler</a:t>
            </a:r>
            <a:r>
              <a:rPr lang="en-GB" dirty="0"/>
              <a:t>, 2012, p.3)</a:t>
            </a:r>
          </a:p>
          <a:p>
            <a:r>
              <a:rPr lang="en-GB" dirty="0"/>
              <a:t>‘However, the constant commercialization of sickness, hunger, violence, war, and death by the mass media … is also likely to promote numbing and fatigue of the human capacity for compassion’ (</a:t>
            </a:r>
            <a:r>
              <a:rPr lang="en-GB" dirty="0" err="1"/>
              <a:t>Staemmler</a:t>
            </a:r>
            <a:r>
              <a:rPr lang="en-GB" dirty="0"/>
              <a:t>, 2012, p.4)</a:t>
            </a:r>
          </a:p>
        </p:txBody>
      </p:sp>
    </p:spTree>
    <p:extLst>
      <p:ext uri="{BB962C8B-B14F-4D97-AF65-F5344CB8AC3E}">
        <p14:creationId xmlns:p14="http://schemas.microsoft.com/office/powerpoint/2010/main" val="4262090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A725-43DB-274D-A06F-0D3E99815A49}"/>
              </a:ext>
            </a:extLst>
          </p:cNvPr>
          <p:cNvSpPr>
            <a:spLocks noGrp="1"/>
          </p:cNvSpPr>
          <p:nvPr>
            <p:ph type="title"/>
          </p:nvPr>
        </p:nvSpPr>
        <p:spPr/>
        <p:txBody>
          <a:bodyPr/>
          <a:lstStyle/>
          <a:p>
            <a:r>
              <a:rPr lang="en-GB" dirty="0" err="1"/>
              <a:t>Staemmler</a:t>
            </a:r>
            <a:r>
              <a:rPr lang="en-GB" dirty="0"/>
              <a:t> p4</a:t>
            </a:r>
          </a:p>
        </p:txBody>
      </p:sp>
      <p:sp>
        <p:nvSpPr>
          <p:cNvPr id="3" name="Content Placeholder 2">
            <a:extLst>
              <a:ext uri="{FF2B5EF4-FFF2-40B4-BE49-F238E27FC236}">
                <a16:creationId xmlns:a16="http://schemas.microsoft.com/office/drawing/2014/main" id="{010689D9-AD9E-214B-9297-DBD2EA504D7F}"/>
              </a:ext>
            </a:extLst>
          </p:cNvPr>
          <p:cNvSpPr>
            <a:spLocks noGrp="1"/>
          </p:cNvSpPr>
          <p:nvPr>
            <p:ph idx="1"/>
          </p:nvPr>
        </p:nvSpPr>
        <p:spPr/>
        <p:txBody>
          <a:bodyPr>
            <a:normAutofit/>
          </a:bodyPr>
          <a:lstStyle/>
          <a:p>
            <a:r>
              <a:rPr lang="en-GB" dirty="0"/>
              <a:t>‘A therapeutic relationship without empathy is hardly conceivable. How could therapists respond to their clients’ mental situations if they were not, to a certain extent, able to enter into their subjective worlds? “Once and for all we have to recognise the fact that the first wish of a patient is to be </a:t>
            </a:r>
            <a:r>
              <a:rPr lang="en-GB" i="1" dirty="0"/>
              <a:t>understood”</a:t>
            </a:r>
            <a:r>
              <a:rPr lang="en-GB" dirty="0"/>
              <a:t> (Balint, 1968, p.93). Thus, anybody who goes to a psychotherapist expects – and I believe rightly so – the therapist to be willing and able to empathize.’</a:t>
            </a:r>
          </a:p>
          <a:p>
            <a:r>
              <a:rPr lang="en-GB" dirty="0"/>
              <a:t>X-ray eyes</a:t>
            </a:r>
          </a:p>
          <a:p>
            <a:r>
              <a:rPr lang="en-GB" dirty="0"/>
              <a:t>See ‘right into them’</a:t>
            </a:r>
          </a:p>
          <a:p>
            <a:r>
              <a:rPr lang="en-GB" dirty="0"/>
              <a:t>Seen through</a:t>
            </a:r>
          </a:p>
        </p:txBody>
      </p:sp>
    </p:spTree>
    <p:extLst>
      <p:ext uri="{BB962C8B-B14F-4D97-AF65-F5344CB8AC3E}">
        <p14:creationId xmlns:p14="http://schemas.microsoft.com/office/powerpoint/2010/main" val="3942613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94648-B74F-784F-A32A-42313B962AC4}"/>
              </a:ext>
            </a:extLst>
          </p:cNvPr>
          <p:cNvSpPr>
            <a:spLocks noGrp="1"/>
          </p:cNvSpPr>
          <p:nvPr>
            <p:ph type="title"/>
          </p:nvPr>
        </p:nvSpPr>
        <p:spPr/>
        <p:txBody>
          <a:bodyPr/>
          <a:lstStyle/>
          <a:p>
            <a:r>
              <a:rPr lang="en-GB" dirty="0"/>
              <a:t>Paradoxical Theory of Change p.5</a:t>
            </a:r>
          </a:p>
        </p:txBody>
      </p:sp>
      <p:sp>
        <p:nvSpPr>
          <p:cNvPr id="3" name="Content Placeholder 2">
            <a:extLst>
              <a:ext uri="{FF2B5EF4-FFF2-40B4-BE49-F238E27FC236}">
                <a16:creationId xmlns:a16="http://schemas.microsoft.com/office/drawing/2014/main" id="{6A550DB0-2343-4D46-9C4A-0F2889D8612E}"/>
              </a:ext>
            </a:extLst>
          </p:cNvPr>
          <p:cNvSpPr>
            <a:spLocks noGrp="1"/>
          </p:cNvSpPr>
          <p:nvPr>
            <p:ph idx="1"/>
          </p:nvPr>
        </p:nvSpPr>
        <p:spPr/>
        <p:txBody>
          <a:bodyPr>
            <a:normAutofit/>
          </a:bodyPr>
          <a:lstStyle/>
          <a:p>
            <a:r>
              <a:rPr lang="en-GB" dirty="0"/>
              <a:t>We’ll take this into the Pod work later</a:t>
            </a:r>
          </a:p>
          <a:p>
            <a:r>
              <a:rPr lang="en-GB" dirty="0"/>
              <a:t>Can you think of an example when you’ve spoken to someone and their response has been to tell you what you should do?</a:t>
            </a:r>
          </a:p>
          <a:p>
            <a:r>
              <a:rPr lang="en-GB" dirty="0" err="1"/>
              <a:t>Beisser</a:t>
            </a:r>
            <a:endParaRPr lang="en-GB" dirty="0"/>
          </a:p>
          <a:p>
            <a:r>
              <a:rPr lang="en-GB" dirty="0"/>
              <a:t>‘</a:t>
            </a:r>
            <a:r>
              <a:rPr lang="en-GB" i="1" dirty="0"/>
              <a:t>change occurs when one becomes what he (sic) is, not when he tries to become what he’s not</a:t>
            </a:r>
            <a:r>
              <a:rPr lang="en-GB" dirty="0"/>
              <a:t>. Change does not take place through a coercive attempt by the individual or by another person to change him, but it does take place of one takes the time and effort to be what he is – to be fully invested in his (sic) current position ‘ (</a:t>
            </a:r>
            <a:r>
              <a:rPr lang="en-GB" dirty="0" err="1"/>
              <a:t>Beisser</a:t>
            </a:r>
            <a:r>
              <a:rPr lang="en-GB" dirty="0"/>
              <a:t>, 1970, p.77 – original italics).</a:t>
            </a:r>
          </a:p>
        </p:txBody>
      </p:sp>
    </p:spTree>
    <p:extLst>
      <p:ext uri="{BB962C8B-B14F-4D97-AF65-F5344CB8AC3E}">
        <p14:creationId xmlns:p14="http://schemas.microsoft.com/office/powerpoint/2010/main" val="1391103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4AEA-1B8A-984C-9F64-B6D6A56114F7}"/>
              </a:ext>
            </a:extLst>
          </p:cNvPr>
          <p:cNvSpPr>
            <a:spLocks noGrp="1"/>
          </p:cNvSpPr>
          <p:nvPr>
            <p:ph type="title"/>
          </p:nvPr>
        </p:nvSpPr>
        <p:spPr/>
        <p:txBody>
          <a:bodyPr/>
          <a:lstStyle/>
          <a:p>
            <a:r>
              <a:rPr lang="en-GB" dirty="0"/>
              <a:t>Next week </a:t>
            </a:r>
            <a:r>
              <a:rPr lang="en-GB" dirty="0" err="1"/>
              <a:t>Staemmler’s</a:t>
            </a:r>
            <a:r>
              <a:rPr lang="en-GB" dirty="0"/>
              <a:t> critique </a:t>
            </a:r>
            <a:r>
              <a:rPr lang="en-GB"/>
              <a:t>of Empathy</a:t>
            </a:r>
            <a:endParaRPr lang="en-GB" dirty="0"/>
          </a:p>
        </p:txBody>
      </p:sp>
      <p:sp>
        <p:nvSpPr>
          <p:cNvPr id="3" name="Content Placeholder 2">
            <a:extLst>
              <a:ext uri="{FF2B5EF4-FFF2-40B4-BE49-F238E27FC236}">
                <a16:creationId xmlns:a16="http://schemas.microsoft.com/office/drawing/2014/main" id="{C0D21918-AFF4-3D48-BC43-490F140F135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28000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334</TotalTime>
  <Words>1510</Words>
  <Application>Microsoft Office PowerPoint</Application>
  <PresentationFormat>Widescreen</PresentationFormat>
  <Paragraphs>122</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Mangal</vt:lpstr>
      <vt:lpstr>Office Theme</vt:lpstr>
      <vt:lpstr>Empathy</vt:lpstr>
      <vt:lpstr>David Hume (1711-1776) </vt:lpstr>
      <vt:lpstr>Sympathy ( Empathy)</vt:lpstr>
      <vt:lpstr>Empathy</vt:lpstr>
      <vt:lpstr>Hume understood it as </vt:lpstr>
      <vt:lpstr>PowerPoint Presentation</vt:lpstr>
      <vt:lpstr>Adam Smith</vt:lpstr>
      <vt:lpstr>Theodore Lipps https://www.researchgate.net/publication/23294544_Theodor_Lipps_and_the_Concept_of_Empathy_1851-1914</vt:lpstr>
      <vt:lpstr>Lipps’ concept (Coplan &amp;Goldie, x11)</vt:lpstr>
      <vt:lpstr>So, what is empathy?</vt:lpstr>
      <vt:lpstr>Titchener 1909</vt:lpstr>
      <vt:lpstr>Meaning Making and Understanding</vt:lpstr>
      <vt:lpstr>Edith Stein</vt:lpstr>
      <vt:lpstr>The Hermeneutic Tradition</vt:lpstr>
      <vt:lpstr>The Hermeneutic Circle</vt:lpstr>
      <vt:lpstr>Contemporary Thinking</vt:lpstr>
      <vt:lpstr>Martin Buber</vt:lpstr>
      <vt:lpstr>PowerPoint Presentation</vt:lpstr>
      <vt:lpstr>I and Thou</vt:lpstr>
      <vt:lpstr>PowerPoint Presentation</vt:lpstr>
      <vt:lpstr>Staemmler, p2</vt:lpstr>
      <vt:lpstr>PowerPoint Presentation</vt:lpstr>
      <vt:lpstr>Staemmler p4</vt:lpstr>
      <vt:lpstr>Paradoxical Theory of Change p.5</vt:lpstr>
      <vt:lpstr>Next week Staemmler’s critique of Empathy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Empathy</dc:title>
  <dc:creator>Carol U Hughes</dc:creator>
  <cp:lastModifiedBy>Carol U Hughes</cp:lastModifiedBy>
  <cp:revision>22</cp:revision>
  <dcterms:created xsi:type="dcterms:W3CDTF">2017-09-18T10:52:26Z</dcterms:created>
  <dcterms:modified xsi:type="dcterms:W3CDTF">2018-09-27T14:01:21Z</dcterms:modified>
</cp:coreProperties>
</file>