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vsdx" ContentType="application/vnd.ms-visio.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256" r:id="rId5"/>
    <p:sldId id="257" r:id="rId6"/>
    <p:sldId id="259" r:id="rId7"/>
    <p:sldId id="260" r:id="rId8"/>
    <p:sldId id="262" r:id="rId9"/>
    <p:sldId id="263" r:id="rId10"/>
    <p:sldId id="268" r:id="rId11"/>
    <p:sldId id="271" r:id="rId12"/>
    <p:sldId id="272" r:id="rId13"/>
    <p:sldId id="27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D8907B-4F9F-4A43-8150-0997C4D35DFA}" v="32" dt="2025-09-14T10:38:48.4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81311" autoAdjust="0"/>
  </p:normalViewPr>
  <p:slideViewPr>
    <p:cSldViewPr snapToGrid="0">
      <p:cViewPr varScale="1">
        <p:scale>
          <a:sx n="58" d="100"/>
          <a:sy n="58" d="100"/>
        </p:scale>
        <p:origin x="1368" y="72"/>
      </p:cViewPr>
      <p:guideLst/>
    </p:cSldViewPr>
  </p:slideViewPr>
  <p:notesTextViewPr>
    <p:cViewPr>
      <p:scale>
        <a:sx n="1" d="1"/>
        <a:sy n="1" d="1"/>
      </p:scale>
      <p:origin x="0" y="-54"/>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nn Houldsworth" userId="811f3050-705e-4300-b80e-9947c22b2741" providerId="ADAL" clId="{322A14E6-72C1-4A54-B6DF-E46B292A45D6}"/>
    <pc:docChg chg="undo custSel delSld modSld">
      <pc:chgData name="Donn Houldsworth" userId="811f3050-705e-4300-b80e-9947c22b2741" providerId="ADAL" clId="{322A14E6-72C1-4A54-B6DF-E46B292A45D6}" dt="2025-09-14T10:36:44.836" v="155" actId="14100"/>
      <pc:docMkLst>
        <pc:docMk/>
      </pc:docMkLst>
      <pc:sldChg chg="addSp delSp modSp mod">
        <pc:chgData name="Donn Houldsworth" userId="811f3050-705e-4300-b80e-9947c22b2741" providerId="ADAL" clId="{322A14E6-72C1-4A54-B6DF-E46B292A45D6}" dt="2025-09-14T10:26:22.926" v="34" actId="20577"/>
        <pc:sldMkLst>
          <pc:docMk/>
          <pc:sldMk cId="391596245" sldId="257"/>
        </pc:sldMkLst>
        <pc:spChg chg="mod">
          <ac:chgData name="Donn Houldsworth" userId="811f3050-705e-4300-b80e-9947c22b2741" providerId="ADAL" clId="{322A14E6-72C1-4A54-B6DF-E46B292A45D6}" dt="2025-09-14T10:22:30.798" v="0"/>
          <ac:spMkLst>
            <pc:docMk/>
            <pc:sldMk cId="391596245" sldId="257"/>
            <ac:spMk id="2" creationId="{BBA8B70B-ED94-4A69-73B6-0DD674A1E8D5}"/>
          </ac:spMkLst>
        </pc:spChg>
        <pc:spChg chg="add del mod">
          <ac:chgData name="Donn Houldsworth" userId="811f3050-705e-4300-b80e-9947c22b2741" providerId="ADAL" clId="{322A14E6-72C1-4A54-B6DF-E46B292A45D6}" dt="2025-09-14T10:26:22.926" v="34" actId="20577"/>
          <ac:spMkLst>
            <pc:docMk/>
            <pc:sldMk cId="391596245" sldId="257"/>
            <ac:spMk id="3" creationId="{845267D5-12BF-84A4-79C1-993A44A55D26}"/>
          </ac:spMkLst>
        </pc:spChg>
        <pc:spChg chg="add">
          <ac:chgData name="Donn Houldsworth" userId="811f3050-705e-4300-b80e-9947c22b2741" providerId="ADAL" clId="{322A14E6-72C1-4A54-B6DF-E46B292A45D6}" dt="2025-09-14T10:25:50.651" v="26"/>
          <ac:spMkLst>
            <pc:docMk/>
            <pc:sldMk cId="391596245" sldId="257"/>
            <ac:spMk id="4" creationId="{47E402F4-7C06-366D-5148-27BC9BBD716D}"/>
          </ac:spMkLst>
        </pc:spChg>
        <pc:spChg chg="add mod">
          <ac:chgData name="Donn Houldsworth" userId="811f3050-705e-4300-b80e-9947c22b2741" providerId="ADAL" clId="{322A14E6-72C1-4A54-B6DF-E46B292A45D6}" dt="2025-09-14T10:26:01.294" v="29"/>
          <ac:spMkLst>
            <pc:docMk/>
            <pc:sldMk cId="391596245" sldId="257"/>
            <ac:spMk id="5" creationId="{C6D18E16-9855-58ED-C580-06A62AB4D17B}"/>
          </ac:spMkLst>
        </pc:spChg>
      </pc:sldChg>
      <pc:sldChg chg="del">
        <pc:chgData name="Donn Houldsworth" userId="811f3050-705e-4300-b80e-9947c22b2741" providerId="ADAL" clId="{322A14E6-72C1-4A54-B6DF-E46B292A45D6}" dt="2025-09-14T10:23:39.076" v="10" actId="47"/>
        <pc:sldMkLst>
          <pc:docMk/>
          <pc:sldMk cId="324053563" sldId="258"/>
        </pc:sldMkLst>
      </pc:sldChg>
      <pc:sldChg chg="modSp mod">
        <pc:chgData name="Donn Houldsworth" userId="811f3050-705e-4300-b80e-9947c22b2741" providerId="ADAL" clId="{322A14E6-72C1-4A54-B6DF-E46B292A45D6}" dt="2025-09-14T10:26:45.391" v="38" actId="20577"/>
        <pc:sldMkLst>
          <pc:docMk/>
          <pc:sldMk cId="2152431963" sldId="259"/>
        </pc:sldMkLst>
        <pc:spChg chg="mod">
          <ac:chgData name="Donn Houldsworth" userId="811f3050-705e-4300-b80e-9947c22b2741" providerId="ADAL" clId="{322A14E6-72C1-4A54-B6DF-E46B292A45D6}" dt="2025-09-14T10:26:45.391" v="38" actId="20577"/>
          <ac:spMkLst>
            <pc:docMk/>
            <pc:sldMk cId="2152431963" sldId="259"/>
            <ac:spMk id="3" creationId="{0E248E01-00F5-15F3-7480-9AF3E4F91B3C}"/>
          </ac:spMkLst>
        </pc:spChg>
      </pc:sldChg>
      <pc:sldChg chg="addSp modSp mod">
        <pc:chgData name="Donn Houldsworth" userId="811f3050-705e-4300-b80e-9947c22b2741" providerId="ADAL" clId="{322A14E6-72C1-4A54-B6DF-E46B292A45D6}" dt="2025-09-14T10:28:39.686" v="58" actId="5793"/>
        <pc:sldMkLst>
          <pc:docMk/>
          <pc:sldMk cId="1329901288" sldId="260"/>
        </pc:sldMkLst>
        <pc:spChg chg="mod">
          <ac:chgData name="Donn Houldsworth" userId="811f3050-705e-4300-b80e-9947c22b2741" providerId="ADAL" clId="{322A14E6-72C1-4A54-B6DF-E46B292A45D6}" dt="2025-09-14T10:24:22.196" v="23" actId="20577"/>
          <ac:spMkLst>
            <pc:docMk/>
            <pc:sldMk cId="1329901288" sldId="260"/>
            <ac:spMk id="2" creationId="{CFD0C40C-9592-181E-B74A-C241ABAB6CD6}"/>
          </ac:spMkLst>
        </pc:spChg>
        <pc:spChg chg="mod">
          <ac:chgData name="Donn Houldsworth" userId="811f3050-705e-4300-b80e-9947c22b2741" providerId="ADAL" clId="{322A14E6-72C1-4A54-B6DF-E46B292A45D6}" dt="2025-09-14T10:28:39.686" v="58" actId="5793"/>
          <ac:spMkLst>
            <pc:docMk/>
            <pc:sldMk cId="1329901288" sldId="260"/>
            <ac:spMk id="3" creationId="{7CD5CDF2-AA80-F3A9-5608-E5746EFA835C}"/>
          </ac:spMkLst>
        </pc:spChg>
        <pc:spChg chg="add">
          <ac:chgData name="Donn Houldsworth" userId="811f3050-705e-4300-b80e-9947c22b2741" providerId="ADAL" clId="{322A14E6-72C1-4A54-B6DF-E46B292A45D6}" dt="2025-09-14T10:27:36.967" v="39"/>
          <ac:spMkLst>
            <pc:docMk/>
            <pc:sldMk cId="1329901288" sldId="260"/>
            <ac:spMk id="4" creationId="{7535EFF3-DAEB-5E86-95EC-7B15DE7E1FA3}"/>
          </ac:spMkLst>
        </pc:spChg>
      </pc:sldChg>
      <pc:sldChg chg="del">
        <pc:chgData name="Donn Houldsworth" userId="811f3050-705e-4300-b80e-9947c22b2741" providerId="ADAL" clId="{322A14E6-72C1-4A54-B6DF-E46B292A45D6}" dt="2025-09-14T10:24:31.685" v="25" actId="47"/>
        <pc:sldMkLst>
          <pc:docMk/>
          <pc:sldMk cId="794284585" sldId="261"/>
        </pc:sldMkLst>
      </pc:sldChg>
      <pc:sldChg chg="modSp mod">
        <pc:chgData name="Donn Houldsworth" userId="811f3050-705e-4300-b80e-9947c22b2741" providerId="ADAL" clId="{322A14E6-72C1-4A54-B6DF-E46B292A45D6}" dt="2025-09-14T10:30:24.232" v="85" actId="20577"/>
        <pc:sldMkLst>
          <pc:docMk/>
          <pc:sldMk cId="4074118525" sldId="262"/>
        </pc:sldMkLst>
        <pc:spChg chg="mod">
          <ac:chgData name="Donn Houldsworth" userId="811f3050-705e-4300-b80e-9947c22b2741" providerId="ADAL" clId="{322A14E6-72C1-4A54-B6DF-E46B292A45D6}" dt="2025-09-14T10:30:24.232" v="85" actId="20577"/>
          <ac:spMkLst>
            <pc:docMk/>
            <pc:sldMk cId="4074118525" sldId="262"/>
            <ac:spMk id="2" creationId="{74586901-2989-09BA-FD15-CFF0E9A0A85A}"/>
          </ac:spMkLst>
        </pc:spChg>
        <pc:spChg chg="mod">
          <ac:chgData name="Donn Houldsworth" userId="811f3050-705e-4300-b80e-9947c22b2741" providerId="ADAL" clId="{322A14E6-72C1-4A54-B6DF-E46B292A45D6}" dt="2025-09-14T10:30:03.575" v="82" actId="113"/>
          <ac:spMkLst>
            <pc:docMk/>
            <pc:sldMk cId="4074118525" sldId="262"/>
            <ac:spMk id="3" creationId="{9A2444B6-1D5E-632B-8D5A-06D8DC4DF95E}"/>
          </ac:spMkLst>
        </pc:spChg>
      </pc:sldChg>
      <pc:sldChg chg="addSp modSp mod">
        <pc:chgData name="Donn Houldsworth" userId="811f3050-705e-4300-b80e-9947c22b2741" providerId="ADAL" clId="{322A14E6-72C1-4A54-B6DF-E46B292A45D6}" dt="2025-09-14T10:36:44.836" v="155" actId="14100"/>
        <pc:sldMkLst>
          <pc:docMk/>
          <pc:sldMk cId="3069806258" sldId="263"/>
        </pc:sldMkLst>
        <pc:spChg chg="mod">
          <ac:chgData name="Donn Houldsworth" userId="811f3050-705e-4300-b80e-9947c22b2741" providerId="ADAL" clId="{322A14E6-72C1-4A54-B6DF-E46B292A45D6}" dt="2025-09-14T10:30:19.266" v="84" actId="20577"/>
          <ac:spMkLst>
            <pc:docMk/>
            <pc:sldMk cId="3069806258" sldId="263"/>
            <ac:spMk id="2" creationId="{1C11F6AC-3FCA-4FE0-7FB6-58E0F5845D72}"/>
          </ac:spMkLst>
        </pc:spChg>
        <pc:spChg chg="mod">
          <ac:chgData name="Donn Houldsworth" userId="811f3050-705e-4300-b80e-9947c22b2741" providerId="ADAL" clId="{322A14E6-72C1-4A54-B6DF-E46B292A45D6}" dt="2025-09-14T10:36:35.356" v="153" actId="1076"/>
          <ac:spMkLst>
            <pc:docMk/>
            <pc:sldMk cId="3069806258" sldId="263"/>
            <ac:spMk id="3" creationId="{C55618F3-3834-E24B-20A1-344A5DF36121}"/>
          </ac:spMkLst>
        </pc:spChg>
        <pc:spChg chg="add mod">
          <ac:chgData name="Donn Houldsworth" userId="811f3050-705e-4300-b80e-9947c22b2741" providerId="ADAL" clId="{322A14E6-72C1-4A54-B6DF-E46B292A45D6}" dt="2025-09-14T10:36:35.356" v="153" actId="1076"/>
          <ac:spMkLst>
            <pc:docMk/>
            <pc:sldMk cId="3069806258" sldId="263"/>
            <ac:spMk id="4" creationId="{5A78C21D-9B3A-21CB-30AC-064CF0D70ABA}"/>
          </ac:spMkLst>
        </pc:spChg>
        <pc:graphicFrameChg chg="add mod">
          <ac:chgData name="Donn Houldsworth" userId="811f3050-705e-4300-b80e-9947c22b2741" providerId="ADAL" clId="{322A14E6-72C1-4A54-B6DF-E46B292A45D6}" dt="2025-09-14T10:36:44.836" v="155" actId="14100"/>
          <ac:graphicFrameMkLst>
            <pc:docMk/>
            <pc:sldMk cId="3069806258" sldId="263"/>
            <ac:graphicFrameMk id="5" creationId="{FAF96933-2506-CB7E-3E53-3A86C742CC45}"/>
          </ac:graphicFrameMkLst>
        </pc:graphicFrameChg>
      </pc:sldChg>
      <pc:sldChg chg="del">
        <pc:chgData name="Donn Houldsworth" userId="811f3050-705e-4300-b80e-9947c22b2741" providerId="ADAL" clId="{322A14E6-72C1-4A54-B6DF-E46B292A45D6}" dt="2025-09-14T10:31:47.290" v="109" actId="47"/>
        <pc:sldMkLst>
          <pc:docMk/>
          <pc:sldMk cId="2752623182" sldId="264"/>
        </pc:sldMkLst>
      </pc:sldChg>
      <pc:sldChg chg="del">
        <pc:chgData name="Donn Houldsworth" userId="811f3050-705e-4300-b80e-9947c22b2741" providerId="ADAL" clId="{322A14E6-72C1-4A54-B6DF-E46B292A45D6}" dt="2025-09-14T10:31:52.526" v="110" actId="47"/>
        <pc:sldMkLst>
          <pc:docMk/>
          <pc:sldMk cId="1065330765" sldId="265"/>
        </pc:sldMkLst>
      </pc:sldChg>
      <pc:sldChg chg="del">
        <pc:chgData name="Donn Houldsworth" userId="811f3050-705e-4300-b80e-9947c22b2741" providerId="ADAL" clId="{322A14E6-72C1-4A54-B6DF-E46B292A45D6}" dt="2025-09-14T10:31:55.484" v="111" actId="47"/>
        <pc:sldMkLst>
          <pc:docMk/>
          <pc:sldMk cId="3810387534" sldId="266"/>
        </pc:sldMkLst>
      </pc:sldChg>
      <pc:sldChg chg="del">
        <pc:chgData name="Donn Houldsworth" userId="811f3050-705e-4300-b80e-9947c22b2741" providerId="ADAL" clId="{322A14E6-72C1-4A54-B6DF-E46B292A45D6}" dt="2025-09-14T10:32:05.138" v="112" actId="47"/>
        <pc:sldMkLst>
          <pc:docMk/>
          <pc:sldMk cId="2756198659" sldId="267"/>
        </pc:sldMkLst>
      </pc:sldChg>
      <pc:sldChg chg="modSp mod">
        <pc:chgData name="Donn Houldsworth" userId="811f3050-705e-4300-b80e-9947c22b2741" providerId="ADAL" clId="{322A14E6-72C1-4A54-B6DF-E46B292A45D6}" dt="2025-09-14T10:33:05.663" v="122" actId="20577"/>
        <pc:sldMkLst>
          <pc:docMk/>
          <pc:sldMk cId="3215220925" sldId="268"/>
        </pc:sldMkLst>
        <pc:spChg chg="mod">
          <ac:chgData name="Donn Houldsworth" userId="811f3050-705e-4300-b80e-9947c22b2741" providerId="ADAL" clId="{322A14E6-72C1-4A54-B6DF-E46B292A45D6}" dt="2025-09-14T10:32:13.905" v="113" actId="20577"/>
          <ac:spMkLst>
            <pc:docMk/>
            <pc:sldMk cId="3215220925" sldId="268"/>
            <ac:spMk id="2" creationId="{202CFDCB-DD26-81F7-B965-BCB49A074124}"/>
          </ac:spMkLst>
        </pc:spChg>
        <pc:spChg chg="mod">
          <ac:chgData name="Donn Houldsworth" userId="811f3050-705e-4300-b80e-9947c22b2741" providerId="ADAL" clId="{322A14E6-72C1-4A54-B6DF-E46B292A45D6}" dt="2025-09-14T10:33:05.663" v="122" actId="20577"/>
          <ac:spMkLst>
            <pc:docMk/>
            <pc:sldMk cId="3215220925" sldId="268"/>
            <ac:spMk id="3" creationId="{F13B3509-966B-3921-C205-6F29778D745B}"/>
          </ac:spMkLst>
        </pc:spChg>
      </pc:sldChg>
      <pc:sldChg chg="del">
        <pc:chgData name="Donn Houldsworth" userId="811f3050-705e-4300-b80e-9947c22b2741" providerId="ADAL" clId="{322A14E6-72C1-4A54-B6DF-E46B292A45D6}" dt="2025-09-14T10:33:22.282" v="123" actId="47"/>
        <pc:sldMkLst>
          <pc:docMk/>
          <pc:sldMk cId="1526012538" sldId="269"/>
        </pc:sldMkLst>
      </pc:sldChg>
      <pc:sldChg chg="del">
        <pc:chgData name="Donn Houldsworth" userId="811f3050-705e-4300-b80e-9947c22b2741" providerId="ADAL" clId="{322A14E6-72C1-4A54-B6DF-E46B292A45D6}" dt="2025-09-14T10:33:24.048" v="124" actId="47"/>
        <pc:sldMkLst>
          <pc:docMk/>
          <pc:sldMk cId="3176867615" sldId="270"/>
        </pc:sldMkLst>
      </pc:sldChg>
      <pc:sldChg chg="modSp mod">
        <pc:chgData name="Donn Houldsworth" userId="811f3050-705e-4300-b80e-9947c22b2741" providerId="ADAL" clId="{322A14E6-72C1-4A54-B6DF-E46B292A45D6}" dt="2025-09-14T10:34:12.831" v="134" actId="20577"/>
        <pc:sldMkLst>
          <pc:docMk/>
          <pc:sldMk cId="3260268834" sldId="271"/>
        </pc:sldMkLst>
        <pc:spChg chg="mod">
          <ac:chgData name="Donn Houldsworth" userId="811f3050-705e-4300-b80e-9947c22b2741" providerId="ADAL" clId="{322A14E6-72C1-4A54-B6DF-E46B292A45D6}" dt="2025-09-14T10:34:12.831" v="134" actId="20577"/>
          <ac:spMkLst>
            <pc:docMk/>
            <pc:sldMk cId="3260268834" sldId="271"/>
            <ac:spMk id="3" creationId="{0DBADEAC-0593-DAA2-01D3-4A6B1E089E39}"/>
          </ac:spMkLst>
        </pc:spChg>
      </pc:sldChg>
      <pc:sldChg chg="modSp">
        <pc:chgData name="Donn Houldsworth" userId="811f3050-705e-4300-b80e-9947c22b2741" providerId="ADAL" clId="{322A14E6-72C1-4A54-B6DF-E46B292A45D6}" dt="2025-09-14T10:34:26.138" v="135"/>
        <pc:sldMkLst>
          <pc:docMk/>
          <pc:sldMk cId="3733340837" sldId="272"/>
        </pc:sldMkLst>
        <pc:spChg chg="mod">
          <ac:chgData name="Donn Houldsworth" userId="811f3050-705e-4300-b80e-9947c22b2741" providerId="ADAL" clId="{322A14E6-72C1-4A54-B6DF-E46B292A45D6}" dt="2025-09-14T10:34:26.138" v="135"/>
          <ac:spMkLst>
            <pc:docMk/>
            <pc:sldMk cId="3733340837" sldId="272"/>
            <ac:spMk id="3" creationId="{F39B9582-1EF7-DBD5-6D79-1EE6EE104682}"/>
          </ac:spMkLst>
        </pc:spChg>
      </pc:sldChg>
      <pc:sldChg chg="del">
        <pc:chgData name="Donn Houldsworth" userId="811f3050-705e-4300-b80e-9947c22b2741" providerId="ADAL" clId="{322A14E6-72C1-4A54-B6DF-E46B292A45D6}" dt="2025-09-14T10:34:38.139" v="136" actId="47"/>
        <pc:sldMkLst>
          <pc:docMk/>
          <pc:sldMk cId="1464846819" sldId="273"/>
        </pc:sldMkLst>
      </pc:sldChg>
      <pc:sldChg chg="modSp mod">
        <pc:chgData name="Donn Houldsworth" userId="811f3050-705e-4300-b80e-9947c22b2741" providerId="ADAL" clId="{322A14E6-72C1-4A54-B6DF-E46B292A45D6}" dt="2025-09-14T10:35:04.232" v="149" actId="20577"/>
        <pc:sldMkLst>
          <pc:docMk/>
          <pc:sldMk cId="709578492" sldId="274"/>
        </pc:sldMkLst>
        <pc:spChg chg="mod">
          <ac:chgData name="Donn Houldsworth" userId="811f3050-705e-4300-b80e-9947c22b2741" providerId="ADAL" clId="{322A14E6-72C1-4A54-B6DF-E46B292A45D6}" dt="2025-09-14T10:34:45.759" v="146" actId="20577"/>
          <ac:spMkLst>
            <pc:docMk/>
            <pc:sldMk cId="709578492" sldId="274"/>
            <ac:spMk id="2" creationId="{FFFFD385-BA75-E4DE-5E25-7A124D1F0DB4}"/>
          </ac:spMkLst>
        </pc:spChg>
        <pc:spChg chg="mod">
          <ac:chgData name="Donn Houldsworth" userId="811f3050-705e-4300-b80e-9947c22b2741" providerId="ADAL" clId="{322A14E6-72C1-4A54-B6DF-E46B292A45D6}" dt="2025-09-14T10:35:04.232" v="149" actId="20577"/>
          <ac:spMkLst>
            <pc:docMk/>
            <pc:sldMk cId="709578492" sldId="274"/>
            <ac:spMk id="3" creationId="{D273B941-C360-9FA8-E0C2-35EA5A73CD89}"/>
          </ac:spMkLst>
        </pc:spChg>
      </pc:sldChg>
      <pc:sldChg chg="del">
        <pc:chgData name="Donn Houldsworth" userId="811f3050-705e-4300-b80e-9947c22b2741" providerId="ADAL" clId="{322A14E6-72C1-4A54-B6DF-E46B292A45D6}" dt="2025-09-14T10:35:17.236" v="150" actId="47"/>
        <pc:sldMkLst>
          <pc:docMk/>
          <pc:sldMk cId="1069249076" sldId="27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47CA19-CDCE-4CC1-AC9B-84EFEBC9ED02}" type="datetimeFigureOut">
              <a:rPr lang="en-GB" smtClean="0"/>
              <a:t>14/09/2025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B6206C-CFE1-4589-A7A5-299B2CE7A78D}" type="slidenum">
              <a:rPr lang="en-GB" smtClean="0"/>
              <a:t>‹#›</a:t>
            </a:fld>
            <a:endParaRPr lang="en-GB"/>
          </a:p>
        </p:txBody>
      </p:sp>
    </p:spTree>
    <p:extLst>
      <p:ext uri="{BB962C8B-B14F-4D97-AF65-F5344CB8AC3E}">
        <p14:creationId xmlns:p14="http://schemas.microsoft.com/office/powerpoint/2010/main" val="2868824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[morning/afternoon]. My name is Donn Houldsworth, and I’ll be presenting my practitioner research proposal for the Doctorate in Professional Practice. The focus of my research is on artificial intelligence and how it influences the reputation of remote auditing in certificated safety schemes and pre-qualification questionnaire, or PQQ, frameworks. I’ll walk you through the context, the research gap, my aim and objectives, key literature, the methodology, and how this study contributes to both theory and practice.”</a:t>
            </a:r>
          </a:p>
        </p:txBody>
      </p:sp>
      <p:sp>
        <p:nvSpPr>
          <p:cNvPr id="4" name="Slide Number Placeholder 3"/>
          <p:cNvSpPr>
            <a:spLocks noGrp="1"/>
          </p:cNvSpPr>
          <p:nvPr>
            <p:ph type="sldNum" sz="quarter" idx="5"/>
          </p:nvPr>
        </p:nvSpPr>
        <p:spPr/>
        <p:txBody>
          <a:bodyPr/>
          <a:lstStyle/>
          <a:p>
            <a:fld id="{E5B6206C-CFE1-4589-A7A5-299B2CE7A78D}" type="slidenum">
              <a:rPr lang="en-GB" smtClean="0"/>
              <a:t>1</a:t>
            </a:fld>
            <a:endParaRPr lang="en-GB"/>
          </a:p>
        </p:txBody>
      </p:sp>
    </p:spTree>
    <p:extLst>
      <p:ext uri="{BB962C8B-B14F-4D97-AF65-F5344CB8AC3E}">
        <p14:creationId xmlns:p14="http://schemas.microsoft.com/office/powerpoint/2010/main" val="31236678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“Certification schemes act as a gatekeeper to market access, signalling competence and credibility. For safety and PQQ schemes in particular, reputation is central — these schemes serve as reputational markers for suppliers and contractors. Since the pandemic, remote auditing has become increasingly common, bringing efficiency and continuity benefits. But the integration of AI into this process introduces new concerns: while AI may improve efficiency and consistency, it also raises critical questions around trust, transparency, and legitimacy. This reputational dimension remains underexplored.”.</a:t>
            </a:r>
          </a:p>
          <a:p>
            <a:endParaRPr lang="en-GB" dirty="0"/>
          </a:p>
        </p:txBody>
      </p:sp>
      <p:sp>
        <p:nvSpPr>
          <p:cNvPr id="4" name="Slide Number Placeholder 3"/>
          <p:cNvSpPr>
            <a:spLocks noGrp="1"/>
          </p:cNvSpPr>
          <p:nvPr>
            <p:ph type="sldNum" sz="quarter" idx="5"/>
          </p:nvPr>
        </p:nvSpPr>
        <p:spPr/>
        <p:txBody>
          <a:bodyPr/>
          <a:lstStyle/>
          <a:p>
            <a:fld id="{E5B6206C-CFE1-4589-A7A5-299B2CE7A78D}" type="slidenum">
              <a:rPr lang="en-GB" smtClean="0"/>
              <a:t>2</a:t>
            </a:fld>
            <a:endParaRPr lang="en-GB"/>
          </a:p>
        </p:txBody>
      </p:sp>
    </p:spTree>
    <p:extLst>
      <p:ext uri="{BB962C8B-B14F-4D97-AF65-F5344CB8AC3E}">
        <p14:creationId xmlns:p14="http://schemas.microsoft.com/office/powerpoint/2010/main" val="4259903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“Much of the literature on AI and auditing has emphasised operational outcomes such as efficiency, cost reduction, and accuracy. However, there is very little research into how stakeholders actually perceive these changes. Reputation and legitimacy are central in procurement decisions, yet they have not been systematically studied in the context of AI-enabled remote auditing. This is the gap that my research seeks to address.”</a:t>
            </a:r>
          </a:p>
        </p:txBody>
      </p:sp>
      <p:sp>
        <p:nvSpPr>
          <p:cNvPr id="4" name="Slide Number Placeholder 3"/>
          <p:cNvSpPr>
            <a:spLocks noGrp="1"/>
          </p:cNvSpPr>
          <p:nvPr>
            <p:ph type="sldNum" sz="quarter" idx="5"/>
          </p:nvPr>
        </p:nvSpPr>
        <p:spPr/>
        <p:txBody>
          <a:bodyPr/>
          <a:lstStyle/>
          <a:p>
            <a:fld id="{E5B6206C-CFE1-4589-A7A5-299B2CE7A78D}" type="slidenum">
              <a:rPr lang="en-GB" smtClean="0"/>
              <a:t>3</a:t>
            </a:fld>
            <a:endParaRPr lang="en-GB"/>
          </a:p>
        </p:txBody>
      </p:sp>
    </p:spTree>
    <p:extLst>
      <p:ext uri="{BB962C8B-B14F-4D97-AF65-F5344CB8AC3E}">
        <p14:creationId xmlns:p14="http://schemas.microsoft.com/office/powerpoint/2010/main" val="2696334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aim of my research is to critically explore how stakeholders interpret the influence of AI on the reputation of remote auditing in safety and PQQ schemes. This is an interpretivist study, so I am not measuring efficiency; instead, I am focusing on lived experience and meaning-making. My objectives are fourfold: first, to explore how stakeholders define reputation in this context; second, to investigate perceptions of AI as both opportunity and challenge; third, to analyse how AI affects trust, legitimacy, and professional identity; and finally, to synthesise insights that can guide the recognition and adoption of AI-enabled auditing.”</a:t>
            </a:r>
          </a:p>
        </p:txBody>
      </p:sp>
      <p:sp>
        <p:nvSpPr>
          <p:cNvPr id="4" name="Slide Number Placeholder 3"/>
          <p:cNvSpPr>
            <a:spLocks noGrp="1"/>
          </p:cNvSpPr>
          <p:nvPr>
            <p:ph type="sldNum" sz="quarter" idx="5"/>
          </p:nvPr>
        </p:nvSpPr>
        <p:spPr/>
        <p:txBody>
          <a:bodyPr/>
          <a:lstStyle/>
          <a:p>
            <a:fld id="{E5B6206C-CFE1-4589-A7A5-299B2CE7A78D}" type="slidenum">
              <a:rPr lang="en-GB" smtClean="0"/>
              <a:t>4</a:t>
            </a:fld>
            <a:endParaRPr lang="en-GB"/>
          </a:p>
        </p:txBody>
      </p:sp>
    </p:spTree>
    <p:extLst>
      <p:ext uri="{BB962C8B-B14F-4D97-AF65-F5344CB8AC3E}">
        <p14:creationId xmlns:p14="http://schemas.microsoft.com/office/powerpoint/2010/main" val="3923968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literature shows that reputation is not fixed — it’s socially constructed and interpreted differently by different actors. Legitimacy theory explains how credibility depends on aligning with social norms, while stakeholder theory shows that powerful clients and contractors drive expectations. Trust, as Luhmann suggests, helps reduce complexity when outcomes are uncertain. In remote auditing, the benefits are well-documented: efficiency, continuity, and sustainability. But concerns remain, particularly around the ability to observe tacit practices and the risk of digital exclusion. These concerns feed into debates about whether remote auditing is as credible as onsite assessment.”</a:t>
            </a:r>
          </a:p>
        </p:txBody>
      </p:sp>
      <p:sp>
        <p:nvSpPr>
          <p:cNvPr id="4" name="Slide Number Placeholder 3"/>
          <p:cNvSpPr>
            <a:spLocks noGrp="1"/>
          </p:cNvSpPr>
          <p:nvPr>
            <p:ph type="sldNum" sz="quarter" idx="5"/>
          </p:nvPr>
        </p:nvSpPr>
        <p:spPr/>
        <p:txBody>
          <a:bodyPr/>
          <a:lstStyle/>
          <a:p>
            <a:fld id="{E5B6206C-CFE1-4589-A7A5-299B2CE7A78D}" type="slidenum">
              <a:rPr lang="en-GB" smtClean="0"/>
              <a:t>5</a:t>
            </a:fld>
            <a:endParaRPr lang="en-GB"/>
          </a:p>
        </p:txBody>
      </p:sp>
    </p:spTree>
    <p:extLst>
      <p:ext uri="{BB962C8B-B14F-4D97-AF65-F5344CB8AC3E}">
        <p14:creationId xmlns:p14="http://schemas.microsoft.com/office/powerpoint/2010/main" val="2729164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“Artificial intelligence is already being used in auditing for automation, analytics, and anomaly detection. It brings benefits in terms of consistency and scalability, but it also raises risks: opacity, bias, and the erosion of professional judgement. Studies from healthcare and education show that professionals are often ambivalent — they value efficiency but worry about depersonalisation and fairness. From a phenomenological perspective, it is not the technical accuracy of AI that matters most, but how stakeholders experience and interpret its role. Safety and PQQ schemes are particularly critical as they function as gatekeepers to procurement. Yet, the reputational implications of AI in these contexts remain largely unexplored.”</a:t>
            </a:r>
          </a:p>
        </p:txBody>
      </p:sp>
      <p:sp>
        <p:nvSpPr>
          <p:cNvPr id="4" name="Slide Number Placeholder 3"/>
          <p:cNvSpPr>
            <a:spLocks noGrp="1"/>
          </p:cNvSpPr>
          <p:nvPr>
            <p:ph type="sldNum" sz="quarter" idx="5"/>
          </p:nvPr>
        </p:nvSpPr>
        <p:spPr/>
        <p:txBody>
          <a:bodyPr/>
          <a:lstStyle/>
          <a:p>
            <a:fld id="{E5B6206C-CFE1-4589-A7A5-299B2CE7A78D}" type="slidenum">
              <a:rPr lang="en-GB" smtClean="0"/>
              <a:t>6</a:t>
            </a:fld>
            <a:endParaRPr lang="en-GB"/>
          </a:p>
        </p:txBody>
      </p:sp>
    </p:spTree>
    <p:extLst>
      <p:ext uri="{BB962C8B-B14F-4D97-AF65-F5344CB8AC3E}">
        <p14:creationId xmlns:p14="http://schemas.microsoft.com/office/powerpoint/2010/main" val="24621670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 methodology sits within the interpretivist paradigm, which assumes multiple socially constructed realities. Reputation is not a fixed property, but something experienced and interpreted differently by stakeholders. I’m adopting a hermeneutic phenomenological stance, drawing on Heidegger and Gadamer, which emphasises interpretation and context. Data will be gathered through semi-structured interviews with 8 to 12 participants across auditors, client organisations, and scheme representatives. Analysis will use Interpretive Phenomenological Analysis, or IPA, to explore how participants construct meaning. Reflexivity will be central, with a research diary used to acknowledge my own dual role as practitioner and researcher.”</a:t>
            </a:r>
          </a:p>
        </p:txBody>
      </p:sp>
      <p:sp>
        <p:nvSpPr>
          <p:cNvPr id="4" name="Slide Number Placeholder 3"/>
          <p:cNvSpPr>
            <a:spLocks noGrp="1"/>
          </p:cNvSpPr>
          <p:nvPr>
            <p:ph type="sldNum" sz="quarter" idx="5"/>
          </p:nvPr>
        </p:nvSpPr>
        <p:spPr/>
        <p:txBody>
          <a:bodyPr/>
          <a:lstStyle/>
          <a:p>
            <a:fld id="{E5B6206C-CFE1-4589-A7A5-299B2CE7A78D}" type="slidenum">
              <a:rPr lang="en-GB" smtClean="0"/>
              <a:t>7</a:t>
            </a:fld>
            <a:endParaRPr lang="en-GB"/>
          </a:p>
        </p:txBody>
      </p:sp>
    </p:spTree>
    <p:extLst>
      <p:ext uri="{BB962C8B-B14F-4D97-AF65-F5344CB8AC3E}">
        <p14:creationId xmlns:p14="http://schemas.microsoft.com/office/powerpoint/2010/main" val="32610121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“Ethical considerations are at the core of this research. Informed consent will be treated as a continuous process, not just a one-off form. Confidentiality will be preserved through anonymisation, with pseudonyms replacing identifying details. Data will be managed in compliance with GDPR using secure, encrypted systems. As a practitioner-researcher, I’m aware of potential power dynamics, so recruitment will emphasise voluntariness and transparency. Finally, reflexivity will ensure integrity, by critically examining how my professional role shapes the research process.”</a:t>
            </a:r>
          </a:p>
        </p:txBody>
      </p:sp>
      <p:sp>
        <p:nvSpPr>
          <p:cNvPr id="4" name="Slide Number Placeholder 3"/>
          <p:cNvSpPr>
            <a:spLocks noGrp="1"/>
          </p:cNvSpPr>
          <p:nvPr>
            <p:ph type="sldNum" sz="quarter" idx="5"/>
          </p:nvPr>
        </p:nvSpPr>
        <p:spPr/>
        <p:txBody>
          <a:bodyPr/>
          <a:lstStyle/>
          <a:p>
            <a:fld id="{E5B6206C-CFE1-4589-A7A5-299B2CE7A78D}" type="slidenum">
              <a:rPr lang="en-GB" smtClean="0"/>
              <a:t>8</a:t>
            </a:fld>
            <a:endParaRPr lang="en-GB"/>
          </a:p>
        </p:txBody>
      </p:sp>
    </p:spTree>
    <p:extLst>
      <p:ext uri="{BB962C8B-B14F-4D97-AF65-F5344CB8AC3E}">
        <p14:creationId xmlns:p14="http://schemas.microsoft.com/office/powerpoint/2010/main" val="37275150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study will contribute theoretically by extending the literature on reputation and legitimacy into the field of AI-enabled auditing. It will also provide practical insights for certification bodies, clients, and policymakers about how AI might be introduced while maintaining trust and credibility. That said, the study has limitations. It will rely on a small, purposive sample, which is appropriate for IPA but means the findings will not be generalisable. And as an interpretive study, the results will be context-specific rather than universally applicable.”</a:t>
            </a:r>
          </a:p>
        </p:txBody>
      </p:sp>
      <p:sp>
        <p:nvSpPr>
          <p:cNvPr id="4" name="Slide Number Placeholder 3"/>
          <p:cNvSpPr>
            <a:spLocks noGrp="1"/>
          </p:cNvSpPr>
          <p:nvPr>
            <p:ph type="sldNum" sz="quarter" idx="5"/>
          </p:nvPr>
        </p:nvSpPr>
        <p:spPr/>
        <p:txBody>
          <a:bodyPr/>
          <a:lstStyle/>
          <a:p>
            <a:fld id="{E5B6206C-CFE1-4589-A7A5-299B2CE7A78D}" type="slidenum">
              <a:rPr lang="en-GB" smtClean="0"/>
              <a:t>9</a:t>
            </a:fld>
            <a:endParaRPr lang="en-GB"/>
          </a:p>
        </p:txBody>
      </p:sp>
    </p:spTree>
    <p:extLst>
      <p:ext uri="{BB962C8B-B14F-4D97-AF65-F5344CB8AC3E}">
        <p14:creationId xmlns:p14="http://schemas.microsoft.com/office/powerpoint/2010/main" val="28482000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 next steps are to secure approval from the university’s Research Ethics Committee, then to run pilot interviews to refine my interview schedule. Following that, I’ll carry out the main data collection and analysis using IPA. Ultimately, the findings will not only enrich theoretical debates on reputation and legitimacy, but also provide practical guidance for those managing certification schemes and procurement processes.</a:t>
            </a:r>
          </a:p>
          <a:p>
            <a:r>
              <a:rPr lang="en-GB" dirty="0"/>
              <a:t>To close, my aim is simple: to explore how stakeholders perceive the influence of AI on the reputation of remote auditing in safety and PQQ schemes. </a:t>
            </a:r>
            <a:r>
              <a:rPr lang="en-GB"/>
              <a:t>Thank you for your time, and I welcome any questions.”</a:t>
            </a:r>
          </a:p>
          <a:p>
            <a:endParaRPr lang="en-GB" dirty="0"/>
          </a:p>
        </p:txBody>
      </p:sp>
      <p:sp>
        <p:nvSpPr>
          <p:cNvPr id="4" name="Slide Number Placeholder 3"/>
          <p:cNvSpPr>
            <a:spLocks noGrp="1"/>
          </p:cNvSpPr>
          <p:nvPr>
            <p:ph type="sldNum" sz="quarter" idx="5"/>
          </p:nvPr>
        </p:nvSpPr>
        <p:spPr/>
        <p:txBody>
          <a:bodyPr/>
          <a:lstStyle/>
          <a:p>
            <a:fld id="{E5B6206C-CFE1-4589-A7A5-299B2CE7A78D}" type="slidenum">
              <a:rPr lang="en-GB" smtClean="0"/>
              <a:t>10</a:t>
            </a:fld>
            <a:endParaRPr lang="en-GB"/>
          </a:p>
        </p:txBody>
      </p:sp>
    </p:spTree>
    <p:extLst>
      <p:ext uri="{BB962C8B-B14F-4D97-AF65-F5344CB8AC3E}">
        <p14:creationId xmlns:p14="http://schemas.microsoft.com/office/powerpoint/2010/main" val="34378029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B6892-4B34-E176-5AD2-468BCE888A2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D19D912-4BB8-8D0F-CC28-06BA86AC7D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8211210-5F8D-08A1-F00B-12C2E0498369}"/>
              </a:ext>
            </a:extLst>
          </p:cNvPr>
          <p:cNvSpPr>
            <a:spLocks noGrp="1"/>
          </p:cNvSpPr>
          <p:nvPr>
            <p:ph type="dt" sz="half" idx="10"/>
          </p:nvPr>
        </p:nvSpPr>
        <p:spPr/>
        <p:txBody>
          <a:bodyPr/>
          <a:lstStyle/>
          <a:p>
            <a:fld id="{F906C2E6-F52E-4965-B526-4901AAFD702B}" type="datetimeFigureOut">
              <a:rPr lang="en-GB" smtClean="0"/>
              <a:t>14/09/2025</a:t>
            </a:fld>
            <a:endParaRPr lang="en-GB"/>
          </a:p>
        </p:txBody>
      </p:sp>
      <p:sp>
        <p:nvSpPr>
          <p:cNvPr id="5" name="Footer Placeholder 4">
            <a:extLst>
              <a:ext uri="{FF2B5EF4-FFF2-40B4-BE49-F238E27FC236}">
                <a16:creationId xmlns:a16="http://schemas.microsoft.com/office/drawing/2014/main" id="{9FDA827C-2D3E-EB8B-15B8-347580F8CB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0686BB-E2B5-BFD2-8646-4747508C85E8}"/>
              </a:ext>
            </a:extLst>
          </p:cNvPr>
          <p:cNvSpPr>
            <a:spLocks noGrp="1"/>
          </p:cNvSpPr>
          <p:nvPr>
            <p:ph type="sldNum" sz="quarter" idx="12"/>
          </p:nvPr>
        </p:nvSpPr>
        <p:spPr/>
        <p:txBody>
          <a:bodyPr/>
          <a:lstStyle/>
          <a:p>
            <a:fld id="{485EDCA7-0E7C-48A7-9B99-B43F59ED085B}" type="slidenum">
              <a:rPr lang="en-GB" smtClean="0"/>
              <a:t>‹#›</a:t>
            </a:fld>
            <a:endParaRPr lang="en-GB"/>
          </a:p>
        </p:txBody>
      </p:sp>
    </p:spTree>
    <p:extLst>
      <p:ext uri="{BB962C8B-B14F-4D97-AF65-F5344CB8AC3E}">
        <p14:creationId xmlns:p14="http://schemas.microsoft.com/office/powerpoint/2010/main" val="18289197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5A3C4-CAEE-C550-090B-C98F2D2FC5B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61CBD0C-E390-4ECC-61C5-7981CC8C5C7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2E9FF17-3B92-D9A8-29A9-F49EF6C69C64}"/>
              </a:ext>
            </a:extLst>
          </p:cNvPr>
          <p:cNvSpPr>
            <a:spLocks noGrp="1"/>
          </p:cNvSpPr>
          <p:nvPr>
            <p:ph type="dt" sz="half" idx="10"/>
          </p:nvPr>
        </p:nvSpPr>
        <p:spPr/>
        <p:txBody>
          <a:bodyPr/>
          <a:lstStyle/>
          <a:p>
            <a:fld id="{F906C2E6-F52E-4965-B526-4901AAFD702B}" type="datetimeFigureOut">
              <a:rPr lang="en-GB" smtClean="0"/>
              <a:t>14/09/2025</a:t>
            </a:fld>
            <a:endParaRPr lang="en-GB"/>
          </a:p>
        </p:txBody>
      </p:sp>
      <p:sp>
        <p:nvSpPr>
          <p:cNvPr id="5" name="Footer Placeholder 4">
            <a:extLst>
              <a:ext uri="{FF2B5EF4-FFF2-40B4-BE49-F238E27FC236}">
                <a16:creationId xmlns:a16="http://schemas.microsoft.com/office/drawing/2014/main" id="{8109C53A-1F32-C491-80C5-59086A9A45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1BFE56-DFC7-8268-51E5-F1CC7DEDE21E}"/>
              </a:ext>
            </a:extLst>
          </p:cNvPr>
          <p:cNvSpPr>
            <a:spLocks noGrp="1"/>
          </p:cNvSpPr>
          <p:nvPr>
            <p:ph type="sldNum" sz="quarter" idx="12"/>
          </p:nvPr>
        </p:nvSpPr>
        <p:spPr/>
        <p:txBody>
          <a:bodyPr/>
          <a:lstStyle/>
          <a:p>
            <a:fld id="{485EDCA7-0E7C-48A7-9B99-B43F59ED085B}" type="slidenum">
              <a:rPr lang="en-GB" smtClean="0"/>
              <a:t>‹#›</a:t>
            </a:fld>
            <a:endParaRPr lang="en-GB"/>
          </a:p>
        </p:txBody>
      </p:sp>
    </p:spTree>
    <p:extLst>
      <p:ext uri="{BB962C8B-B14F-4D97-AF65-F5344CB8AC3E}">
        <p14:creationId xmlns:p14="http://schemas.microsoft.com/office/powerpoint/2010/main" val="12099901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1CE44-B76C-A92C-5742-40ED35FEE6D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76C43C0A-33D9-F100-7AD7-8C2CF9503F2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A6ECBCB-8A1A-FF82-76C2-5A50E81BAC3C}"/>
              </a:ext>
            </a:extLst>
          </p:cNvPr>
          <p:cNvSpPr>
            <a:spLocks noGrp="1"/>
          </p:cNvSpPr>
          <p:nvPr>
            <p:ph type="dt" sz="half" idx="10"/>
          </p:nvPr>
        </p:nvSpPr>
        <p:spPr/>
        <p:txBody>
          <a:bodyPr/>
          <a:lstStyle/>
          <a:p>
            <a:fld id="{F906C2E6-F52E-4965-B526-4901AAFD702B}" type="datetimeFigureOut">
              <a:rPr lang="en-GB" smtClean="0"/>
              <a:t>14/09/2025</a:t>
            </a:fld>
            <a:endParaRPr lang="en-GB"/>
          </a:p>
        </p:txBody>
      </p:sp>
      <p:sp>
        <p:nvSpPr>
          <p:cNvPr id="5" name="Footer Placeholder 4">
            <a:extLst>
              <a:ext uri="{FF2B5EF4-FFF2-40B4-BE49-F238E27FC236}">
                <a16:creationId xmlns:a16="http://schemas.microsoft.com/office/drawing/2014/main" id="{6554952C-63FD-2EB9-813E-A6F0B24E49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BFF45C-9024-A723-BB41-FEDD11FF7984}"/>
              </a:ext>
            </a:extLst>
          </p:cNvPr>
          <p:cNvSpPr>
            <a:spLocks noGrp="1"/>
          </p:cNvSpPr>
          <p:nvPr>
            <p:ph type="sldNum" sz="quarter" idx="12"/>
          </p:nvPr>
        </p:nvSpPr>
        <p:spPr/>
        <p:txBody>
          <a:bodyPr/>
          <a:lstStyle/>
          <a:p>
            <a:fld id="{485EDCA7-0E7C-48A7-9B99-B43F59ED085B}" type="slidenum">
              <a:rPr lang="en-GB" smtClean="0"/>
              <a:t>‹#›</a:t>
            </a:fld>
            <a:endParaRPr lang="en-GB"/>
          </a:p>
        </p:txBody>
      </p:sp>
    </p:spTree>
    <p:extLst>
      <p:ext uri="{BB962C8B-B14F-4D97-AF65-F5344CB8AC3E}">
        <p14:creationId xmlns:p14="http://schemas.microsoft.com/office/powerpoint/2010/main" val="2820372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287D5-3885-7C6E-EE23-7A99EF58EDA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F74A126-A392-56F5-A8DE-1FFB210877D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A12A2ACC-5E77-5BFC-ABB7-FF1D5F2990A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F44C7DC-2C76-E5FF-734F-16A01CB04336}"/>
              </a:ext>
            </a:extLst>
          </p:cNvPr>
          <p:cNvSpPr>
            <a:spLocks noGrp="1"/>
          </p:cNvSpPr>
          <p:nvPr>
            <p:ph type="dt" sz="half" idx="10"/>
          </p:nvPr>
        </p:nvSpPr>
        <p:spPr/>
        <p:txBody>
          <a:bodyPr/>
          <a:lstStyle/>
          <a:p>
            <a:fld id="{F906C2E6-F52E-4965-B526-4901AAFD702B}" type="datetimeFigureOut">
              <a:rPr lang="en-GB" smtClean="0"/>
              <a:t>14/09/2025</a:t>
            </a:fld>
            <a:endParaRPr lang="en-GB"/>
          </a:p>
        </p:txBody>
      </p:sp>
      <p:sp>
        <p:nvSpPr>
          <p:cNvPr id="6" name="Footer Placeholder 5">
            <a:extLst>
              <a:ext uri="{FF2B5EF4-FFF2-40B4-BE49-F238E27FC236}">
                <a16:creationId xmlns:a16="http://schemas.microsoft.com/office/drawing/2014/main" id="{4DE88875-6EBF-6DEE-A7F9-687569563A2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4AE3DD-A652-E0E3-C6D1-945939E7E2CD}"/>
              </a:ext>
            </a:extLst>
          </p:cNvPr>
          <p:cNvSpPr>
            <a:spLocks noGrp="1"/>
          </p:cNvSpPr>
          <p:nvPr>
            <p:ph type="sldNum" sz="quarter" idx="12"/>
          </p:nvPr>
        </p:nvSpPr>
        <p:spPr/>
        <p:txBody>
          <a:bodyPr/>
          <a:lstStyle/>
          <a:p>
            <a:fld id="{485EDCA7-0E7C-48A7-9B99-B43F59ED085B}" type="slidenum">
              <a:rPr lang="en-GB" smtClean="0"/>
              <a:t>‹#›</a:t>
            </a:fld>
            <a:endParaRPr lang="en-GB"/>
          </a:p>
        </p:txBody>
      </p:sp>
    </p:spTree>
    <p:extLst>
      <p:ext uri="{BB962C8B-B14F-4D97-AF65-F5344CB8AC3E}">
        <p14:creationId xmlns:p14="http://schemas.microsoft.com/office/powerpoint/2010/main" val="2112188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7333A-6849-9D08-BF33-9F6CDA4F538B}"/>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A395836-4440-E236-8A2B-88BEFA1CFF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92A6CAB-035C-7849-525C-F494B217426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3253BDEC-C162-D457-3CFE-EEAE107CE3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1E22657-FDAC-4C5B-40ED-E0738FDF4DA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E4AD859-7632-5AA4-4C13-416BC3245062}"/>
              </a:ext>
            </a:extLst>
          </p:cNvPr>
          <p:cNvSpPr>
            <a:spLocks noGrp="1"/>
          </p:cNvSpPr>
          <p:nvPr>
            <p:ph type="dt" sz="half" idx="10"/>
          </p:nvPr>
        </p:nvSpPr>
        <p:spPr/>
        <p:txBody>
          <a:bodyPr/>
          <a:lstStyle/>
          <a:p>
            <a:fld id="{F906C2E6-F52E-4965-B526-4901AAFD702B}" type="datetimeFigureOut">
              <a:rPr lang="en-GB" smtClean="0"/>
              <a:t>14/09/2025</a:t>
            </a:fld>
            <a:endParaRPr lang="en-GB"/>
          </a:p>
        </p:txBody>
      </p:sp>
      <p:sp>
        <p:nvSpPr>
          <p:cNvPr id="8" name="Footer Placeholder 7">
            <a:extLst>
              <a:ext uri="{FF2B5EF4-FFF2-40B4-BE49-F238E27FC236}">
                <a16:creationId xmlns:a16="http://schemas.microsoft.com/office/drawing/2014/main" id="{50F29A6F-D059-E95A-B4DB-DD990A332C2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807E444-C578-DA24-420F-2C89E01720F1}"/>
              </a:ext>
            </a:extLst>
          </p:cNvPr>
          <p:cNvSpPr>
            <a:spLocks noGrp="1"/>
          </p:cNvSpPr>
          <p:nvPr>
            <p:ph type="sldNum" sz="quarter" idx="12"/>
          </p:nvPr>
        </p:nvSpPr>
        <p:spPr/>
        <p:txBody>
          <a:bodyPr/>
          <a:lstStyle/>
          <a:p>
            <a:fld id="{485EDCA7-0E7C-48A7-9B99-B43F59ED085B}" type="slidenum">
              <a:rPr lang="en-GB" smtClean="0"/>
              <a:t>‹#›</a:t>
            </a:fld>
            <a:endParaRPr lang="en-GB"/>
          </a:p>
        </p:txBody>
      </p:sp>
    </p:spTree>
    <p:extLst>
      <p:ext uri="{BB962C8B-B14F-4D97-AF65-F5344CB8AC3E}">
        <p14:creationId xmlns:p14="http://schemas.microsoft.com/office/powerpoint/2010/main" val="531545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4F0CE-D7B8-1EFD-6019-9D9314D75E4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1A788F6-6E77-EB10-CF6F-0DB0AEBA0737}"/>
              </a:ext>
            </a:extLst>
          </p:cNvPr>
          <p:cNvSpPr>
            <a:spLocks noGrp="1"/>
          </p:cNvSpPr>
          <p:nvPr>
            <p:ph type="dt" sz="half" idx="10"/>
          </p:nvPr>
        </p:nvSpPr>
        <p:spPr/>
        <p:txBody>
          <a:bodyPr/>
          <a:lstStyle/>
          <a:p>
            <a:fld id="{F906C2E6-F52E-4965-B526-4901AAFD702B}" type="datetimeFigureOut">
              <a:rPr lang="en-GB" smtClean="0"/>
              <a:t>14/09/2025</a:t>
            </a:fld>
            <a:endParaRPr lang="en-GB"/>
          </a:p>
        </p:txBody>
      </p:sp>
      <p:sp>
        <p:nvSpPr>
          <p:cNvPr id="4" name="Footer Placeholder 3">
            <a:extLst>
              <a:ext uri="{FF2B5EF4-FFF2-40B4-BE49-F238E27FC236}">
                <a16:creationId xmlns:a16="http://schemas.microsoft.com/office/drawing/2014/main" id="{4506536F-6353-50D8-1A71-11B4DFC3AFD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3E59585-1BC6-5561-CF4F-17B8E8635DD9}"/>
              </a:ext>
            </a:extLst>
          </p:cNvPr>
          <p:cNvSpPr>
            <a:spLocks noGrp="1"/>
          </p:cNvSpPr>
          <p:nvPr>
            <p:ph type="sldNum" sz="quarter" idx="12"/>
          </p:nvPr>
        </p:nvSpPr>
        <p:spPr/>
        <p:txBody>
          <a:bodyPr/>
          <a:lstStyle/>
          <a:p>
            <a:fld id="{485EDCA7-0E7C-48A7-9B99-B43F59ED085B}" type="slidenum">
              <a:rPr lang="en-GB" smtClean="0"/>
              <a:t>‹#›</a:t>
            </a:fld>
            <a:endParaRPr lang="en-GB"/>
          </a:p>
        </p:txBody>
      </p:sp>
    </p:spTree>
    <p:extLst>
      <p:ext uri="{BB962C8B-B14F-4D97-AF65-F5344CB8AC3E}">
        <p14:creationId xmlns:p14="http://schemas.microsoft.com/office/powerpoint/2010/main" val="1872535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F477086-3ED8-B628-D57D-D79FD484AF74}"/>
              </a:ext>
            </a:extLst>
          </p:cNvPr>
          <p:cNvSpPr>
            <a:spLocks noGrp="1"/>
          </p:cNvSpPr>
          <p:nvPr>
            <p:ph type="dt" sz="half" idx="10"/>
          </p:nvPr>
        </p:nvSpPr>
        <p:spPr/>
        <p:txBody>
          <a:bodyPr/>
          <a:lstStyle/>
          <a:p>
            <a:fld id="{F906C2E6-F52E-4965-B526-4901AAFD702B}" type="datetimeFigureOut">
              <a:rPr lang="en-GB" smtClean="0"/>
              <a:t>14/09/2025</a:t>
            </a:fld>
            <a:endParaRPr lang="en-GB"/>
          </a:p>
        </p:txBody>
      </p:sp>
      <p:sp>
        <p:nvSpPr>
          <p:cNvPr id="3" name="Footer Placeholder 2">
            <a:extLst>
              <a:ext uri="{FF2B5EF4-FFF2-40B4-BE49-F238E27FC236}">
                <a16:creationId xmlns:a16="http://schemas.microsoft.com/office/drawing/2014/main" id="{F36B5A40-A20F-5F32-ABAA-28ADBD7894A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2F572D2-F371-D393-3309-DB8B99DEF0EB}"/>
              </a:ext>
            </a:extLst>
          </p:cNvPr>
          <p:cNvSpPr>
            <a:spLocks noGrp="1"/>
          </p:cNvSpPr>
          <p:nvPr>
            <p:ph type="sldNum" sz="quarter" idx="12"/>
          </p:nvPr>
        </p:nvSpPr>
        <p:spPr/>
        <p:txBody>
          <a:bodyPr/>
          <a:lstStyle/>
          <a:p>
            <a:fld id="{485EDCA7-0E7C-48A7-9B99-B43F59ED085B}" type="slidenum">
              <a:rPr lang="en-GB" smtClean="0"/>
              <a:t>‹#›</a:t>
            </a:fld>
            <a:endParaRPr lang="en-GB"/>
          </a:p>
        </p:txBody>
      </p:sp>
    </p:spTree>
    <p:extLst>
      <p:ext uri="{BB962C8B-B14F-4D97-AF65-F5344CB8AC3E}">
        <p14:creationId xmlns:p14="http://schemas.microsoft.com/office/powerpoint/2010/main" val="11688646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749BE-FDB8-7226-8757-881440CF8D8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6F45570-6C8A-DD4B-AA11-BF2002EB2DA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BE5AE4B-AD99-44F4-7AE5-BB22D79567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28C3C50-ECC9-9FDB-250F-F51D3EC9FBC3}"/>
              </a:ext>
            </a:extLst>
          </p:cNvPr>
          <p:cNvSpPr>
            <a:spLocks noGrp="1"/>
          </p:cNvSpPr>
          <p:nvPr>
            <p:ph type="dt" sz="half" idx="10"/>
          </p:nvPr>
        </p:nvSpPr>
        <p:spPr/>
        <p:txBody>
          <a:bodyPr/>
          <a:lstStyle/>
          <a:p>
            <a:fld id="{F906C2E6-F52E-4965-B526-4901AAFD702B}" type="datetimeFigureOut">
              <a:rPr lang="en-GB" smtClean="0"/>
              <a:t>14/09/2025</a:t>
            </a:fld>
            <a:endParaRPr lang="en-GB"/>
          </a:p>
        </p:txBody>
      </p:sp>
      <p:sp>
        <p:nvSpPr>
          <p:cNvPr id="6" name="Footer Placeholder 5">
            <a:extLst>
              <a:ext uri="{FF2B5EF4-FFF2-40B4-BE49-F238E27FC236}">
                <a16:creationId xmlns:a16="http://schemas.microsoft.com/office/drawing/2014/main" id="{C330DDEA-CC90-2E55-0748-7041D336FA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67BFAB-CA59-08FE-8253-27B2055C9F62}"/>
              </a:ext>
            </a:extLst>
          </p:cNvPr>
          <p:cNvSpPr>
            <a:spLocks noGrp="1"/>
          </p:cNvSpPr>
          <p:nvPr>
            <p:ph type="sldNum" sz="quarter" idx="12"/>
          </p:nvPr>
        </p:nvSpPr>
        <p:spPr/>
        <p:txBody>
          <a:bodyPr/>
          <a:lstStyle/>
          <a:p>
            <a:fld id="{485EDCA7-0E7C-48A7-9B99-B43F59ED085B}" type="slidenum">
              <a:rPr lang="en-GB" smtClean="0"/>
              <a:t>‹#›</a:t>
            </a:fld>
            <a:endParaRPr lang="en-GB"/>
          </a:p>
        </p:txBody>
      </p:sp>
    </p:spTree>
    <p:extLst>
      <p:ext uri="{BB962C8B-B14F-4D97-AF65-F5344CB8AC3E}">
        <p14:creationId xmlns:p14="http://schemas.microsoft.com/office/powerpoint/2010/main" val="2926629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75A97-56A8-A8EA-C81E-495FC10CE2A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F68AF225-1B16-19D3-4519-0DF4A5E99A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6296949-2D7C-68B5-F5A3-4898A1780B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A82F25-B479-A330-C628-01C924CF1D92}"/>
              </a:ext>
            </a:extLst>
          </p:cNvPr>
          <p:cNvSpPr>
            <a:spLocks noGrp="1"/>
          </p:cNvSpPr>
          <p:nvPr>
            <p:ph type="dt" sz="half" idx="10"/>
          </p:nvPr>
        </p:nvSpPr>
        <p:spPr/>
        <p:txBody>
          <a:bodyPr/>
          <a:lstStyle/>
          <a:p>
            <a:fld id="{F906C2E6-F52E-4965-B526-4901AAFD702B}" type="datetimeFigureOut">
              <a:rPr lang="en-GB" smtClean="0"/>
              <a:t>14/09/2025</a:t>
            </a:fld>
            <a:endParaRPr lang="en-GB"/>
          </a:p>
        </p:txBody>
      </p:sp>
      <p:sp>
        <p:nvSpPr>
          <p:cNvPr id="6" name="Footer Placeholder 5">
            <a:extLst>
              <a:ext uri="{FF2B5EF4-FFF2-40B4-BE49-F238E27FC236}">
                <a16:creationId xmlns:a16="http://schemas.microsoft.com/office/drawing/2014/main" id="{C0753DAB-0ADF-4107-7754-8D57D256BF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DE199F-DA80-CBF4-AF81-5614C6F65EEA}"/>
              </a:ext>
            </a:extLst>
          </p:cNvPr>
          <p:cNvSpPr>
            <a:spLocks noGrp="1"/>
          </p:cNvSpPr>
          <p:nvPr>
            <p:ph type="sldNum" sz="quarter" idx="12"/>
          </p:nvPr>
        </p:nvSpPr>
        <p:spPr/>
        <p:txBody>
          <a:bodyPr/>
          <a:lstStyle/>
          <a:p>
            <a:fld id="{485EDCA7-0E7C-48A7-9B99-B43F59ED085B}" type="slidenum">
              <a:rPr lang="en-GB" smtClean="0"/>
              <a:t>‹#›</a:t>
            </a:fld>
            <a:endParaRPr lang="en-GB"/>
          </a:p>
        </p:txBody>
      </p:sp>
    </p:spTree>
    <p:extLst>
      <p:ext uri="{BB962C8B-B14F-4D97-AF65-F5344CB8AC3E}">
        <p14:creationId xmlns:p14="http://schemas.microsoft.com/office/powerpoint/2010/main" val="2701324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1AAB2-DA4D-1B79-CBD3-67B2D343283E}"/>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0FB513D8-C8C6-F286-22E7-10CAD012BB4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F30061B-6D8B-29DB-697F-871FB6EAF76E}"/>
              </a:ext>
            </a:extLst>
          </p:cNvPr>
          <p:cNvSpPr>
            <a:spLocks noGrp="1"/>
          </p:cNvSpPr>
          <p:nvPr>
            <p:ph type="dt" sz="half" idx="10"/>
          </p:nvPr>
        </p:nvSpPr>
        <p:spPr/>
        <p:txBody>
          <a:bodyPr/>
          <a:lstStyle/>
          <a:p>
            <a:fld id="{F906C2E6-F52E-4965-B526-4901AAFD702B}" type="datetimeFigureOut">
              <a:rPr lang="en-GB" smtClean="0"/>
              <a:t>14/09/2025</a:t>
            </a:fld>
            <a:endParaRPr lang="en-GB"/>
          </a:p>
        </p:txBody>
      </p:sp>
      <p:sp>
        <p:nvSpPr>
          <p:cNvPr id="5" name="Footer Placeholder 4">
            <a:extLst>
              <a:ext uri="{FF2B5EF4-FFF2-40B4-BE49-F238E27FC236}">
                <a16:creationId xmlns:a16="http://schemas.microsoft.com/office/drawing/2014/main" id="{53EEFD13-D8F2-9C5A-B75B-2010032446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F27BCA-DCCD-B5A5-B97A-76A2DCB2007F}"/>
              </a:ext>
            </a:extLst>
          </p:cNvPr>
          <p:cNvSpPr>
            <a:spLocks noGrp="1"/>
          </p:cNvSpPr>
          <p:nvPr>
            <p:ph type="sldNum" sz="quarter" idx="12"/>
          </p:nvPr>
        </p:nvSpPr>
        <p:spPr/>
        <p:txBody>
          <a:bodyPr/>
          <a:lstStyle/>
          <a:p>
            <a:fld id="{485EDCA7-0E7C-48A7-9B99-B43F59ED085B}" type="slidenum">
              <a:rPr lang="en-GB" smtClean="0"/>
              <a:t>‹#›</a:t>
            </a:fld>
            <a:endParaRPr lang="en-GB"/>
          </a:p>
        </p:txBody>
      </p:sp>
    </p:spTree>
    <p:extLst>
      <p:ext uri="{BB962C8B-B14F-4D97-AF65-F5344CB8AC3E}">
        <p14:creationId xmlns:p14="http://schemas.microsoft.com/office/powerpoint/2010/main" val="4058666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B9A519E-523A-346D-6042-9BD53D3BF313}"/>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480E8EC-0492-8C0A-C599-ECE0B837683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31EA94C-C718-1D98-5F6E-40A12475E190}"/>
              </a:ext>
            </a:extLst>
          </p:cNvPr>
          <p:cNvSpPr>
            <a:spLocks noGrp="1"/>
          </p:cNvSpPr>
          <p:nvPr>
            <p:ph type="dt" sz="half" idx="10"/>
          </p:nvPr>
        </p:nvSpPr>
        <p:spPr/>
        <p:txBody>
          <a:bodyPr/>
          <a:lstStyle/>
          <a:p>
            <a:fld id="{F906C2E6-F52E-4965-B526-4901AAFD702B}" type="datetimeFigureOut">
              <a:rPr lang="en-GB" smtClean="0"/>
              <a:t>14/09/2025</a:t>
            </a:fld>
            <a:endParaRPr lang="en-GB"/>
          </a:p>
        </p:txBody>
      </p:sp>
      <p:sp>
        <p:nvSpPr>
          <p:cNvPr id="5" name="Footer Placeholder 4">
            <a:extLst>
              <a:ext uri="{FF2B5EF4-FFF2-40B4-BE49-F238E27FC236}">
                <a16:creationId xmlns:a16="http://schemas.microsoft.com/office/drawing/2014/main" id="{8347F80B-7692-8EE6-C021-2BB4BAD850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D4D911-9361-B4B6-514B-4D4B0A1A00EA}"/>
              </a:ext>
            </a:extLst>
          </p:cNvPr>
          <p:cNvSpPr>
            <a:spLocks noGrp="1"/>
          </p:cNvSpPr>
          <p:nvPr>
            <p:ph type="sldNum" sz="quarter" idx="12"/>
          </p:nvPr>
        </p:nvSpPr>
        <p:spPr/>
        <p:txBody>
          <a:bodyPr/>
          <a:lstStyle/>
          <a:p>
            <a:fld id="{485EDCA7-0E7C-48A7-9B99-B43F59ED085B}" type="slidenum">
              <a:rPr lang="en-GB" smtClean="0"/>
              <a:t>‹#›</a:t>
            </a:fld>
            <a:endParaRPr lang="en-GB"/>
          </a:p>
        </p:txBody>
      </p:sp>
    </p:spTree>
    <p:extLst>
      <p:ext uri="{BB962C8B-B14F-4D97-AF65-F5344CB8AC3E}">
        <p14:creationId xmlns:p14="http://schemas.microsoft.com/office/powerpoint/2010/main" val="2103181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D3FB065-54F5-88D4-0ED5-E4B154994E9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E1AD0B2-136A-60C0-44FE-F29C3857E4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D874F21-75C0-B217-2F7F-2608EBF02E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906C2E6-F52E-4965-B526-4901AAFD702B}" type="datetimeFigureOut">
              <a:rPr lang="en-GB" smtClean="0"/>
              <a:t>14/09/2025</a:t>
            </a:fld>
            <a:endParaRPr lang="en-GB"/>
          </a:p>
        </p:txBody>
      </p:sp>
      <p:sp>
        <p:nvSpPr>
          <p:cNvPr id="5" name="Footer Placeholder 4">
            <a:extLst>
              <a:ext uri="{FF2B5EF4-FFF2-40B4-BE49-F238E27FC236}">
                <a16:creationId xmlns:a16="http://schemas.microsoft.com/office/drawing/2014/main" id="{37DDBB5A-5DFA-ABB1-6E58-A1755569C3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2342FA7-4C8A-6300-DB63-59F692EF04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5EDCA7-0E7C-48A7-9B99-B43F59ED085B}" type="slidenum">
              <a:rPr lang="en-GB" smtClean="0"/>
              <a:t>‹#›</a:t>
            </a:fld>
            <a:endParaRPr lang="en-GB"/>
          </a:p>
        </p:txBody>
      </p:sp>
    </p:spTree>
    <p:extLst>
      <p:ext uri="{BB962C8B-B14F-4D97-AF65-F5344CB8AC3E}">
        <p14:creationId xmlns:p14="http://schemas.microsoft.com/office/powerpoint/2010/main" val="11498711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package" Target="../embeddings/Microsoft_Visio_Drawing.vsdx"/><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em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ACB6B-54B9-7D30-17F7-38A120CAF215}"/>
              </a:ext>
            </a:extLst>
          </p:cNvPr>
          <p:cNvSpPr>
            <a:spLocks noGrp="1"/>
          </p:cNvSpPr>
          <p:nvPr>
            <p:ph type="ctrTitle"/>
          </p:nvPr>
        </p:nvSpPr>
        <p:spPr/>
        <p:txBody>
          <a:bodyPr>
            <a:normAutofit/>
          </a:bodyPr>
          <a:lstStyle/>
          <a:p>
            <a:r>
              <a:rPr lang="en-GB" sz="4400" dirty="0"/>
              <a:t>Perceptions of AI and Its Influence on the Reputation of Remote Auditing in Safety and PQQ Schemes</a:t>
            </a:r>
          </a:p>
        </p:txBody>
      </p:sp>
      <p:sp>
        <p:nvSpPr>
          <p:cNvPr id="3" name="Subtitle 2">
            <a:extLst>
              <a:ext uri="{FF2B5EF4-FFF2-40B4-BE49-F238E27FC236}">
                <a16:creationId xmlns:a16="http://schemas.microsoft.com/office/drawing/2014/main" id="{6F609F89-C37C-57CC-1DA1-F0693BCDB4C9}"/>
              </a:ext>
            </a:extLst>
          </p:cNvPr>
          <p:cNvSpPr>
            <a:spLocks noGrp="1"/>
          </p:cNvSpPr>
          <p:nvPr>
            <p:ph type="subTitle" idx="1"/>
          </p:nvPr>
        </p:nvSpPr>
        <p:spPr/>
        <p:txBody>
          <a:bodyPr/>
          <a:lstStyle/>
          <a:p>
            <a:pPr lvl="0"/>
            <a:r>
              <a:rPr lang="en-US" dirty="0"/>
              <a:t>Donn Houldsworth – </a:t>
            </a:r>
            <a:r>
              <a:rPr lang="en-GB" dirty="0"/>
              <a:t>1814266</a:t>
            </a:r>
          </a:p>
          <a:p>
            <a:pPr lvl="0"/>
            <a:r>
              <a:rPr lang="en-US" dirty="0"/>
              <a:t>BMDP7003 – Practitioner Research Proposal</a:t>
            </a:r>
            <a:endParaRPr lang="en-GB" dirty="0"/>
          </a:p>
          <a:p>
            <a:endParaRPr lang="en-GB" dirty="0"/>
          </a:p>
        </p:txBody>
      </p:sp>
    </p:spTree>
    <p:extLst>
      <p:ext uri="{BB962C8B-B14F-4D97-AF65-F5344CB8AC3E}">
        <p14:creationId xmlns:p14="http://schemas.microsoft.com/office/powerpoint/2010/main" val="2047475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8B70B-ED94-4A69-73B6-0DD674A1E8D5}"/>
              </a:ext>
            </a:extLst>
          </p:cNvPr>
          <p:cNvSpPr>
            <a:spLocks noGrp="1"/>
          </p:cNvSpPr>
          <p:nvPr>
            <p:ph type="title"/>
          </p:nvPr>
        </p:nvSpPr>
        <p:spPr/>
        <p:txBody>
          <a:bodyPr/>
          <a:lstStyle/>
          <a:p>
            <a:r>
              <a:rPr lang="en-GB" dirty="0"/>
              <a:t>Context &amp; Problem</a:t>
            </a:r>
          </a:p>
        </p:txBody>
      </p:sp>
      <p:sp>
        <p:nvSpPr>
          <p:cNvPr id="3" name="Content Placeholder 2">
            <a:extLst>
              <a:ext uri="{FF2B5EF4-FFF2-40B4-BE49-F238E27FC236}">
                <a16:creationId xmlns:a16="http://schemas.microsoft.com/office/drawing/2014/main" id="{845267D5-12BF-84A4-79C1-993A44A55D26}"/>
              </a:ext>
            </a:extLst>
          </p:cNvPr>
          <p:cNvSpPr>
            <a:spLocks noGrp="1"/>
          </p:cNvSpPr>
          <p:nvPr>
            <p:ph idx="1"/>
          </p:nvPr>
        </p:nvSpPr>
        <p:spPr/>
        <p:txBody>
          <a:bodyPr/>
          <a:lstStyle/>
          <a:p>
            <a:pPr lvl="0"/>
            <a:r>
              <a:rPr lang="en-GB" dirty="0"/>
              <a:t>Certification schemes = market access &amp; credibility</a:t>
            </a:r>
          </a:p>
          <a:p>
            <a:pPr lvl="0"/>
            <a:r>
              <a:rPr lang="en-GB" dirty="0"/>
              <a:t>Safety &amp; PQQ schemes = reputational signals of competence</a:t>
            </a:r>
          </a:p>
          <a:p>
            <a:pPr lvl="0"/>
            <a:r>
              <a:rPr lang="en-GB" dirty="0"/>
              <a:t>Remote auditing growing post-COVID</a:t>
            </a:r>
          </a:p>
          <a:p>
            <a:pPr lvl="0"/>
            <a:r>
              <a:rPr lang="en-GB" dirty="0"/>
              <a:t>AI adoption raises trust and legitimacy concerns</a:t>
            </a:r>
          </a:p>
        </p:txBody>
      </p:sp>
    </p:spTree>
    <p:extLst>
      <p:ext uri="{BB962C8B-B14F-4D97-AF65-F5344CB8AC3E}">
        <p14:creationId xmlns:p14="http://schemas.microsoft.com/office/powerpoint/2010/main" val="3915962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A2A5D-7D93-118D-95DB-EE7BCB7BB959}"/>
              </a:ext>
            </a:extLst>
          </p:cNvPr>
          <p:cNvSpPr>
            <a:spLocks noGrp="1"/>
          </p:cNvSpPr>
          <p:nvPr>
            <p:ph type="title"/>
          </p:nvPr>
        </p:nvSpPr>
        <p:spPr/>
        <p:txBody>
          <a:bodyPr/>
          <a:lstStyle/>
          <a:p>
            <a:r>
              <a:rPr lang="en-GB" dirty="0"/>
              <a:t>Research Gap</a:t>
            </a:r>
          </a:p>
        </p:txBody>
      </p:sp>
      <p:sp>
        <p:nvSpPr>
          <p:cNvPr id="3" name="Content Placeholder 2">
            <a:extLst>
              <a:ext uri="{FF2B5EF4-FFF2-40B4-BE49-F238E27FC236}">
                <a16:creationId xmlns:a16="http://schemas.microsoft.com/office/drawing/2014/main" id="{0E248E01-00F5-15F3-7480-9AF3E4F91B3C}"/>
              </a:ext>
            </a:extLst>
          </p:cNvPr>
          <p:cNvSpPr>
            <a:spLocks noGrp="1"/>
          </p:cNvSpPr>
          <p:nvPr>
            <p:ph idx="1"/>
          </p:nvPr>
        </p:nvSpPr>
        <p:spPr/>
        <p:txBody>
          <a:bodyPr/>
          <a:lstStyle/>
          <a:p>
            <a:pPr lvl="0"/>
            <a:r>
              <a:rPr lang="en-GB" dirty="0"/>
              <a:t>Current research focus: efficiency, cost, accuracy</a:t>
            </a:r>
          </a:p>
          <a:p>
            <a:pPr lvl="0"/>
            <a:r>
              <a:rPr lang="en-GB" dirty="0"/>
              <a:t>Limited attention to stakeholder perceptions</a:t>
            </a:r>
          </a:p>
          <a:p>
            <a:pPr lvl="0"/>
            <a:r>
              <a:rPr lang="en-GB" dirty="0"/>
              <a:t>Reputation &amp; legitimacy in AI-enabled auditing = neglected</a:t>
            </a:r>
          </a:p>
        </p:txBody>
      </p:sp>
    </p:spTree>
    <p:extLst>
      <p:ext uri="{BB962C8B-B14F-4D97-AF65-F5344CB8AC3E}">
        <p14:creationId xmlns:p14="http://schemas.microsoft.com/office/powerpoint/2010/main" val="21524319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0C40C-9592-181E-B74A-C241ABAB6CD6}"/>
              </a:ext>
            </a:extLst>
          </p:cNvPr>
          <p:cNvSpPr>
            <a:spLocks noGrp="1"/>
          </p:cNvSpPr>
          <p:nvPr>
            <p:ph type="title"/>
          </p:nvPr>
        </p:nvSpPr>
        <p:spPr/>
        <p:txBody>
          <a:bodyPr/>
          <a:lstStyle/>
          <a:p>
            <a:r>
              <a:rPr lang="en-GB" dirty="0"/>
              <a:t>Aim &amp; Objectives</a:t>
            </a:r>
          </a:p>
        </p:txBody>
      </p:sp>
      <p:sp>
        <p:nvSpPr>
          <p:cNvPr id="3" name="Content Placeholder 2">
            <a:extLst>
              <a:ext uri="{FF2B5EF4-FFF2-40B4-BE49-F238E27FC236}">
                <a16:creationId xmlns:a16="http://schemas.microsoft.com/office/drawing/2014/main" id="{7CD5CDF2-AA80-F3A9-5608-E5746EFA835C}"/>
              </a:ext>
            </a:extLst>
          </p:cNvPr>
          <p:cNvSpPr>
            <a:spLocks noGrp="1"/>
          </p:cNvSpPr>
          <p:nvPr>
            <p:ph idx="1"/>
          </p:nvPr>
        </p:nvSpPr>
        <p:spPr/>
        <p:txBody>
          <a:bodyPr>
            <a:normAutofit lnSpcReduction="10000"/>
          </a:bodyPr>
          <a:lstStyle/>
          <a:p>
            <a:pPr marL="0" indent="0">
              <a:buNone/>
            </a:pPr>
            <a:r>
              <a:rPr lang="en-GB" b="1" dirty="0"/>
              <a:t>Aim</a:t>
            </a:r>
          </a:p>
          <a:p>
            <a:pPr marL="0" indent="0">
              <a:buNone/>
            </a:pPr>
            <a:r>
              <a:rPr lang="en-GB" dirty="0"/>
              <a:t>Critically explore how stakeholders construct and interpret the influence of AI on the reputation of remote auditing in safety and PQQ schemes.</a:t>
            </a:r>
          </a:p>
          <a:p>
            <a:pPr marL="0" indent="0">
              <a:buNone/>
            </a:pPr>
            <a:r>
              <a:rPr lang="en-GB" b="1" dirty="0"/>
              <a:t>Objectives</a:t>
            </a:r>
          </a:p>
          <a:p>
            <a:r>
              <a:rPr lang="en-GB" dirty="0"/>
              <a:t>Examine how stakeholders conceptualise “reputation” in remote auditing.</a:t>
            </a:r>
          </a:p>
          <a:p>
            <a:r>
              <a:rPr lang="en-GB" dirty="0"/>
              <a:t>Interrogate perceptions of AI as both opportunity and challenge.</a:t>
            </a:r>
          </a:p>
          <a:p>
            <a:r>
              <a:rPr lang="en-GB" dirty="0"/>
              <a:t>Analyse how AI shapes trust, legitimacy, and professional identity.</a:t>
            </a:r>
          </a:p>
          <a:p>
            <a:r>
              <a:rPr lang="en-GB" dirty="0"/>
              <a:t>Synthesise insights for future adoption and recognition.</a:t>
            </a:r>
          </a:p>
        </p:txBody>
      </p:sp>
    </p:spTree>
    <p:extLst>
      <p:ext uri="{BB962C8B-B14F-4D97-AF65-F5344CB8AC3E}">
        <p14:creationId xmlns:p14="http://schemas.microsoft.com/office/powerpoint/2010/main" val="13299012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86901-2989-09BA-FD15-CFF0E9A0A85A}"/>
              </a:ext>
            </a:extLst>
          </p:cNvPr>
          <p:cNvSpPr>
            <a:spLocks noGrp="1"/>
          </p:cNvSpPr>
          <p:nvPr>
            <p:ph type="title"/>
          </p:nvPr>
        </p:nvSpPr>
        <p:spPr/>
        <p:txBody>
          <a:bodyPr/>
          <a:lstStyle/>
          <a:p>
            <a:r>
              <a:rPr lang="en-GB" dirty="0"/>
              <a:t>Lit Review</a:t>
            </a:r>
          </a:p>
        </p:txBody>
      </p:sp>
      <p:sp>
        <p:nvSpPr>
          <p:cNvPr id="3" name="Content Placeholder 2">
            <a:extLst>
              <a:ext uri="{FF2B5EF4-FFF2-40B4-BE49-F238E27FC236}">
                <a16:creationId xmlns:a16="http://schemas.microsoft.com/office/drawing/2014/main" id="{9A2444B6-1D5E-632B-8D5A-06D8DC4DF95E}"/>
              </a:ext>
            </a:extLst>
          </p:cNvPr>
          <p:cNvSpPr>
            <a:spLocks noGrp="1"/>
          </p:cNvSpPr>
          <p:nvPr>
            <p:ph idx="1"/>
          </p:nvPr>
        </p:nvSpPr>
        <p:spPr/>
        <p:txBody>
          <a:bodyPr>
            <a:normAutofit fontScale="92500" lnSpcReduction="10000"/>
          </a:bodyPr>
          <a:lstStyle/>
          <a:p>
            <a:pPr marL="0" lvl="0" indent="0">
              <a:buNone/>
            </a:pPr>
            <a:r>
              <a:rPr lang="en-US" b="1" dirty="0"/>
              <a:t>Reputation, Legitimacy &amp; Trust</a:t>
            </a:r>
          </a:p>
          <a:p>
            <a:pPr lvl="0"/>
            <a:r>
              <a:rPr lang="en-US" dirty="0"/>
              <a:t>Reputation = socially constructed (Bryman, 2012)</a:t>
            </a:r>
          </a:p>
          <a:p>
            <a:pPr lvl="0"/>
            <a:r>
              <a:rPr lang="en-US" dirty="0"/>
              <a:t>Legitimacy theory: credibility = alignment with norms (Suchman, 1995)</a:t>
            </a:r>
          </a:p>
          <a:p>
            <a:pPr lvl="0"/>
            <a:r>
              <a:rPr lang="en-US" dirty="0"/>
              <a:t>Stakeholder theory: expectations driven by powerful actors (Freeman, 1984)</a:t>
            </a:r>
          </a:p>
          <a:p>
            <a:pPr lvl="0"/>
            <a:r>
              <a:rPr lang="en-US" dirty="0"/>
              <a:t>Trust reduces uncertainty in complex systems (Luhmann, 1979)</a:t>
            </a:r>
          </a:p>
          <a:p>
            <a:pPr marL="0" lvl="0" indent="0">
              <a:buNone/>
            </a:pPr>
            <a:r>
              <a:rPr lang="en-US" b="1" dirty="0"/>
              <a:t>Remote Auditing</a:t>
            </a:r>
          </a:p>
          <a:p>
            <a:r>
              <a:rPr lang="en-US" dirty="0"/>
              <a:t>Benefits: efficiency, continuity, sustainability</a:t>
            </a:r>
          </a:p>
          <a:p>
            <a:r>
              <a:rPr lang="en-US" dirty="0"/>
              <a:t>Concerns: limited observation, digital exclusion</a:t>
            </a:r>
          </a:p>
          <a:p>
            <a:r>
              <a:rPr lang="en-US" dirty="0"/>
              <a:t>Reputation implications = contested</a:t>
            </a:r>
            <a:endParaRPr lang="en-GB" dirty="0"/>
          </a:p>
        </p:txBody>
      </p:sp>
    </p:spTree>
    <p:extLst>
      <p:ext uri="{BB962C8B-B14F-4D97-AF65-F5344CB8AC3E}">
        <p14:creationId xmlns:p14="http://schemas.microsoft.com/office/powerpoint/2010/main" val="40741185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1F6AC-3FCA-4FE0-7FB6-58E0F5845D72}"/>
              </a:ext>
            </a:extLst>
          </p:cNvPr>
          <p:cNvSpPr>
            <a:spLocks noGrp="1"/>
          </p:cNvSpPr>
          <p:nvPr>
            <p:ph type="title"/>
          </p:nvPr>
        </p:nvSpPr>
        <p:spPr/>
        <p:txBody>
          <a:bodyPr/>
          <a:lstStyle/>
          <a:p>
            <a:r>
              <a:rPr lang="en-US" dirty="0"/>
              <a:t>Lit Review</a:t>
            </a:r>
            <a:endParaRPr lang="en-GB" dirty="0"/>
          </a:p>
        </p:txBody>
      </p:sp>
      <p:sp>
        <p:nvSpPr>
          <p:cNvPr id="3" name="Content Placeholder 2">
            <a:extLst>
              <a:ext uri="{FF2B5EF4-FFF2-40B4-BE49-F238E27FC236}">
                <a16:creationId xmlns:a16="http://schemas.microsoft.com/office/drawing/2014/main" id="{C55618F3-3834-E24B-20A1-344A5DF36121}"/>
              </a:ext>
            </a:extLst>
          </p:cNvPr>
          <p:cNvSpPr>
            <a:spLocks noGrp="1"/>
          </p:cNvSpPr>
          <p:nvPr>
            <p:ph idx="1"/>
          </p:nvPr>
        </p:nvSpPr>
        <p:spPr/>
        <p:txBody>
          <a:bodyPr>
            <a:normAutofit fontScale="85000" lnSpcReduction="20000"/>
          </a:bodyPr>
          <a:lstStyle/>
          <a:p>
            <a:pPr marL="0" lvl="0" indent="0">
              <a:buNone/>
            </a:pPr>
            <a:r>
              <a:rPr lang="en-US" b="1" dirty="0"/>
              <a:t>AI in Auditing</a:t>
            </a:r>
          </a:p>
          <a:p>
            <a:pPr lvl="0"/>
            <a:r>
              <a:rPr lang="en-US" dirty="0"/>
              <a:t>Uses: automation, analytics, anomaly detection</a:t>
            </a:r>
          </a:p>
          <a:p>
            <a:pPr lvl="0"/>
            <a:r>
              <a:rPr lang="en-US" dirty="0"/>
              <a:t>Benefits: consistency, scalability</a:t>
            </a:r>
          </a:p>
          <a:p>
            <a:pPr lvl="0"/>
            <a:r>
              <a:rPr lang="en-US" dirty="0"/>
              <a:t>Risks: opacity, bias, reduced human judgement</a:t>
            </a:r>
          </a:p>
          <a:p>
            <a:pPr marL="0" lvl="0" indent="0">
              <a:buNone/>
            </a:pPr>
            <a:r>
              <a:rPr lang="en-US" b="1" dirty="0"/>
              <a:t>Perceptions of AI</a:t>
            </a:r>
          </a:p>
          <a:p>
            <a:pPr lvl="0"/>
            <a:r>
              <a:rPr lang="en-US" dirty="0"/>
              <a:t>Mixed views: efficiency vs depersonalization</a:t>
            </a:r>
          </a:p>
          <a:p>
            <a:pPr lvl="0"/>
            <a:r>
              <a:rPr lang="en-US" dirty="0"/>
              <a:t>Hermeneutic phenomenology: meaning &gt; accuracy (Heidegger, Gadamer)</a:t>
            </a:r>
          </a:p>
          <a:p>
            <a:pPr marL="0" lvl="0" indent="0">
              <a:buNone/>
            </a:pPr>
            <a:r>
              <a:rPr lang="en-US" b="1" dirty="0"/>
              <a:t>Safety &amp; PQQ Schemes</a:t>
            </a:r>
          </a:p>
          <a:p>
            <a:pPr lvl="0"/>
            <a:r>
              <a:rPr lang="en-US" dirty="0"/>
              <a:t>Gatekeepers to contracts </a:t>
            </a:r>
          </a:p>
          <a:p>
            <a:pPr lvl="0"/>
            <a:r>
              <a:rPr lang="en-US" dirty="0"/>
              <a:t>Reputational signals of competence</a:t>
            </a:r>
          </a:p>
          <a:p>
            <a:pPr lvl="0"/>
            <a:r>
              <a:rPr lang="en-US" dirty="0"/>
              <a:t>Under-researched in AI context</a:t>
            </a:r>
            <a:endParaRPr lang="en-GB" dirty="0"/>
          </a:p>
        </p:txBody>
      </p:sp>
      <p:sp>
        <p:nvSpPr>
          <p:cNvPr id="4" name="Rectangle 2">
            <a:extLst>
              <a:ext uri="{FF2B5EF4-FFF2-40B4-BE49-F238E27FC236}">
                <a16:creationId xmlns:a16="http://schemas.microsoft.com/office/drawing/2014/main" id="{5A78C21D-9B3A-21CB-30AC-064CF0D70ABA}"/>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5" name="Object 4">
            <a:extLst>
              <a:ext uri="{FF2B5EF4-FFF2-40B4-BE49-F238E27FC236}">
                <a16:creationId xmlns:a16="http://schemas.microsoft.com/office/drawing/2014/main" id="{FAF96933-2506-CB7E-3E53-3A86C742CC45}"/>
              </a:ext>
            </a:extLst>
          </p:cNvPr>
          <p:cNvGraphicFramePr>
            <a:graphicFrameLocks noChangeAspect="1"/>
          </p:cNvGraphicFramePr>
          <p:nvPr>
            <p:extLst>
              <p:ext uri="{D42A27DB-BD31-4B8C-83A1-F6EECF244321}">
                <p14:modId xmlns:p14="http://schemas.microsoft.com/office/powerpoint/2010/main" val="1451815545"/>
              </p:ext>
            </p:extLst>
          </p:nvPr>
        </p:nvGraphicFramePr>
        <p:xfrm>
          <a:off x="7597832" y="506412"/>
          <a:ext cx="4231372" cy="3167811"/>
        </p:xfrm>
        <a:graphic>
          <a:graphicData uri="http://schemas.openxmlformats.org/presentationml/2006/ole">
            <mc:AlternateContent xmlns:mc="http://schemas.openxmlformats.org/markup-compatibility/2006">
              <mc:Choice xmlns:v="urn:schemas-microsoft-com:vml" Requires="v">
                <p:oleObj name="Visio" r:id="rId3" imgW="3524180" imgH="2638295" progId="Visio.Drawing.15">
                  <p:embed/>
                </p:oleObj>
              </mc:Choice>
              <mc:Fallback>
                <p:oleObj name="Visio" r:id="rId3" imgW="3524180" imgH="2638295" progId="Visio.Drawing.15">
                  <p:embed/>
                  <p:pic>
                    <p:nvPicPr>
                      <p:cNvPr id="5" name="Object 4">
                        <a:extLst>
                          <a:ext uri="{FF2B5EF4-FFF2-40B4-BE49-F238E27FC236}">
                            <a16:creationId xmlns:a16="http://schemas.microsoft.com/office/drawing/2014/main" id="{FAF96933-2506-CB7E-3E53-3A86C742CC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7832" y="506412"/>
                        <a:ext cx="4231372" cy="3167811"/>
                      </a:xfrm>
                      <a:prstGeom prst="rect">
                        <a:avLst/>
                      </a:prstGeom>
                      <a:noFill/>
                    </p:spPr>
                  </p:pic>
                </p:oleObj>
              </mc:Fallback>
            </mc:AlternateContent>
          </a:graphicData>
        </a:graphic>
      </p:graphicFrame>
    </p:spTree>
    <p:extLst>
      <p:ext uri="{BB962C8B-B14F-4D97-AF65-F5344CB8AC3E}">
        <p14:creationId xmlns:p14="http://schemas.microsoft.com/office/powerpoint/2010/main" val="30698062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CFDCB-DD26-81F7-B965-BCB49A074124}"/>
              </a:ext>
            </a:extLst>
          </p:cNvPr>
          <p:cNvSpPr>
            <a:spLocks noGrp="1"/>
          </p:cNvSpPr>
          <p:nvPr>
            <p:ph type="title"/>
          </p:nvPr>
        </p:nvSpPr>
        <p:spPr/>
        <p:txBody>
          <a:bodyPr/>
          <a:lstStyle/>
          <a:p>
            <a:r>
              <a:rPr lang="en-US" dirty="0"/>
              <a:t>Methodology</a:t>
            </a:r>
            <a:endParaRPr lang="en-GB" dirty="0"/>
          </a:p>
        </p:txBody>
      </p:sp>
      <p:sp>
        <p:nvSpPr>
          <p:cNvPr id="3" name="Content Placeholder 2">
            <a:extLst>
              <a:ext uri="{FF2B5EF4-FFF2-40B4-BE49-F238E27FC236}">
                <a16:creationId xmlns:a16="http://schemas.microsoft.com/office/drawing/2014/main" id="{F13B3509-966B-3921-C205-6F29778D745B}"/>
              </a:ext>
            </a:extLst>
          </p:cNvPr>
          <p:cNvSpPr>
            <a:spLocks noGrp="1"/>
          </p:cNvSpPr>
          <p:nvPr>
            <p:ph idx="1"/>
          </p:nvPr>
        </p:nvSpPr>
        <p:spPr/>
        <p:txBody>
          <a:bodyPr/>
          <a:lstStyle/>
          <a:p>
            <a:pPr lvl="0"/>
            <a:r>
              <a:rPr lang="en-US" dirty="0"/>
              <a:t>Interpretivist paradigm → multiple realities</a:t>
            </a:r>
          </a:p>
          <a:p>
            <a:pPr lvl="0"/>
            <a:r>
              <a:rPr lang="en-US" dirty="0"/>
              <a:t>Ontology: reputation is constructed, not fixed</a:t>
            </a:r>
          </a:p>
          <a:p>
            <a:pPr lvl="0"/>
            <a:r>
              <a:rPr lang="en-US" dirty="0"/>
              <a:t>Epistemology: knowledge via lived experience</a:t>
            </a:r>
          </a:p>
          <a:p>
            <a:pPr lvl="0"/>
            <a:r>
              <a:rPr lang="en-US" dirty="0"/>
              <a:t>Hermeneutic phenomenology (Heidegger, Gadamer)</a:t>
            </a:r>
          </a:p>
          <a:p>
            <a:pPr lvl="0"/>
            <a:r>
              <a:rPr lang="en-US" dirty="0"/>
              <a:t>Semi-structured interviews (8–12 participants)</a:t>
            </a:r>
          </a:p>
          <a:p>
            <a:pPr lvl="0"/>
            <a:r>
              <a:rPr lang="en-US" dirty="0"/>
              <a:t>Stakeholders: auditors, clients, scheme representatives</a:t>
            </a:r>
          </a:p>
          <a:p>
            <a:pPr lvl="0"/>
            <a:r>
              <a:rPr lang="en-US" dirty="0"/>
              <a:t>Analysis: Interpretive Phenomenological Analysis (IPA)</a:t>
            </a:r>
          </a:p>
          <a:p>
            <a:pPr lvl="0"/>
            <a:r>
              <a:rPr lang="en-US" dirty="0"/>
              <a:t>Reflexivity: research diary, positionality acknowledged</a:t>
            </a:r>
            <a:endParaRPr lang="en-GB" dirty="0"/>
          </a:p>
        </p:txBody>
      </p:sp>
    </p:spTree>
    <p:extLst>
      <p:ext uri="{BB962C8B-B14F-4D97-AF65-F5344CB8AC3E}">
        <p14:creationId xmlns:p14="http://schemas.microsoft.com/office/powerpoint/2010/main" val="32152209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BC498-AC40-2E12-C28F-4FA51A7F5762}"/>
              </a:ext>
            </a:extLst>
          </p:cNvPr>
          <p:cNvSpPr>
            <a:spLocks noGrp="1"/>
          </p:cNvSpPr>
          <p:nvPr>
            <p:ph type="title"/>
          </p:nvPr>
        </p:nvSpPr>
        <p:spPr/>
        <p:txBody>
          <a:bodyPr/>
          <a:lstStyle/>
          <a:p>
            <a:r>
              <a:rPr lang="en-US" dirty="0"/>
              <a:t>Ethics</a:t>
            </a:r>
            <a:endParaRPr lang="en-GB" dirty="0"/>
          </a:p>
        </p:txBody>
      </p:sp>
      <p:sp>
        <p:nvSpPr>
          <p:cNvPr id="3" name="Content Placeholder 2">
            <a:extLst>
              <a:ext uri="{FF2B5EF4-FFF2-40B4-BE49-F238E27FC236}">
                <a16:creationId xmlns:a16="http://schemas.microsoft.com/office/drawing/2014/main" id="{0DBADEAC-0593-DAA2-01D3-4A6B1E089E39}"/>
              </a:ext>
            </a:extLst>
          </p:cNvPr>
          <p:cNvSpPr>
            <a:spLocks noGrp="1"/>
          </p:cNvSpPr>
          <p:nvPr>
            <p:ph idx="1"/>
          </p:nvPr>
        </p:nvSpPr>
        <p:spPr/>
        <p:txBody>
          <a:bodyPr/>
          <a:lstStyle/>
          <a:p>
            <a:r>
              <a:rPr lang="en-GB" dirty="0"/>
              <a:t>Informed consent: continuous process</a:t>
            </a:r>
          </a:p>
          <a:p>
            <a:r>
              <a:rPr lang="en-GB" dirty="0"/>
              <a:t>Confidentiality/anonymity via pseudonyms</a:t>
            </a:r>
          </a:p>
          <a:p>
            <a:r>
              <a:rPr lang="en-GB" dirty="0"/>
              <a:t>GDPR-compliant secure storage</a:t>
            </a:r>
          </a:p>
          <a:p>
            <a:r>
              <a:rPr lang="en-GB" dirty="0"/>
              <a:t>Power dynamics managed through transparency</a:t>
            </a:r>
          </a:p>
          <a:p>
            <a:r>
              <a:rPr lang="en-GB" dirty="0"/>
              <a:t>Reflexivity ensures integrity</a:t>
            </a:r>
          </a:p>
        </p:txBody>
      </p:sp>
    </p:spTree>
    <p:extLst>
      <p:ext uri="{BB962C8B-B14F-4D97-AF65-F5344CB8AC3E}">
        <p14:creationId xmlns:p14="http://schemas.microsoft.com/office/powerpoint/2010/main" val="32602688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29AA8-D138-FBFC-7582-EB48502CF3AB}"/>
              </a:ext>
            </a:extLst>
          </p:cNvPr>
          <p:cNvSpPr>
            <a:spLocks noGrp="1"/>
          </p:cNvSpPr>
          <p:nvPr>
            <p:ph type="title"/>
          </p:nvPr>
        </p:nvSpPr>
        <p:spPr/>
        <p:txBody>
          <a:bodyPr/>
          <a:lstStyle/>
          <a:p>
            <a:r>
              <a:rPr lang="en-US" dirty="0"/>
              <a:t>Contribution</a:t>
            </a:r>
            <a:endParaRPr lang="en-GB" dirty="0"/>
          </a:p>
        </p:txBody>
      </p:sp>
      <p:sp>
        <p:nvSpPr>
          <p:cNvPr id="3" name="Content Placeholder 2">
            <a:extLst>
              <a:ext uri="{FF2B5EF4-FFF2-40B4-BE49-F238E27FC236}">
                <a16:creationId xmlns:a16="http://schemas.microsoft.com/office/drawing/2014/main" id="{F39B9582-1EF7-DBD5-6D79-1EE6EE104682}"/>
              </a:ext>
            </a:extLst>
          </p:cNvPr>
          <p:cNvSpPr>
            <a:spLocks noGrp="1"/>
          </p:cNvSpPr>
          <p:nvPr>
            <p:ph idx="1"/>
          </p:nvPr>
        </p:nvSpPr>
        <p:spPr/>
        <p:txBody>
          <a:bodyPr/>
          <a:lstStyle/>
          <a:p>
            <a:r>
              <a:rPr lang="en-GB" b="1" dirty="0"/>
              <a:t>Contributions</a:t>
            </a:r>
            <a:endParaRPr lang="en-GB" dirty="0"/>
          </a:p>
          <a:p>
            <a:r>
              <a:rPr lang="en-GB" dirty="0"/>
              <a:t>Theoretical → reputation, legitimacy, AI in auditing</a:t>
            </a:r>
          </a:p>
          <a:p>
            <a:r>
              <a:rPr lang="en-GB" dirty="0"/>
              <a:t>Practical → guidance for certification bodies, clients, policymakers</a:t>
            </a:r>
          </a:p>
          <a:p>
            <a:r>
              <a:rPr lang="en-GB" b="1" dirty="0"/>
              <a:t>Limitations</a:t>
            </a:r>
            <a:endParaRPr lang="en-GB" dirty="0"/>
          </a:p>
          <a:p>
            <a:r>
              <a:rPr lang="en-GB" dirty="0"/>
              <a:t>Small purposive sample → depth not generalisability</a:t>
            </a:r>
          </a:p>
          <a:p>
            <a:r>
              <a:rPr lang="en-GB" dirty="0"/>
              <a:t>Context-bound interpretive findings</a:t>
            </a:r>
          </a:p>
          <a:p>
            <a:endParaRPr lang="en-GB" dirty="0"/>
          </a:p>
        </p:txBody>
      </p:sp>
    </p:spTree>
    <p:extLst>
      <p:ext uri="{BB962C8B-B14F-4D97-AF65-F5344CB8AC3E}">
        <p14:creationId xmlns:p14="http://schemas.microsoft.com/office/powerpoint/2010/main" val="37333408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FD385-BA75-E4DE-5E25-7A124D1F0DB4}"/>
              </a:ext>
            </a:extLst>
          </p:cNvPr>
          <p:cNvSpPr>
            <a:spLocks noGrp="1"/>
          </p:cNvSpPr>
          <p:nvPr>
            <p:ph type="title"/>
          </p:nvPr>
        </p:nvSpPr>
        <p:spPr/>
        <p:txBody>
          <a:bodyPr/>
          <a:lstStyle/>
          <a:p>
            <a:r>
              <a:rPr lang="en-US" dirty="0"/>
              <a:t>Next Steps &amp; Closing</a:t>
            </a:r>
            <a:endParaRPr lang="en-GB" dirty="0"/>
          </a:p>
        </p:txBody>
      </p:sp>
      <p:sp>
        <p:nvSpPr>
          <p:cNvPr id="3" name="Content Placeholder 2">
            <a:extLst>
              <a:ext uri="{FF2B5EF4-FFF2-40B4-BE49-F238E27FC236}">
                <a16:creationId xmlns:a16="http://schemas.microsoft.com/office/drawing/2014/main" id="{D273B941-C360-9FA8-E0C2-35EA5A73CD89}"/>
              </a:ext>
            </a:extLst>
          </p:cNvPr>
          <p:cNvSpPr>
            <a:spLocks noGrp="1"/>
          </p:cNvSpPr>
          <p:nvPr>
            <p:ph idx="1"/>
          </p:nvPr>
        </p:nvSpPr>
        <p:spPr/>
        <p:txBody>
          <a:bodyPr/>
          <a:lstStyle/>
          <a:p>
            <a:r>
              <a:rPr lang="en-GB" dirty="0"/>
              <a:t>University REC ethics approval</a:t>
            </a:r>
          </a:p>
          <a:p>
            <a:r>
              <a:rPr lang="en-GB" dirty="0"/>
              <a:t>Pilot interviews → refine questions</a:t>
            </a:r>
          </a:p>
          <a:p>
            <a:r>
              <a:rPr lang="en-GB" dirty="0"/>
              <a:t>Main data collection &amp; IPA analysis</a:t>
            </a:r>
          </a:p>
          <a:p>
            <a:r>
              <a:rPr lang="en-GB" dirty="0"/>
              <a:t>Findings will inform both theory &amp; practice</a:t>
            </a:r>
          </a:p>
          <a:p>
            <a:pPr marL="0" indent="0">
              <a:buNone/>
            </a:pPr>
            <a:endParaRPr lang="en-GB" b="1" dirty="0"/>
          </a:p>
          <a:p>
            <a:pPr marL="0" indent="0">
              <a:buNone/>
            </a:pPr>
            <a:r>
              <a:rPr lang="en-GB" b="1" dirty="0"/>
              <a:t>Closing line:</a:t>
            </a:r>
            <a:br>
              <a:rPr lang="en-GB" dirty="0"/>
            </a:br>
            <a:r>
              <a:rPr lang="en-GB" i="1" dirty="0"/>
              <a:t>Exploring stakeholder perceptions of AI and reputation in remote auditing of safety and PQQ schemes.</a:t>
            </a:r>
            <a:endParaRPr lang="en-GB" dirty="0"/>
          </a:p>
          <a:p>
            <a:endParaRPr lang="en-GB" dirty="0"/>
          </a:p>
        </p:txBody>
      </p:sp>
    </p:spTree>
    <p:extLst>
      <p:ext uri="{BB962C8B-B14F-4D97-AF65-F5344CB8AC3E}">
        <p14:creationId xmlns:p14="http://schemas.microsoft.com/office/powerpoint/2010/main" val="7095784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f56a947-8c70-49e6-9097-37be2950ad3e">
      <Terms xmlns="http://schemas.microsoft.com/office/infopath/2007/PartnerControls"/>
    </lcf76f155ced4ddcb4097134ff3c332f>
    <TaxCatchAll xmlns="c08f7ad8-23ac-433a-9068-a56195e39f6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7DCDDDF30232E4AB2B4380806F46895" ma:contentTypeVersion="19" ma:contentTypeDescription="Create a new document." ma:contentTypeScope="" ma:versionID="1c314c082ea67a940f6a3b35d7643384">
  <xsd:schema xmlns:xsd="http://www.w3.org/2001/XMLSchema" xmlns:xs="http://www.w3.org/2001/XMLSchema" xmlns:p="http://schemas.microsoft.com/office/2006/metadata/properties" xmlns:ns2="df56a947-8c70-49e6-9097-37be2950ad3e" xmlns:ns3="c08f7ad8-23ac-433a-9068-a56195e39f61" targetNamespace="http://schemas.microsoft.com/office/2006/metadata/properties" ma:root="true" ma:fieldsID="a47e1c4571b711fae4678a4572bbd24d" ns2:_="" ns3:_="">
    <xsd:import namespace="df56a947-8c70-49e6-9097-37be2950ad3e"/>
    <xsd:import namespace="c08f7ad8-23ac-433a-9068-a56195e39f6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lcf76f155ced4ddcb4097134ff3c332f" minOccurs="0"/>
                <xsd:element ref="ns3:TaxCatchAll" minOccurs="0"/>
                <xsd:element ref="ns2:MediaLengthInSecond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56a947-8c70-49e6-9097-37be2950ad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aaeb6c0-e404-43e4-98b9-73df08cc4eb7" ma:termSetId="09814cd3-568e-fe90-9814-8d621ff8fb84" ma:anchorId="fba54fb3-c3e1-fe81-a776-ca4b69148c4d" ma:open="true" ma:isKeyword="false">
      <xsd:complexType>
        <xsd:sequence>
          <xsd:element ref="pc:Terms" minOccurs="0" maxOccurs="1"/>
        </xsd:sequence>
      </xsd:complexType>
    </xsd:element>
    <xsd:element name="MediaLengthInSeconds" ma:index="23"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08f7ad8-23ac-433a-9068-a56195e39f6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944898d-c28d-47af-8ea6-60d7e66e4b77}" ma:internalName="TaxCatchAll" ma:showField="CatchAllData" ma:web="c08f7ad8-23ac-433a-9068-a56195e39f6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4EE0344-9B81-401B-B03E-74661BF0AF4C}">
  <ds:schemaRefs>
    <ds:schemaRef ds:uri="http://schemas.microsoft.com/office/2006/metadata/properties"/>
    <ds:schemaRef ds:uri="http://schemas.microsoft.com/office/infopath/2007/PartnerControls"/>
    <ds:schemaRef ds:uri="df56a947-8c70-49e6-9097-37be2950ad3e"/>
    <ds:schemaRef ds:uri="c08f7ad8-23ac-433a-9068-a56195e39f61"/>
  </ds:schemaRefs>
</ds:datastoreItem>
</file>

<file path=customXml/itemProps2.xml><?xml version="1.0" encoding="utf-8"?>
<ds:datastoreItem xmlns:ds="http://schemas.openxmlformats.org/officeDocument/2006/customXml" ds:itemID="{621C92B9-2801-448E-B31C-728D114AA837}">
  <ds:schemaRefs>
    <ds:schemaRef ds:uri="http://schemas.microsoft.com/sharepoint/v3/contenttype/forms"/>
  </ds:schemaRefs>
</ds:datastoreItem>
</file>

<file path=customXml/itemProps3.xml><?xml version="1.0" encoding="utf-8"?>
<ds:datastoreItem xmlns:ds="http://schemas.openxmlformats.org/officeDocument/2006/customXml" ds:itemID="{6463720B-03E0-4C69-9CA8-CB93B20A825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f56a947-8c70-49e6-9097-37be2950ad3e"/>
    <ds:schemaRef ds:uri="c08f7ad8-23ac-433a-9068-a56195e39f6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39</TotalTime>
  <Words>1465</Words>
  <Application>Microsoft Office PowerPoint</Application>
  <PresentationFormat>Widescreen</PresentationFormat>
  <Paragraphs>92</Paragraphs>
  <Slides>10</Slides>
  <Notes>10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10</vt:i4>
      </vt:variant>
    </vt:vector>
  </HeadingPairs>
  <TitlesOfParts>
    <vt:vector size="15" baseType="lpstr">
      <vt:lpstr>Aptos</vt:lpstr>
      <vt:lpstr>Aptos Display</vt:lpstr>
      <vt:lpstr>Arial</vt:lpstr>
      <vt:lpstr>Office Theme</vt:lpstr>
      <vt:lpstr>Microsoft Visio Drawing</vt:lpstr>
      <vt:lpstr>Perceptions of AI and Its Influence on the Reputation of Remote Auditing in Safety and PQQ Schemes</vt:lpstr>
      <vt:lpstr>Context &amp; Problem</vt:lpstr>
      <vt:lpstr>Research Gap</vt:lpstr>
      <vt:lpstr>Aim &amp; Objectives</vt:lpstr>
      <vt:lpstr>Lit Review</vt:lpstr>
      <vt:lpstr>Lit Review</vt:lpstr>
      <vt:lpstr>Methodology</vt:lpstr>
      <vt:lpstr>Ethics</vt:lpstr>
      <vt:lpstr>Contribution</vt:lpstr>
      <vt:lpstr>Next Steps &amp; Closing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Donn Houldsworth</dc:creator>
  <cp:lastModifiedBy>Donn Houldsworth</cp:lastModifiedBy>
  <cp:revision>1</cp:revision>
  <dcterms:created xsi:type="dcterms:W3CDTF">2025-09-06T14:10:25Z</dcterms:created>
  <dcterms:modified xsi:type="dcterms:W3CDTF">2025-09-14T10:38:49Z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0x01010097DCDDDF30232E4AB2B4380806F46895</vt:lpwstr>
  </property>
  <property fmtid="{D5CDD505-2E9C-101B-9397-08002B2CF9AE}" pid="3" name="MediaServiceImageTags">
    <vt:lpwstr/>
  </property>
</Properties>
</file>