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5"/>
  </p:notesMasterIdLst>
  <p:sldIdLst>
    <p:sldId id="719" r:id="rId6"/>
    <p:sldId id="301" r:id="rId7"/>
    <p:sldId id="753" r:id="rId8"/>
    <p:sldId id="554" r:id="rId9"/>
    <p:sldId id="559" r:id="rId10"/>
    <p:sldId id="557" r:id="rId11"/>
    <p:sldId id="725" r:id="rId12"/>
    <p:sldId id="558" r:id="rId13"/>
    <p:sldId id="593" r:id="rId14"/>
    <p:sldId id="594" r:id="rId15"/>
    <p:sldId id="562" r:id="rId16"/>
    <p:sldId id="726" r:id="rId17"/>
    <p:sldId id="727" r:id="rId18"/>
    <p:sldId id="574" r:id="rId19"/>
    <p:sldId id="575" r:id="rId20"/>
    <p:sldId id="748" r:id="rId21"/>
    <p:sldId id="750" r:id="rId22"/>
    <p:sldId id="751" r:id="rId23"/>
    <p:sldId id="72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-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5874430-EF58-4CA2-BA37-AF3036624F75}"/>
    <pc:docChg chg="modSld delMainMaster">
      <pc:chgData name="Jenifer Prince Devaraj" userId="c3fb109c-09d1-42a6-93f4-69472d709861" providerId="ADAL" clId="{15874430-EF58-4CA2-BA37-AF3036624F75}" dt="2024-10-03T05:01:53.178" v="20" actId="1076"/>
      <pc:docMkLst>
        <pc:docMk/>
      </pc:docMkLst>
      <pc:sldChg chg="modSp mod">
        <pc:chgData name="Jenifer Prince Devaraj" userId="c3fb109c-09d1-42a6-93f4-69472d709861" providerId="ADAL" clId="{15874430-EF58-4CA2-BA37-AF3036624F75}" dt="2024-10-03T05:01:53.178" v="20" actId="1076"/>
        <pc:sldMkLst>
          <pc:docMk/>
          <pc:sldMk cId="2935683048" sldId="727"/>
        </pc:sldMkLst>
        <pc:picChg chg="mod">
          <ac:chgData name="Jenifer Prince Devaraj" userId="c3fb109c-09d1-42a6-93f4-69472d709861" providerId="ADAL" clId="{15874430-EF58-4CA2-BA37-AF3036624F75}" dt="2024-10-03T05:01:53.178" v="20" actId="1076"/>
          <ac:picMkLst>
            <pc:docMk/>
            <pc:sldMk cId="2935683048" sldId="727"/>
            <ac:picMk id="3" creationId="{0EA15754-7BE7-A692-5C3B-79150DF23907}"/>
          </ac:picMkLst>
        </pc:picChg>
      </pc:sldChg>
      <pc:sldChg chg="modSp mod">
        <pc:chgData name="Jenifer Prince Devaraj" userId="c3fb109c-09d1-42a6-93f4-69472d709861" providerId="ADAL" clId="{15874430-EF58-4CA2-BA37-AF3036624F75}" dt="2024-10-03T04:41:10.182" v="1" actId="1076"/>
        <pc:sldMkLst>
          <pc:docMk/>
          <pc:sldMk cId="2765676292" sldId="753"/>
        </pc:sldMkLst>
        <pc:picChg chg="mod">
          <ac:chgData name="Jenifer Prince Devaraj" userId="c3fb109c-09d1-42a6-93f4-69472d709861" providerId="ADAL" clId="{15874430-EF58-4CA2-BA37-AF3036624F75}" dt="2024-10-03T04:41:10.182" v="1" actId="1076"/>
          <ac:picMkLst>
            <pc:docMk/>
            <pc:sldMk cId="2765676292" sldId="753"/>
            <ac:picMk id="5" creationId="{FD04213A-BB33-8E85-E395-172C2E9E6A87}"/>
          </ac:picMkLst>
        </pc:picChg>
      </pc:sldChg>
      <pc:sldMasterChg chg="del delSldLayout">
        <pc:chgData name="Jenifer Prince Devaraj" userId="c3fb109c-09d1-42a6-93f4-69472d709861" providerId="ADAL" clId="{15874430-EF58-4CA2-BA37-AF3036624F75}" dt="2024-10-03T04:41:13.736" v="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15874430-EF58-4CA2-BA37-AF3036624F75}" dt="2024-10-03T04:41:13.736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36" v="2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15874430-EF58-4CA2-BA37-AF3036624F75}" dt="2024-10-03T04:41:13.736" v="2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36" v="2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36" v="4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15874430-EF58-4CA2-BA37-AF3036624F75}" dt="2024-10-03T04:41:13.736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36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4" v="5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15874430-EF58-4CA2-BA37-AF3036624F75}" dt="2024-10-03T04:41:13.744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4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6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15874430-EF58-4CA2-BA37-AF3036624F75}" dt="2024-10-03T04:41:13.745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7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15874430-EF58-4CA2-BA37-AF3036624F75}" dt="2024-10-03T04:41:13.745" v="7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7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8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15874430-EF58-4CA2-BA37-AF3036624F75}" dt="2024-10-03T04:41:13.745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9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15874430-EF58-4CA2-BA37-AF3036624F75}" dt="2024-10-03T04:41:13.745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11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15874430-EF58-4CA2-BA37-AF3036624F75}" dt="2024-10-03T04:41:13.745" v="11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1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1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1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10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15874430-EF58-4CA2-BA37-AF3036624F75}" dt="2024-10-03T04:41:13.745" v="1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12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15874430-EF58-4CA2-BA37-AF3036624F75}" dt="2024-10-03T04:41:13.745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1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15874430-EF58-4CA2-BA37-AF3036624F75}" dt="2024-10-03T04:41:13.745" v="1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14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15874430-EF58-4CA2-BA37-AF3036624F75}" dt="2024-10-03T04:41:13.745" v="1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15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15874430-EF58-4CA2-BA37-AF3036624F75}" dt="2024-10-03T04:41:13.745" v="1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45" v="16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45" v="1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54" v="18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15874430-EF58-4CA2-BA37-AF3036624F75}" dt="2024-10-03T04:41:13.754" v="1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54" v="19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15874430-EF58-4CA2-BA37-AF3036624F75}" dt="2024-10-03T04:41:13.754" v="1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15874430-EF58-4CA2-BA37-AF3036624F75}" dt="2024-10-03T04:41:13.754" v="17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15874430-EF58-4CA2-BA37-AF3036624F75}" dt="2024-10-03T04:41:13.754" v="17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7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7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7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7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15874430-EF58-4CA2-BA37-AF3036624F75}" dt="2024-10-03T04:41:13.754" v="17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03793-32E7-46D1-976B-68FF03E33A7B}" type="datetime1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2 </a:t>
            </a:r>
          </a:p>
          <a:p>
            <a:r>
              <a:rPr lang="en-GB" sz="2400" b="1" dirty="0">
                <a:latin typeface="Arial"/>
                <a:cs typeface="Arial"/>
              </a:rPr>
              <a:t>Topic			: PN Junction &amp; Zener Diodes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DE4158E-9885-672C-90CE-67A854A2988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614" y="2375841"/>
            <a:ext cx="9832771" cy="500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IN" dirty="0"/>
              <a:t>At the end of this lecture, the students can be able to understand the concepts of </a:t>
            </a:r>
          </a:p>
          <a:p>
            <a:pPr marL="715963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PN junction </a:t>
            </a:r>
          </a:p>
          <a:p>
            <a:pPr marL="715963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  <a:p>
            <a:pPr marL="715963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Zener Diode </a:t>
            </a:r>
          </a:p>
          <a:p>
            <a:pPr algn="just"/>
            <a:endParaRPr lang="en-IN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5CB98E5-E208-381B-6392-6B10F3D1D904}"/>
              </a:ext>
            </a:extLst>
          </p:cNvPr>
          <p:cNvSpPr txBox="1">
            <a:spLocks/>
          </p:cNvSpPr>
          <p:nvPr/>
        </p:nvSpPr>
        <p:spPr>
          <a:xfrm>
            <a:off x="140390" y="118555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Learning Outcome: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A810CF2-CDD9-9B1C-417D-66CA6F5EA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B929363-EDE7-B589-4E52-DF5B1EBE0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4D19F7-49C7-72D1-52D8-B57BEB8AFC0F}"/>
              </a:ext>
            </a:extLst>
          </p:cNvPr>
          <p:cNvSpPr txBox="1">
            <a:spLocks/>
          </p:cNvSpPr>
          <p:nvPr/>
        </p:nvSpPr>
        <p:spPr>
          <a:xfrm>
            <a:off x="859767" y="1166049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Basic Blocks of Power Supply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2DF6B-F5A9-29F0-6C32-D3EE9C9CD3A8}"/>
              </a:ext>
            </a:extLst>
          </p:cNvPr>
          <p:cNvSpPr txBox="1">
            <a:spLocks/>
          </p:cNvSpPr>
          <p:nvPr/>
        </p:nvSpPr>
        <p:spPr>
          <a:xfrm>
            <a:off x="3446005" y="4658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04213A-BB33-8E85-E395-172C2E9E6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4720" y="2541082"/>
            <a:ext cx="6789102" cy="351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676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803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853" y="1823299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A junction formed between a sample of P type semiconductor and N type semiconductor is known as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(or) Junction diode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It has two electrodes</a:t>
            </a:r>
          </a:p>
          <a:p>
            <a:pPr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P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 region named as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Anode</a:t>
            </a:r>
          </a:p>
          <a:p>
            <a:pPr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N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 region Named as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Cathode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404" y="4120176"/>
            <a:ext cx="2764169" cy="801609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BD6D920-C9AC-DBC9-A172-32904034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34E9B96-1991-6182-C13E-7C4D20A03EFC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E76DD51-1A09-53AC-9D32-C1D9815EE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347" y="2370827"/>
            <a:ext cx="6246853" cy="329311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07D622-B208-C99F-1690-3342B00BC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4741FD6-93D0-15A4-8DED-4CDC78A7D7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71" y="18281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PN junction – Open circuited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60" y="141336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IN" b="1">
                <a:latin typeface="Cambria" panose="02040503050406030204" pitchFamily="18" charset="0"/>
                <a:ea typeface="Cambria" panose="02040503050406030204" pitchFamily="18" charset="0"/>
              </a:rPr>
              <a:t>When no supply is given to the  PN junction diode. </a:t>
            </a:r>
          </a:p>
          <a:p>
            <a:pPr marL="0" indent="0">
              <a:buNone/>
            </a:pPr>
            <a:endParaRPr lang="en-IN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F93527C-02DA-3607-D4F4-84EB0DCDE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525" y="2693352"/>
            <a:ext cx="6991350" cy="338137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C3820D4-1538-4A03-BDEF-D39A6E77B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E172E1-DA16-1780-32CF-022F5F7ED88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5C96713-BFE4-00DF-33F5-4F2B3AA22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51524"/>
            <a:ext cx="11594969" cy="13255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There are two forces regulating the PN junction: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53C7DE-7CEA-ABC9-9F8C-77DF8285D409}"/>
              </a:ext>
            </a:extLst>
          </p:cNvPr>
          <p:cNvSpPr txBox="1"/>
          <p:nvPr/>
        </p:nvSpPr>
        <p:spPr>
          <a:xfrm>
            <a:off x="1697859" y="2943407"/>
            <a:ext cx="888886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Drift current	</a:t>
            </a:r>
          </a:p>
          <a:p>
            <a:pPr algn="just"/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	– Conduction of current happens due to drifting of majority 	    charge particles.</a:t>
            </a:r>
          </a:p>
          <a:p>
            <a:pPr algn="just"/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Diffusion current	</a:t>
            </a:r>
          </a:p>
          <a:p>
            <a:pPr algn="just"/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	– conduction of current due to minority charge particles.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5EF74502-4792-7D37-7F8D-3B6A02A74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49B76C0-6F0A-1996-C6B5-C673BFECDC19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392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121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Biasing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040" y="2198579"/>
            <a:ext cx="10261600" cy="3917032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Voltage can be applied in PN junction diode in two ways to control the width of the depletion region. They are</a:t>
            </a:r>
          </a:p>
          <a:p>
            <a:pPr algn="just"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</a:p>
          <a:p>
            <a:pPr algn="just"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Reverse Biasing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When an external voltage is applied to the PN junction in such a way that it cancels the potential barrier and permits the current flow, it is called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Biasing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14887-AFEF-B145-E4D0-FA4746E65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7323985-62C4-F3F5-EC79-63456B2DD6F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222" y="9518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42ECDF-E688-9255-3AAE-75DB38FDD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165" y="1971082"/>
            <a:ext cx="5492422" cy="26009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A26AED9-B2F3-9356-A054-8A6E38028DD3}"/>
              </a:ext>
            </a:extLst>
          </p:cNvPr>
          <p:cNvSpPr txBox="1"/>
          <p:nvPr/>
        </p:nvSpPr>
        <p:spPr>
          <a:xfrm>
            <a:off x="1046478" y="4572081"/>
            <a:ext cx="10464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In Forward Bias condition, we work with drift and prevent diffusion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Hence, Depletion Region Shrinks and conductivity increases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6E40842-8B0B-237E-EEC2-B3EF359C1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C21DA8-997F-D19E-5805-6E2DAEF148F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77" y="994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47" y="1886853"/>
            <a:ext cx="11816080" cy="475749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Connecting,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Positive of battery to P region 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Negative of battery to N region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 is called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This establishes an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electric field opposite to potential barrier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, So the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potential barrier width decreases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0.3V for Germanium and 0.7V for Silicon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, is sufficient to eliminate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 the barrier potential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, thus junction resistance becomes zero.</a:t>
            </a:r>
          </a:p>
          <a:p>
            <a:endParaRPr lang="en-IN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F6CED2E-89EA-E710-F4AD-D3AC9AE9E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48B89CC-ABDF-D016-E021-1DE16E7DAA3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57" y="10872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reverse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6563F5-CCCE-BECC-36C1-2A0844E68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3834" y="2161067"/>
            <a:ext cx="5248275" cy="2781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E23458-853A-5042-3B09-9F66B10419E1}"/>
              </a:ext>
            </a:extLst>
          </p:cNvPr>
          <p:cNvSpPr txBox="1"/>
          <p:nvPr/>
        </p:nvSpPr>
        <p:spPr>
          <a:xfrm>
            <a:off x="951009" y="5194064"/>
            <a:ext cx="10464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Reverse Bias condition, we work with diffusion and prevent drift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Hence, Depletion Region widens, and conductivity decreased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8810DD7-C6B9-C5F2-D35C-691570D30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B572D3-016C-7AB3-0830-9D37B2546DE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04DBD4A-D638-D20D-A309-EC5AA9947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967" y="1788579"/>
            <a:ext cx="10307446" cy="3893314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4EA9E2C-8FC4-1822-1D1A-4B091D63F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4E94D0F-6349-9953-7E44-5FE1333DCF9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592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A15754-7BE7-A692-5C3B-79150DF23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572" y="2004311"/>
            <a:ext cx="8200635" cy="4060509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6C78B41-7527-D051-A68B-C6F5365BF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00F7036-B3C6-F65B-7565-B59C553E43D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683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688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Diode resistance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48007" y="1919690"/>
            <a:ext cx="11516360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Ideal diode has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zero resistance 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in forward biased and infinite resistance in reverse biased condition.</a:t>
            </a:r>
          </a:p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Diode acts as a switch.</a:t>
            </a:r>
          </a:p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297" y="2973383"/>
            <a:ext cx="5159093" cy="277348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92EF7B2-6E38-BEB6-345A-1779C66A1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4044C57-A526-ADD5-6347-0251C33E3044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976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53720" y="2544749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Applications: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Detector in RF circuits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E6538EA-3DC4-B549-9995-9536D6816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DFFD817-3F1C-22B9-22B1-701A040EF04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293467" y="1755112"/>
            <a:ext cx="11467123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 Zener diode is a type of PN junction diode that, allows current to flow not only from its anode to its cathode, but also in the reverse direction when the so-called "Zener voltage" is reached.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diodes have a highly doped PN junction.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Also, normal diodes are not designed to operate in the breakdown region, but Zener diodes can reliably operate in this region.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5F5EFEF-B18D-F282-73BB-4E622B84E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2CA652-B4C7-A8E2-6C92-ED22E617D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43" y="81157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260F6A1-79B2-21F0-5CE5-934C31FA6D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0459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609990" y="2199590"/>
            <a:ext cx="11467123" cy="2978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effect: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effect is a type of electrical breakdown.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occurs in a reverse biased PN junction diode, where many free minority carriers suddenly increases the reverse 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Diode which exhibits Zener effect is called Zener diode.</a:t>
            </a:r>
          </a:p>
        </p:txBody>
      </p:sp>
      <p:pic>
        <p:nvPicPr>
          <p:cNvPr id="3" name="Picture 4" descr="Image result for zener diode symbol">
            <a:extLst>
              <a:ext uri="{FF2B5EF4-FFF2-40B4-BE49-F238E27FC236}">
                <a16:creationId xmlns:a16="http://schemas.microsoft.com/office/drawing/2014/main" id="{A2966F84-8423-02BC-E384-232A5F376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154" y="1569714"/>
            <a:ext cx="3873549" cy="141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8AD3CA9-CDED-83ED-40C3-67BFF4476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F6024B-73C7-CA35-0609-285627B1478D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0362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9907D3E-8CAB-D92F-1D29-164CFF873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DC95DB-D3DF-2CE3-E13E-BDE89493467E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594E43-E90A-E6F2-86E6-35255985EC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962" y="2077402"/>
            <a:ext cx="6543675" cy="42576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843342A-FB8C-AE9D-6C43-A887526BF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0455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VI Characteristics of Zener diode</a:t>
            </a:r>
          </a:p>
        </p:txBody>
      </p:sp>
    </p:spTree>
    <p:extLst>
      <p:ext uri="{BB962C8B-B14F-4D97-AF65-F5344CB8AC3E}">
        <p14:creationId xmlns:p14="http://schemas.microsoft.com/office/powerpoint/2010/main" val="2927543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772</Words>
  <Application>Microsoft Office PowerPoint</Application>
  <PresentationFormat>Widescreen</PresentationFormat>
  <Paragraphs>128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PowerPoint Presentation</vt:lpstr>
      <vt:lpstr>PowerPoint Presentation</vt:lpstr>
      <vt:lpstr>PN junction</vt:lpstr>
      <vt:lpstr>PN junction</vt:lpstr>
      <vt:lpstr>PN junction – Open circuited</vt:lpstr>
      <vt:lpstr>There are two forces regulating the PN junction:  </vt:lpstr>
      <vt:lpstr>PN junction – Biasing</vt:lpstr>
      <vt:lpstr>PN junction – Forward biased</vt:lpstr>
      <vt:lpstr>PN junction – Forward biased</vt:lpstr>
      <vt:lpstr>PN junction – reverse biased</vt:lpstr>
      <vt:lpstr>PowerPoint Presentation</vt:lpstr>
      <vt:lpstr>PowerPoint Presentation</vt:lpstr>
      <vt:lpstr>Diode resistance</vt:lpstr>
      <vt:lpstr>PN junction diode</vt:lpstr>
      <vt:lpstr>Zener diode</vt:lpstr>
      <vt:lpstr>PowerPoint Presentation</vt:lpstr>
      <vt:lpstr>VI Characteristics of Zener diode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2024-10-03T05:02:02Z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