
<file path=[Content_Types].xml><?xml version="1.0" encoding="utf-8"?>
<Types xmlns="http://schemas.openxmlformats.org/package/2006/content-types">
  <Default Extension="jpg&amp;ehk=FSuGQtflzFxIf0xCKax3wQ&amp;r=0&amp;pid=OfficeInsert" ContentType="image/jpeg"/>
  <Default Extension="jpeg" ContentType="image/jpeg"/>
  <Default Extension="rels" ContentType="application/vnd.openxmlformats-package.relationships+xml"/>
  <Default Extension="xml" ContentType="application/xml"/>
  <Default Extension="jpg&amp;ehk=hFwydJgtECNcuWdHSpLWoA&amp;r=0&amp;pid=OfficeInsert" ContentType="image/jpeg"/>
  <Default Extension="jpg&amp;ehk=jzZDLkG0qrX" ContentType="image/jpe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256" r:id="rId5"/>
    <p:sldId id="258" r:id="rId6"/>
    <p:sldId id="259" r:id="rId7"/>
    <p:sldId id="260" r:id="rId8"/>
    <p:sldId id="266" r:id="rId9"/>
    <p:sldId id="267" r:id="rId10"/>
    <p:sldId id="261" r:id="rId11"/>
    <p:sldId id="262" r:id="rId12"/>
    <p:sldId id="263" r:id="rId13"/>
    <p:sldId id="264" r:id="rId14"/>
    <p:sldId id="268" r:id="rId15"/>
    <p:sldId id="269" r:id="rId16"/>
    <p:sldId id="270" r:id="rId17"/>
    <p:sldId id="274" r:id="rId18"/>
    <p:sldId id="271" r:id="rId19"/>
    <p:sldId id="272" r:id="rId20"/>
    <p:sldId id="273"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346" autoAdjust="0"/>
  </p:normalViewPr>
  <p:slideViewPr>
    <p:cSldViewPr>
      <p:cViewPr varScale="1">
        <p:scale>
          <a:sx n="53" d="100"/>
          <a:sy n="53" d="100"/>
        </p:scale>
        <p:origin x="-1866"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48B2D6BF-0DA7-4C71-8D34-D13692BC5B09}"/>
    <pc:docChg chg="undo custSel addSld delSld modSld sldOrd">
      <pc:chgData name="Paul Tinkler" userId="bcebf29c-73c2-433d-80d2-6bad896374bf" providerId="ADAL" clId="{48B2D6BF-0DA7-4C71-8D34-D13692BC5B09}" dt="2017-09-05T18:04:04.412" v="7172" actId="20577"/>
      <pc:docMkLst>
        <pc:docMk/>
      </pc:docMkLst>
      <pc:sldChg chg="modSp">
        <pc:chgData name="Paul Tinkler" userId="bcebf29c-73c2-433d-80d2-6bad896374bf" providerId="ADAL" clId="{48B2D6BF-0DA7-4C71-8D34-D13692BC5B09}" dt="2017-09-02T09:54:38.152" v="20" actId="20577"/>
        <pc:sldMkLst>
          <pc:docMk/>
          <pc:sldMk cId="3408955283" sldId="256"/>
        </pc:sldMkLst>
        <pc:spChg chg="mod">
          <ac:chgData name="Paul Tinkler" userId="bcebf29c-73c2-433d-80d2-6bad896374bf" providerId="ADAL" clId="{48B2D6BF-0DA7-4C71-8D34-D13692BC5B09}" dt="2017-09-02T09:54:08.784" v="1" actId="27636"/>
          <ac:spMkLst>
            <pc:docMk/>
            <pc:sldMk cId="3408955283" sldId="256"/>
            <ac:spMk id="2" creationId="{00000000-0000-0000-0000-000000000000}"/>
          </ac:spMkLst>
        </pc:spChg>
        <pc:spChg chg="mod">
          <ac:chgData name="Paul Tinkler" userId="bcebf29c-73c2-433d-80d2-6bad896374bf" providerId="ADAL" clId="{48B2D6BF-0DA7-4C71-8D34-D13692BC5B09}" dt="2017-09-02T09:54:38.152" v="20" actId="20577"/>
          <ac:spMkLst>
            <pc:docMk/>
            <pc:sldMk cId="3408955283" sldId="256"/>
            <ac:spMk id="3" creationId="{00000000-0000-0000-0000-000000000000}"/>
          </ac:spMkLst>
        </pc:spChg>
      </pc:sldChg>
      <pc:sldChg chg="del">
        <pc:chgData name="Paul Tinkler" userId="bcebf29c-73c2-433d-80d2-6bad896374bf" providerId="ADAL" clId="{48B2D6BF-0DA7-4C71-8D34-D13692BC5B09}" dt="2017-09-02T14:12:39.009" v="6070" actId="2696"/>
        <pc:sldMkLst>
          <pc:docMk/>
          <pc:sldMk cId="1947463288" sldId="257"/>
        </pc:sldMkLst>
      </pc:sldChg>
      <pc:sldChg chg="modSp add">
        <pc:chgData name="Paul Tinkler" userId="bcebf29c-73c2-433d-80d2-6bad896374bf" providerId="ADAL" clId="{48B2D6BF-0DA7-4C71-8D34-D13692BC5B09}" dt="2017-09-02T10:05:37.657" v="203" actId="20577"/>
        <pc:sldMkLst>
          <pc:docMk/>
          <pc:sldMk cId="3873217608" sldId="258"/>
        </pc:sldMkLst>
        <pc:spChg chg="mod">
          <ac:chgData name="Paul Tinkler" userId="bcebf29c-73c2-433d-80d2-6bad896374bf" providerId="ADAL" clId="{48B2D6BF-0DA7-4C71-8D34-D13692BC5B09}" dt="2017-09-02T09:56:56.987" v="40" actId="20577"/>
          <ac:spMkLst>
            <pc:docMk/>
            <pc:sldMk cId="3873217608" sldId="258"/>
            <ac:spMk id="2" creationId="{B7830965-98CF-4813-AED3-9ADA916E8731}"/>
          </ac:spMkLst>
        </pc:spChg>
        <pc:spChg chg="mod">
          <ac:chgData name="Paul Tinkler" userId="bcebf29c-73c2-433d-80d2-6bad896374bf" providerId="ADAL" clId="{48B2D6BF-0DA7-4C71-8D34-D13692BC5B09}" dt="2017-09-02T10:05:37.657" v="203" actId="20577"/>
          <ac:spMkLst>
            <pc:docMk/>
            <pc:sldMk cId="3873217608" sldId="258"/>
            <ac:spMk id="3" creationId="{46E45841-2187-4C69-8F0C-F9C1C87E3FC7}"/>
          </ac:spMkLst>
        </pc:spChg>
      </pc:sldChg>
      <pc:sldChg chg="addSp delSp modSp add modNotesTx">
        <pc:chgData name="Paul Tinkler" userId="bcebf29c-73c2-433d-80d2-6bad896374bf" providerId="ADAL" clId="{48B2D6BF-0DA7-4C71-8D34-D13692BC5B09}" dt="2017-09-02T14:19:20.590" v="6071" actId="14734"/>
        <pc:sldMkLst>
          <pc:docMk/>
          <pc:sldMk cId="3604270568" sldId="259"/>
        </pc:sldMkLst>
        <pc:spChg chg="mod">
          <ac:chgData name="Paul Tinkler" userId="bcebf29c-73c2-433d-80d2-6bad896374bf" providerId="ADAL" clId="{48B2D6BF-0DA7-4C71-8D34-D13692BC5B09}" dt="2017-09-02T10:06:18.216" v="229" actId="313"/>
          <ac:spMkLst>
            <pc:docMk/>
            <pc:sldMk cId="3604270568" sldId="259"/>
            <ac:spMk id="2" creationId="{ADF15015-452A-4278-9367-2A6CC2273064}"/>
          </ac:spMkLst>
        </pc:spChg>
        <pc:spChg chg="del">
          <ac:chgData name="Paul Tinkler" userId="bcebf29c-73c2-433d-80d2-6bad896374bf" providerId="ADAL" clId="{48B2D6BF-0DA7-4C71-8D34-D13692BC5B09}" dt="2017-09-02T10:06:31.344" v="230" actId="478"/>
          <ac:spMkLst>
            <pc:docMk/>
            <pc:sldMk cId="3604270568" sldId="259"/>
            <ac:spMk id="3" creationId="{97A586AF-10D0-4D22-B12B-B81BE31E854D}"/>
          </ac:spMkLst>
        </pc:spChg>
        <pc:graphicFrameChg chg="add mod modGraphic">
          <ac:chgData name="Paul Tinkler" userId="bcebf29c-73c2-433d-80d2-6bad896374bf" providerId="ADAL" clId="{48B2D6BF-0DA7-4C71-8D34-D13692BC5B09}" dt="2017-09-02T14:19:20.590" v="6071" actId="14734"/>
          <ac:graphicFrameMkLst>
            <pc:docMk/>
            <pc:sldMk cId="3604270568" sldId="259"/>
            <ac:graphicFrameMk id="4" creationId="{5431FB6C-F6E2-462D-B570-D609D03391F2}"/>
          </ac:graphicFrameMkLst>
        </pc:graphicFrameChg>
      </pc:sldChg>
      <pc:sldChg chg="modSp add modNotesTx">
        <pc:chgData name="Paul Tinkler" userId="bcebf29c-73c2-433d-80d2-6bad896374bf" providerId="ADAL" clId="{48B2D6BF-0DA7-4C71-8D34-D13692BC5B09}" dt="2017-09-02T13:15:20.688" v="2658" actId="20577"/>
        <pc:sldMkLst>
          <pc:docMk/>
          <pc:sldMk cId="462416374" sldId="260"/>
        </pc:sldMkLst>
        <pc:spChg chg="mod">
          <ac:chgData name="Paul Tinkler" userId="bcebf29c-73c2-433d-80d2-6bad896374bf" providerId="ADAL" clId="{48B2D6BF-0DA7-4C71-8D34-D13692BC5B09}" dt="2017-09-02T12:30:10.222" v="668" actId="20577"/>
          <ac:spMkLst>
            <pc:docMk/>
            <pc:sldMk cId="462416374" sldId="260"/>
            <ac:spMk id="2" creationId="{B2B01DB5-0151-43AA-8A14-8BA760B85929}"/>
          </ac:spMkLst>
        </pc:spChg>
        <pc:spChg chg="mod">
          <ac:chgData name="Paul Tinkler" userId="bcebf29c-73c2-433d-80d2-6bad896374bf" providerId="ADAL" clId="{48B2D6BF-0DA7-4C71-8D34-D13692BC5B09}" dt="2017-09-02T12:32:27.790" v="896" actId="20577"/>
          <ac:spMkLst>
            <pc:docMk/>
            <pc:sldMk cId="462416374" sldId="260"/>
            <ac:spMk id="3" creationId="{5E8E14E2-42DE-4F18-91F1-A65CFED39C90}"/>
          </ac:spMkLst>
        </pc:spChg>
      </pc:sldChg>
      <pc:sldChg chg="modSp add">
        <pc:chgData name="Paul Tinkler" userId="bcebf29c-73c2-433d-80d2-6bad896374bf" providerId="ADAL" clId="{48B2D6BF-0DA7-4C71-8D34-D13692BC5B09}" dt="2017-09-02T12:50:03.318" v="1210" actId="20577"/>
        <pc:sldMkLst>
          <pc:docMk/>
          <pc:sldMk cId="1734859083" sldId="261"/>
        </pc:sldMkLst>
        <pc:spChg chg="mod">
          <ac:chgData name="Paul Tinkler" userId="bcebf29c-73c2-433d-80d2-6bad896374bf" providerId="ADAL" clId="{48B2D6BF-0DA7-4C71-8D34-D13692BC5B09}" dt="2017-09-02T12:33:04.766" v="931" actId="20577"/>
          <ac:spMkLst>
            <pc:docMk/>
            <pc:sldMk cId="1734859083" sldId="261"/>
            <ac:spMk id="2" creationId="{F413C9EE-6379-426D-AA22-9411235E8D3A}"/>
          </ac:spMkLst>
        </pc:spChg>
        <pc:spChg chg="mod">
          <ac:chgData name="Paul Tinkler" userId="bcebf29c-73c2-433d-80d2-6bad896374bf" providerId="ADAL" clId="{48B2D6BF-0DA7-4C71-8D34-D13692BC5B09}" dt="2017-09-02T12:50:03.318" v="1210" actId="20577"/>
          <ac:spMkLst>
            <pc:docMk/>
            <pc:sldMk cId="1734859083" sldId="261"/>
            <ac:spMk id="3" creationId="{18780622-D17D-4B5E-ABE9-9464112FB5A9}"/>
          </ac:spMkLst>
        </pc:spChg>
      </pc:sldChg>
      <pc:sldChg chg="addSp delSp modSp add modNotesTx">
        <pc:chgData name="Paul Tinkler" userId="bcebf29c-73c2-433d-80d2-6bad896374bf" providerId="ADAL" clId="{48B2D6BF-0DA7-4C71-8D34-D13692BC5B09}" dt="2017-09-05T17:54:20.333" v="6509" actId="20577"/>
        <pc:sldMkLst>
          <pc:docMk/>
          <pc:sldMk cId="3909489101" sldId="262"/>
        </pc:sldMkLst>
        <pc:spChg chg="mod">
          <ac:chgData name="Paul Tinkler" userId="bcebf29c-73c2-433d-80d2-6bad896374bf" providerId="ADAL" clId="{48B2D6BF-0DA7-4C71-8D34-D13692BC5B09}" dt="2017-09-02T13:20:51.906" v="2757" actId="5793"/>
          <ac:spMkLst>
            <pc:docMk/>
            <pc:sldMk cId="3909489101" sldId="262"/>
            <ac:spMk id="2" creationId="{108E4BFF-FD03-44A4-B671-28CA24182350}"/>
          </ac:spMkLst>
        </pc:spChg>
        <pc:spChg chg="mod">
          <ac:chgData name="Paul Tinkler" userId="bcebf29c-73c2-433d-80d2-6bad896374bf" providerId="ADAL" clId="{48B2D6BF-0DA7-4C71-8D34-D13692BC5B09}" dt="2017-09-02T13:21:14.762" v="2801" actId="20577"/>
          <ac:spMkLst>
            <pc:docMk/>
            <pc:sldMk cId="3909489101" sldId="262"/>
            <ac:spMk id="3" creationId="{10811DBF-3E84-433B-AFEF-4184598929E2}"/>
          </ac:spMkLst>
        </pc:spChg>
        <pc:spChg chg="add del mod">
          <ac:chgData name="Paul Tinkler" userId="bcebf29c-73c2-433d-80d2-6bad896374bf" providerId="ADAL" clId="{48B2D6BF-0DA7-4C71-8D34-D13692BC5B09}" dt="2017-09-02T13:01:49.950" v="1624" actId="478"/>
          <ac:spMkLst>
            <pc:docMk/>
            <pc:sldMk cId="3909489101" sldId="262"/>
            <ac:spMk id="7" creationId="{0E9B5AE0-0398-4E74-9CE9-125656C6E99C}"/>
          </ac:spMkLst>
        </pc:spChg>
        <pc:graphicFrameChg chg="add mod modGraphic">
          <ac:chgData name="Paul Tinkler" userId="bcebf29c-73c2-433d-80d2-6bad896374bf" providerId="ADAL" clId="{48B2D6BF-0DA7-4C71-8D34-D13692BC5B09}" dt="2017-09-02T13:02:10.806" v="1627" actId="1076"/>
          <ac:graphicFrameMkLst>
            <pc:docMk/>
            <pc:sldMk cId="3909489101" sldId="262"/>
            <ac:graphicFrameMk id="4" creationId="{AB5174DE-A787-48BD-8D91-AE29C88DAFC8}"/>
          </ac:graphicFrameMkLst>
        </pc:graphicFrameChg>
        <pc:picChg chg="add mod">
          <ac:chgData name="Paul Tinkler" userId="bcebf29c-73c2-433d-80d2-6bad896374bf" providerId="ADAL" clId="{48B2D6BF-0DA7-4C71-8D34-D13692BC5B09}" dt="2017-09-02T13:02:18.406" v="1629" actId="14100"/>
          <ac:picMkLst>
            <pc:docMk/>
            <pc:sldMk cId="3909489101" sldId="262"/>
            <ac:picMk id="6" creationId="{153C4298-DE41-40DB-9D66-23077E86E906}"/>
          </ac:picMkLst>
        </pc:picChg>
      </pc:sldChg>
      <pc:sldChg chg="addSp delSp modSp add">
        <pc:chgData name="Paul Tinkler" userId="bcebf29c-73c2-433d-80d2-6bad896374bf" providerId="ADAL" clId="{48B2D6BF-0DA7-4C71-8D34-D13692BC5B09}" dt="2017-09-02T13:22:02.027" v="2835" actId="20577"/>
        <pc:sldMkLst>
          <pc:docMk/>
          <pc:sldMk cId="2271286692" sldId="263"/>
        </pc:sldMkLst>
        <pc:spChg chg="mod">
          <ac:chgData name="Paul Tinkler" userId="bcebf29c-73c2-433d-80d2-6bad896374bf" providerId="ADAL" clId="{48B2D6BF-0DA7-4C71-8D34-D13692BC5B09}" dt="2017-09-02T13:22:02.027" v="2835" actId="20577"/>
          <ac:spMkLst>
            <pc:docMk/>
            <pc:sldMk cId="2271286692" sldId="263"/>
            <ac:spMk id="2" creationId="{F0088DE4-E20B-4A2D-8D14-BDA76B4EE636}"/>
          </ac:spMkLst>
        </pc:spChg>
        <pc:spChg chg="del">
          <ac:chgData name="Paul Tinkler" userId="bcebf29c-73c2-433d-80d2-6bad896374bf" providerId="ADAL" clId="{48B2D6BF-0DA7-4C71-8D34-D13692BC5B09}" dt="2017-09-02T13:04:26.225" v="1652" actId="20577"/>
          <ac:spMkLst>
            <pc:docMk/>
            <pc:sldMk cId="2271286692" sldId="263"/>
            <ac:spMk id="3" creationId="{17B3244A-DB02-4EFA-B5E8-F0D307FEDDF5}"/>
          </ac:spMkLst>
        </pc:spChg>
        <pc:picChg chg="add mod">
          <ac:chgData name="Paul Tinkler" userId="bcebf29c-73c2-433d-80d2-6bad896374bf" providerId="ADAL" clId="{48B2D6BF-0DA7-4C71-8D34-D13692BC5B09}" dt="2017-09-02T13:04:40.522" v="1656" actId="1076"/>
          <ac:picMkLst>
            <pc:docMk/>
            <pc:sldMk cId="2271286692" sldId="263"/>
            <ac:picMk id="4" creationId="{07122FA7-52A7-48CD-9CAA-D12178124D17}"/>
          </ac:picMkLst>
        </pc:picChg>
      </pc:sldChg>
      <pc:sldChg chg="modSp add modNotesTx">
        <pc:chgData name="Paul Tinkler" userId="bcebf29c-73c2-433d-80d2-6bad896374bf" providerId="ADAL" clId="{48B2D6BF-0DA7-4C71-8D34-D13692BC5B09}" dt="2017-09-02T13:23:53.107" v="2986" actId="27636"/>
        <pc:sldMkLst>
          <pc:docMk/>
          <pc:sldMk cId="2272122251" sldId="264"/>
        </pc:sldMkLst>
        <pc:spChg chg="mod">
          <ac:chgData name="Paul Tinkler" userId="bcebf29c-73c2-433d-80d2-6bad896374bf" providerId="ADAL" clId="{48B2D6BF-0DA7-4C71-8D34-D13692BC5B09}" dt="2017-09-02T13:06:10.586" v="1677" actId="20577"/>
          <ac:spMkLst>
            <pc:docMk/>
            <pc:sldMk cId="2272122251" sldId="264"/>
            <ac:spMk id="2" creationId="{5EF649CF-BC94-4BC5-BC06-CB11F09E88B5}"/>
          </ac:spMkLst>
        </pc:spChg>
        <pc:spChg chg="mod">
          <ac:chgData name="Paul Tinkler" userId="bcebf29c-73c2-433d-80d2-6bad896374bf" providerId="ADAL" clId="{48B2D6BF-0DA7-4C71-8D34-D13692BC5B09}" dt="2017-09-02T13:23:53.107" v="2986" actId="27636"/>
          <ac:spMkLst>
            <pc:docMk/>
            <pc:sldMk cId="2272122251" sldId="264"/>
            <ac:spMk id="3" creationId="{9A33E243-222F-4B1B-8F19-87D298935B56}"/>
          </ac:spMkLst>
        </pc:spChg>
      </pc:sldChg>
      <pc:sldChg chg="modSp add del ord">
        <pc:chgData name="Paul Tinkler" userId="bcebf29c-73c2-433d-80d2-6bad896374bf" providerId="ADAL" clId="{48B2D6BF-0DA7-4C71-8D34-D13692BC5B09}" dt="2017-09-02T13:21:38.516" v="2802" actId="2696"/>
        <pc:sldMkLst>
          <pc:docMk/>
          <pc:sldMk cId="2203810841" sldId="265"/>
        </pc:sldMkLst>
        <pc:spChg chg="mod">
          <ac:chgData name="Paul Tinkler" userId="bcebf29c-73c2-433d-80d2-6bad896374bf" providerId="ADAL" clId="{48B2D6BF-0DA7-4C71-8D34-D13692BC5B09}" dt="2017-09-02T13:16:24.145" v="2695" actId="5793"/>
          <ac:spMkLst>
            <pc:docMk/>
            <pc:sldMk cId="2203810841" sldId="265"/>
            <ac:spMk id="2" creationId="{5488BFAF-6F6B-4D50-8506-76ABA9E9C2C2}"/>
          </ac:spMkLst>
        </pc:spChg>
        <pc:spChg chg="mod">
          <ac:chgData name="Paul Tinkler" userId="bcebf29c-73c2-433d-80d2-6bad896374bf" providerId="ADAL" clId="{48B2D6BF-0DA7-4C71-8D34-D13692BC5B09}" dt="2017-09-02T13:20:29.326" v="2753" actId="20577"/>
          <ac:spMkLst>
            <pc:docMk/>
            <pc:sldMk cId="2203810841" sldId="265"/>
            <ac:spMk id="3" creationId="{680A21D0-9F66-4149-B1E2-BCEEB0F55038}"/>
          </ac:spMkLst>
        </pc:spChg>
      </pc:sldChg>
      <pc:sldChg chg="addSp delSp modSp add ord">
        <pc:chgData name="Paul Tinkler" userId="bcebf29c-73c2-433d-80d2-6bad896374bf" providerId="ADAL" clId="{48B2D6BF-0DA7-4C71-8D34-D13692BC5B09}" dt="2017-09-02T13:18:18.970" v="2717" actId="1076"/>
        <pc:sldMkLst>
          <pc:docMk/>
          <pc:sldMk cId="1007665062" sldId="266"/>
        </pc:sldMkLst>
        <pc:spChg chg="mod">
          <ac:chgData name="Paul Tinkler" userId="bcebf29c-73c2-433d-80d2-6bad896374bf" providerId="ADAL" clId="{48B2D6BF-0DA7-4C71-8D34-D13692BC5B09}" dt="2017-09-02T13:17:55.516" v="2712" actId="20577"/>
          <ac:spMkLst>
            <pc:docMk/>
            <pc:sldMk cId="1007665062" sldId="266"/>
            <ac:spMk id="2" creationId="{0D54CAEC-2F7A-4E88-8414-6B5886B6B333}"/>
          </ac:spMkLst>
        </pc:spChg>
        <pc:spChg chg="del">
          <ac:chgData name="Paul Tinkler" userId="bcebf29c-73c2-433d-80d2-6bad896374bf" providerId="ADAL" clId="{48B2D6BF-0DA7-4C71-8D34-D13692BC5B09}" dt="2017-09-02T13:18:06.349" v="2713" actId="478"/>
          <ac:spMkLst>
            <pc:docMk/>
            <pc:sldMk cId="1007665062" sldId="266"/>
            <ac:spMk id="3" creationId="{8D3BBEE7-92A5-4175-AF26-C99FAB1D7868}"/>
          </ac:spMkLst>
        </pc:spChg>
        <pc:spChg chg="add mod">
          <ac:chgData name="Paul Tinkler" userId="bcebf29c-73c2-433d-80d2-6bad896374bf" providerId="ADAL" clId="{48B2D6BF-0DA7-4C71-8D34-D13692BC5B09}" dt="2017-09-02T13:18:18.970" v="2717" actId="1076"/>
          <ac:spMkLst>
            <pc:docMk/>
            <pc:sldMk cId="1007665062" sldId="266"/>
            <ac:spMk id="4" creationId="{2190C32D-D2C8-49F5-AD42-7DE507C1AE43}"/>
          </ac:spMkLst>
        </pc:spChg>
      </pc:sldChg>
      <pc:sldChg chg="addSp delSp modSp add ord">
        <pc:chgData name="Paul Tinkler" userId="bcebf29c-73c2-433d-80d2-6bad896374bf" providerId="ADAL" clId="{48B2D6BF-0DA7-4C71-8D34-D13692BC5B09}" dt="2017-09-02T13:27:51.927" v="3263" actId="114"/>
        <pc:sldMkLst>
          <pc:docMk/>
          <pc:sldMk cId="2769040563" sldId="267"/>
        </pc:sldMkLst>
        <pc:spChg chg="mod">
          <ac:chgData name="Paul Tinkler" userId="bcebf29c-73c2-433d-80d2-6bad896374bf" providerId="ADAL" clId="{48B2D6BF-0DA7-4C71-8D34-D13692BC5B09}" dt="2017-09-02T13:27:51.927" v="3263" actId="114"/>
          <ac:spMkLst>
            <pc:docMk/>
            <pc:sldMk cId="2769040563" sldId="267"/>
            <ac:spMk id="2" creationId="{B7122BCB-FAE0-4A24-8318-6DBDA6B8B9EB}"/>
          </ac:spMkLst>
        </pc:spChg>
        <pc:spChg chg="mod">
          <ac:chgData name="Paul Tinkler" userId="bcebf29c-73c2-433d-80d2-6bad896374bf" providerId="ADAL" clId="{48B2D6BF-0DA7-4C71-8D34-D13692BC5B09}" dt="2017-09-02T13:26:53.972" v="3253" actId="27636"/>
          <ac:spMkLst>
            <pc:docMk/>
            <pc:sldMk cId="2769040563" sldId="267"/>
            <ac:spMk id="3" creationId="{2046BE98-EC23-4BBA-980D-2A080BE0F7C0}"/>
          </ac:spMkLst>
        </pc:spChg>
        <pc:spChg chg="add del">
          <ac:chgData name="Paul Tinkler" userId="bcebf29c-73c2-433d-80d2-6bad896374bf" providerId="ADAL" clId="{48B2D6BF-0DA7-4C71-8D34-D13692BC5B09}" dt="2017-09-02T13:27:11.423" v="3255" actId="114"/>
          <ac:spMkLst>
            <pc:docMk/>
            <pc:sldMk cId="2769040563" sldId="267"/>
            <ac:spMk id="4" creationId="{96FFD474-9A8E-4C9F-8915-EEF709050A53}"/>
          </ac:spMkLst>
        </pc:spChg>
        <pc:graphicFrameChg chg="add mod modGraphic">
          <ac:chgData name="Paul Tinkler" userId="bcebf29c-73c2-433d-80d2-6bad896374bf" providerId="ADAL" clId="{48B2D6BF-0DA7-4C71-8D34-D13692BC5B09}" dt="2017-09-02T13:27:35.437" v="3260" actId="1076"/>
          <ac:graphicFrameMkLst>
            <pc:docMk/>
            <pc:sldMk cId="2769040563" sldId="267"/>
            <ac:graphicFrameMk id="5" creationId="{885B18EF-73D2-4BD2-9F05-ED941ABE77DB}"/>
          </ac:graphicFrameMkLst>
        </pc:graphicFrameChg>
      </pc:sldChg>
      <pc:sldChg chg="modSp add modNotesTx">
        <pc:chgData name="Paul Tinkler" userId="bcebf29c-73c2-433d-80d2-6bad896374bf" providerId="ADAL" clId="{48B2D6BF-0DA7-4C71-8D34-D13692BC5B09}" dt="2017-09-02T13:42:52.334" v="4301" actId="115"/>
        <pc:sldMkLst>
          <pc:docMk/>
          <pc:sldMk cId="2480995254" sldId="268"/>
        </pc:sldMkLst>
        <pc:spChg chg="mod">
          <ac:chgData name="Paul Tinkler" userId="bcebf29c-73c2-433d-80d2-6bad896374bf" providerId="ADAL" clId="{48B2D6BF-0DA7-4C71-8D34-D13692BC5B09}" dt="2017-09-02T13:28:34.348" v="3283" actId="20577"/>
          <ac:spMkLst>
            <pc:docMk/>
            <pc:sldMk cId="2480995254" sldId="268"/>
            <ac:spMk id="2" creationId="{195AB1C7-3ACC-4D96-8E7D-C3B08AF2E4BE}"/>
          </ac:spMkLst>
        </pc:spChg>
        <pc:spChg chg="mod">
          <ac:chgData name="Paul Tinkler" userId="bcebf29c-73c2-433d-80d2-6bad896374bf" providerId="ADAL" clId="{48B2D6BF-0DA7-4C71-8D34-D13692BC5B09}" dt="2017-09-02T13:42:03.972" v="4160" actId="27636"/>
          <ac:spMkLst>
            <pc:docMk/>
            <pc:sldMk cId="2480995254" sldId="268"/>
            <ac:spMk id="3" creationId="{43604C28-B602-41D4-B3D2-DE24536A3C0B}"/>
          </ac:spMkLst>
        </pc:spChg>
      </pc:sldChg>
      <pc:sldChg chg="modSp add">
        <pc:chgData name="Paul Tinkler" userId="bcebf29c-73c2-433d-80d2-6bad896374bf" providerId="ADAL" clId="{48B2D6BF-0DA7-4C71-8D34-D13692BC5B09}" dt="2017-09-02T13:43:06.394" v="4311" actId="20577"/>
        <pc:sldMkLst>
          <pc:docMk/>
          <pc:sldMk cId="1062648933" sldId="269"/>
        </pc:sldMkLst>
        <pc:spChg chg="mod">
          <ac:chgData name="Paul Tinkler" userId="bcebf29c-73c2-433d-80d2-6bad896374bf" providerId="ADAL" clId="{48B2D6BF-0DA7-4C71-8D34-D13692BC5B09}" dt="2017-09-02T13:37:30.740" v="3710" actId="20577"/>
          <ac:spMkLst>
            <pc:docMk/>
            <pc:sldMk cId="1062648933" sldId="269"/>
            <ac:spMk id="2" creationId="{1F60F277-FBD4-4806-A417-9251B8B3633C}"/>
          </ac:spMkLst>
        </pc:spChg>
        <pc:spChg chg="mod">
          <ac:chgData name="Paul Tinkler" userId="bcebf29c-73c2-433d-80d2-6bad896374bf" providerId="ADAL" clId="{48B2D6BF-0DA7-4C71-8D34-D13692BC5B09}" dt="2017-09-02T13:43:06.394" v="4311" actId="20577"/>
          <ac:spMkLst>
            <pc:docMk/>
            <pc:sldMk cId="1062648933" sldId="269"/>
            <ac:spMk id="3" creationId="{454C49AB-766D-45AC-BBA3-EA44982F8638}"/>
          </ac:spMkLst>
        </pc:spChg>
      </pc:sldChg>
      <pc:sldChg chg="addSp delSp modSp add modNotesTx">
        <pc:chgData name="Paul Tinkler" userId="bcebf29c-73c2-433d-80d2-6bad896374bf" providerId="ADAL" clId="{48B2D6BF-0DA7-4C71-8D34-D13692BC5B09}" dt="2017-09-02T13:57:09.161" v="5510" actId="20577"/>
        <pc:sldMkLst>
          <pc:docMk/>
          <pc:sldMk cId="3877238005" sldId="270"/>
        </pc:sldMkLst>
        <pc:spChg chg="mod">
          <ac:chgData name="Paul Tinkler" userId="bcebf29c-73c2-433d-80d2-6bad896374bf" providerId="ADAL" clId="{48B2D6BF-0DA7-4C71-8D34-D13692BC5B09}" dt="2017-09-02T13:43:15.948" v="4329" actId="20577"/>
          <ac:spMkLst>
            <pc:docMk/>
            <pc:sldMk cId="3877238005" sldId="270"/>
            <ac:spMk id="2" creationId="{A5749A54-80A7-4D63-B64E-F250D771548E}"/>
          </ac:spMkLst>
        </pc:spChg>
        <pc:spChg chg="mod">
          <ac:chgData name="Paul Tinkler" userId="bcebf29c-73c2-433d-80d2-6bad896374bf" providerId="ADAL" clId="{48B2D6BF-0DA7-4C71-8D34-D13692BC5B09}" dt="2017-09-02T13:57:09.161" v="5510" actId="20577"/>
          <ac:spMkLst>
            <pc:docMk/>
            <pc:sldMk cId="3877238005" sldId="270"/>
            <ac:spMk id="3" creationId="{8F92462C-F77C-433F-8A4F-A33785D7E70F}"/>
          </ac:spMkLst>
        </pc:spChg>
        <pc:spChg chg="add del mod">
          <ac:chgData name="Paul Tinkler" userId="bcebf29c-73c2-433d-80d2-6bad896374bf" providerId="ADAL" clId="{48B2D6BF-0DA7-4C71-8D34-D13692BC5B09}" dt="2017-09-02T13:52:09.321" v="5058" actId="478"/>
          <ac:spMkLst>
            <pc:docMk/>
            <pc:sldMk cId="3877238005" sldId="270"/>
            <ac:spMk id="6" creationId="{42C453E9-0880-409A-B375-70E56DC02973}"/>
          </ac:spMkLst>
        </pc:spChg>
        <pc:picChg chg="add mod">
          <ac:chgData name="Paul Tinkler" userId="bcebf29c-73c2-433d-80d2-6bad896374bf" providerId="ADAL" clId="{48B2D6BF-0DA7-4C71-8D34-D13692BC5B09}" dt="2017-09-02T13:52:20.817" v="5061" actId="1076"/>
          <ac:picMkLst>
            <pc:docMk/>
            <pc:sldMk cId="3877238005" sldId="270"/>
            <ac:picMk id="5" creationId="{4CD4689C-52D0-46B1-9D3A-64D3F7B27B2C}"/>
          </ac:picMkLst>
        </pc:picChg>
      </pc:sldChg>
      <pc:sldChg chg="addSp delSp modSp add">
        <pc:chgData name="Paul Tinkler" userId="bcebf29c-73c2-433d-80d2-6bad896374bf" providerId="ADAL" clId="{48B2D6BF-0DA7-4C71-8D34-D13692BC5B09}" dt="2017-09-02T14:00:17.564" v="5703" actId="114"/>
        <pc:sldMkLst>
          <pc:docMk/>
          <pc:sldMk cId="860842713" sldId="271"/>
        </pc:sldMkLst>
        <pc:spChg chg="mod">
          <ac:chgData name="Paul Tinkler" userId="bcebf29c-73c2-433d-80d2-6bad896374bf" providerId="ADAL" clId="{48B2D6BF-0DA7-4C71-8D34-D13692BC5B09}" dt="2017-09-02T13:57:30.732" v="5517" actId="20577"/>
          <ac:spMkLst>
            <pc:docMk/>
            <pc:sldMk cId="860842713" sldId="271"/>
            <ac:spMk id="2" creationId="{1ED6C20A-E8DE-446D-9A61-088AFEBABC62}"/>
          </ac:spMkLst>
        </pc:spChg>
        <pc:spChg chg="mod">
          <ac:chgData name="Paul Tinkler" userId="bcebf29c-73c2-433d-80d2-6bad896374bf" providerId="ADAL" clId="{48B2D6BF-0DA7-4C71-8D34-D13692BC5B09}" dt="2017-09-02T14:00:17.564" v="5703" actId="114"/>
          <ac:spMkLst>
            <pc:docMk/>
            <pc:sldMk cId="860842713" sldId="271"/>
            <ac:spMk id="3" creationId="{5E2C6EBB-C084-4323-AD29-D2A9DF8629EF}"/>
          </ac:spMkLst>
        </pc:spChg>
        <pc:spChg chg="add del mod">
          <ac:chgData name="Paul Tinkler" userId="bcebf29c-73c2-433d-80d2-6bad896374bf" providerId="ADAL" clId="{48B2D6BF-0DA7-4C71-8D34-D13692BC5B09}" dt="2017-09-02T13:58:59.804" v="5689" actId="478"/>
          <ac:spMkLst>
            <pc:docMk/>
            <pc:sldMk cId="860842713" sldId="271"/>
            <ac:spMk id="6" creationId="{AB8B7464-6FF3-4ABB-9D95-9E37AAA56568}"/>
          </ac:spMkLst>
        </pc:spChg>
        <pc:picChg chg="add mod">
          <ac:chgData name="Paul Tinkler" userId="bcebf29c-73c2-433d-80d2-6bad896374bf" providerId="ADAL" clId="{48B2D6BF-0DA7-4C71-8D34-D13692BC5B09}" dt="2017-09-02T13:59:10.689" v="5692" actId="1076"/>
          <ac:picMkLst>
            <pc:docMk/>
            <pc:sldMk cId="860842713" sldId="271"/>
            <ac:picMk id="5" creationId="{EE98D388-2D73-4048-B569-AE62CEEF508B}"/>
          </ac:picMkLst>
        </pc:picChg>
      </pc:sldChg>
      <pc:sldChg chg="modSp add">
        <pc:chgData name="Paul Tinkler" userId="bcebf29c-73c2-433d-80d2-6bad896374bf" providerId="ADAL" clId="{48B2D6BF-0DA7-4C71-8D34-D13692BC5B09}" dt="2017-09-02T14:02:39.536" v="5712" actId="5793"/>
        <pc:sldMkLst>
          <pc:docMk/>
          <pc:sldMk cId="525883354" sldId="272"/>
        </pc:sldMkLst>
        <pc:spChg chg="mod">
          <ac:chgData name="Paul Tinkler" userId="bcebf29c-73c2-433d-80d2-6bad896374bf" providerId="ADAL" clId="{48B2D6BF-0DA7-4C71-8D34-D13692BC5B09}" dt="2017-09-02T14:00:38.171" v="5710" actId="20577"/>
          <ac:spMkLst>
            <pc:docMk/>
            <pc:sldMk cId="525883354" sldId="272"/>
            <ac:spMk id="2" creationId="{1D67C9EA-A8D4-42D1-BC5D-0919F642D77A}"/>
          </ac:spMkLst>
        </pc:spChg>
        <pc:spChg chg="mod">
          <ac:chgData name="Paul Tinkler" userId="bcebf29c-73c2-433d-80d2-6bad896374bf" providerId="ADAL" clId="{48B2D6BF-0DA7-4C71-8D34-D13692BC5B09}" dt="2017-09-02T14:02:39.536" v="5712" actId="5793"/>
          <ac:spMkLst>
            <pc:docMk/>
            <pc:sldMk cId="525883354" sldId="272"/>
            <ac:spMk id="3" creationId="{477D1DD7-B82F-47FC-99C5-62E023EEE515}"/>
          </ac:spMkLst>
        </pc:spChg>
      </pc:sldChg>
      <pc:sldChg chg="modSp add">
        <pc:chgData name="Paul Tinkler" userId="bcebf29c-73c2-433d-80d2-6bad896374bf" providerId="ADAL" clId="{48B2D6BF-0DA7-4C71-8D34-D13692BC5B09}" dt="2017-09-05T18:04:04.412" v="7172" actId="20577"/>
        <pc:sldMkLst>
          <pc:docMk/>
          <pc:sldMk cId="3753753681" sldId="273"/>
        </pc:sldMkLst>
        <pc:spChg chg="mod">
          <ac:chgData name="Paul Tinkler" userId="bcebf29c-73c2-433d-80d2-6bad896374bf" providerId="ADAL" clId="{48B2D6BF-0DA7-4C71-8D34-D13692BC5B09}" dt="2017-09-02T14:02:58.691" v="5713" actId="114"/>
          <ac:spMkLst>
            <pc:docMk/>
            <pc:sldMk cId="3753753681" sldId="273"/>
            <ac:spMk id="2" creationId="{73D102BB-DDF5-4D7A-B714-438831FABDC8}"/>
          </ac:spMkLst>
        </pc:spChg>
        <pc:spChg chg="mod">
          <ac:chgData name="Paul Tinkler" userId="bcebf29c-73c2-433d-80d2-6bad896374bf" providerId="ADAL" clId="{48B2D6BF-0DA7-4C71-8D34-D13692BC5B09}" dt="2017-09-05T18:04:04.412" v="7172" actId="20577"/>
          <ac:spMkLst>
            <pc:docMk/>
            <pc:sldMk cId="3753753681" sldId="273"/>
            <ac:spMk id="3" creationId="{8DFCCE80-B420-40DC-B728-66CA6C4A0615}"/>
          </ac:spMkLst>
        </pc:spChg>
      </pc:sldChg>
      <pc:sldChg chg="add del">
        <pc:chgData name="Paul Tinkler" userId="bcebf29c-73c2-433d-80d2-6bad896374bf" providerId="ADAL" clId="{48B2D6BF-0DA7-4C71-8D34-D13692BC5B09}" dt="2017-09-02T14:12:35.374" v="6067" actId="2696"/>
        <pc:sldMkLst>
          <pc:docMk/>
          <pc:sldMk cId="139691381" sldId="274"/>
        </pc:sldMkLst>
      </pc:sldChg>
      <pc:sldChg chg="modSp add modNotesTx">
        <pc:chgData name="Paul Tinkler" userId="bcebf29c-73c2-433d-80d2-6bad896374bf" providerId="ADAL" clId="{48B2D6BF-0DA7-4C71-8D34-D13692BC5B09}" dt="2017-09-05T18:01:19.660" v="7062" actId="20577"/>
        <pc:sldMkLst>
          <pc:docMk/>
          <pc:sldMk cId="2205643163" sldId="274"/>
        </pc:sldMkLst>
        <pc:spChg chg="mod">
          <ac:chgData name="Paul Tinkler" userId="bcebf29c-73c2-433d-80d2-6bad896374bf" providerId="ADAL" clId="{48B2D6BF-0DA7-4C71-8D34-D13692BC5B09}" dt="2017-09-05T17:57:09.353" v="6533" actId="20577"/>
          <ac:spMkLst>
            <pc:docMk/>
            <pc:sldMk cId="2205643163" sldId="274"/>
            <ac:spMk id="2" creationId="{3CFCFBA9-D735-4B8F-BFEA-3EF1122A8D41}"/>
          </ac:spMkLst>
        </pc:spChg>
        <pc:spChg chg="mod">
          <ac:chgData name="Paul Tinkler" userId="bcebf29c-73c2-433d-80d2-6bad896374bf" providerId="ADAL" clId="{48B2D6BF-0DA7-4C71-8D34-D13692BC5B09}" dt="2017-09-05T17:58:22.314" v="6669" actId="20577"/>
          <ac:spMkLst>
            <pc:docMk/>
            <pc:sldMk cId="2205643163" sldId="274"/>
            <ac:spMk id="3" creationId="{9A54A8BE-1380-4030-8929-DC063DEAD172}"/>
          </ac:spMkLst>
        </pc:spChg>
      </pc:sldChg>
      <pc:sldChg chg="add del">
        <pc:chgData name="Paul Tinkler" userId="bcebf29c-73c2-433d-80d2-6bad896374bf" providerId="ADAL" clId="{48B2D6BF-0DA7-4C71-8D34-D13692BC5B09}" dt="2017-09-02T14:12:36.884" v="6068" actId="2696"/>
        <pc:sldMkLst>
          <pc:docMk/>
          <pc:sldMk cId="415781639" sldId="275"/>
        </pc:sldMkLst>
      </pc:sldChg>
      <pc:sldChg chg="add del">
        <pc:chgData name="Paul Tinkler" userId="bcebf29c-73c2-433d-80d2-6bad896374bf" providerId="ADAL" clId="{48B2D6BF-0DA7-4C71-8D34-D13692BC5B09}" dt="2017-09-02T14:12:37.805" v="6069" actId="2696"/>
        <pc:sldMkLst>
          <pc:docMk/>
          <pc:sldMk cId="868260168" sldId="27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19/09/2017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1522D0-3336-44D4-AA23-1A018CE2D237}" type="datetimeFigureOut">
              <a:rPr lang="en-GB" smtClean="0"/>
              <a:t>19/09/2017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DB3521-01FC-42D9-9AE2-A7A797DDD782}" type="slidenum">
              <a:rPr lang="en-GB" smtClean="0"/>
              <a:t>‹#›</a:t>
            </a:fld>
            <a:endParaRPr lang="en-GB"/>
          </a:p>
        </p:txBody>
      </p:sp>
    </p:spTree>
    <p:extLst>
      <p:ext uri="{BB962C8B-B14F-4D97-AF65-F5344CB8AC3E}">
        <p14:creationId xmlns:p14="http://schemas.microsoft.com/office/powerpoint/2010/main" val="30213382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s://www.snapsurveys.com/paper-surveys/" TargetMode="External"/><Relationship Id="rId13" Type="http://schemas.openxmlformats.org/officeDocument/2006/relationships/hyperlink" Target="http://www2.le.ac.uk/offices/ld/resources/study/thought-mapping" TargetMode="External"/><Relationship Id="rId18" Type="http://schemas.openxmlformats.org/officeDocument/2006/relationships/hyperlink" Target="https://www.skillsyouneed.com/ips/clarification.html" TargetMode="External"/><Relationship Id="rId26" Type="http://schemas.openxmlformats.org/officeDocument/2006/relationships/hyperlink" Target="https://www.skillsyouneed.com/ips/effective-speaking.html" TargetMode="External"/><Relationship Id="rId3" Type="http://schemas.openxmlformats.org/officeDocument/2006/relationships/hyperlink" Target="https://www.skillsyouneed.com/ps/work-life-balance.html" TargetMode="External"/><Relationship Id="rId21" Type="http://schemas.openxmlformats.org/officeDocument/2006/relationships/hyperlink" Target="https://www.skillsyouneed.com/ips/charisma.html" TargetMode="External"/><Relationship Id="rId34" Type="http://schemas.openxmlformats.org/officeDocument/2006/relationships/hyperlink" Target="https://www.skillsyouneed.com/ps/avoiding-stress.html" TargetMode="External"/><Relationship Id="rId7" Type="http://schemas.openxmlformats.org/officeDocument/2006/relationships/hyperlink" Target="https://www.snapsurveys.com/online-surveys/" TargetMode="External"/><Relationship Id="rId12" Type="http://schemas.openxmlformats.org/officeDocument/2006/relationships/hyperlink" Target="http://www2.le.ac.uk/offices/ld/resources/study/notes" TargetMode="External"/><Relationship Id="rId17" Type="http://schemas.openxmlformats.org/officeDocument/2006/relationships/hyperlink" Target="https://www.brightknowledge.org/study-support/become-a-more-active-reader" TargetMode="External"/><Relationship Id="rId25" Type="http://schemas.openxmlformats.org/officeDocument/2006/relationships/hyperlink" Target="https://www.skillsyouneed.com/ips/nonverbal-communication.html" TargetMode="External"/><Relationship Id="rId33" Type="http://schemas.openxmlformats.org/officeDocument/2006/relationships/hyperlink" Target="https://www.skillsyouneed.com/ps/positive-thinking.html" TargetMode="External"/><Relationship Id="rId2" Type="http://schemas.openxmlformats.org/officeDocument/2006/relationships/slide" Target="../slides/slide3.xml"/><Relationship Id="rId16" Type="http://schemas.openxmlformats.org/officeDocument/2006/relationships/hyperlink" Target="https://www.brightknowledge.org/study-skills/improve-your-reading-skills" TargetMode="External"/><Relationship Id="rId20" Type="http://schemas.openxmlformats.org/officeDocument/2006/relationships/hyperlink" Target="https://www.skillsyouneed.com/ips/listening-skills.html" TargetMode="External"/><Relationship Id="rId29" Type="http://schemas.openxmlformats.org/officeDocument/2006/relationships/hyperlink" Target="https://www.skillsyouneed.com/ips/mediation-skills.html" TargetMode="External"/><Relationship Id="rId1" Type="http://schemas.openxmlformats.org/officeDocument/2006/relationships/notesMaster" Target="../notesMasters/notesMaster1.xml"/><Relationship Id="rId6" Type="http://schemas.openxmlformats.org/officeDocument/2006/relationships/hyperlink" Target="https://www.skillsyouneed.com/ips/listening-types.html" TargetMode="External"/><Relationship Id="rId11" Type="http://schemas.openxmlformats.org/officeDocument/2006/relationships/hyperlink" Target="http://www2.le.ac.uk/offices/ld/resources/study-guides-pdfs/study-skills-pdfs/improving-reading-v0.1.pdf" TargetMode="External"/><Relationship Id="rId24" Type="http://schemas.openxmlformats.org/officeDocument/2006/relationships/hyperlink" Target="https://www.skillsyouneed.com/ips/verbal-communication.html" TargetMode="External"/><Relationship Id="rId32" Type="http://schemas.openxmlformats.org/officeDocument/2006/relationships/hyperlink" Target="https://www.skillsyouneed.com/ps/personal-presentation.html" TargetMode="External"/><Relationship Id="rId5" Type="http://schemas.openxmlformats.org/officeDocument/2006/relationships/hyperlink" Target="https://www.skillsyouneed.com/learn/critical-thinking.html" TargetMode="External"/><Relationship Id="rId15" Type="http://schemas.openxmlformats.org/officeDocument/2006/relationships/hyperlink" Target="https://www.brightknowledge.org/study-support/time-management-tips" TargetMode="External"/><Relationship Id="rId23" Type="http://schemas.openxmlformats.org/officeDocument/2006/relationships/hyperlink" Target="https://www.skillsyouneed.com/ips/empathy.html" TargetMode="External"/><Relationship Id="rId28" Type="http://schemas.openxmlformats.org/officeDocument/2006/relationships/hyperlink" Target="https://www.skillsyouneed.com/ps/developing-humour.html" TargetMode="External"/><Relationship Id="rId36" Type="http://schemas.openxmlformats.org/officeDocument/2006/relationships/hyperlink" Target="https://www.skillsyouneed.com/present/presentation-tips.html" TargetMode="External"/><Relationship Id="rId10" Type="http://schemas.openxmlformats.org/officeDocument/2006/relationships/hyperlink" Target="https://www.skillsyouneed.com/learn/academic-referencing.html" TargetMode="External"/><Relationship Id="rId19" Type="http://schemas.openxmlformats.org/officeDocument/2006/relationships/hyperlink" Target="https://www.skillsyouneed.com/ips/reflecting.html" TargetMode="External"/><Relationship Id="rId31" Type="http://schemas.openxmlformats.org/officeDocument/2006/relationships/hyperlink" Target="https://www.skillsyouneed.com/ips/conflict-and-mediation.html" TargetMode="External"/><Relationship Id="rId4" Type="http://schemas.openxmlformats.org/officeDocument/2006/relationships/hyperlink" Target="https://www.skillsyouneed.com/ps/stress-tips.html" TargetMode="External"/><Relationship Id="rId9" Type="http://schemas.openxmlformats.org/officeDocument/2006/relationships/hyperlink" Target="https://www.snapsurveys.com/mobile-surveys/" TargetMode="External"/><Relationship Id="rId14" Type="http://schemas.openxmlformats.org/officeDocument/2006/relationships/hyperlink" Target="https://www.brightknowledge.org/study-support/learn-to-motivate-yourself" TargetMode="External"/><Relationship Id="rId22" Type="http://schemas.openxmlformats.org/officeDocument/2006/relationships/hyperlink" Target="https://www.skillsyouneed.com/general/emotional-intelligence.html" TargetMode="External"/><Relationship Id="rId27" Type="http://schemas.openxmlformats.org/officeDocument/2006/relationships/hyperlink" Target="https://www.skillsyouneed.com/ips/rapport.html" TargetMode="External"/><Relationship Id="rId30" Type="http://schemas.openxmlformats.org/officeDocument/2006/relationships/hyperlink" Target="https://www.skillsyouneed.com/ips/negotiation.html" TargetMode="External"/><Relationship Id="rId35" Type="http://schemas.openxmlformats.org/officeDocument/2006/relationships/hyperlink" Target="https://www.skillsyouneed.com/ps/relax.html"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n.wikipedia.org/wiki/Time_limit"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discuss each of these – encouraging comments and views from the group</a:t>
            </a:r>
            <a:r>
              <a:rPr lang="en-GB" dirty="0" smtClean="0"/>
              <a:t>.</a:t>
            </a:r>
          </a:p>
          <a:p>
            <a:r>
              <a:rPr lang="en-GB" b="1" dirty="0" smtClean="0">
                <a:effectLst/>
              </a:rPr>
              <a:t>What are Study Skills?</a:t>
            </a:r>
          </a:p>
          <a:p>
            <a:r>
              <a:rPr lang="en-GB" dirty="0" smtClean="0">
                <a:effectLst/>
              </a:rPr>
              <a:t>Study skills are the skills you need to enable you to study and learn efficiently – they are an important set of transferable life skills.</a:t>
            </a:r>
            <a:endParaRPr lang="en-GB" dirty="0" smtClean="0"/>
          </a:p>
          <a:p>
            <a:endParaRPr lang="en-GB" dirty="0" smtClean="0"/>
          </a:p>
          <a:p>
            <a:r>
              <a:rPr lang="en-GB" b="1" dirty="0" smtClean="0"/>
              <a:t>Time management</a:t>
            </a:r>
          </a:p>
          <a:p>
            <a:r>
              <a:rPr lang="en-GB" dirty="0" smtClean="0">
                <a:effectLst/>
              </a:rPr>
              <a:t>Everybody has different aspects of life to balance, work, family, personal life and studies.  In order to benefit from your studies you will need to feel that you have some measure of control over your study time.</a:t>
            </a:r>
          </a:p>
          <a:p>
            <a:endParaRPr lang="en-GB" dirty="0" smtClean="0">
              <a:effectLst/>
            </a:endParaRPr>
          </a:p>
          <a:p>
            <a:r>
              <a:rPr lang="en-GB" dirty="0" smtClean="0">
                <a:effectLst/>
              </a:rPr>
              <a:t>Gaining control of your time requires some thought and planning.</a:t>
            </a:r>
            <a:r>
              <a:rPr lang="en-GB" baseline="0" dirty="0" smtClean="0">
                <a:effectLst/>
              </a:rPr>
              <a:t> </a:t>
            </a:r>
            <a:r>
              <a:rPr lang="en-GB" dirty="0" smtClean="0">
                <a:effectLst/>
              </a:rPr>
              <a:t>Ineffective time management means you get less done.</a:t>
            </a:r>
          </a:p>
          <a:p>
            <a:endParaRPr lang="en-GB" dirty="0" smtClean="0">
              <a:effectLst/>
            </a:endParaRPr>
          </a:p>
          <a:p>
            <a:r>
              <a:rPr lang="en-GB" dirty="0" smtClean="0">
                <a:effectLst/>
              </a:rPr>
              <a:t>This, in turn, can lead to stress and anxiety, which are common problems when trying to juggle the demands of a busy life.  By developing your time management skills you can alleviate many of the triggers for negative stress and work towards finding a positive and healthy </a:t>
            </a:r>
            <a:r>
              <a:rPr lang="en-GB" b="1" dirty="0" smtClean="0">
                <a:effectLst/>
                <a:hlinkClick r:id="rId3"/>
              </a:rPr>
              <a:t>work/life balance</a:t>
            </a:r>
            <a:r>
              <a:rPr lang="en-GB" dirty="0" smtClean="0">
                <a:effectLst/>
              </a:rPr>
              <a:t>.</a:t>
            </a:r>
          </a:p>
          <a:p>
            <a:r>
              <a:rPr lang="en-GB" dirty="0" smtClean="0">
                <a:effectLst/>
              </a:rPr>
              <a:t>See our page: </a:t>
            </a:r>
            <a:r>
              <a:rPr lang="en-GB" b="1" dirty="0" smtClean="0">
                <a:effectLst/>
                <a:hlinkClick r:id="rId4"/>
              </a:rPr>
              <a:t>Tips to Avoid Stress</a:t>
            </a:r>
            <a:r>
              <a:rPr lang="en-GB" dirty="0" smtClean="0">
                <a:effectLst/>
              </a:rPr>
              <a:t> for more information.</a:t>
            </a:r>
          </a:p>
          <a:p>
            <a:endParaRPr lang="en-GB" dirty="0" smtClean="0">
              <a:effectLst/>
            </a:endParaRPr>
          </a:p>
          <a:p>
            <a:r>
              <a:rPr lang="en-GB" b="1" dirty="0" smtClean="0">
                <a:effectLst/>
              </a:rPr>
              <a:t>Effective time management also enables you to work your way, systematically, through your studies – breaking large tasks into smaller, more quickly achievable sub-tasks.</a:t>
            </a:r>
          </a:p>
          <a:p>
            <a:endParaRPr lang="en-GB" dirty="0" smtClean="0">
              <a:effectLst/>
            </a:endParaRPr>
          </a:p>
          <a:p>
            <a:r>
              <a:rPr lang="en-GB" dirty="0" smtClean="0">
                <a:effectLst/>
              </a:rPr>
              <a:t>This in turn can lead to a greater sense of achievement as you progress, you can tick things off your ‘to-do’ list.  This enhanced  sense of achievement will help boost your confidence and enable you to develop your study skills further.</a:t>
            </a:r>
          </a:p>
          <a:p>
            <a:endParaRPr lang="en-GB" dirty="0" smtClean="0">
              <a:effectLst/>
            </a:endParaRPr>
          </a:p>
          <a:p>
            <a:r>
              <a:rPr lang="en-GB" dirty="0" smtClean="0">
                <a:effectLst/>
              </a:rPr>
              <a:t>It is important to understand, however, that time management for study is not just about managing the quantity of your study time – the time it takes to complete tasks.  Managing study time effectively also involves monitoring your personal energy levels and your current feelings about study.  Doing so can help you to stay motivated and committed to your study.  </a:t>
            </a:r>
          </a:p>
          <a:p>
            <a:endParaRPr lang="en-GB" dirty="0" smtClean="0">
              <a:effectLst/>
            </a:endParaRPr>
          </a:p>
          <a:p>
            <a:r>
              <a:rPr lang="en-GB" dirty="0" smtClean="0">
                <a:effectLst/>
              </a:rPr>
              <a:t>In other words, time management for study is being aware of your own personal limitations, knowing when to work and when to stop.  It is as much about the quality of your time as it is about the quantity of time needed for study.</a:t>
            </a:r>
          </a:p>
          <a:p>
            <a:endParaRPr lang="en-GB" dirty="0" smtClean="0">
              <a:effectLst/>
            </a:endParaRPr>
          </a:p>
          <a:p>
            <a:r>
              <a:rPr lang="en-GB" b="1" dirty="0" smtClean="0">
                <a:effectLst/>
              </a:rPr>
              <a:t>Developing a Study Timetable</a:t>
            </a:r>
          </a:p>
          <a:p>
            <a:r>
              <a:rPr lang="en-GB" dirty="0" smtClean="0">
                <a:effectLst/>
              </a:rPr>
              <a:t>Developing and following your own personalised learning timetable can be helpful to your studies and your motivation for a number of reasons:</a:t>
            </a:r>
          </a:p>
          <a:p>
            <a:pPr>
              <a:buFont typeface="Arial"/>
              <a:buChar char="•"/>
            </a:pPr>
            <a:r>
              <a:rPr lang="en-GB" dirty="0" smtClean="0">
                <a:effectLst/>
              </a:rPr>
              <a:t>A timetable adds focus, pattern and structure to your study.</a:t>
            </a:r>
          </a:p>
          <a:p>
            <a:pPr>
              <a:buFont typeface="Arial"/>
              <a:buChar char="•"/>
            </a:pPr>
            <a:r>
              <a:rPr lang="en-GB" dirty="0" smtClean="0">
                <a:effectLst/>
              </a:rPr>
              <a:t>Timetabling will enable you to review each section of your studies, establishing the key tasks involved and identifying the time slots when you will engage with them.</a:t>
            </a:r>
          </a:p>
          <a:p>
            <a:pPr>
              <a:buFont typeface="Arial"/>
              <a:buChar char="•"/>
            </a:pPr>
            <a:r>
              <a:rPr lang="en-GB" dirty="0" smtClean="0">
                <a:effectLst/>
              </a:rPr>
              <a:t>Creating a learning timetable will help you to overcome procrastination and unnecessary dithering.  You will find it useful to develop some sort of personalised system for organising your study time.  This will allow you to decide </a:t>
            </a:r>
            <a:r>
              <a:rPr lang="en-GB" b="1" dirty="0" smtClean="0">
                <a:effectLst/>
              </a:rPr>
              <a:t>what</a:t>
            </a:r>
            <a:r>
              <a:rPr lang="en-GB" dirty="0" smtClean="0">
                <a:effectLst/>
              </a:rPr>
              <a:t> needs to be done and </a:t>
            </a:r>
            <a:r>
              <a:rPr lang="en-GB" b="1" dirty="0" smtClean="0">
                <a:effectLst/>
              </a:rPr>
              <a:t>when</a:t>
            </a:r>
            <a:r>
              <a:rPr lang="en-GB" dirty="0" smtClean="0">
                <a:effectLst/>
              </a:rPr>
              <a:t>.  Without such a structure a lot of time can be wasted procrastinating or being distracted by elements of the study process.  You might find yourself starting one thing and then another and wondering whether they are getting anywhere.</a:t>
            </a:r>
          </a:p>
          <a:p>
            <a:r>
              <a:rPr lang="en-GB" dirty="0" smtClean="0">
                <a:effectLst/>
              </a:rPr>
              <a:t>The aim of planning a study timetable is to identify or create regular time slots for study, ideally when you will be at your most alert, free from distractions and able to concentrate.  Think about planning your study as an integral part of your life.  This train of thought can go a long way to help you to maintain a positive attitude and a healthy work/life balance.</a:t>
            </a:r>
          </a:p>
          <a:p>
            <a:pPr>
              <a:buFont typeface="Arial"/>
              <a:buChar char="•"/>
            </a:pPr>
            <a:r>
              <a:rPr lang="en-GB" dirty="0" smtClean="0">
                <a:effectLst/>
              </a:rPr>
              <a:t>It is important, when planning, to realise that study does not take place in a vacuum but needs to be organised around your other fixed commitments, like work and/or family.  This may involve looking at regular activities that could be moved, done less frequently, delegated or deferred whilst you study.</a:t>
            </a:r>
          </a:p>
          <a:p>
            <a:pPr>
              <a:buFont typeface="Arial"/>
              <a:buChar char="•"/>
            </a:pPr>
            <a:r>
              <a:rPr lang="en-GB" dirty="0" smtClean="0">
                <a:effectLst/>
              </a:rPr>
              <a:t>Depending on your circumstances it may help to involve other people, colleagues, peers, family and friends in the planning process to, where possible, gain their understanding, cooperation and support.  When you create a study timetable that you can share with others it will help them to feel included and involved.  It will also act as a reminder to them that there will be times when you should not be disturbed.  </a:t>
            </a:r>
          </a:p>
          <a:p>
            <a:pPr>
              <a:buFont typeface="Arial"/>
              <a:buChar char="•"/>
            </a:pPr>
            <a:r>
              <a:rPr lang="en-GB" dirty="0" smtClean="0">
                <a:effectLst/>
              </a:rPr>
              <a:t>It is important to schedule ‘free-time’ into your timetable.  Such time can be used for relaxation, and social activities, things that help you achieve a balance.  Having ‘free-time’ slots also means that there will be an element of flexibility built into your timetable.  If a task needs extra time or there are some unexpected developments you have a built in a way of coping.</a:t>
            </a:r>
          </a:p>
          <a:p>
            <a:pPr>
              <a:buFont typeface="Arial"/>
              <a:buChar char="•"/>
            </a:pPr>
            <a:r>
              <a:rPr lang="en-GB" dirty="0" smtClean="0">
                <a:effectLst/>
              </a:rPr>
              <a:t>You also need to think about how much time you need to devote to study as you plan and draw up a timetable.  If you are a full-time student you’ll obviously need more study time available than a part-time or casual student.</a:t>
            </a:r>
          </a:p>
          <a:p>
            <a:r>
              <a:rPr lang="en-GB" dirty="0" smtClean="0">
                <a:effectLst/>
              </a:rPr>
              <a:t>Once you have considered all of the points above and thought about your own circumstances, start to prepare a timetable.</a:t>
            </a:r>
          </a:p>
          <a:p>
            <a:r>
              <a:rPr lang="en-GB" dirty="0" smtClean="0">
                <a:effectLst/>
              </a:rPr>
              <a:t>It is usually easiest to think in terms of weeks when you design your timetable, although this is a purely personal exercise so use whatever suits your circumstances best.  Split up each day, in a logical way to accommodate your commitments – if you are a student then mark when you will be attending lectures or seminars, when you will have chance to speak to tutors and when you’ll have time to work on your assignments.  If you work then mark out the blocks of time when you will be at work.  If you are a parent, especially of younger children, then note the times when you need to be doing the school run, spending quality time etc.  Block off known commitments first and see what time you have left for study.</a:t>
            </a:r>
          </a:p>
          <a:p>
            <a:r>
              <a:rPr lang="en-GB" b="1" dirty="0" smtClean="0">
                <a:effectLst/>
              </a:rPr>
              <a:t>Keep your timetable template and update your timetable each week.</a:t>
            </a:r>
            <a:r>
              <a:rPr lang="en-GB" dirty="0" smtClean="0">
                <a:effectLst/>
              </a:rPr>
              <a:t>  If you have a fairly regular routine the chances are that the timetable will not have to change much over subsequent weeks.</a:t>
            </a:r>
          </a:p>
          <a:p>
            <a:r>
              <a:rPr lang="en-GB" b="1" dirty="0" smtClean="0">
                <a:effectLst/>
              </a:rPr>
              <a:t>Using your Study Timetable</a:t>
            </a:r>
          </a:p>
          <a:p>
            <a:r>
              <a:rPr lang="en-GB" dirty="0" smtClean="0">
                <a:effectLst/>
              </a:rPr>
              <a:t>Once you have decided when you will (or can) study, you will need to look at the specific tasks involved, what you will actually be spending your study time doing.  Try to allocate the tasks that require most concentration, writing assignments for example, to study slots when you will be most alert and free from distractions.  Tasks such as skim-reading books, periodicals or internet resources, to note if there are any relevant sections, may not require as much concentration.</a:t>
            </a:r>
          </a:p>
          <a:p>
            <a:endParaRPr lang="en-GB" dirty="0" smtClean="0">
              <a:effectLst/>
            </a:endParaRPr>
          </a:p>
          <a:p>
            <a:r>
              <a:rPr lang="en-GB" dirty="0" smtClean="0">
                <a:effectLst/>
              </a:rPr>
              <a:t>At the start of each week draw up a task (to do) list for that week.  Tasks may include reading key sections of a book, sourcing new information, planning an assignment or researching a particular area.  Allocate the tasks to relevant study slots on your timetable.  This will help you to keep track of your progress so that you have an unfolding record of your studies and can backtrack if necessary.</a:t>
            </a:r>
          </a:p>
          <a:p>
            <a:endParaRPr lang="en-GB" dirty="0" smtClean="0">
              <a:effectLst/>
            </a:endParaRPr>
          </a:p>
          <a:p>
            <a:r>
              <a:rPr lang="en-GB" dirty="0" smtClean="0">
                <a:effectLst/>
              </a:rPr>
              <a:t>Keep a note of your progress; if you are unable to finish a certain task, try to avoid negative feelings; you may be able to use some of your ‘free-time’ the following week to complete it?  As you progress through your study you will come to know how much can be realistically achieved in the time slots available and this will help you to plan more accurately.  Cross tasks off your ‘to-do’ list once they are done.  Remember that the object of the task or ‘to-do’ list is to avoid wasting time on issues that are not relevant or important.</a:t>
            </a:r>
          </a:p>
          <a:p>
            <a:endParaRPr lang="en-GB" dirty="0" smtClean="0">
              <a:effectLst/>
            </a:endParaRPr>
          </a:p>
          <a:p>
            <a:r>
              <a:rPr lang="en-GB" b="1" dirty="0" smtClean="0">
                <a:effectLst/>
              </a:rPr>
              <a:t>Setting Personal SMART Goals</a:t>
            </a:r>
          </a:p>
          <a:p>
            <a:r>
              <a:rPr lang="en-GB" b="1" dirty="0" smtClean="0">
                <a:effectLst/>
              </a:rPr>
              <a:t>Goal setting is the key to successful time management skills.</a:t>
            </a:r>
            <a:r>
              <a:rPr lang="en-GB" dirty="0" smtClean="0">
                <a:effectLst/>
              </a:rPr>
              <a:t>  By setting yourself goals you enable yourself to focus on key learning tasks relevant to the area you are studying, as well as helping to clarify the way forward.  Goal setting, when used in conjunction with a personal study timetable, will provide you with a structured pathway that can help guide you through your studies in a focused and calm way.  Goals give direction to your personal learning and development and will enable you also to track your progress, boosting your confidence and morale.</a:t>
            </a:r>
          </a:p>
          <a:p>
            <a:r>
              <a:rPr lang="en-GB" dirty="0" smtClean="0">
                <a:effectLst/>
              </a:rPr>
              <a:t>All goals should follow the </a:t>
            </a:r>
            <a:r>
              <a:rPr lang="en-GB" b="1" dirty="0" smtClean="0">
                <a:effectLst/>
              </a:rPr>
              <a:t>S.M.A.R.T.</a:t>
            </a:r>
            <a:r>
              <a:rPr lang="en-GB" dirty="0" smtClean="0">
                <a:effectLst/>
              </a:rPr>
              <a:t> acronym - that is goals should be:</a:t>
            </a:r>
          </a:p>
          <a:p>
            <a:r>
              <a:rPr lang="en-GB" b="1" dirty="0" smtClean="0">
                <a:effectLst/>
              </a:rPr>
              <a:t>Specific</a:t>
            </a:r>
            <a:r>
              <a:rPr lang="en-GB" dirty="0" smtClean="0">
                <a:effectLst/>
              </a:rPr>
              <a:t> – Make goals clear and precise, to the point. Exactly what do you want to accomplish? </a:t>
            </a:r>
          </a:p>
          <a:p>
            <a:r>
              <a:rPr lang="en-GB" b="1" dirty="0" smtClean="0">
                <a:effectLst/>
              </a:rPr>
              <a:t>Measurable</a:t>
            </a:r>
            <a:r>
              <a:rPr lang="en-GB" dirty="0" smtClean="0">
                <a:effectLst/>
              </a:rPr>
              <a:t> – Think of ways to measure how you are progressing with your goal – how will you know when the goal is achieved?</a:t>
            </a:r>
          </a:p>
          <a:p>
            <a:r>
              <a:rPr lang="en-GB" b="1" dirty="0" smtClean="0">
                <a:effectLst/>
              </a:rPr>
              <a:t>Attainable</a:t>
            </a:r>
            <a:r>
              <a:rPr lang="en-GB" dirty="0" smtClean="0">
                <a:effectLst/>
              </a:rPr>
              <a:t> – You need to make all your goals realistic and obtainable.  If you set yourself unrealistic goals then your self-esteem will take a knock when you can’t achieve them.</a:t>
            </a:r>
          </a:p>
          <a:p>
            <a:r>
              <a:rPr lang="en-GB" b="1" dirty="0" smtClean="0">
                <a:effectLst/>
              </a:rPr>
              <a:t>Relevant</a:t>
            </a:r>
            <a:r>
              <a:rPr lang="en-GB" dirty="0" smtClean="0">
                <a:effectLst/>
              </a:rPr>
              <a:t> - Make sure your goals are actually relevant – do not spend time working on achieving something that you don’t need to.  Relevance also means thinking about the order in which you work on goals.</a:t>
            </a:r>
          </a:p>
          <a:p>
            <a:r>
              <a:rPr lang="en-GB" b="1" dirty="0" smtClean="0">
                <a:effectLst/>
              </a:rPr>
              <a:t>Time Scaled</a:t>
            </a:r>
            <a:r>
              <a:rPr lang="en-GB" dirty="0" smtClean="0">
                <a:effectLst/>
              </a:rPr>
              <a:t> – Finally, you need to set timeframes, or deadlines for achieving goals.  You should make allowances, however, for the fact that timescales may well change as you progress – some things, inevitably, take a lot longer to achieve than you originally thought.  As you become more practised at setting personal goals so your timings will become more realistic.</a:t>
            </a:r>
          </a:p>
          <a:p>
            <a:endParaRPr lang="en-GB" dirty="0" smtClean="0">
              <a:effectLst/>
            </a:endParaRPr>
          </a:p>
          <a:p>
            <a:r>
              <a:rPr lang="en-GB" b="1" dirty="0" smtClean="0">
                <a:effectLst/>
              </a:rPr>
              <a:t>Critical Thinking/Reading</a:t>
            </a:r>
          </a:p>
          <a:p>
            <a:endParaRPr lang="en-GB" dirty="0" smtClean="0">
              <a:effectLst/>
            </a:endParaRPr>
          </a:p>
          <a:p>
            <a:r>
              <a:rPr lang="en-GB" dirty="0" smtClean="0">
                <a:effectLst/>
              </a:rPr>
              <a:t>Both reading and </a:t>
            </a:r>
            <a:r>
              <a:rPr lang="en-GB" dirty="0" smtClean="0">
                <a:effectLst/>
                <a:hlinkClick r:id="rId5"/>
              </a:rPr>
              <a:t>thinking critically</a:t>
            </a:r>
            <a:r>
              <a:rPr lang="en-GB" dirty="0" smtClean="0">
                <a:effectLst/>
              </a:rPr>
              <a:t> don’t mean being ‘</a:t>
            </a:r>
            <a:r>
              <a:rPr lang="en-GB" i="1" dirty="0" smtClean="0">
                <a:effectLst/>
              </a:rPr>
              <a:t>critical</a:t>
            </a:r>
            <a:r>
              <a:rPr lang="en-GB" dirty="0" smtClean="0">
                <a:effectLst/>
              </a:rPr>
              <a:t>’ about some idea, argument, or piece of writing - claiming that it is somehow faulty or flawed.  </a:t>
            </a:r>
          </a:p>
          <a:p>
            <a:r>
              <a:rPr lang="en-GB" dirty="0" smtClean="0">
                <a:effectLst/>
              </a:rPr>
              <a:t>Critical reading means engaging in what you read by asking yourself questions such as, ‘</a:t>
            </a:r>
            <a:r>
              <a:rPr lang="en-GB" i="1" dirty="0" smtClean="0">
                <a:effectLst/>
              </a:rPr>
              <a:t>what is the author trying to say?</a:t>
            </a:r>
            <a:r>
              <a:rPr lang="en-GB" dirty="0" smtClean="0">
                <a:effectLst/>
              </a:rPr>
              <a:t>’ or ‘</a:t>
            </a:r>
            <a:r>
              <a:rPr lang="en-GB" i="1" dirty="0" smtClean="0">
                <a:effectLst/>
              </a:rPr>
              <a:t>what is the main argument being presented?</a:t>
            </a:r>
            <a:r>
              <a:rPr lang="en-GB" dirty="0" smtClean="0">
                <a:effectLst/>
              </a:rPr>
              <a:t>’</a:t>
            </a:r>
          </a:p>
          <a:p>
            <a:r>
              <a:rPr lang="en-GB" dirty="0" smtClean="0">
                <a:effectLst/>
              </a:rPr>
              <a:t>Critical reading involves presenting a reasoned argument that evaluates and analyses what you have read.  Being critical, therefore - in an academic sense - means </a:t>
            </a:r>
            <a:r>
              <a:rPr lang="en-GB" b="1" dirty="0" smtClean="0">
                <a:effectLst/>
              </a:rPr>
              <a:t>advancing your understanding</a:t>
            </a:r>
            <a:r>
              <a:rPr lang="en-GB" dirty="0" smtClean="0">
                <a:effectLst/>
              </a:rPr>
              <a:t>, not dismissing and therefore closing off learning.</a:t>
            </a:r>
          </a:p>
          <a:p>
            <a:r>
              <a:rPr lang="en-GB" dirty="0" smtClean="0">
                <a:effectLst/>
              </a:rPr>
              <a:t>See also: </a:t>
            </a:r>
            <a:r>
              <a:rPr lang="en-GB" b="1" dirty="0" smtClean="0">
                <a:effectLst/>
                <a:hlinkClick r:id="rId6"/>
              </a:rPr>
              <a:t>Listening Types</a:t>
            </a:r>
            <a:r>
              <a:rPr lang="en-GB" dirty="0" smtClean="0">
                <a:effectLst/>
              </a:rPr>
              <a:t> to learn about the importance of critical listening skills.</a:t>
            </a:r>
          </a:p>
          <a:p>
            <a:r>
              <a:rPr lang="en-GB" b="1" dirty="0" smtClean="0">
                <a:effectLst/>
              </a:rPr>
              <a:t>To read critically is to exercise your judgement about what you are reading – that is, not taking anything you read at face value. </a:t>
            </a:r>
            <a:r>
              <a:rPr lang="en-GB" dirty="0" smtClean="0">
                <a:effectLst/>
              </a:rPr>
              <a:t> </a:t>
            </a:r>
          </a:p>
          <a:p>
            <a:r>
              <a:rPr lang="en-GB" dirty="0" smtClean="0">
                <a:effectLst/>
              </a:rPr>
              <a:t>When reading academic material you will be faced with the author’s interpretation and opinion.  Different authors will, naturally, have different slants. You should always examine what you are reading critically and look for limitations, omissions, inconsistencies, oversights and arguments against what you are reading.  </a:t>
            </a:r>
          </a:p>
          <a:p>
            <a:r>
              <a:rPr lang="en-GB" dirty="0" smtClean="0">
                <a:effectLst/>
              </a:rPr>
              <a:t>In academic circles, whilst you are a student, you will be expected to understand different viewpoints and make your own judgements based on what you have read.</a:t>
            </a:r>
          </a:p>
          <a:p>
            <a:endParaRPr lang="en-GB" dirty="0" smtClean="0">
              <a:effectLst/>
            </a:endParaRPr>
          </a:p>
          <a:p>
            <a:r>
              <a:rPr lang="en-GB" b="1" dirty="0" smtClean="0"/>
              <a:t>The Purpose of an Essay</a:t>
            </a:r>
          </a:p>
          <a:p>
            <a:r>
              <a:rPr lang="en-GB" dirty="0" smtClean="0"/>
              <a:t>The original meaning of an essay is '</a:t>
            </a:r>
            <a:r>
              <a:rPr lang="en-GB" i="1" dirty="0" smtClean="0"/>
              <a:t>an attempt</a:t>
            </a:r>
            <a:r>
              <a:rPr lang="en-GB" dirty="0" smtClean="0"/>
              <a:t>', or a try, at something. It is therefore appropriate to consider writing an essay as a learning exercise.</a:t>
            </a:r>
          </a:p>
          <a:p>
            <a:r>
              <a:rPr lang="en-GB" dirty="0" smtClean="0"/>
              <a:t>Essays, and other academic writing, focus the mind and encourage you to come to conclusions about what you are studying.</a:t>
            </a:r>
          </a:p>
          <a:p>
            <a:r>
              <a:rPr lang="en-GB" dirty="0" smtClean="0"/>
              <a:t>Writing is often the best possible way to assimilate and organise information. Writing helps to highlight any areas that you have not fully understood and enables you to make further clarifications. It develops your powers of criticism, analysis and expression, and gives you a chance to try out your and other writers' ideas on the subject.</a:t>
            </a:r>
          </a:p>
          <a:p>
            <a:endParaRPr lang="en-GB" dirty="0" smtClean="0"/>
          </a:p>
          <a:p>
            <a:r>
              <a:rPr lang="en-GB" dirty="0" smtClean="0"/>
              <a:t>The feedback you receive from the marker of your essay should help to advance your study skills, writing, research and </a:t>
            </a:r>
            <a:r>
              <a:rPr lang="en-GB" b="1" dirty="0" smtClean="0">
                <a:hlinkClick r:id="rId5"/>
              </a:rPr>
              <a:t>critical thinking skills</a:t>
            </a:r>
            <a:r>
              <a:rPr lang="en-GB" dirty="0" smtClean="0"/>
              <a:t>.</a:t>
            </a:r>
          </a:p>
          <a:p>
            <a:endParaRPr lang="en-GB" dirty="0" smtClean="0"/>
          </a:p>
          <a:p>
            <a:r>
              <a:rPr lang="en-GB" b="1" dirty="0" smtClean="0"/>
              <a:t>Planning Your Essay </a:t>
            </a:r>
          </a:p>
          <a:p>
            <a:r>
              <a:rPr lang="en-GB" dirty="0" smtClean="0"/>
              <a:t>Planning is the process of sorting out what you want to include in your essay.</a:t>
            </a:r>
          </a:p>
          <a:p>
            <a:r>
              <a:rPr lang="en-GB" dirty="0" smtClean="0"/>
              <a:t>A well-planned and organised essay indicates that you have your ideas in order; it makes points clearly and logically.  In this way, a well-planned and structured essay enables the reader, or marker, to follow the points being made easily.</a:t>
            </a:r>
          </a:p>
          <a:p>
            <a:r>
              <a:rPr lang="en-GB" dirty="0" smtClean="0"/>
              <a:t>Essay assignments are usually formulated in one of the following ways:</a:t>
            </a:r>
          </a:p>
          <a:p>
            <a:pPr>
              <a:buFont typeface="Arial"/>
              <a:buChar char="•"/>
            </a:pPr>
            <a:r>
              <a:rPr lang="en-GB" dirty="0" smtClean="0"/>
              <a:t>As a question</a:t>
            </a:r>
          </a:p>
          <a:p>
            <a:pPr>
              <a:buFont typeface="Arial"/>
              <a:buChar char="•"/>
            </a:pPr>
            <a:r>
              <a:rPr lang="en-GB" dirty="0" smtClean="0"/>
              <a:t>A statement is given and you are asked to comment on it</a:t>
            </a:r>
          </a:p>
          <a:p>
            <a:pPr>
              <a:buFont typeface="Arial"/>
              <a:buChar char="•"/>
            </a:pPr>
            <a:r>
              <a:rPr lang="en-GB" dirty="0" smtClean="0"/>
              <a:t>An invitation to ‘</a:t>
            </a:r>
            <a:r>
              <a:rPr lang="en-GB" b="1" dirty="0" smtClean="0"/>
              <a:t>outline’</a:t>
            </a:r>
            <a:r>
              <a:rPr lang="en-GB" dirty="0" smtClean="0"/>
              <a:t>, ‘</a:t>
            </a:r>
            <a:r>
              <a:rPr lang="en-GB" b="1" dirty="0" smtClean="0"/>
              <a:t>discuss’</a:t>
            </a:r>
            <a:r>
              <a:rPr lang="en-GB" dirty="0" smtClean="0"/>
              <a:t> or ‘</a:t>
            </a:r>
            <a:r>
              <a:rPr lang="en-GB" b="1" dirty="0" smtClean="0"/>
              <a:t>critically assess’</a:t>
            </a:r>
            <a:r>
              <a:rPr lang="en-GB" dirty="0" smtClean="0"/>
              <a:t> a particular argument or point of view</a:t>
            </a:r>
          </a:p>
          <a:p>
            <a:r>
              <a:rPr lang="en-GB" dirty="0" smtClean="0"/>
              <a:t>Remember </a:t>
            </a:r>
            <a:r>
              <a:rPr lang="en-GB" b="1" i="1" dirty="0" smtClean="0"/>
              <a:t>always</a:t>
            </a:r>
            <a:r>
              <a:rPr lang="en-GB" dirty="0" smtClean="0"/>
              <a:t> write your essay based on the question that is </a:t>
            </a:r>
            <a:r>
              <a:rPr lang="en-GB" b="1" i="1" dirty="0" smtClean="0"/>
              <a:t>set</a:t>
            </a:r>
            <a:r>
              <a:rPr lang="en-GB" dirty="0" smtClean="0"/>
              <a:t> and </a:t>
            </a:r>
            <a:r>
              <a:rPr lang="en-GB" b="1" i="1" dirty="0" smtClean="0"/>
              <a:t>not</a:t>
            </a:r>
            <a:r>
              <a:rPr lang="en-GB" dirty="0" smtClean="0"/>
              <a:t> on another aspect of the subject.  Although this may sound obvious, many students do not fully answer the essay question and include irrelevant information.  The primary aim of an academic essay is to answer the task set, in some detail.  </a:t>
            </a:r>
          </a:p>
          <a:p>
            <a:endParaRPr lang="en-GB" dirty="0" smtClean="0"/>
          </a:p>
          <a:p>
            <a:r>
              <a:rPr lang="en-GB" b="1" dirty="0" smtClean="0"/>
              <a:t>Research skills</a:t>
            </a:r>
          </a:p>
          <a:p>
            <a:r>
              <a:rPr lang="en-GB" b="1" dirty="0" smtClean="0"/>
              <a:t>Being able to provide in depth information and advice on a given topic is an important skill to have as a graduate job seeker. Many jobs involve researching deeper into your field, finding out information or looking for gaps in the market. Being able to organise your time effectively, find good sources and writing reports are excellent skills to have.</a:t>
            </a:r>
            <a:r>
              <a:rPr lang="en-GB" dirty="0" smtClean="0"/>
              <a:t/>
            </a:r>
            <a:br>
              <a:rPr lang="en-GB" dirty="0" smtClean="0"/>
            </a:br>
            <a:r>
              <a:rPr lang="en-GB" dirty="0" smtClean="0"/>
              <a:t/>
            </a:r>
            <a:br>
              <a:rPr lang="en-GB" dirty="0" smtClean="0"/>
            </a:br>
            <a:r>
              <a:rPr lang="en-GB" b="1" dirty="0" smtClean="0"/>
              <a:t>What are research skills?</a:t>
            </a:r>
            <a:r>
              <a:rPr lang="en-GB" dirty="0" smtClean="0"/>
              <a:t/>
            </a:r>
            <a:br>
              <a:rPr lang="en-GB" dirty="0" smtClean="0"/>
            </a:br>
            <a:r>
              <a:rPr lang="en-GB" dirty="0" smtClean="0"/>
              <a:t/>
            </a:r>
            <a:br>
              <a:rPr lang="en-GB" dirty="0" smtClean="0"/>
            </a:br>
            <a:r>
              <a:rPr lang="en-GB" dirty="0" smtClean="0"/>
              <a:t>Research skills can be anything from looking at competitors and seeing what they do well to producing a written report on how your department could work better. Doing research in the world of work is all about stepping back from your day-to-day work and looking at ways you can improve.  </a:t>
            </a:r>
            <a:br>
              <a:rPr lang="en-GB" dirty="0" smtClean="0"/>
            </a:br>
            <a:r>
              <a:rPr lang="en-GB" dirty="0" smtClean="0"/>
              <a:t/>
            </a:r>
            <a:br>
              <a:rPr lang="en-GB" dirty="0" smtClean="0"/>
            </a:br>
            <a:r>
              <a:rPr lang="en-GB" dirty="0" smtClean="0"/>
              <a:t>Some examples of research skills that you may have include:</a:t>
            </a:r>
          </a:p>
          <a:p>
            <a:pPr>
              <a:buFont typeface="Arial"/>
              <a:buChar char="•"/>
            </a:pPr>
            <a:r>
              <a:rPr lang="en-GB" dirty="0" smtClean="0"/>
              <a:t>Report writing</a:t>
            </a:r>
          </a:p>
          <a:p>
            <a:pPr>
              <a:buFont typeface="Arial"/>
              <a:buChar char="•"/>
            </a:pPr>
            <a:r>
              <a:rPr lang="en-GB" dirty="0" smtClean="0"/>
              <a:t>Analysing lots of information from different sources</a:t>
            </a:r>
          </a:p>
          <a:p>
            <a:pPr>
              <a:buFont typeface="Arial"/>
              <a:buChar char="•"/>
            </a:pPr>
            <a:r>
              <a:rPr lang="en-GB" dirty="0" smtClean="0"/>
              <a:t>Finding information off the internet</a:t>
            </a:r>
          </a:p>
          <a:p>
            <a:pPr>
              <a:buFont typeface="Arial"/>
              <a:buChar char="•"/>
            </a:pPr>
            <a:r>
              <a:rPr lang="en-GB" dirty="0" smtClean="0"/>
              <a:t>Critical thinking</a:t>
            </a:r>
          </a:p>
          <a:p>
            <a:r>
              <a:rPr lang="en-GB" b="1" dirty="0" smtClean="0"/>
              <a:t>Why do employers want people with research skills?</a:t>
            </a:r>
            <a:r>
              <a:rPr lang="en-GB" dirty="0" smtClean="0"/>
              <a:t/>
            </a:r>
            <a:br>
              <a:rPr lang="en-GB" dirty="0" smtClean="0"/>
            </a:br>
            <a:r>
              <a:rPr lang="en-GB" dirty="0" smtClean="0"/>
              <a:t/>
            </a:r>
            <a:br>
              <a:rPr lang="en-GB" dirty="0" smtClean="0"/>
            </a:br>
            <a:r>
              <a:rPr lang="en-GB" dirty="0" smtClean="0"/>
              <a:t>Good researchers are vital to employers. Graduates who can research more deeply into their industry are often able to come up with new ideas and better ways of running a company. Being able to conduct good research into your sector will also show that you are dedicated to your employer and have the desire to improve.</a:t>
            </a:r>
          </a:p>
          <a:p>
            <a:endParaRPr lang="en-GB" dirty="0" smtClean="0"/>
          </a:p>
          <a:p>
            <a:r>
              <a:rPr lang="en-GB" b="1" dirty="0" smtClean="0"/>
              <a:t>Quantitative Research</a:t>
            </a:r>
          </a:p>
          <a:p>
            <a:r>
              <a:rPr lang="en-GB" dirty="0" smtClean="0"/>
              <a:t>Quantitative Research is used to quantify the problem by way of generating numerical data or data that can be transformed into usable statistics. It is used to quantify attitudes, opinions, </a:t>
            </a:r>
            <a:r>
              <a:rPr lang="en-GB" dirty="0" err="1" smtClean="0"/>
              <a:t>behaviors</a:t>
            </a:r>
            <a:r>
              <a:rPr lang="en-GB" dirty="0" smtClean="0"/>
              <a:t>, and other defined variables – and generalize results from a larger sample population. Quantitative Research uses measurable data to formulate facts and uncover patterns in research. Quantitative data collection methods are much more structured than Qualitative data collection methods. Quantitative data collection methods include various forms of surveys – </a:t>
            </a:r>
            <a:r>
              <a:rPr lang="en-GB" dirty="0" smtClean="0">
                <a:hlinkClick r:id="rId7"/>
              </a:rPr>
              <a:t>online surveys</a:t>
            </a:r>
            <a:r>
              <a:rPr lang="en-GB" dirty="0" smtClean="0"/>
              <a:t>, </a:t>
            </a:r>
            <a:r>
              <a:rPr lang="en-GB" dirty="0" smtClean="0">
                <a:hlinkClick r:id="rId8"/>
              </a:rPr>
              <a:t>paper surveys</a:t>
            </a:r>
            <a:r>
              <a:rPr lang="en-GB" dirty="0" smtClean="0"/>
              <a:t>, </a:t>
            </a:r>
            <a:r>
              <a:rPr lang="en-GB" dirty="0" smtClean="0">
                <a:hlinkClick r:id="rId9"/>
              </a:rPr>
              <a:t>mobile surveys and kiosk surveys</a:t>
            </a:r>
            <a:r>
              <a:rPr lang="en-GB" dirty="0" smtClean="0"/>
              <a:t>, face-to-face interviews, telephone interviews, longitudinal studies, website interceptors, online polls, and systematic observations.</a:t>
            </a:r>
          </a:p>
          <a:p>
            <a:endParaRPr lang="en-GB" dirty="0" smtClean="0"/>
          </a:p>
          <a:p>
            <a:endParaRPr lang="en-GB" dirty="0" smtClean="0"/>
          </a:p>
          <a:p>
            <a:pPr algn="ctr"/>
            <a:r>
              <a:rPr lang="en-GB" b="1" dirty="0" smtClean="0">
                <a:solidFill>
                  <a:srgbClr val="FF6600"/>
                </a:solidFill>
                <a:effectLst/>
              </a:rPr>
              <a:t>What are Analytical Skills?</a:t>
            </a:r>
            <a:endParaRPr lang="en-GB" b="1" dirty="0" smtClean="0">
              <a:effectLst/>
            </a:endParaRPr>
          </a:p>
          <a:p>
            <a:r>
              <a:rPr lang="en-GB" b="1" dirty="0" smtClean="0">
                <a:solidFill>
                  <a:srgbClr val="43AB67"/>
                </a:solidFill>
                <a:effectLst/>
              </a:rPr>
              <a:t>Analytical skills are</a:t>
            </a:r>
            <a:r>
              <a:rPr lang="en-GB" dirty="0" smtClean="0"/>
              <a:t> the ability to collect, gather, visualize and </a:t>
            </a:r>
            <a:r>
              <a:rPr lang="en-GB" dirty="0" err="1" smtClean="0"/>
              <a:t>analyze</a:t>
            </a:r>
            <a:r>
              <a:rPr lang="en-GB" dirty="0" smtClean="0"/>
              <a:t> information in details. They include also the ability to see a problem or situation from different points of view.</a:t>
            </a:r>
          </a:p>
          <a:p>
            <a:r>
              <a:rPr lang="en-GB" dirty="0" smtClean="0"/>
              <a:t>Analytical skills allow you to</a:t>
            </a:r>
            <a:r>
              <a:rPr lang="en-GB" b="1" dirty="0" smtClean="0"/>
              <a:t> </a:t>
            </a:r>
            <a:r>
              <a:rPr lang="en-GB" dirty="0" smtClean="0"/>
              <a:t>solve complex problems by making decisions in the most effective way. That is way analytical thinking became one of the crucial skills in the workplace with a vital role in every type of business field.</a:t>
            </a:r>
          </a:p>
          <a:p>
            <a:r>
              <a:rPr lang="en-GB" b="1" dirty="0" smtClean="0">
                <a:solidFill>
                  <a:srgbClr val="FF6600"/>
                </a:solidFill>
                <a:effectLst/>
              </a:rPr>
              <a:t>For example</a:t>
            </a:r>
            <a:r>
              <a:rPr lang="en-GB" b="1" dirty="0" smtClean="0"/>
              <a:t>: </a:t>
            </a:r>
            <a:r>
              <a:rPr lang="en-GB" dirty="0" smtClean="0"/>
              <a:t>If you are a business management developer your main goals are to find business opportunities for market growth and to increase sales.</a:t>
            </a:r>
          </a:p>
          <a:p>
            <a:r>
              <a:rPr lang="en-GB" dirty="0" smtClean="0"/>
              <a:t>To achieve that you have to be able to gather and </a:t>
            </a:r>
            <a:r>
              <a:rPr lang="en-GB" dirty="0" err="1" smtClean="0"/>
              <a:t>analyze</a:t>
            </a:r>
            <a:r>
              <a:rPr lang="en-GB" dirty="0" smtClean="0"/>
              <a:t> information about company’s current position and to build a plan and strategies for business developing. If you do not possess strong analytical skills, it would be a mission impossible.</a:t>
            </a:r>
          </a:p>
          <a:p>
            <a:endParaRPr lang="en-GB" dirty="0" smtClean="0">
              <a:effectLst/>
            </a:endParaRPr>
          </a:p>
          <a:p>
            <a:r>
              <a:rPr lang="en-GB" b="1" dirty="0" smtClean="0">
                <a:effectLst/>
              </a:rPr>
              <a:t>What is a Report?</a:t>
            </a:r>
          </a:p>
          <a:p>
            <a:r>
              <a:rPr lang="en-GB" dirty="0" smtClean="0">
                <a:effectLst/>
              </a:rPr>
              <a:t>In academia there is some overlap between reports and essays, and the two words are sometimes used interchangeably, but reports are more likely to be needed for business, scientific and technical subjects, and in the workplace.</a:t>
            </a:r>
          </a:p>
          <a:p>
            <a:r>
              <a:rPr lang="en-GB" dirty="0" smtClean="0">
                <a:effectLst/>
              </a:rPr>
              <a:t>Whereas an essay presents arguments and reasoning, a report concentrates on </a:t>
            </a:r>
            <a:r>
              <a:rPr lang="en-GB" dirty="0" err="1" smtClean="0">
                <a:effectLst/>
              </a:rPr>
              <a:t>facts.</a:t>
            </a:r>
            <a:r>
              <a:rPr lang="en-GB" b="1" dirty="0" err="1" smtClean="0">
                <a:effectLst/>
              </a:rPr>
              <a:t>Essentially</a:t>
            </a:r>
            <a:r>
              <a:rPr lang="en-GB" b="1" dirty="0" smtClean="0">
                <a:effectLst/>
              </a:rPr>
              <a:t>, a report is a short, sharp, concise document which is written for a particular purpose and audience.</a:t>
            </a:r>
            <a:r>
              <a:rPr lang="en-GB" dirty="0" smtClean="0">
                <a:effectLst/>
              </a:rPr>
              <a:t> It generally sets outs and analyses a situation or problem, often making recommendations for future action. It is a factual paper, and needs to be clear and well-structured.</a:t>
            </a:r>
          </a:p>
          <a:p>
            <a:r>
              <a:rPr lang="en-GB" dirty="0" smtClean="0">
                <a:effectLst/>
              </a:rPr>
              <a:t>Requirements for the precise form and content of a report will vary between organisation and departments and in study between courses, from tutor to tutor, as well as between subjects, so it’s worth finding out if there are any specific guidelines before you start.</a:t>
            </a:r>
          </a:p>
          <a:p>
            <a:r>
              <a:rPr lang="en-GB" b="1" dirty="0" smtClean="0">
                <a:effectLst/>
              </a:rPr>
              <a:t>Reports may contain some or all of the following elements:</a:t>
            </a:r>
          </a:p>
          <a:p>
            <a:pPr>
              <a:buFont typeface="Arial"/>
              <a:buChar char="•"/>
            </a:pPr>
            <a:r>
              <a:rPr lang="en-GB" dirty="0" smtClean="0">
                <a:effectLst/>
              </a:rPr>
              <a:t>A description of a sequence of events or a situation;</a:t>
            </a:r>
          </a:p>
          <a:p>
            <a:pPr>
              <a:buFont typeface="Arial"/>
              <a:buChar char="•"/>
            </a:pPr>
            <a:r>
              <a:rPr lang="en-GB" dirty="0" smtClean="0">
                <a:effectLst/>
              </a:rPr>
              <a:t>Some interpretation of the significance of these events or situation, whether solely your own analysis or informed by the views of others, always carefully referenced of course (see our page on </a:t>
            </a:r>
            <a:r>
              <a:rPr lang="en-GB" b="1" dirty="0" smtClean="0">
                <a:effectLst/>
                <a:hlinkClick r:id="rId10"/>
              </a:rPr>
              <a:t>Academic Referencing</a:t>
            </a:r>
            <a:r>
              <a:rPr lang="en-GB" dirty="0" smtClean="0">
                <a:effectLst/>
              </a:rPr>
              <a:t> for more information);</a:t>
            </a:r>
          </a:p>
          <a:p>
            <a:pPr>
              <a:buFont typeface="Arial"/>
              <a:buChar char="•"/>
            </a:pPr>
            <a:r>
              <a:rPr lang="en-GB" dirty="0" smtClean="0">
                <a:effectLst/>
              </a:rPr>
              <a:t>An evaluation of the facts or the results of your research;</a:t>
            </a:r>
          </a:p>
          <a:p>
            <a:pPr>
              <a:buFont typeface="Arial"/>
              <a:buChar char="•"/>
            </a:pPr>
            <a:r>
              <a:rPr lang="en-GB" dirty="0" smtClean="0">
                <a:effectLst/>
              </a:rPr>
              <a:t>Discussion of the likely outcomes of future courses of action;</a:t>
            </a:r>
          </a:p>
          <a:p>
            <a:pPr>
              <a:buFont typeface="Arial"/>
              <a:buChar char="•"/>
            </a:pPr>
            <a:r>
              <a:rPr lang="en-GB" dirty="0" smtClean="0">
                <a:effectLst/>
              </a:rPr>
              <a:t>Your recommendations as to a course of action; and</a:t>
            </a:r>
          </a:p>
          <a:p>
            <a:pPr>
              <a:buFont typeface="Arial"/>
              <a:buChar char="•"/>
            </a:pPr>
            <a:r>
              <a:rPr lang="en-GB" dirty="0" smtClean="0">
                <a:effectLst/>
              </a:rPr>
              <a:t>Conclusions.</a:t>
            </a:r>
          </a:p>
          <a:p>
            <a:r>
              <a:rPr lang="en-GB" dirty="0" smtClean="0">
                <a:effectLst/>
              </a:rPr>
              <a:t>Not all of these elements will be essential in every report. </a:t>
            </a:r>
          </a:p>
          <a:p>
            <a:r>
              <a:rPr lang="en-GB" dirty="0" smtClean="0">
                <a:effectLst/>
              </a:rPr>
              <a:t>If you’re writing a report in the workplace, check whether there are any standard guidelines or structure that you need to use. </a:t>
            </a:r>
          </a:p>
          <a:p>
            <a:r>
              <a:rPr lang="en-GB" dirty="0" smtClean="0">
                <a:effectLst/>
              </a:rPr>
              <a:t>For example, in the UK many government departments have outline structures for reports to ministers that must be followed exactly.</a:t>
            </a:r>
          </a:p>
          <a:p>
            <a:r>
              <a:rPr lang="en-GB" dirty="0" smtClean="0">
                <a:effectLst/>
              </a:rPr>
              <a:t/>
            </a:r>
            <a:br>
              <a:rPr lang="en-GB" dirty="0" smtClean="0">
                <a:effectLst/>
              </a:rPr>
            </a:br>
            <a:r>
              <a:rPr lang="en-GB" b="1" dirty="0" smtClean="0"/>
              <a:t>Group Working</a:t>
            </a:r>
          </a:p>
          <a:p>
            <a:r>
              <a:rPr lang="en-GB" dirty="0" smtClean="0"/>
              <a:t>When you work with others you have to take into account many things that you don’t when working alone.</a:t>
            </a:r>
          </a:p>
          <a:p>
            <a:pPr>
              <a:buFont typeface="Arial"/>
              <a:buChar char="•"/>
            </a:pPr>
            <a:r>
              <a:rPr lang="en-GB" dirty="0" smtClean="0"/>
              <a:t>Different peoples’ learning styles; their different strengths and weaknesses; what motivates them and what makes them lose interest in a task.</a:t>
            </a:r>
          </a:p>
          <a:p>
            <a:pPr>
              <a:buFont typeface="Arial"/>
              <a:buChar char="•"/>
            </a:pPr>
            <a:r>
              <a:rPr lang="en-GB" dirty="0" smtClean="0"/>
              <a:t>You need to understand your role in the group, as well as everyone else’s.</a:t>
            </a:r>
          </a:p>
          <a:p>
            <a:pPr>
              <a:buFont typeface="Arial"/>
              <a:buChar char="•"/>
            </a:pPr>
            <a:r>
              <a:rPr lang="en-GB" dirty="0" smtClean="0"/>
              <a:t>You need to develop the social skills of knowing when to stand your ground and when to compromise; when to offer and give help if it’s needed; and how to appreciate different methods to your own.</a:t>
            </a:r>
          </a:p>
          <a:p>
            <a:pPr>
              <a:buFont typeface="Arial"/>
              <a:buChar char="•"/>
            </a:pPr>
            <a:r>
              <a:rPr lang="en-GB" dirty="0" smtClean="0"/>
              <a:t>You will also need to develop a shared understanding of what the task is, agree who will do what, and when and how each member will report back to the group as a whole.</a:t>
            </a:r>
          </a:p>
          <a:p>
            <a:r>
              <a:rPr lang="en-GB" dirty="0" smtClean="0"/>
              <a:t>These skills and more are part of getting involved successfully in a group task. The resources found by following the resources sign will offer more insight into this way of working.</a:t>
            </a:r>
          </a:p>
          <a:p>
            <a:endParaRPr lang="en-GB" dirty="0" smtClean="0"/>
          </a:p>
          <a:p>
            <a:pPr rtl="0"/>
            <a:r>
              <a:rPr lang="en-GB" b="1" dirty="0" smtClean="0"/>
              <a:t>Improving your reading skills </a:t>
            </a:r>
          </a:p>
          <a:p>
            <a:pPr rtl="0"/>
            <a:r>
              <a:rPr lang="en-GB" dirty="0" smtClean="0"/>
              <a:t>Study guide </a:t>
            </a:r>
          </a:p>
          <a:p>
            <a:pPr rtl="0"/>
            <a:r>
              <a:rPr lang="en-GB" b="1" dirty="0" smtClean="0"/>
              <a:t>For a printer-friendly PDF version of this guide, click </a:t>
            </a:r>
            <a:r>
              <a:rPr lang="en-GB" b="1" dirty="0" smtClean="0">
                <a:hlinkClick r:id="rId11" tooltip="improving reading"/>
              </a:rPr>
              <a:t>here</a:t>
            </a:r>
            <a:endParaRPr lang="en-GB" b="1" dirty="0" smtClean="0"/>
          </a:p>
          <a:p>
            <a:pPr rtl="0"/>
            <a:r>
              <a:rPr lang="en-GB" b="1" dirty="0" smtClean="0"/>
              <a:t>Improving your reading skills will reduce unnecessary reading time and enable you to read in a more focused and selective manner. You will also be able to increase your levels of understanding and concentration. This guide shows you how to read with greater efficiency and effectiveness by using a range of different reading skills.</a:t>
            </a:r>
          </a:p>
          <a:p>
            <a:pPr rtl="0"/>
            <a:r>
              <a:rPr lang="en-GB" b="1" dirty="0" smtClean="0"/>
              <a:t>Other useful guides: </a:t>
            </a:r>
            <a:r>
              <a:rPr lang="en-GB" b="1" dirty="0" smtClean="0">
                <a:hlinkClick r:id="rId12" tooltip="Effective Note Making"/>
              </a:rPr>
              <a:t>Effective note making</a:t>
            </a:r>
            <a:r>
              <a:rPr lang="en-GB" b="1" dirty="0" smtClean="0"/>
              <a:t>, </a:t>
            </a:r>
            <a:r>
              <a:rPr lang="en-GB" b="1" dirty="0" smtClean="0">
                <a:hlinkClick r:id="rId13" tooltip="Thought mapping"/>
              </a:rPr>
              <a:t>Thought mapping</a:t>
            </a:r>
            <a:r>
              <a:rPr lang="en-GB" b="1" dirty="0" smtClean="0"/>
              <a:t>.</a:t>
            </a:r>
          </a:p>
          <a:p>
            <a:pPr rtl="0"/>
            <a:r>
              <a:rPr lang="en-GB" b="1" dirty="0" smtClean="0"/>
              <a:t>Reading for study</a:t>
            </a:r>
          </a:p>
          <a:p>
            <a:pPr rtl="0"/>
            <a:r>
              <a:rPr lang="en-GB" dirty="0" smtClean="0"/>
              <a:t>You already use a range of reading styles in everyday situations. The normal reading style that you might use for reading a novel is to read in detail, focusing on every word in sequence from start to finish. If it is a magazine you are reading, you might flick through the pages to see which articles are of interest. When you look in a telephone directory for a particular name, you purposefully ignore all other entries and focus your attention on spotting the name you want. These everyday reading skills can be applied to your studies.</a:t>
            </a:r>
          </a:p>
          <a:p>
            <a:pPr rtl="0"/>
            <a:r>
              <a:rPr lang="en-GB" dirty="0" smtClean="0"/>
              <a:t>To improve your reading skills you need to:</a:t>
            </a:r>
          </a:p>
          <a:p>
            <a:pPr rtl="0">
              <a:buFont typeface="Arial"/>
              <a:buChar char="•"/>
            </a:pPr>
            <a:r>
              <a:rPr lang="en-GB" dirty="0" smtClean="0"/>
              <a:t>have clear reading goals;</a:t>
            </a:r>
          </a:p>
          <a:p>
            <a:pPr rtl="0">
              <a:buFont typeface="Arial"/>
              <a:buChar char="•"/>
            </a:pPr>
            <a:r>
              <a:rPr lang="en-GB" dirty="0" smtClean="0"/>
              <a:t>choose the right texts;</a:t>
            </a:r>
          </a:p>
          <a:p>
            <a:pPr rtl="0">
              <a:buFont typeface="Arial"/>
              <a:buChar char="•"/>
            </a:pPr>
            <a:r>
              <a:rPr lang="en-GB" dirty="0" smtClean="0"/>
              <a:t>use the right reading style;</a:t>
            </a:r>
          </a:p>
          <a:p>
            <a:pPr rtl="0">
              <a:buFont typeface="Arial"/>
              <a:buChar char="•"/>
            </a:pPr>
            <a:r>
              <a:rPr lang="en-GB" dirty="0" smtClean="0"/>
              <a:t>use note taking techniques.</a:t>
            </a:r>
          </a:p>
          <a:p>
            <a:pPr rtl="0"/>
            <a:r>
              <a:rPr lang="en-GB" b="1" dirty="0" smtClean="0"/>
              <a:t>Reading goals</a:t>
            </a:r>
          </a:p>
          <a:p>
            <a:pPr rtl="0"/>
            <a:r>
              <a:rPr lang="en-GB" dirty="0" smtClean="0"/>
              <a:t>Clear reading goals can significantly increase your reading efficiency. Not everything in print will be of use to you. Use reading goals to select and prioritise information according to the task in hand.</a:t>
            </a:r>
          </a:p>
          <a:p>
            <a:pPr rtl="0"/>
            <a:r>
              <a:rPr lang="en-GB" dirty="0" smtClean="0"/>
              <a:t>Reading goals can be:</a:t>
            </a:r>
          </a:p>
          <a:p>
            <a:pPr rtl="0">
              <a:buFont typeface="Arial"/>
              <a:buChar char="•"/>
            </a:pPr>
            <a:r>
              <a:rPr lang="en-GB" dirty="0" smtClean="0"/>
              <a:t>an essay or seminar subject;</a:t>
            </a:r>
          </a:p>
          <a:p>
            <a:pPr rtl="0">
              <a:buFont typeface="Arial"/>
              <a:buChar char="•"/>
            </a:pPr>
            <a:r>
              <a:rPr lang="en-GB" dirty="0" smtClean="0"/>
              <a:t>a report brief;</a:t>
            </a:r>
          </a:p>
          <a:p>
            <a:pPr rtl="0">
              <a:buFont typeface="Arial"/>
              <a:buChar char="•"/>
            </a:pPr>
            <a:r>
              <a:rPr lang="en-GB" dirty="0" smtClean="0"/>
              <a:t>a selected subject area;</a:t>
            </a:r>
          </a:p>
          <a:p>
            <a:pPr rtl="0">
              <a:buFont typeface="Arial"/>
              <a:buChar char="•"/>
            </a:pPr>
            <a:r>
              <a:rPr lang="en-GB" dirty="0" smtClean="0"/>
              <a:t>a series of questions about a specific topic.</a:t>
            </a:r>
          </a:p>
          <a:p>
            <a:pPr rtl="0"/>
            <a:r>
              <a:rPr lang="en-GB" dirty="0" smtClean="0"/>
              <a:t>Use your reading goals to help you identify the information that is relevant to your current task.</a:t>
            </a:r>
          </a:p>
          <a:p>
            <a:pPr rtl="0"/>
            <a:r>
              <a:rPr lang="en-GB" b="1" dirty="0" smtClean="0"/>
              <a:t>Choosing a text</a:t>
            </a:r>
          </a:p>
          <a:p>
            <a:pPr rtl="0"/>
            <a:r>
              <a:rPr lang="en-GB" dirty="0" smtClean="0"/>
              <a:t>You will need to assess the text to see if it contains information that is relevant to your reading goals.</a:t>
            </a:r>
          </a:p>
          <a:p>
            <a:pPr rtl="0">
              <a:buFont typeface="Arial"/>
              <a:buChar char="•"/>
            </a:pPr>
            <a:r>
              <a:rPr lang="en-GB" dirty="0" smtClean="0"/>
              <a:t>Check the date of publication. Is the information up-to-date?</a:t>
            </a:r>
          </a:p>
          <a:p>
            <a:pPr rtl="0">
              <a:buFont typeface="Arial"/>
              <a:buChar char="•"/>
            </a:pPr>
            <a:r>
              <a:rPr lang="en-GB" dirty="0" smtClean="0"/>
              <a:t>Read the publisher's blurb at the back or inside sleeve for an overview of the content.</a:t>
            </a:r>
          </a:p>
          <a:p>
            <a:pPr rtl="0">
              <a:buFont typeface="Arial"/>
              <a:buChar char="•"/>
            </a:pPr>
            <a:r>
              <a:rPr lang="en-GB" dirty="0" smtClean="0"/>
              <a:t>Check the contents page for relevant chapters.</a:t>
            </a:r>
          </a:p>
          <a:p>
            <a:pPr rtl="0">
              <a:buFont typeface="Arial"/>
              <a:buChar char="•"/>
            </a:pPr>
            <a:r>
              <a:rPr lang="en-GB" dirty="0" smtClean="0"/>
              <a:t>Look up references for your topic in the index.</a:t>
            </a:r>
          </a:p>
          <a:p>
            <a:pPr rtl="0"/>
            <a:r>
              <a:rPr lang="en-GB" dirty="0" smtClean="0"/>
              <a:t>If the text does not seem relevant, discard it.</a:t>
            </a:r>
          </a:p>
          <a:p>
            <a:pPr rtl="0"/>
            <a:r>
              <a:rPr lang="en-GB" dirty="0" smtClean="0"/>
              <a:t>Once you have selected a text you can use the following techniques of scanning and skimming to help you identify areas for detailed reading.</a:t>
            </a:r>
          </a:p>
          <a:p>
            <a:pPr rtl="0"/>
            <a:r>
              <a:rPr lang="en-GB" b="1" dirty="0" smtClean="0"/>
              <a:t>Scanning</a:t>
            </a:r>
          </a:p>
          <a:p>
            <a:pPr rtl="0"/>
            <a:r>
              <a:rPr lang="en-GB" dirty="0" smtClean="0"/>
              <a:t>Scanning is the technique you might use when reading a telephone directory. You pass your vision speedily over a section of text in order to find particular words or phrases that are relevant to your current task. You can scan:</a:t>
            </a:r>
          </a:p>
          <a:p>
            <a:pPr rtl="0">
              <a:buFont typeface="Arial"/>
              <a:buChar char="•"/>
            </a:pPr>
            <a:r>
              <a:rPr lang="en-GB" dirty="0" smtClean="0"/>
              <a:t>the introduction or preface of a text;</a:t>
            </a:r>
          </a:p>
          <a:p>
            <a:pPr rtl="0">
              <a:buFont typeface="Arial"/>
              <a:buChar char="•"/>
            </a:pPr>
            <a:r>
              <a:rPr lang="en-GB" dirty="0" smtClean="0"/>
              <a:t>the first or last paragraphs of chapters;</a:t>
            </a:r>
          </a:p>
          <a:p>
            <a:pPr rtl="0">
              <a:buFont typeface="Arial"/>
              <a:buChar char="•"/>
            </a:pPr>
            <a:r>
              <a:rPr lang="en-GB" dirty="0" smtClean="0"/>
              <a:t>the concluding or summarising chapter of a text;</a:t>
            </a:r>
          </a:p>
          <a:p>
            <a:pPr rtl="0">
              <a:buFont typeface="Arial"/>
              <a:buChar char="•"/>
            </a:pPr>
            <a:r>
              <a:rPr lang="en-GB" dirty="0" smtClean="0"/>
              <a:t>the book index.</a:t>
            </a:r>
          </a:p>
          <a:p>
            <a:pPr rtl="0"/>
            <a:r>
              <a:rPr lang="en-GB" b="1" dirty="0" smtClean="0"/>
              <a:t>Skimming</a:t>
            </a:r>
          </a:p>
          <a:p>
            <a:pPr rtl="0"/>
            <a:r>
              <a:rPr lang="en-GB" dirty="0" smtClean="0"/>
              <a:t>Skimming is the process of speedy reading for general meaning. Let your eyes skip over sentences or phrases which contain detail. Concentrate on identifying the central or main points. Use this technique to:</a:t>
            </a:r>
          </a:p>
          <a:p>
            <a:pPr rtl="0">
              <a:buFont typeface="Arial"/>
              <a:buChar char="•"/>
            </a:pPr>
            <a:r>
              <a:rPr lang="en-GB" dirty="0" smtClean="0"/>
              <a:t>pre-view a selection of text prior to detailed reading;</a:t>
            </a:r>
          </a:p>
          <a:p>
            <a:pPr rtl="0">
              <a:buFont typeface="Arial"/>
              <a:buChar char="•"/>
            </a:pPr>
            <a:r>
              <a:rPr lang="en-GB" dirty="0" smtClean="0"/>
              <a:t>refresh your understanding of a selection of text following detailed reading.</a:t>
            </a:r>
          </a:p>
          <a:p>
            <a:pPr rtl="0"/>
            <a:r>
              <a:rPr lang="en-GB" b="1" dirty="0" smtClean="0"/>
              <a:t>Detailed reading and note taking</a:t>
            </a:r>
          </a:p>
          <a:p>
            <a:pPr rtl="0"/>
            <a:r>
              <a:rPr lang="en-GB" dirty="0" smtClean="0"/>
              <a:t>Once you have selected useful information, you can begin to read in detail. Note taking techniques provide a useful aid to reading. Use:</a:t>
            </a:r>
          </a:p>
          <a:p>
            <a:pPr rtl="0">
              <a:buFont typeface="Arial"/>
              <a:buChar char="•"/>
            </a:pPr>
            <a:r>
              <a:rPr lang="en-GB" b="1" dirty="0" smtClean="0"/>
              <a:t>underlining and highlighting</a:t>
            </a:r>
            <a:r>
              <a:rPr lang="en-GB" dirty="0" smtClean="0"/>
              <a:t> to pick out what seem to you the most central or important words and phrases. Do this in your own copy of texts or on photocopies - never on borrowed texts;</a:t>
            </a:r>
          </a:p>
          <a:p>
            <a:pPr rtl="0">
              <a:buFont typeface="Arial"/>
              <a:buChar char="•"/>
            </a:pPr>
            <a:r>
              <a:rPr lang="en-GB" b="1" dirty="0" smtClean="0"/>
              <a:t>keywords</a:t>
            </a:r>
            <a:r>
              <a:rPr lang="en-GB" dirty="0" smtClean="0"/>
              <a:t> to record the main headings as you read. Use one or two keywords for each main point. Keywords can be used when you don't want to mark the text;</a:t>
            </a:r>
          </a:p>
          <a:p>
            <a:pPr rtl="0">
              <a:buFont typeface="Arial"/>
              <a:buChar char="•"/>
            </a:pPr>
            <a:r>
              <a:rPr lang="en-GB" b="1" dirty="0" smtClean="0"/>
              <a:t>questions</a:t>
            </a:r>
            <a:r>
              <a:rPr lang="en-GB" dirty="0" smtClean="0"/>
              <a:t> to encourage you to take an active approach to your reading. Record your questions as you read. They can also be used as prompts for follow up work;</a:t>
            </a:r>
          </a:p>
          <a:p>
            <a:pPr rtl="0">
              <a:buFont typeface="Arial"/>
              <a:buChar char="•"/>
            </a:pPr>
            <a:r>
              <a:rPr lang="en-GB" b="1" dirty="0" smtClean="0"/>
              <a:t>summaries</a:t>
            </a:r>
            <a:r>
              <a:rPr lang="en-GB" dirty="0" smtClean="0"/>
              <a:t> to check you have understood what you have read. Pause after a section of text and put what you have read in your own words. Skim over the text to check the accuracy of your summary, filling in any significant gaps.</a:t>
            </a:r>
          </a:p>
          <a:p>
            <a:pPr rtl="0"/>
            <a:r>
              <a:rPr lang="en-GB" dirty="0" smtClean="0"/>
              <a:t>These techniques encourage an active engagement with the text as well as providing you with a useful record of your reading. Avoid passively reading large amounts of text, it does not make effective use of your time. Always use a note taking technique to increase your levels of concentration and understanding.</a:t>
            </a:r>
          </a:p>
          <a:p>
            <a:endParaRPr lang="en-GB" dirty="0" smtClean="0"/>
          </a:p>
          <a:p>
            <a:r>
              <a:rPr lang="en-GB" b="1" dirty="0" smtClean="0"/>
              <a:t>Self-awareness</a:t>
            </a:r>
          </a:p>
          <a:p>
            <a:endParaRPr lang="en-GB" dirty="0" smtClean="0"/>
          </a:p>
          <a:p>
            <a:r>
              <a:rPr lang="en-GB" b="1" dirty="0" smtClean="0">
                <a:effectLst/>
              </a:rPr>
              <a:t>What is self reflection?</a:t>
            </a:r>
            <a:endParaRPr lang="en-GB" dirty="0" smtClean="0">
              <a:effectLst/>
            </a:endParaRPr>
          </a:p>
          <a:p>
            <a:r>
              <a:rPr lang="en-GB" dirty="0" smtClean="0">
                <a:effectLst/>
              </a:rPr>
              <a:t>Self reflection is like looking into a mirror and describing what you see. It is a way of assessing yourself, your ways of working and how you study. To put it simply ‘reflection’ means to think about something. Reflecting and composing a piece of self reflective writing is becoming an increasingly important element to any form of study or learning.</a:t>
            </a:r>
          </a:p>
          <a:p>
            <a:r>
              <a:rPr lang="en-GB" b="1" dirty="0" smtClean="0">
                <a:effectLst/>
              </a:rPr>
              <a:t>Why is self reflection important?</a:t>
            </a:r>
            <a:endParaRPr lang="en-GB" dirty="0" smtClean="0">
              <a:effectLst/>
            </a:endParaRPr>
          </a:p>
          <a:p>
            <a:r>
              <a:rPr lang="en-GB" dirty="0" smtClean="0">
                <a:effectLst/>
              </a:rPr>
              <a:t>Reflecting helps you to develop your skills and review their effectiveness, rather than just carry on doing things as you have always done them. It is about questioning, in a positive way, what you do and why you do it and then deciding whether there is a better, or more efficient, way of doing it in the future.</a:t>
            </a:r>
          </a:p>
          <a:p>
            <a:r>
              <a:rPr lang="en-GB" dirty="0" smtClean="0">
                <a:effectLst/>
              </a:rPr>
              <a:t>In any role, whether at home or at work, reflection is an important part of learning. You wouldn’t use a recipe a second time around if the dish didn’t work the first time would you? You would either adjust the recipe or find a new and, hopefully, better one. When we learn we can become stuck in a routine that may not be working effectively. Thinking about your own skills can help you identify changes you might need to make.</a:t>
            </a:r>
          </a:p>
          <a:p>
            <a:r>
              <a:rPr lang="en-GB" b="1" dirty="0" smtClean="0">
                <a:effectLst/>
              </a:rPr>
              <a:t>Reflective questions to ask yourself:</a:t>
            </a:r>
            <a:endParaRPr lang="en-GB" dirty="0" smtClean="0">
              <a:effectLst/>
            </a:endParaRPr>
          </a:p>
          <a:p>
            <a:pPr>
              <a:buFont typeface="Arial"/>
              <a:buChar char="•"/>
            </a:pPr>
            <a:r>
              <a:rPr lang="en-GB" b="1" dirty="0" smtClean="0">
                <a:solidFill>
                  <a:srgbClr val="000000"/>
                </a:solidFill>
                <a:effectLst/>
              </a:rPr>
              <a:t>Strengths </a:t>
            </a:r>
            <a:r>
              <a:rPr lang="en-GB" dirty="0" smtClean="0">
                <a:solidFill>
                  <a:srgbClr val="000000"/>
                </a:solidFill>
                <a:effectLst/>
              </a:rPr>
              <a:t>– What are my strengths? For example, am I well organised? Do I remember things?</a:t>
            </a:r>
          </a:p>
          <a:p>
            <a:pPr>
              <a:buFont typeface="Arial"/>
              <a:buChar char="•"/>
            </a:pPr>
            <a:r>
              <a:rPr lang="en-GB" b="1" dirty="0" smtClean="0">
                <a:solidFill>
                  <a:srgbClr val="000000"/>
                </a:solidFill>
                <a:effectLst/>
              </a:rPr>
              <a:t>Weaknesses</a:t>
            </a:r>
            <a:r>
              <a:rPr lang="en-GB" dirty="0" smtClean="0">
                <a:solidFill>
                  <a:srgbClr val="000000"/>
                </a:solidFill>
                <a:effectLst/>
              </a:rPr>
              <a:t> – What are my weaknesses? For example, am I easily distracted? Do I need more practise with a particular skill?</a:t>
            </a:r>
          </a:p>
          <a:p>
            <a:pPr>
              <a:buFont typeface="Arial"/>
              <a:buChar char="•"/>
            </a:pPr>
            <a:r>
              <a:rPr lang="en-GB" b="1" dirty="0" smtClean="0">
                <a:solidFill>
                  <a:srgbClr val="000000"/>
                </a:solidFill>
                <a:effectLst/>
              </a:rPr>
              <a:t>Skills </a:t>
            </a:r>
            <a:r>
              <a:rPr lang="en-GB" dirty="0" smtClean="0">
                <a:solidFill>
                  <a:srgbClr val="000000"/>
                </a:solidFill>
                <a:effectLst/>
              </a:rPr>
              <a:t>– What skills do I have and what am I good at?</a:t>
            </a:r>
          </a:p>
          <a:p>
            <a:pPr>
              <a:buFont typeface="Arial"/>
              <a:buChar char="•"/>
            </a:pPr>
            <a:r>
              <a:rPr lang="en-GB" b="1" dirty="0" smtClean="0">
                <a:solidFill>
                  <a:srgbClr val="000000"/>
                </a:solidFill>
                <a:effectLst/>
              </a:rPr>
              <a:t>Problems</a:t>
            </a:r>
            <a:r>
              <a:rPr lang="en-GB" dirty="0" smtClean="0">
                <a:solidFill>
                  <a:srgbClr val="000000"/>
                </a:solidFill>
                <a:effectLst/>
              </a:rPr>
              <a:t> – What problems are there at work/home that may affect me? For example, responsibilities or distractions that may impact on study or work.</a:t>
            </a:r>
          </a:p>
          <a:p>
            <a:pPr>
              <a:buFont typeface="Arial"/>
              <a:buChar char="•"/>
            </a:pPr>
            <a:r>
              <a:rPr lang="en-GB" b="1" dirty="0" smtClean="0">
                <a:solidFill>
                  <a:srgbClr val="000000"/>
                </a:solidFill>
                <a:effectLst/>
              </a:rPr>
              <a:t>Achievements</a:t>
            </a:r>
            <a:r>
              <a:rPr lang="en-GB" dirty="0" smtClean="0">
                <a:solidFill>
                  <a:srgbClr val="000000"/>
                </a:solidFill>
                <a:effectLst/>
              </a:rPr>
              <a:t> – What have I achieved?</a:t>
            </a:r>
          </a:p>
          <a:p>
            <a:pPr>
              <a:buFont typeface="Arial"/>
              <a:buChar char="•"/>
            </a:pPr>
            <a:r>
              <a:rPr lang="en-GB" b="1" dirty="0" smtClean="0">
                <a:solidFill>
                  <a:srgbClr val="000000"/>
                </a:solidFill>
                <a:effectLst/>
              </a:rPr>
              <a:t>Happiness </a:t>
            </a:r>
            <a:r>
              <a:rPr lang="en-GB" dirty="0" smtClean="0">
                <a:solidFill>
                  <a:srgbClr val="000000"/>
                </a:solidFill>
                <a:effectLst/>
              </a:rPr>
              <a:t>– Are there things that I am unhappy with or disappointed about? What makes me happy?</a:t>
            </a:r>
          </a:p>
          <a:p>
            <a:pPr>
              <a:buFont typeface="Arial"/>
              <a:buChar char="•"/>
            </a:pPr>
            <a:r>
              <a:rPr lang="en-GB" b="1" dirty="0" smtClean="0">
                <a:solidFill>
                  <a:srgbClr val="000000"/>
                </a:solidFill>
                <a:effectLst/>
              </a:rPr>
              <a:t>Solutions </a:t>
            </a:r>
            <a:r>
              <a:rPr lang="en-GB" dirty="0" smtClean="0">
                <a:solidFill>
                  <a:srgbClr val="000000"/>
                </a:solidFill>
                <a:effectLst/>
              </a:rPr>
              <a:t>– What could I do to improve in these areas?</a:t>
            </a:r>
          </a:p>
          <a:p>
            <a:r>
              <a:rPr lang="en-GB" dirty="0" smtClean="0">
                <a:effectLst/>
              </a:rPr>
              <a:t>Although self reflection can seem difficult at first, or even selfish or embarrassing, as it does not come naturally. you will find it becomes easier with practise and the end result could be a happier and more efficient you.</a:t>
            </a:r>
          </a:p>
          <a:p>
            <a:endParaRPr lang="en-GB" dirty="0" smtClean="0"/>
          </a:p>
          <a:p>
            <a:r>
              <a:rPr lang="en-GB" b="1" dirty="0" smtClean="0"/>
              <a:t>Top tips for independent learning</a:t>
            </a:r>
          </a:p>
          <a:p>
            <a:r>
              <a:rPr lang="en-GB" dirty="0" smtClean="0"/>
              <a:t>Independent or self-directed learning is an important skill, whether you plan to continue your studies after school or college or enter the world of work...</a:t>
            </a:r>
          </a:p>
          <a:p>
            <a:r>
              <a:rPr lang="en-GB" b="1" dirty="0" smtClean="0"/>
              <a:t>What is independent learning?</a:t>
            </a:r>
          </a:p>
          <a:p>
            <a:r>
              <a:rPr lang="en-GB" dirty="0" smtClean="0"/>
              <a:t>Independent learning is when an individual is able to think, act and pursue their own studies autonomously, without the same levels of support you receive from a teacher at school.</a:t>
            </a:r>
            <a:br>
              <a:rPr lang="en-GB" dirty="0" smtClean="0"/>
            </a:br>
            <a:r>
              <a:rPr lang="en-GB" dirty="0" smtClean="0"/>
              <a:t/>
            </a:r>
            <a:br>
              <a:rPr lang="en-GB" dirty="0" smtClean="0"/>
            </a:br>
            <a:r>
              <a:rPr lang="en-GB" dirty="0" smtClean="0"/>
              <a:t>In other words, you need to be able to do your own research instead of expecting a teacher to give you all the background material you might need.</a:t>
            </a:r>
            <a:br>
              <a:rPr lang="en-GB" dirty="0" smtClean="0"/>
            </a:br>
            <a:r>
              <a:rPr lang="en-GB" dirty="0" smtClean="0"/>
              <a:t/>
            </a:r>
            <a:br>
              <a:rPr lang="en-GB" dirty="0" smtClean="0"/>
            </a:br>
            <a:r>
              <a:rPr lang="en-GB" dirty="0" smtClean="0"/>
              <a:t>To become a good independent learner you need to be:</a:t>
            </a:r>
          </a:p>
          <a:p>
            <a:pPr>
              <a:buFont typeface="Arial"/>
              <a:buChar char="•"/>
            </a:pPr>
            <a:r>
              <a:rPr lang="en-GB" dirty="0" smtClean="0"/>
              <a:t>Motivated</a:t>
            </a:r>
          </a:p>
          <a:p>
            <a:pPr>
              <a:buFont typeface="Arial"/>
              <a:buChar char="•"/>
            </a:pPr>
            <a:r>
              <a:rPr lang="en-GB" dirty="0" smtClean="0"/>
              <a:t>Resilient, to overcome challenges</a:t>
            </a:r>
          </a:p>
          <a:p>
            <a:pPr>
              <a:buFont typeface="Arial"/>
              <a:buChar char="•"/>
            </a:pPr>
            <a:r>
              <a:rPr lang="en-GB" dirty="0" smtClean="0"/>
              <a:t>An excellent time manager</a:t>
            </a:r>
          </a:p>
          <a:p>
            <a:r>
              <a:rPr lang="en-GB" b="1" dirty="0" smtClean="0"/>
              <a:t>Why is independent learning important?</a:t>
            </a:r>
          </a:p>
          <a:p>
            <a:r>
              <a:rPr lang="en-GB" dirty="0" smtClean="0"/>
              <a:t>Independent learning is not just important to become a good student. The skills you gain are transferrable to most jobs. These include:</a:t>
            </a:r>
          </a:p>
          <a:p>
            <a:pPr>
              <a:buFont typeface="Arial"/>
              <a:buChar char="•"/>
            </a:pPr>
            <a:r>
              <a:rPr lang="en-GB" dirty="0" smtClean="0">
                <a:hlinkClick r:id="rId14"/>
              </a:rPr>
              <a:t>Motivation</a:t>
            </a:r>
            <a:endParaRPr lang="en-GB" dirty="0" smtClean="0"/>
          </a:p>
          <a:p>
            <a:pPr>
              <a:buFont typeface="Arial"/>
              <a:buChar char="•"/>
            </a:pPr>
            <a:r>
              <a:rPr lang="en-GB" dirty="0" smtClean="0"/>
              <a:t>Independence</a:t>
            </a:r>
          </a:p>
          <a:p>
            <a:pPr>
              <a:buFont typeface="Arial"/>
              <a:buChar char="•"/>
            </a:pPr>
            <a:r>
              <a:rPr lang="en-GB" dirty="0" smtClean="0"/>
              <a:t>Initiative</a:t>
            </a:r>
          </a:p>
          <a:p>
            <a:pPr>
              <a:buFont typeface="Arial"/>
              <a:buChar char="•"/>
            </a:pPr>
            <a:r>
              <a:rPr lang="en-GB" dirty="0" smtClean="0">
                <a:hlinkClick r:id="rId15"/>
              </a:rPr>
              <a:t>Time management</a:t>
            </a:r>
            <a:endParaRPr lang="en-GB" dirty="0" smtClean="0"/>
          </a:p>
          <a:p>
            <a:pPr>
              <a:buFont typeface="Arial"/>
              <a:buChar char="•"/>
            </a:pPr>
            <a:r>
              <a:rPr lang="en-GB" dirty="0" smtClean="0"/>
              <a:t>Organisation and multi-tasking</a:t>
            </a:r>
          </a:p>
          <a:p>
            <a:pPr>
              <a:buFont typeface="Arial"/>
              <a:buChar char="•"/>
            </a:pPr>
            <a:r>
              <a:rPr lang="en-GB" dirty="0" smtClean="0">
                <a:hlinkClick r:id="rId16"/>
              </a:rPr>
              <a:t>Strong reading and writing skills</a:t>
            </a:r>
            <a:endParaRPr lang="en-GB" dirty="0" smtClean="0"/>
          </a:p>
          <a:p>
            <a:r>
              <a:rPr lang="en-GB" b="1" dirty="0" smtClean="0"/>
              <a:t>How can I become an independent learner?</a:t>
            </a:r>
          </a:p>
          <a:p>
            <a:pPr>
              <a:buFont typeface="Arial"/>
              <a:buChar char="•"/>
            </a:pPr>
            <a:r>
              <a:rPr lang="en-GB" b="1" dirty="0" smtClean="0">
                <a:hlinkClick r:id="rId17"/>
              </a:rPr>
              <a:t>Read actively</a:t>
            </a:r>
            <a:r>
              <a:rPr lang="en-GB" b="1" dirty="0" smtClean="0"/>
              <a:t>:</a:t>
            </a:r>
            <a:r>
              <a:rPr lang="en-GB" dirty="0" smtClean="0"/>
              <a:t> You will need to be an active reader, paying close attention to the words you are reading and their meaning.</a:t>
            </a:r>
          </a:p>
          <a:p>
            <a:pPr>
              <a:buFont typeface="Arial"/>
              <a:buChar char="•"/>
            </a:pPr>
            <a:r>
              <a:rPr lang="en-GB" b="1" dirty="0" smtClean="0"/>
              <a:t>Skim read:</a:t>
            </a:r>
            <a:r>
              <a:rPr lang="en-GB" dirty="0" smtClean="0"/>
              <a:t> Speed read or skim material before reading it in detail and then summarising the text in your notes.</a:t>
            </a:r>
          </a:p>
          <a:p>
            <a:pPr>
              <a:buFont typeface="Arial"/>
              <a:buChar char="•"/>
            </a:pPr>
            <a:r>
              <a:rPr lang="en-GB" b="1" dirty="0" smtClean="0"/>
              <a:t>Go solo:</a:t>
            </a:r>
            <a:r>
              <a:rPr lang="en-GB" dirty="0" smtClean="0"/>
              <a:t> Practice working on your own for long periods of time without seeking the help of an adult.</a:t>
            </a:r>
          </a:p>
          <a:p>
            <a:pPr>
              <a:buFont typeface="Arial"/>
              <a:buChar char="•"/>
            </a:pPr>
            <a:r>
              <a:rPr lang="en-GB" b="1" dirty="0" smtClean="0"/>
              <a:t>Different sources: </a:t>
            </a:r>
            <a:r>
              <a:rPr lang="en-GB" dirty="0" smtClean="0"/>
              <a:t>When doing research, try to draw from a variety of different sources.</a:t>
            </a:r>
          </a:p>
          <a:p>
            <a:pPr>
              <a:buFont typeface="Arial"/>
              <a:buChar char="•"/>
            </a:pPr>
            <a:r>
              <a:rPr lang="en-GB" b="1" dirty="0" smtClean="0"/>
              <a:t>Be persistent:</a:t>
            </a:r>
            <a:r>
              <a:rPr lang="en-GB" dirty="0" smtClean="0"/>
              <a:t> If a task is challenging, don’t give up. Keep at it until you understand what you need to do.</a:t>
            </a:r>
          </a:p>
          <a:p>
            <a:pPr>
              <a:buFont typeface="Arial"/>
              <a:buChar char="•"/>
            </a:pPr>
            <a:r>
              <a:rPr lang="en-GB" b="1" dirty="0" smtClean="0"/>
              <a:t>Seek help where necessary:</a:t>
            </a:r>
            <a:r>
              <a:rPr lang="en-GB" dirty="0" smtClean="0"/>
              <a:t> Asking for support and advice is an important part of independent learning. Unlike school, you are unlikely to be spoon-fed all the information you need in work or at university. If you need help, ask for it! </a:t>
            </a:r>
          </a:p>
          <a:p>
            <a:pPr>
              <a:buFont typeface="Arial"/>
              <a:buChar char="•"/>
            </a:pPr>
            <a:r>
              <a:rPr lang="en-GB" b="1" dirty="0" smtClean="0"/>
              <a:t>Discussions:</a:t>
            </a:r>
            <a:r>
              <a:rPr lang="en-GB" dirty="0" smtClean="0"/>
              <a:t> If you want to expand an argument but are stuck for ideas, get a debate going with friends or peers. This could help you think about an element you hadn’t considered before.</a:t>
            </a:r>
          </a:p>
          <a:p>
            <a:pPr>
              <a:buFont typeface="Arial"/>
              <a:buChar char="•"/>
            </a:pPr>
            <a:r>
              <a:rPr lang="en-GB" b="1" dirty="0" smtClean="0"/>
              <a:t>Set goals:</a:t>
            </a:r>
            <a:r>
              <a:rPr lang="en-GB" dirty="0" smtClean="0"/>
              <a:t> A good way to keep your motivation up is to think what you want to get out of your work and remind yourself next time you’re flagging.</a:t>
            </a:r>
          </a:p>
          <a:p>
            <a:pPr>
              <a:buFont typeface="Arial"/>
              <a:buChar char="•"/>
            </a:pPr>
            <a:r>
              <a:rPr lang="en-GB" b="1" dirty="0" smtClean="0"/>
              <a:t>Effective time management:</a:t>
            </a:r>
            <a:r>
              <a:rPr lang="en-GB" dirty="0" smtClean="0"/>
              <a:t> In work or </a:t>
            </a:r>
            <a:r>
              <a:rPr lang="en-GB" dirty="0" err="1" smtClean="0"/>
              <a:t>uni</a:t>
            </a:r>
            <a:r>
              <a:rPr lang="en-GB" dirty="0" smtClean="0"/>
              <a:t> studies, you’re more than likely to have several pieces of work to juggle at any one time. Break each project down into the relevant tasks, work out how long you will need to spend on each part, then allocate time in your diary in order or priority.</a:t>
            </a:r>
          </a:p>
          <a:p>
            <a:endParaRPr lang="en-GB" dirty="0" smtClean="0"/>
          </a:p>
          <a:p>
            <a:r>
              <a:rPr lang="en-GB" b="1" dirty="0" smtClean="0"/>
              <a:t>Resourcefulness</a:t>
            </a:r>
          </a:p>
          <a:p>
            <a:r>
              <a:rPr lang="en-GB" dirty="0" smtClean="0"/>
              <a:t>How do students learn to use knowledge to achieve goals? Unless information is processed, organized, and applied, knowledge can become a source of frustration rather than </a:t>
            </a:r>
            <a:r>
              <a:rPr lang="en-GB" dirty="0" err="1" smtClean="0"/>
              <a:t>fulfillment</a:t>
            </a:r>
            <a:r>
              <a:rPr lang="en-GB" dirty="0" smtClean="0"/>
              <a:t>. Children learn to use and apply knowledge as they gain skills in planning, organizing, decision making, and problem solving. Together, these skills are the building blocks of </a:t>
            </a:r>
            <a:r>
              <a:rPr lang="en-GB" b="1" dirty="0" smtClean="0"/>
              <a:t>resourcefulness</a:t>
            </a:r>
            <a:r>
              <a:rPr lang="en-GB" dirty="0" smtClean="0"/>
              <a:t> -- the ability to find and use available resources to achieve goals. When students imagine multiple outcomes, set objectives, experiment with new approaches, and negotiate challenges, they make important connections between knowledge and goal achievement. They become conscientious creators of their own futures.</a:t>
            </a:r>
          </a:p>
          <a:p>
            <a:endParaRPr lang="en-GB" dirty="0" smtClean="0"/>
          </a:p>
          <a:p>
            <a:r>
              <a:rPr lang="en-GB" b="1" dirty="0" smtClean="0"/>
              <a:t>Communication</a:t>
            </a:r>
            <a:r>
              <a:rPr lang="en-GB" b="1" baseline="0" dirty="0" smtClean="0"/>
              <a:t> skills</a:t>
            </a:r>
          </a:p>
          <a:p>
            <a:r>
              <a:rPr lang="en-GB" dirty="0" smtClean="0">
                <a:effectLst/>
              </a:rPr>
              <a:t>Communication is a two way process, so improving communication involves both how we send and receive messages.</a:t>
            </a:r>
            <a:br>
              <a:rPr lang="en-GB" dirty="0" smtClean="0">
                <a:effectLst/>
              </a:rPr>
            </a:br>
            <a:r>
              <a:rPr lang="en-GB" dirty="0" smtClean="0">
                <a:effectLst/>
              </a:rPr>
              <a:t/>
            </a:r>
            <a:br>
              <a:rPr lang="en-GB" dirty="0" smtClean="0">
                <a:effectLst/>
              </a:rPr>
            </a:br>
            <a:r>
              <a:rPr lang="en-GB" b="1" dirty="0" smtClean="0">
                <a:effectLst/>
              </a:rPr>
              <a:t>Learn to Listen</a:t>
            </a:r>
          </a:p>
          <a:p>
            <a:r>
              <a:rPr lang="en-GB" dirty="0" smtClean="0">
                <a:effectLst/>
              </a:rPr>
              <a:t>Listening is not the same as hearing; learn to listen not only to the words being spoken but how they are being spoken and the non-verbal messages sent with them. Use the techniques of </a:t>
            </a:r>
            <a:r>
              <a:rPr lang="en-GB" b="1" dirty="0" smtClean="0">
                <a:effectLst/>
                <a:hlinkClick r:id="rId18"/>
              </a:rPr>
              <a:t>clarification</a:t>
            </a:r>
            <a:r>
              <a:rPr lang="en-GB" dirty="0" smtClean="0">
                <a:effectLst/>
              </a:rPr>
              <a:t> and </a:t>
            </a:r>
            <a:r>
              <a:rPr lang="en-GB" b="1" dirty="0" smtClean="0">
                <a:effectLst/>
                <a:hlinkClick r:id="rId19"/>
              </a:rPr>
              <a:t>reflection</a:t>
            </a:r>
            <a:r>
              <a:rPr lang="en-GB" dirty="0" smtClean="0">
                <a:effectLst/>
              </a:rPr>
              <a:t> to confirm what the other person has said and avoid any confusion. Try not to think about what to say next whilst listening; instead clear your mind and focus on the message being received. Your friends, colleagues and other acquaintances will appreciate good </a:t>
            </a:r>
            <a:r>
              <a:rPr lang="en-GB" b="1" dirty="0" smtClean="0">
                <a:effectLst/>
                <a:hlinkClick r:id="rId20"/>
              </a:rPr>
              <a:t>listening skills</a:t>
            </a:r>
            <a:r>
              <a:rPr lang="en-GB" dirty="0" smtClean="0">
                <a:effectLst/>
              </a:rPr>
              <a:t>.</a:t>
            </a:r>
          </a:p>
          <a:p>
            <a:r>
              <a:rPr lang="en-GB" b="1" dirty="0" smtClean="0">
                <a:effectLst/>
              </a:rPr>
              <a:t>Be Aware of Other People's Emotions</a:t>
            </a:r>
          </a:p>
          <a:p>
            <a:r>
              <a:rPr lang="en-GB" dirty="0" smtClean="0">
                <a:effectLst/>
              </a:rPr>
              <a:t>Be sympathetic to other people's misfortunes and congratulate their positive landmarks.  To do this you need to be aware of what is going on in other people’s lives.  Make and maintain eye contact and use first names where appropriate.  Do not be afraid to ask others for their opinions as this will help to make them feel valued.</a:t>
            </a:r>
          </a:p>
          <a:p>
            <a:r>
              <a:rPr lang="en-GB" dirty="0" smtClean="0">
                <a:effectLst/>
              </a:rPr>
              <a:t>Consider the emotional effect of what you are saying and communicate within the norms of behaviour acceptable to the other person. </a:t>
            </a:r>
          </a:p>
          <a:p>
            <a:r>
              <a:rPr lang="en-GB" dirty="0" smtClean="0">
                <a:effectLst/>
              </a:rPr>
              <a:t>Take steps to become more </a:t>
            </a:r>
            <a:r>
              <a:rPr lang="en-GB" b="1" dirty="0" smtClean="0">
                <a:effectLst/>
                <a:hlinkClick r:id="rId21"/>
              </a:rPr>
              <a:t>charismatic</a:t>
            </a:r>
            <a:r>
              <a:rPr lang="en-GB" dirty="0" smtClean="0">
                <a:effectLst/>
              </a:rPr>
              <a:t>. See our page: </a:t>
            </a:r>
            <a:r>
              <a:rPr lang="en-GB" b="1" dirty="0" smtClean="0">
                <a:effectLst/>
                <a:hlinkClick r:id="rId22"/>
              </a:rPr>
              <a:t>Emotional Intelligence</a:t>
            </a:r>
            <a:r>
              <a:rPr lang="en-GB" dirty="0" smtClean="0">
                <a:effectLst/>
              </a:rPr>
              <a:t> for more information.</a:t>
            </a:r>
          </a:p>
          <a:p>
            <a:r>
              <a:rPr lang="en-GB" b="1" dirty="0" smtClean="0">
                <a:effectLst/>
              </a:rPr>
              <a:t>Empathise</a:t>
            </a:r>
          </a:p>
          <a:p>
            <a:r>
              <a:rPr lang="en-GB" b="1" dirty="0" smtClean="0">
                <a:effectLst/>
                <a:hlinkClick r:id="rId23"/>
              </a:rPr>
              <a:t>Empathy</a:t>
            </a:r>
            <a:r>
              <a:rPr lang="en-GB" dirty="0" smtClean="0">
                <a:effectLst/>
              </a:rPr>
              <a:t> is trying to see things from the point-of-view of others. When communicating with others, try not to be judgemental or biased by preconceived ideas or beliefs - instead view situations and responses from the other person’s perspective.  Stay in tune with your own emotions to help enable you to understand the emotions of others.  </a:t>
            </a:r>
          </a:p>
          <a:p>
            <a:r>
              <a:rPr lang="en-GB" dirty="0" smtClean="0">
                <a:effectLst/>
              </a:rPr>
              <a:t>If appropriate, offer your personal viewpoint clearly and honestly to avoid confusion.  Bear in mind that some subjects might be taboo or too emotionally stressful for others to discuss. </a:t>
            </a:r>
          </a:p>
          <a:p>
            <a:r>
              <a:rPr lang="en-GB" b="1" dirty="0" smtClean="0">
                <a:effectLst/>
              </a:rPr>
              <a:t>Encourage</a:t>
            </a:r>
          </a:p>
          <a:p>
            <a:r>
              <a:rPr lang="en-GB" dirty="0" smtClean="0">
                <a:effectLst/>
              </a:rPr>
              <a:t>Offer words and actions of encouragement, as well as praise, to others. Make other people feel welcome, wanted, valued and appreciated in your communications. If you let others know that they are valued, they are much more likely to give you their best.  Try to ensure that everyone involved in an interaction or communication is included through effective body language and the use of open questions. </a:t>
            </a:r>
          </a:p>
          <a:p>
            <a:r>
              <a:rPr lang="en-GB" dirty="0" smtClean="0">
                <a:effectLst/>
              </a:rPr>
              <a:t/>
            </a:r>
            <a:br>
              <a:rPr lang="en-GB" dirty="0" smtClean="0">
                <a:effectLst/>
              </a:rPr>
            </a:br>
            <a:r>
              <a:rPr lang="en-GB" b="1" dirty="0" smtClean="0">
                <a:effectLst/>
              </a:rPr>
              <a:t>Learn</a:t>
            </a:r>
            <a:r>
              <a:rPr lang="en-GB" b="1" baseline="0" dirty="0" smtClean="0">
                <a:effectLst/>
              </a:rPr>
              <a:t> to communicate effectively</a:t>
            </a:r>
          </a:p>
          <a:p>
            <a:r>
              <a:rPr lang="en-GB" dirty="0" smtClean="0">
                <a:effectLst/>
              </a:rPr>
              <a:t>Do not say the first thing that comes into your head but instead take a moment and pay close attention to what you say and how you say it. </a:t>
            </a:r>
          </a:p>
          <a:p>
            <a:r>
              <a:rPr lang="en-GB" dirty="0" smtClean="0">
                <a:effectLst/>
              </a:rPr>
              <a:t>Focus on the meaning of </a:t>
            </a:r>
            <a:r>
              <a:rPr lang="en-GB" i="1" dirty="0" smtClean="0">
                <a:effectLst/>
              </a:rPr>
              <a:t>what</a:t>
            </a:r>
            <a:r>
              <a:rPr lang="en-GB" dirty="0" smtClean="0">
                <a:effectLst/>
              </a:rPr>
              <a:t> you want to communicate.  </a:t>
            </a:r>
          </a:p>
          <a:p>
            <a:r>
              <a:rPr lang="en-GB" dirty="0" smtClean="0">
                <a:effectLst/>
              </a:rPr>
              <a:t>Aim to increase understanding by considering how your message might be received by the other person.  By communicating clearly, you can help avoid misunderstandings and potential conflict with others.  By speaking eloquently you will come across as more intelligent and mature.  </a:t>
            </a:r>
          </a:p>
          <a:p>
            <a:r>
              <a:rPr lang="en-GB" dirty="0" smtClean="0">
                <a:effectLst/>
              </a:rPr>
              <a:t>Be aware of the messages you are sending via non-verbal channels: make eye contact and avoid defensive body language.  Present information in a way that its meaning can be clearly understood. Pay particular attention to differences in culture, past experiences, attitudes and abilities before conveying your message.  Avoid jargon and over-complicated language; explain things as simply as possible. Request clarification if unclear about a message.  Always avoid racist and sexist terms or any language that may cause offence. </a:t>
            </a:r>
          </a:p>
          <a:p>
            <a:r>
              <a:rPr lang="en-GB" dirty="0" smtClean="0">
                <a:effectLst/>
              </a:rPr>
              <a:t>More on </a:t>
            </a:r>
            <a:r>
              <a:rPr lang="en-GB" b="1" dirty="0" smtClean="0">
                <a:effectLst/>
                <a:hlinkClick r:id="rId24"/>
              </a:rPr>
              <a:t>Verbal Communication</a:t>
            </a:r>
            <a:r>
              <a:rPr lang="en-GB" dirty="0" smtClean="0">
                <a:effectLst/>
              </a:rPr>
              <a:t> and </a:t>
            </a:r>
            <a:r>
              <a:rPr lang="en-GB" b="1" dirty="0" smtClean="0">
                <a:effectLst/>
                <a:hlinkClick r:id="rId25"/>
              </a:rPr>
              <a:t>Non-verbal</a:t>
            </a:r>
            <a:r>
              <a:rPr lang="en-GB" dirty="0" smtClean="0">
                <a:effectLst/>
              </a:rPr>
              <a:t> communication - also see </a:t>
            </a:r>
            <a:r>
              <a:rPr lang="en-GB" b="1" dirty="0" smtClean="0">
                <a:effectLst/>
                <a:hlinkClick r:id="rId26"/>
              </a:rPr>
              <a:t>Effective Speaking</a:t>
            </a:r>
            <a:r>
              <a:rPr lang="en-GB" dirty="0" smtClean="0">
                <a:effectLst/>
              </a:rPr>
              <a:t> and </a:t>
            </a:r>
            <a:r>
              <a:rPr lang="en-GB" b="1" dirty="0" smtClean="0">
                <a:effectLst/>
                <a:hlinkClick r:id="rId27"/>
              </a:rPr>
              <a:t>Building Rapport</a:t>
            </a:r>
            <a:r>
              <a:rPr lang="en-GB" dirty="0" smtClean="0">
                <a:effectLst/>
              </a:rPr>
              <a:t>.</a:t>
            </a:r>
          </a:p>
          <a:p>
            <a:r>
              <a:rPr lang="en-GB" b="1" dirty="0" smtClean="0">
                <a:effectLst/>
              </a:rPr>
              <a:t>Use Humour</a:t>
            </a:r>
          </a:p>
          <a:p>
            <a:r>
              <a:rPr lang="en-GB" dirty="0" smtClean="0">
                <a:effectLst/>
              </a:rPr>
              <a:t>Laughing releases endorphins that can help relieve stress and anxiety; most people like to laugh and will feel drawn to somebody who can make them laugh. Don’t be afraid to be funny or clever, but do ensure your humour is appropriate to the situation.  Use your sense of humour to break the ice, to lower barriers and gain the affection of others.  By using appropriate humour you will be perceived as more </a:t>
            </a:r>
            <a:r>
              <a:rPr lang="en-GB" b="1" dirty="0" smtClean="0">
                <a:effectLst/>
                <a:hlinkClick r:id="rId21" tooltip="What is Charisma?"/>
              </a:rPr>
              <a:t>charismatic</a:t>
            </a:r>
            <a:r>
              <a:rPr lang="en-GB" dirty="0" smtClean="0">
                <a:effectLst/>
              </a:rPr>
              <a:t>.</a:t>
            </a:r>
          </a:p>
          <a:p>
            <a:r>
              <a:rPr lang="en-GB" dirty="0" smtClean="0">
                <a:effectLst/>
              </a:rPr>
              <a:t>See our page: </a:t>
            </a:r>
            <a:r>
              <a:rPr lang="en-GB" b="1" dirty="0" smtClean="0">
                <a:effectLst/>
                <a:hlinkClick r:id="rId28"/>
              </a:rPr>
              <a:t>Developing a Sense of Humour</a:t>
            </a:r>
            <a:r>
              <a:rPr lang="en-GB" dirty="0" smtClean="0">
                <a:effectLst/>
              </a:rPr>
              <a:t> for more information.</a:t>
            </a:r>
          </a:p>
          <a:p>
            <a:r>
              <a:rPr lang="en-GB" b="1" dirty="0" smtClean="0">
                <a:effectLst/>
              </a:rPr>
              <a:t>Treat People Equally</a:t>
            </a:r>
          </a:p>
          <a:p>
            <a:r>
              <a:rPr lang="en-GB" dirty="0" smtClean="0">
                <a:effectLst/>
              </a:rPr>
              <a:t>Always aim to communicate on an equal basis and avoid patronising people.  Do not talk about others behind their backs and try not to develop favourites: by treating people as your equal and also equal to each other you will build trust and respect.  Check that people understand what you have said to avoid confusion and negative feelings.  Encourage open and honest feedback from the receiver to ensure your message is understood and to avoid the receiver instead feeding back what they think you want to hear.  If confidentiality is an issue, make sure its boundaries are known and ensure its maintenance. </a:t>
            </a:r>
          </a:p>
          <a:p>
            <a:r>
              <a:rPr lang="en-GB" b="1" dirty="0" smtClean="0">
                <a:effectLst/>
              </a:rPr>
              <a:t>Attempt to Resolve Conflict</a:t>
            </a:r>
          </a:p>
          <a:p>
            <a:r>
              <a:rPr lang="en-GB" dirty="0" smtClean="0">
                <a:effectLst/>
              </a:rPr>
              <a:t>Learn to troubleshoot and resolve problems and conflicts as they arise. Learn how to be an effective </a:t>
            </a:r>
            <a:r>
              <a:rPr lang="en-GB" b="1" dirty="0" smtClean="0">
                <a:effectLst/>
                <a:hlinkClick r:id="rId29"/>
              </a:rPr>
              <a:t>mediator</a:t>
            </a:r>
            <a:r>
              <a:rPr lang="en-GB" dirty="0" smtClean="0">
                <a:effectLst/>
              </a:rPr>
              <a:t> and </a:t>
            </a:r>
            <a:r>
              <a:rPr lang="en-GB" b="1" dirty="0" smtClean="0">
                <a:effectLst/>
                <a:hlinkClick r:id="rId30"/>
              </a:rPr>
              <a:t>negotiator</a:t>
            </a:r>
            <a:r>
              <a:rPr lang="en-GB" dirty="0" smtClean="0">
                <a:effectLst/>
              </a:rPr>
              <a:t>. Use your </a:t>
            </a:r>
            <a:r>
              <a:rPr lang="en-GB" b="1" dirty="0" smtClean="0">
                <a:effectLst/>
                <a:hlinkClick r:id="rId20"/>
              </a:rPr>
              <a:t>listening skills</a:t>
            </a:r>
            <a:r>
              <a:rPr lang="en-GB" dirty="0" smtClean="0">
                <a:effectLst/>
              </a:rPr>
              <a:t> to hear and understand both sides of any argument - encourage and facilitate people to talk to each other. Try not to be biased or judgemental but instead ease the way for conflict resolution.</a:t>
            </a:r>
          </a:p>
          <a:p>
            <a:r>
              <a:rPr lang="en-GB" dirty="0" smtClean="0">
                <a:effectLst/>
              </a:rPr>
              <a:t>Our section: </a:t>
            </a:r>
            <a:r>
              <a:rPr lang="en-GB" b="1" dirty="0" smtClean="0">
                <a:effectLst/>
                <a:hlinkClick r:id="rId31"/>
              </a:rPr>
              <a:t>Conflict Resolution and Mediation</a:t>
            </a:r>
            <a:r>
              <a:rPr lang="en-GB" dirty="0" smtClean="0">
                <a:effectLst/>
              </a:rPr>
              <a:t> can help here.</a:t>
            </a:r>
          </a:p>
          <a:p>
            <a:r>
              <a:rPr lang="en-GB" b="1" dirty="0" smtClean="0">
                <a:effectLst/>
              </a:rPr>
              <a:t>Maintain a Positive Attitude and Smile</a:t>
            </a:r>
          </a:p>
          <a:p>
            <a:r>
              <a:rPr lang="en-GB" dirty="0" smtClean="0">
                <a:effectLst/>
              </a:rPr>
              <a:t>Few people want to be around someone who is frequently miserable.  Do your best to be friendly, upbeat and positive with other people. Maintain a positive, cheerful attitude to life: when things do not go to plan, stay optimistic and learn from your mistakes. If you smile often and stay cheerful, people are more likely to respond positively to you. </a:t>
            </a:r>
          </a:p>
          <a:p>
            <a:r>
              <a:rPr lang="en-GB" dirty="0" smtClean="0">
                <a:effectLst/>
              </a:rPr>
              <a:t>See our pages on </a:t>
            </a:r>
            <a:r>
              <a:rPr lang="en-GB" b="1" dirty="0" smtClean="0">
                <a:effectLst/>
                <a:hlinkClick r:id="rId32"/>
              </a:rPr>
              <a:t>Personal Presentation</a:t>
            </a:r>
            <a:r>
              <a:rPr lang="en-GB" dirty="0" smtClean="0">
                <a:effectLst/>
              </a:rPr>
              <a:t> and </a:t>
            </a:r>
            <a:r>
              <a:rPr lang="en-GB" b="1" dirty="0" smtClean="0">
                <a:effectLst/>
                <a:hlinkClick r:id="rId33"/>
              </a:rPr>
              <a:t>Positive Thinking</a:t>
            </a:r>
            <a:r>
              <a:rPr lang="en-GB" dirty="0" smtClean="0">
                <a:effectLst/>
              </a:rPr>
              <a:t> for more.</a:t>
            </a:r>
          </a:p>
          <a:p>
            <a:r>
              <a:rPr lang="en-GB" b="1" dirty="0" smtClean="0">
                <a:effectLst/>
              </a:rPr>
              <a:t>Minimise Stress</a:t>
            </a:r>
          </a:p>
          <a:p>
            <a:r>
              <a:rPr lang="en-GB" dirty="0" smtClean="0">
                <a:effectLst/>
              </a:rPr>
              <a:t>Some communication scenarios are, by their nature, stressful. Stress can however be a major barrier to effective communication, all parties should try to remain calm and focused.</a:t>
            </a:r>
          </a:p>
          <a:p>
            <a:r>
              <a:rPr lang="en-GB" dirty="0" smtClean="0">
                <a:effectLst/>
              </a:rPr>
              <a:t>For tips and advice about stress relief and avoidance see our pages: </a:t>
            </a:r>
            <a:r>
              <a:rPr lang="en-GB" b="1" dirty="0" smtClean="0">
                <a:effectLst/>
                <a:hlinkClick r:id="rId34"/>
              </a:rPr>
              <a:t>Avoiding Stress</a:t>
            </a:r>
            <a:r>
              <a:rPr lang="en-GB" dirty="0" smtClean="0">
                <a:effectLst/>
              </a:rPr>
              <a:t> and </a:t>
            </a:r>
            <a:r>
              <a:rPr lang="en-GB" b="1" dirty="0" smtClean="0">
                <a:effectLst/>
                <a:hlinkClick r:id="rId4"/>
              </a:rPr>
              <a:t>Tips for Relieving Stress</a:t>
            </a:r>
            <a:r>
              <a:rPr lang="en-GB" dirty="0" smtClean="0">
                <a:effectLst/>
              </a:rPr>
              <a:t>. It is also important to learn how to relax we have a series of pages covering </a:t>
            </a:r>
            <a:r>
              <a:rPr lang="en-GB" b="1" dirty="0" smtClean="0">
                <a:effectLst/>
                <a:hlinkClick r:id="rId35"/>
              </a:rPr>
              <a:t>Relaxation Techniques</a:t>
            </a:r>
            <a:r>
              <a:rPr lang="en-GB" dirty="0" smtClean="0">
                <a:effectLst/>
              </a:rPr>
              <a:t>.</a:t>
            </a:r>
          </a:p>
          <a:p>
            <a:r>
              <a:rPr lang="en-GB" b="1" dirty="0" smtClean="0">
                <a:effectLst/>
              </a:rPr>
              <a:t>Only Complain when Absolutely Necessary</a:t>
            </a:r>
          </a:p>
          <a:p>
            <a:r>
              <a:rPr lang="en-GB" dirty="0" smtClean="0">
                <a:effectLst/>
              </a:rPr>
              <a:t>People will not be drawn to you if you are constantly complaining or whinging.  If something makes you angry or upset, wait for a few hours and calm down before taking action.  If you do complain, do so calmly, try to find some positive aspects to the situation and avoid giving unnecessary criticism.</a:t>
            </a:r>
            <a:endParaRPr lang="en-GB" dirty="0">
              <a:effectLst/>
            </a:endParaRPr>
          </a:p>
          <a:p>
            <a:endParaRPr lang="en-GB" dirty="0">
              <a:effectLst/>
            </a:endParaRPr>
          </a:p>
          <a:p>
            <a:r>
              <a:rPr lang="en-GB" b="1" dirty="0" smtClean="0">
                <a:effectLst/>
              </a:rPr>
              <a:t>Presentation</a:t>
            </a:r>
            <a:r>
              <a:rPr lang="en-GB" b="1" baseline="0" dirty="0" smtClean="0">
                <a:effectLst/>
              </a:rPr>
              <a:t> skills</a:t>
            </a:r>
          </a:p>
          <a:p>
            <a:r>
              <a:rPr lang="en-GB" dirty="0" smtClean="0">
                <a:effectLst/>
              </a:rPr>
              <a:t>Presenting information clearly and effectively is a key skill to get your message or opinion across and, today, presentation skills are required in almost every field.</a:t>
            </a:r>
          </a:p>
          <a:p>
            <a:r>
              <a:rPr lang="en-GB" dirty="0" smtClean="0">
                <a:effectLst/>
              </a:rPr>
              <a:t>Whether you are a student, administrator or executive, if you wish to start up your own business, apply for a grant or stand for an elected position, you may very well be asked to make a presentation. This can be a very daunting prospect. Our guide is designed to help.</a:t>
            </a:r>
          </a:p>
          <a:p>
            <a:r>
              <a:rPr lang="en-GB" dirty="0" smtClean="0">
                <a:effectLst/>
              </a:rPr>
              <a:t>If, in this position, the first thing you do is open up PowerPoint, then you should probably first spend some time developing your presentation skills.  Delivering an inspirational or captivating presentation requires a lot of preparation and work, and you may not even need PowerPoint at all!</a:t>
            </a:r>
          </a:p>
          <a:p>
            <a:r>
              <a:rPr lang="en-GB" dirty="0" smtClean="0">
                <a:effectLst/>
              </a:rPr>
              <a:t>Many people feel terrified when asked to make their first public talk, but these initial fears can be reduced by good preparation which will also lay the groundwork for making an effective presentation. </a:t>
            </a:r>
          </a:p>
          <a:p>
            <a:r>
              <a:rPr lang="en-GB" b="1" dirty="0" smtClean="0">
                <a:effectLst/>
              </a:rPr>
              <a:t>Quick Guide to Effective Presentations</a:t>
            </a:r>
          </a:p>
          <a:p>
            <a:r>
              <a:rPr lang="en-GB" dirty="0" smtClean="0">
                <a:effectLst/>
              </a:rPr>
              <a:t>If you really need to learn quickly, then a really good place to start is with our </a:t>
            </a:r>
            <a:r>
              <a:rPr lang="en-GB" dirty="0" smtClean="0">
                <a:effectLst/>
                <a:hlinkClick r:id="rId36"/>
              </a:rPr>
              <a:t>Top Tips for Effective Presentations</a:t>
            </a:r>
            <a:r>
              <a:rPr lang="en-GB" dirty="0" smtClean="0">
                <a:effectLst/>
              </a:rPr>
              <a:t>.</a:t>
            </a:r>
          </a:p>
          <a:p>
            <a:r>
              <a:rPr lang="en-GB" dirty="0" smtClean="0">
                <a:effectLst/>
              </a:rPr>
              <a:t>This will give you some </a:t>
            </a:r>
            <a:r>
              <a:rPr lang="en-GB" i="1" dirty="0" smtClean="0">
                <a:effectLst/>
              </a:rPr>
              <a:t>‘quick wins’</a:t>
            </a:r>
            <a:r>
              <a:rPr lang="en-GB" dirty="0" smtClean="0">
                <a:effectLst/>
              </a:rPr>
              <a:t> that will help you improve your presentations, and if you’re already an experienced presenter, hopefully take them from good to great.</a:t>
            </a:r>
          </a:p>
          <a:p>
            <a:r>
              <a:rPr lang="en-GB" dirty="0" smtClean="0">
                <a:effectLst/>
              </a:rPr>
              <a:t>Our tips include general ideas about connecting with your audience, through information about the importance of voice and body language, to detailed tips about preparing slide-shows. </a:t>
            </a:r>
          </a:p>
          <a:p>
            <a:r>
              <a:rPr lang="en-GB" dirty="0" smtClean="0">
                <a:effectLst/>
              </a:rPr>
              <a:t>But the most important tip of all?</a:t>
            </a:r>
          </a:p>
          <a:p>
            <a:r>
              <a:rPr lang="en-GB" dirty="0" smtClean="0">
                <a:effectLst/>
              </a:rPr>
              <a:t>It's all about your audience.</a:t>
            </a:r>
          </a:p>
          <a:p>
            <a:r>
              <a:rPr lang="en-GB" dirty="0" smtClean="0">
                <a:effectLst/>
              </a:rPr>
              <a:t>Keep that in mind, and your presentation skills will almost instantly improve. </a:t>
            </a:r>
          </a:p>
          <a:p>
            <a:r>
              <a:rPr lang="en-GB" b="1" dirty="0" smtClean="0">
                <a:effectLst/>
              </a:rPr>
              <a:t>If you have more time to develop your presentation skills…</a:t>
            </a:r>
          </a:p>
          <a:p>
            <a:r>
              <a:rPr lang="en-GB" dirty="0" smtClean="0">
                <a:effectLst/>
              </a:rPr>
              <a:t>…then the Presentation Skills section of </a:t>
            </a:r>
            <a:r>
              <a:rPr lang="en-GB" dirty="0" err="1" smtClean="0">
                <a:effectLst/>
              </a:rPr>
              <a:t>SkillsYouNeed</a:t>
            </a:r>
            <a:r>
              <a:rPr lang="en-GB" dirty="0" smtClean="0">
                <a:effectLst/>
              </a:rPr>
              <a:t> is designed to help.</a:t>
            </a:r>
          </a:p>
          <a:p>
            <a:r>
              <a:rPr lang="en-GB" dirty="0" smtClean="0">
                <a:effectLst/>
              </a:rPr>
              <a:t>Our Presentation Skills section is split into two parts.</a:t>
            </a:r>
          </a:p>
          <a:p>
            <a:r>
              <a:rPr lang="en-GB" dirty="0" smtClean="0">
                <a:effectLst/>
              </a:rPr>
              <a:t>The first gives you a step-by-step guide to making a professional and effective presentation.</a:t>
            </a:r>
          </a:p>
          <a:p>
            <a:r>
              <a:rPr lang="en-GB" dirty="0" smtClean="0">
                <a:effectLst/>
              </a:rPr>
              <a:t>The second provides more detailed information about presenting and communicating in particular circumstances.</a:t>
            </a:r>
          </a:p>
          <a:p>
            <a:r>
              <a:rPr lang="en-GB" dirty="0" smtClean="0">
                <a:effectLst/>
              </a:rPr>
              <a:t>Our step-by-step guide includes the following areas:</a:t>
            </a:r>
          </a:p>
          <a:p>
            <a:r>
              <a:rPr lang="en-GB" b="1" dirty="0" smtClean="0">
                <a:effectLst/>
              </a:rPr>
              <a:t>What is a Presentation?</a:t>
            </a:r>
          </a:p>
          <a:p>
            <a:r>
              <a:rPr lang="en-GB" dirty="0" smtClean="0">
                <a:effectLst/>
              </a:rPr>
              <a:t>A presentation is a means of communication which can be adapted to various speaking situations, such as talking to a group, addressing a meeting or briefing a team. To be effective, step-by-step preparation and the method and means of presenting the information should be carefully considered.</a:t>
            </a:r>
          </a:p>
          <a:p>
            <a:endParaRPr lang="en-GB" dirty="0" smtClean="0">
              <a:effectLst/>
            </a:endParaRPr>
          </a:p>
          <a:p>
            <a:r>
              <a:rPr lang="en-GB" b="1" dirty="0" smtClean="0">
                <a:effectLst/>
              </a:rPr>
              <a:t>Preparing a Presentation</a:t>
            </a:r>
          </a:p>
          <a:p>
            <a:r>
              <a:rPr lang="en-GB" dirty="0" smtClean="0">
                <a:effectLst/>
              </a:rPr>
              <a:t>Preparation is the most important part of making a successful presentation.  This is the crucial foundation and there should be no short-cuts.</a:t>
            </a:r>
          </a:p>
          <a:p>
            <a:r>
              <a:rPr lang="en-GB" b="1" dirty="0" smtClean="0">
                <a:effectLst/>
              </a:rPr>
              <a:t>Organising the Presentation Material</a:t>
            </a:r>
          </a:p>
          <a:p>
            <a:r>
              <a:rPr lang="en-GB" dirty="0" smtClean="0">
                <a:effectLst/>
              </a:rPr>
              <a:t>Irrespective of whether the occasion is formal or informal, you should always aim to give a clear, well-structured delivery. </a:t>
            </a:r>
          </a:p>
          <a:p>
            <a:r>
              <a:rPr lang="en-GB" dirty="0" smtClean="0">
                <a:effectLst/>
              </a:rPr>
              <a:t>You should know exactly what you want to say and the order in which you want to say it.  Clarity of ideas and good organisation should result in a lively, logical and compelling message.</a:t>
            </a:r>
          </a:p>
          <a:p>
            <a:r>
              <a:rPr lang="en-GB" b="1" dirty="0" smtClean="0">
                <a:effectLst/>
              </a:rPr>
              <a:t>Writing Your Presentation</a:t>
            </a:r>
          </a:p>
          <a:p>
            <a:r>
              <a:rPr lang="en-GB" dirty="0" smtClean="0">
                <a:effectLst/>
              </a:rPr>
              <a:t>This page offers advice on how to write an effective presentation. Before you write your presentation, you should already have started to prepare by developing your ideas and selecting the main points to include.</a:t>
            </a:r>
          </a:p>
          <a:p>
            <a:r>
              <a:rPr lang="en-GB" b="1" dirty="0" smtClean="0">
                <a:effectLst/>
              </a:rPr>
              <a:t>Deciding the Presentation Method</a:t>
            </a:r>
          </a:p>
          <a:p>
            <a:r>
              <a:rPr lang="en-GB" dirty="0" smtClean="0">
                <a:effectLst/>
              </a:rPr>
              <a:t>Once you have decided on your key messages, and thought about organising your material, you next need to think about how you will present. Presentations range from the formal to the informal, and your choice of presentation method will depend on many factors, including the audience, the venue, the facilities, and your own preferences.</a:t>
            </a:r>
          </a:p>
          <a:p>
            <a:endParaRPr lang="en-GB" dirty="0" smtClean="0">
              <a:effectLst/>
            </a:endParaRPr>
          </a:p>
          <a:p>
            <a:r>
              <a:rPr lang="en-GB" b="1" dirty="0" smtClean="0">
                <a:effectLst/>
              </a:rPr>
              <a:t>Managing your Presentation Notes</a:t>
            </a:r>
          </a:p>
          <a:p>
            <a:r>
              <a:rPr lang="en-GB" dirty="0" smtClean="0">
                <a:effectLst/>
              </a:rPr>
              <a:t>Few people are able to give a presentation without notes. You will need to know your own abilities and decide how best to make the presentation. You might manage your talk by using full text, notes on cue cards, keywords on cue cards, or mind maps.</a:t>
            </a:r>
          </a:p>
          <a:p>
            <a:r>
              <a:rPr lang="en-GB" b="1" dirty="0" smtClean="0">
                <a:effectLst/>
              </a:rPr>
              <a:t>Working with Visual Aids</a:t>
            </a:r>
          </a:p>
          <a:p>
            <a:r>
              <a:rPr lang="en-GB" dirty="0" smtClean="0">
                <a:effectLst/>
              </a:rPr>
              <a:t>Most visual aids will need advance preparation and should be operated with efficiency.  </a:t>
            </a:r>
          </a:p>
          <a:p>
            <a:r>
              <a:rPr lang="en-GB" dirty="0" smtClean="0">
                <a:effectLst/>
              </a:rPr>
              <a:t>Only use visual aids if they are necessary to maintain interest and assist comprehension: do not use them just to demonstrate your technological prowess. If visual aids are used well, they will enhance a presentation by adding impact and strengthening audience involvement, but if not, they can ruin a presentation.</a:t>
            </a:r>
          </a:p>
          <a:p>
            <a:r>
              <a:rPr lang="en-GB" b="1" dirty="0" smtClean="0">
                <a:effectLst/>
              </a:rPr>
              <a:t>Presenting Data</a:t>
            </a:r>
          </a:p>
          <a:p>
            <a:r>
              <a:rPr lang="en-GB" dirty="0" smtClean="0">
                <a:effectLst/>
              </a:rPr>
              <a:t>There are times when using data in a presentation can really help you to tell the story better. But it’s important not to blind your audience with statistics, and also to remember that many people find numbers difficult to understand.</a:t>
            </a:r>
          </a:p>
          <a:p>
            <a:r>
              <a:rPr lang="en-GB" b="1" dirty="0" smtClean="0">
                <a:effectLst/>
              </a:rPr>
              <a:t>Managing the Event</a:t>
            </a:r>
          </a:p>
          <a:p>
            <a:r>
              <a:rPr lang="en-GB" dirty="0" smtClean="0">
                <a:effectLst/>
              </a:rPr>
              <a:t>The practicalities of how you manage your presentation can make a significant difference to its success, and to your nerves! Learn how to cope, and also about managing sound systems, audio-visual equipment and lecterns.</a:t>
            </a:r>
          </a:p>
          <a:p>
            <a:r>
              <a:rPr lang="en-GB" b="1" dirty="0" smtClean="0">
                <a:effectLst/>
              </a:rPr>
              <a:t>Coping with Presentation Nerves</a:t>
            </a:r>
          </a:p>
          <a:p>
            <a:r>
              <a:rPr lang="en-GB" dirty="0" smtClean="0">
                <a:effectLst/>
              </a:rPr>
              <a:t>It is entirely natural to feel nervous before making a presentation.</a:t>
            </a:r>
          </a:p>
          <a:p>
            <a:r>
              <a:rPr lang="en-GB" dirty="0" smtClean="0">
                <a:effectLst/>
              </a:rPr>
              <a:t>Fortunately, there are some tried and tested strategies and techniques to manage your nerves so that you can concentrate on delivering an effective and engaging presentation.</a:t>
            </a:r>
          </a:p>
          <a:p>
            <a:r>
              <a:rPr lang="en-GB" b="1" dirty="0" smtClean="0">
                <a:effectLst/>
              </a:rPr>
              <a:t>Dealing with Questions</a:t>
            </a:r>
          </a:p>
          <a:p>
            <a:r>
              <a:rPr lang="en-GB" dirty="0" smtClean="0">
                <a:effectLst/>
              </a:rPr>
              <a:t>Decide in advance how and when you wish to handle questions. Some speakers prefer questions to be raised as they arise during the presentation whilst others prefer to deal with questions at the end. At the start of your presentation, you should make clear your preferences to the audience</a:t>
            </a:r>
          </a:p>
          <a:p>
            <a:r>
              <a:rPr lang="en-GB" b="1" dirty="0" smtClean="0">
                <a:effectLst/>
              </a:rPr>
              <a:t>Self-Presentation in Presentations</a:t>
            </a:r>
          </a:p>
          <a:p>
            <a:r>
              <a:rPr lang="en-GB" dirty="0" smtClean="0">
                <a:effectLst/>
              </a:rPr>
              <a:t>Finally, how you present yourself can affect how your audience responds to your presentation.</a:t>
            </a:r>
          </a:p>
          <a:p>
            <a:r>
              <a:rPr lang="en-GB" dirty="0" smtClean="0">
                <a:effectLst/>
              </a:rPr>
              <a:t>You need to fit with your audience's expectations if they are not going to spend quite a large chunk of your presentation dealing with the differences between expectations and reality.</a:t>
            </a:r>
          </a:p>
          <a:p>
            <a:endParaRPr lang="en-GB" dirty="0" smtClean="0">
              <a:effectLst/>
            </a:endParaRPr>
          </a:p>
          <a:p>
            <a:r>
              <a:rPr lang="en-GB" b="1" dirty="0" smtClean="0"/>
              <a:t>What are IT skills?</a:t>
            </a:r>
          </a:p>
          <a:p>
            <a:r>
              <a:rPr lang="en-GB" dirty="0" smtClean="0"/>
              <a:t>IT skills are required in most jobs, and you will be expected to be familiar with the basic functions of the Microsoft Office suite, such as Word, Outlook, Excel and PowerPoint. You will need to demonstrate that you have the ability to accept, learn and adapt to new technology as required by the job.</a:t>
            </a:r>
          </a:p>
          <a:p>
            <a:endParaRPr lang="en-GB" dirty="0" smtClean="0">
              <a:effectLst/>
            </a:endParaRPr>
          </a:p>
        </p:txBody>
      </p:sp>
      <p:sp>
        <p:nvSpPr>
          <p:cNvPr id="4" name="Slide Number Placeholder 3"/>
          <p:cNvSpPr>
            <a:spLocks noGrp="1"/>
          </p:cNvSpPr>
          <p:nvPr>
            <p:ph type="sldNum" sz="quarter" idx="10"/>
          </p:nvPr>
        </p:nvSpPr>
        <p:spPr/>
        <p:txBody>
          <a:bodyPr/>
          <a:lstStyle/>
          <a:p>
            <a:fld id="{A5DB3521-01FC-42D9-9AE2-A7A797DDD782}" type="slidenum">
              <a:rPr lang="en-GB" smtClean="0"/>
              <a:t>3</a:t>
            </a:fld>
            <a:endParaRPr lang="en-GB"/>
          </a:p>
        </p:txBody>
      </p:sp>
    </p:spTree>
    <p:extLst>
      <p:ext uri="{BB962C8B-B14F-4D97-AF65-F5344CB8AC3E}">
        <p14:creationId xmlns:p14="http://schemas.microsoft.com/office/powerpoint/2010/main" val="322682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for feedback from the group – how do they rate themselves on these skills?  Max score would be 75….where are their weaknesses/areas for development?  They need to be recording all of these as part of their personal development planning – which we will cover in detail later in the module.</a:t>
            </a:r>
          </a:p>
        </p:txBody>
      </p:sp>
      <p:sp>
        <p:nvSpPr>
          <p:cNvPr id="4" name="Slide Number Placeholder 3"/>
          <p:cNvSpPr>
            <a:spLocks noGrp="1"/>
          </p:cNvSpPr>
          <p:nvPr>
            <p:ph type="sldNum" sz="quarter" idx="10"/>
          </p:nvPr>
        </p:nvSpPr>
        <p:spPr/>
        <p:txBody>
          <a:bodyPr/>
          <a:lstStyle/>
          <a:p>
            <a:fld id="{A5DB3521-01FC-42D9-9AE2-A7A797DDD782}" type="slidenum">
              <a:rPr lang="en-GB" smtClean="0"/>
              <a:t>4</a:t>
            </a:fld>
            <a:endParaRPr lang="en-GB"/>
          </a:p>
        </p:txBody>
      </p:sp>
    </p:spTree>
    <p:extLst>
      <p:ext uri="{BB962C8B-B14F-4D97-AF65-F5344CB8AC3E}">
        <p14:creationId xmlns:p14="http://schemas.microsoft.com/office/powerpoint/2010/main" val="3401886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a general discussion to take feedback on how well student’s are managing their time – how good is their personal organisation.  What are the biggest challenges? 60 to 80% should typically be spent in Important but Not Urgent – it’s where you have planned your work and are working your plan!  You are in control. 15 to 20% is then available for Important &amp; Urgent – emerging issues, problems, conflict, crises that need sorting IMMEDIATELY.  You shouldn’t spend much time in the others at all, unless it is an absolute emergency requiring ‘all hands to the pump’ – no matter what your job.</a:t>
            </a:r>
          </a:p>
        </p:txBody>
      </p:sp>
      <p:sp>
        <p:nvSpPr>
          <p:cNvPr id="4" name="Slide Number Placeholder 3"/>
          <p:cNvSpPr>
            <a:spLocks noGrp="1"/>
          </p:cNvSpPr>
          <p:nvPr>
            <p:ph type="sldNum" sz="quarter" idx="10"/>
          </p:nvPr>
        </p:nvSpPr>
        <p:spPr/>
        <p:txBody>
          <a:bodyPr/>
          <a:lstStyle/>
          <a:p>
            <a:fld id="{A5DB3521-01FC-42D9-9AE2-A7A797DDD782}" type="slidenum">
              <a:rPr lang="en-GB" smtClean="0"/>
              <a:t>8</a:t>
            </a:fld>
            <a:endParaRPr lang="en-GB"/>
          </a:p>
        </p:txBody>
      </p:sp>
    </p:spTree>
    <p:extLst>
      <p:ext uri="{BB962C8B-B14F-4D97-AF65-F5344CB8AC3E}">
        <p14:creationId xmlns:p14="http://schemas.microsoft.com/office/powerpoint/2010/main" val="3911467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plenary discussion to review ideas.  Time management, personal discipline, realistic planning, allocate time for this – separate from family time.  Decide on a strategy – little and often? Larger blocks of time, but less frequent?  Study or Action Learning Sets or coaching pairs?  How can they maximise their chances of success</a:t>
            </a:r>
            <a:r>
              <a:rPr lang="en-GB" dirty="0" smtClean="0"/>
              <a:t>?</a:t>
            </a:r>
          </a:p>
          <a:p>
            <a:endParaRPr lang="en-GB" dirty="0" smtClean="0"/>
          </a:p>
          <a:p>
            <a:r>
              <a:rPr lang="en-GB" b="1" dirty="0" smtClean="0"/>
              <a:t>Procrastination</a:t>
            </a:r>
            <a:r>
              <a:rPr lang="en-GB" dirty="0" smtClean="0"/>
              <a:t> definition (from </a:t>
            </a:r>
            <a:r>
              <a:rPr lang="en-GB" dirty="0" err="1" smtClean="0"/>
              <a:t>latin's</a:t>
            </a:r>
            <a:r>
              <a:rPr lang="en-GB" dirty="0" smtClean="0"/>
              <a:t> "</a:t>
            </a:r>
            <a:r>
              <a:rPr lang="en-GB" dirty="0" err="1" smtClean="0"/>
              <a:t>procrastinare</a:t>
            </a:r>
            <a:r>
              <a:rPr lang="en-GB" dirty="0" smtClean="0"/>
              <a:t>", that translates in to : the prefix pro-, 'forward', and suffix -</a:t>
            </a:r>
            <a:r>
              <a:rPr lang="en-GB" dirty="0" err="1" smtClean="0"/>
              <a:t>crastinus</a:t>
            </a:r>
            <a:r>
              <a:rPr lang="en-GB" dirty="0" smtClean="0"/>
              <a:t>, 'till next day' from </a:t>
            </a:r>
            <a:r>
              <a:rPr lang="en-GB" dirty="0" err="1" smtClean="0"/>
              <a:t>cras</a:t>
            </a:r>
            <a:r>
              <a:rPr lang="en-GB" dirty="0" smtClean="0"/>
              <a:t>, 'tomorrow') is the avoidance of doing a task that needs to be accomplished. Sometimes, procrastination takes place until the "last minute" before a </a:t>
            </a:r>
            <a:r>
              <a:rPr lang="en-GB" dirty="0" smtClean="0">
                <a:hlinkClick r:id="rId3" tooltip="Time limit"/>
              </a:rPr>
              <a:t>deadline</a:t>
            </a:r>
            <a:r>
              <a:rPr lang="en-GB" dirty="0" smtClean="0"/>
              <a:t>. Procrastination can take hold on any aspect of life—putting off cleaning the stove, repairing a leaky roof, seeing a doctor or dentist, submitting a job report or academic assignment or broaching a stressful issue with a partner. Procrastination can lead to feelings of guilt, inadequacy, depression and self-doubt.</a:t>
            </a:r>
            <a:endParaRPr lang="en-GB" dirty="0"/>
          </a:p>
        </p:txBody>
      </p:sp>
      <p:sp>
        <p:nvSpPr>
          <p:cNvPr id="4" name="Slide Number Placeholder 3"/>
          <p:cNvSpPr>
            <a:spLocks noGrp="1"/>
          </p:cNvSpPr>
          <p:nvPr>
            <p:ph type="sldNum" sz="quarter" idx="10"/>
          </p:nvPr>
        </p:nvSpPr>
        <p:spPr/>
        <p:txBody>
          <a:bodyPr/>
          <a:lstStyle/>
          <a:p>
            <a:fld id="{A5DB3521-01FC-42D9-9AE2-A7A797DDD782}" type="slidenum">
              <a:rPr lang="en-GB" smtClean="0"/>
              <a:t>10</a:t>
            </a:fld>
            <a:endParaRPr lang="en-GB"/>
          </a:p>
        </p:txBody>
      </p:sp>
    </p:spTree>
    <p:extLst>
      <p:ext uri="{BB962C8B-B14F-4D97-AF65-F5344CB8AC3E}">
        <p14:creationId xmlns:p14="http://schemas.microsoft.com/office/powerpoint/2010/main" val="36348807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explain these and stress that some of the </a:t>
            </a:r>
            <a:r>
              <a:rPr lang="en-GB" b="1" i="1" u="sng" dirty="0"/>
              <a:t>internal barriers are often more difficult </a:t>
            </a:r>
            <a:r>
              <a:rPr lang="en-GB" dirty="0"/>
              <a:t>to address than the external barriers</a:t>
            </a:r>
            <a:r>
              <a:rPr lang="en-GB" dirty="0" smtClean="0"/>
              <a:t>.</a:t>
            </a:r>
          </a:p>
          <a:p>
            <a:endParaRPr lang="en-GB" dirty="0" smtClean="0"/>
          </a:p>
          <a:p>
            <a:pPr algn="l"/>
            <a:endParaRPr lang="en-GB" sz="1800" b="0" i="0" u="none" strike="noStrike" baseline="0" dirty="0" smtClean="0">
              <a:solidFill>
                <a:srgbClr val="000000"/>
              </a:solidFill>
              <a:latin typeface="Verdana"/>
            </a:endParaRPr>
          </a:p>
          <a:p>
            <a:r>
              <a:rPr lang="en-GB" sz="1200" b="0" i="0" u="none" strike="noStrike" baseline="0" dirty="0" smtClean="0">
                <a:solidFill>
                  <a:srgbClr val="000000"/>
                </a:solidFill>
                <a:latin typeface="Verdana"/>
              </a:rPr>
              <a:t>All students face barriers to their own learning; things that might get in the way of them making the progress that they want. The best way to deal with these barriers is to identify them early and put interventions in place to empower the student to overcome them. </a:t>
            </a:r>
            <a:endParaRPr lang="en-GB" dirty="0" smtClean="0"/>
          </a:p>
          <a:p>
            <a:endParaRPr lang="en-GB" dirty="0" smtClean="0"/>
          </a:p>
          <a:p>
            <a:r>
              <a:rPr lang="en-GB" sz="1200" b="1" i="0" u="none" strike="noStrike" baseline="0" dirty="0" smtClean="0">
                <a:solidFill>
                  <a:srgbClr val="000000"/>
                </a:solidFill>
                <a:latin typeface="Verdana"/>
              </a:rPr>
              <a:t>External barriers ‘within students’ </a:t>
            </a:r>
            <a:endParaRPr lang="en-GB" sz="1200" b="0" i="0" u="none" strike="noStrike" baseline="0" dirty="0" smtClean="0">
              <a:solidFill>
                <a:srgbClr val="000000"/>
              </a:solidFill>
              <a:latin typeface="Verdana"/>
            </a:endParaRPr>
          </a:p>
          <a:p>
            <a:r>
              <a:rPr lang="en-GB" sz="1200" b="0" i="0" u="none" strike="noStrike" baseline="0" dirty="0" smtClean="0">
                <a:solidFill>
                  <a:srgbClr val="000000"/>
                </a:solidFill>
                <a:latin typeface="Verdana"/>
              </a:rPr>
              <a:t>External barriers are when the process, activities, resources or situations themselves create a barrier to someone accessing a learning opportunity. The main external barriers faced by our students are: </a:t>
            </a:r>
          </a:p>
          <a:p>
            <a:r>
              <a:rPr lang="en-GB" sz="1200" b="0" i="0" u="none" strike="noStrike" baseline="0" dirty="0" smtClean="0">
                <a:solidFill>
                  <a:srgbClr val="000000"/>
                </a:solidFill>
                <a:latin typeface="Verdana"/>
              </a:rPr>
              <a:t> Monetary concerns </a:t>
            </a:r>
          </a:p>
          <a:p>
            <a:r>
              <a:rPr lang="en-GB" sz="1200" b="0" i="0" u="none" strike="noStrike" baseline="0" dirty="0" smtClean="0">
                <a:solidFill>
                  <a:srgbClr val="000000"/>
                </a:solidFill>
                <a:latin typeface="Verdana"/>
              </a:rPr>
              <a:t> Family responsibility (young carers) </a:t>
            </a:r>
          </a:p>
          <a:p>
            <a:r>
              <a:rPr lang="en-GB" sz="1200" b="0" i="0" u="none" strike="noStrike" baseline="0" dirty="0" smtClean="0">
                <a:solidFill>
                  <a:srgbClr val="000000"/>
                </a:solidFill>
                <a:latin typeface="Verdana"/>
              </a:rPr>
              <a:t> Lack of parental engagement and/or parental confidence in supporting </a:t>
            </a:r>
          </a:p>
          <a:p>
            <a:r>
              <a:rPr lang="en-GB" sz="1200" b="0" i="0" u="none" strike="noStrike" baseline="0" dirty="0" smtClean="0">
                <a:solidFill>
                  <a:srgbClr val="000000"/>
                </a:solidFill>
                <a:latin typeface="Verdana"/>
              </a:rPr>
              <a:t> Lack of family role models </a:t>
            </a:r>
          </a:p>
          <a:p>
            <a:r>
              <a:rPr lang="en-GB" sz="1200" b="0" i="0" u="none" strike="noStrike" baseline="0" dirty="0" smtClean="0">
                <a:solidFill>
                  <a:srgbClr val="000000"/>
                </a:solidFill>
                <a:latin typeface="Verdana"/>
              </a:rPr>
              <a:t> Lack of cultural provision and enrichment opportunities from home </a:t>
            </a:r>
          </a:p>
          <a:p>
            <a:endParaRPr lang="en-GB" sz="1200" b="0" i="0" u="none" strike="noStrike" baseline="0" dirty="0" smtClean="0">
              <a:solidFill>
                <a:srgbClr val="000000"/>
              </a:solidFill>
              <a:latin typeface="Verdana"/>
            </a:endParaRPr>
          </a:p>
          <a:p>
            <a:r>
              <a:rPr lang="en-GB" sz="1200" b="0" i="0" u="none" strike="noStrike" baseline="0" dirty="0" smtClean="0">
                <a:solidFill>
                  <a:srgbClr val="000000"/>
                </a:solidFill>
                <a:latin typeface="Verdana"/>
              </a:rPr>
              <a:t>These external barriers can lead to: </a:t>
            </a:r>
          </a:p>
          <a:p>
            <a:r>
              <a:rPr lang="en-GB" sz="1200" b="0" i="0" u="none" strike="noStrike" baseline="0" dirty="0" smtClean="0">
                <a:solidFill>
                  <a:srgbClr val="000000"/>
                </a:solidFill>
                <a:latin typeface="Verdana"/>
              </a:rPr>
              <a:t> Lack of access to enrichment opportunities (trips, music lessons, clubs etc.) </a:t>
            </a:r>
          </a:p>
          <a:p>
            <a:r>
              <a:rPr lang="en-GB" sz="1200" b="0" i="0" u="none" strike="noStrike" baseline="0" dirty="0" smtClean="0">
                <a:solidFill>
                  <a:srgbClr val="000000"/>
                </a:solidFill>
                <a:latin typeface="Verdana"/>
              </a:rPr>
              <a:t> Lack of equipment </a:t>
            </a:r>
          </a:p>
          <a:p>
            <a:r>
              <a:rPr lang="en-GB" sz="1200" b="0" i="0" u="none" strike="noStrike" baseline="0" dirty="0" smtClean="0">
                <a:solidFill>
                  <a:srgbClr val="000000"/>
                </a:solidFill>
                <a:latin typeface="Verdana"/>
              </a:rPr>
              <a:t> Lack of places/ time to study at home </a:t>
            </a:r>
          </a:p>
          <a:p>
            <a:r>
              <a:rPr lang="en-GB" sz="1200" b="0" i="0" u="none" strike="noStrike" baseline="0" dirty="0" smtClean="0">
                <a:solidFill>
                  <a:srgbClr val="000000"/>
                </a:solidFill>
                <a:latin typeface="Verdana"/>
              </a:rPr>
              <a:t> Problems with getting to school and attendance </a:t>
            </a:r>
          </a:p>
          <a:p>
            <a:r>
              <a:rPr lang="en-GB" sz="1200" b="0" i="0" u="none" strike="noStrike" baseline="0" dirty="0" smtClean="0">
                <a:solidFill>
                  <a:srgbClr val="000000"/>
                </a:solidFill>
                <a:latin typeface="Verdana"/>
              </a:rPr>
              <a:t> Not knowing how to approach self-study time </a:t>
            </a:r>
          </a:p>
          <a:p>
            <a:r>
              <a:rPr lang="en-GB" sz="1200" b="0" i="0" u="none" strike="noStrike" baseline="0" dirty="0" smtClean="0">
                <a:solidFill>
                  <a:srgbClr val="000000"/>
                </a:solidFill>
                <a:latin typeface="Verdana"/>
              </a:rPr>
              <a:t> Not knowing what options are available post 16 </a:t>
            </a:r>
          </a:p>
          <a:p>
            <a:r>
              <a:rPr lang="en-GB" sz="1200" b="0" i="0" u="none" strike="noStrike" baseline="0" dirty="0" smtClean="0">
                <a:solidFill>
                  <a:srgbClr val="000000"/>
                </a:solidFill>
                <a:latin typeface="Verdana"/>
              </a:rPr>
              <a:t> Low aspirations </a:t>
            </a:r>
          </a:p>
          <a:p>
            <a:endParaRPr lang="en-GB" dirty="0" smtClean="0"/>
          </a:p>
          <a:p>
            <a:pPr algn="l"/>
            <a:endParaRPr lang="en-GB" sz="1800" b="0" i="0" u="none" strike="noStrike" baseline="0" dirty="0" smtClean="0">
              <a:solidFill>
                <a:srgbClr val="000000"/>
              </a:solidFill>
              <a:latin typeface="Verdana"/>
            </a:endParaRPr>
          </a:p>
          <a:p>
            <a:r>
              <a:rPr lang="en-GB" sz="1800" b="0" i="0" u="none" strike="noStrike" baseline="0" dirty="0" smtClean="0">
                <a:solidFill>
                  <a:srgbClr val="000000"/>
                </a:solidFill>
                <a:latin typeface="Verdana"/>
              </a:rPr>
              <a:t> </a:t>
            </a:r>
            <a:r>
              <a:rPr lang="en-GB" sz="1200" b="1" i="0" u="none" strike="noStrike" baseline="0" dirty="0" smtClean="0">
                <a:solidFill>
                  <a:srgbClr val="000000"/>
                </a:solidFill>
                <a:latin typeface="Verdana"/>
              </a:rPr>
              <a:t>Internal barriers ‘within students’ </a:t>
            </a:r>
            <a:endParaRPr lang="en-GB" sz="1200" b="0" i="0" u="none" strike="noStrike" baseline="0" dirty="0" smtClean="0">
              <a:solidFill>
                <a:srgbClr val="000000"/>
              </a:solidFill>
              <a:latin typeface="Verdana"/>
            </a:endParaRPr>
          </a:p>
          <a:p>
            <a:r>
              <a:rPr lang="en-GB" sz="1200" b="0" i="0" u="none" strike="noStrike" baseline="0" dirty="0" smtClean="0">
                <a:solidFill>
                  <a:srgbClr val="000000"/>
                </a:solidFill>
                <a:latin typeface="Verdana"/>
              </a:rPr>
              <a:t>These barriers are issues that come from within the student. At </a:t>
            </a:r>
            <a:r>
              <a:rPr lang="en-GB" sz="1200" b="0" i="0" u="none" strike="noStrike" baseline="0" dirty="0" err="1" smtClean="0">
                <a:solidFill>
                  <a:srgbClr val="000000"/>
                </a:solidFill>
                <a:latin typeface="Verdana"/>
              </a:rPr>
              <a:t>Holmer</a:t>
            </a:r>
            <a:r>
              <a:rPr lang="en-GB" sz="1200" b="0" i="0" u="none" strike="noStrike" baseline="0" dirty="0" smtClean="0">
                <a:solidFill>
                  <a:srgbClr val="000000"/>
                </a:solidFill>
                <a:latin typeface="Verdana"/>
              </a:rPr>
              <a:t> Green Senior School they are issues such as: </a:t>
            </a:r>
          </a:p>
          <a:p>
            <a:r>
              <a:rPr lang="en-GB" sz="1200" b="0" i="0" u="none" strike="noStrike" baseline="0" dirty="0" smtClean="0">
                <a:solidFill>
                  <a:srgbClr val="000000"/>
                </a:solidFill>
                <a:latin typeface="Verdana"/>
              </a:rPr>
              <a:t> Self confidence </a:t>
            </a:r>
          </a:p>
          <a:p>
            <a:r>
              <a:rPr lang="en-GB" sz="1200" b="0" i="0" u="none" strike="noStrike" baseline="0" dirty="0" smtClean="0">
                <a:solidFill>
                  <a:srgbClr val="000000"/>
                </a:solidFill>
                <a:latin typeface="Verdana"/>
              </a:rPr>
              <a:t> Resilience </a:t>
            </a:r>
          </a:p>
          <a:p>
            <a:r>
              <a:rPr lang="en-GB" sz="1200" b="0" i="0" u="none" strike="noStrike" baseline="0" dirty="0" smtClean="0">
                <a:solidFill>
                  <a:srgbClr val="000000"/>
                </a:solidFill>
                <a:latin typeface="Verdana"/>
              </a:rPr>
              <a:t> Determination </a:t>
            </a:r>
          </a:p>
          <a:p>
            <a:r>
              <a:rPr lang="en-GB" sz="1200" b="0" i="0" u="none" strike="noStrike" baseline="0" dirty="0" smtClean="0">
                <a:solidFill>
                  <a:srgbClr val="000000"/>
                </a:solidFill>
                <a:latin typeface="Verdana"/>
              </a:rPr>
              <a:t> Self-analysing skills </a:t>
            </a:r>
          </a:p>
          <a:p>
            <a:r>
              <a:rPr lang="en-GB" sz="1200" b="0" i="0" u="none" strike="noStrike" baseline="0" dirty="0" smtClean="0">
                <a:solidFill>
                  <a:srgbClr val="000000"/>
                </a:solidFill>
                <a:latin typeface="Verdana"/>
              </a:rPr>
              <a:t> Motivation </a:t>
            </a:r>
          </a:p>
          <a:p>
            <a:r>
              <a:rPr lang="en-GB" sz="1200" b="0" i="0" u="none" strike="noStrike" baseline="0" dirty="0" smtClean="0">
                <a:solidFill>
                  <a:srgbClr val="000000"/>
                </a:solidFill>
                <a:latin typeface="Verdana"/>
              </a:rPr>
              <a:t> Self-worth </a:t>
            </a:r>
          </a:p>
          <a:p>
            <a:r>
              <a:rPr lang="en-GB" sz="1200" b="0" i="0" u="none" strike="noStrike" baseline="0" dirty="0" smtClean="0">
                <a:solidFill>
                  <a:srgbClr val="000000"/>
                </a:solidFill>
                <a:latin typeface="Verdana"/>
              </a:rPr>
              <a:t> Passive attitude to learning </a:t>
            </a:r>
          </a:p>
          <a:p>
            <a:r>
              <a:rPr lang="en-GB" sz="1200" b="0" i="0" u="none" strike="noStrike" baseline="0" dirty="0" smtClean="0">
                <a:solidFill>
                  <a:srgbClr val="000000"/>
                </a:solidFill>
                <a:latin typeface="Verdana"/>
              </a:rPr>
              <a:t> Low aspirations </a:t>
            </a:r>
          </a:p>
          <a:p>
            <a:r>
              <a:rPr lang="en-GB" sz="1200" b="0" i="0" u="none" strike="noStrike" baseline="0" dirty="0" smtClean="0">
                <a:solidFill>
                  <a:srgbClr val="000000"/>
                </a:solidFill>
                <a:latin typeface="Verdana"/>
              </a:rPr>
              <a:t> Behavioural issues </a:t>
            </a:r>
          </a:p>
          <a:p>
            <a:r>
              <a:rPr lang="en-GB" sz="1200" b="0" i="0" u="none" strike="noStrike" baseline="0" dirty="0" smtClean="0">
                <a:solidFill>
                  <a:srgbClr val="000000"/>
                </a:solidFill>
                <a:latin typeface="Verdana"/>
              </a:rPr>
              <a:t> Low attendance </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A5DB3521-01FC-42D9-9AE2-A7A797DDD782}" type="slidenum">
              <a:rPr lang="en-GB" smtClean="0"/>
              <a:t>11</a:t>
            </a:fld>
            <a:endParaRPr lang="en-GB"/>
          </a:p>
        </p:txBody>
      </p:sp>
    </p:spTree>
    <p:extLst>
      <p:ext uri="{BB962C8B-B14F-4D97-AF65-F5344CB8AC3E}">
        <p14:creationId xmlns:p14="http://schemas.microsoft.com/office/powerpoint/2010/main" val="20848350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plenary session to see what types of ‘barriers’ have been surfaced during the session.  This session is about getting the students to actively think about the barriers, with a view to identifying how they themselves will ensure that they attend as many sessions as possible, but also plan and implement their own personal study and research time.</a:t>
            </a:r>
          </a:p>
        </p:txBody>
      </p:sp>
      <p:sp>
        <p:nvSpPr>
          <p:cNvPr id="4" name="Slide Number Placeholder 3"/>
          <p:cNvSpPr>
            <a:spLocks noGrp="1"/>
          </p:cNvSpPr>
          <p:nvPr>
            <p:ph type="sldNum" sz="quarter" idx="10"/>
          </p:nvPr>
        </p:nvSpPr>
        <p:spPr/>
        <p:txBody>
          <a:bodyPr/>
          <a:lstStyle/>
          <a:p>
            <a:fld id="{A5DB3521-01FC-42D9-9AE2-A7A797DDD782}" type="slidenum">
              <a:rPr lang="en-GB" smtClean="0"/>
              <a:t>13</a:t>
            </a:fld>
            <a:endParaRPr lang="en-GB"/>
          </a:p>
        </p:txBody>
      </p:sp>
    </p:spTree>
    <p:extLst>
      <p:ext uri="{BB962C8B-B14F-4D97-AF65-F5344CB8AC3E}">
        <p14:creationId xmlns:p14="http://schemas.microsoft.com/office/powerpoint/2010/main" val="37021677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use output of coaching questions session, to identify some of the key themes and major barriers, and then help the group identify remedies/solutions.  Studying alone – form Action Learning Sets or Study Groups! Car sharing.  Skype groups.  Time management.  Study plans and diaries. Learning logs. Family support to free up time.  University Student Support services</a:t>
            </a:r>
          </a:p>
        </p:txBody>
      </p:sp>
      <p:sp>
        <p:nvSpPr>
          <p:cNvPr id="4" name="Slide Number Placeholder 3"/>
          <p:cNvSpPr>
            <a:spLocks noGrp="1"/>
          </p:cNvSpPr>
          <p:nvPr>
            <p:ph type="sldNum" sz="quarter" idx="10"/>
          </p:nvPr>
        </p:nvSpPr>
        <p:spPr/>
        <p:txBody>
          <a:bodyPr/>
          <a:lstStyle/>
          <a:p>
            <a:fld id="{A5DB3521-01FC-42D9-9AE2-A7A797DDD782}" type="slidenum">
              <a:rPr lang="en-GB" smtClean="0"/>
              <a:t>14</a:t>
            </a:fld>
            <a:endParaRPr lang="en-GB"/>
          </a:p>
        </p:txBody>
      </p:sp>
    </p:spTree>
    <p:extLst>
      <p:ext uri="{BB962C8B-B14F-4D97-AF65-F5344CB8AC3E}">
        <p14:creationId xmlns:p14="http://schemas.microsoft.com/office/powerpoint/2010/main" val="38831485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19/09/2017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19/09/2017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19/09/2017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19/09/2017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19/09/2017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19/09/2017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g&amp;ehk=FSuGQtflzFxIf0xCKax3wQ&amp;r=0&amp;pid=OfficeInsert"/><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topping-blood-pressure.blogspot.com/2012/01/taking-control-of-your-blood-pressure.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arj7oStGLkU"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g&amp;ehk=hFwydJgtECNcuWdHSpLWoA&amp;r=0&amp;pid=OfficeInsert"/><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dstudio.ubc.ca/2012/08/17/the-art-of-interviewing/"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eemillietri.blogspot.com/2011/08/asking-for-help.html" TargetMode="External"/><Relationship Id="rId2" Type="http://schemas.openxmlformats.org/officeDocument/2006/relationships/image" Target="../media/image6.jpg&amp;ehk=jzZDLkG0qrX"/><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a:t>Evening Session 2</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7830965-98CF-4813-AED3-9ADA916E8731}"/>
              </a:ext>
            </a:extLst>
          </p:cNvPr>
          <p:cNvSpPr>
            <a:spLocks noGrp="1"/>
          </p:cNvSpPr>
          <p:nvPr>
            <p:ph type="title"/>
          </p:nvPr>
        </p:nvSpPr>
        <p:spPr/>
        <p:txBody>
          <a:bodyPr/>
          <a:lstStyle/>
          <a:p>
            <a:r>
              <a:rPr lang="en-GB" dirty="0"/>
              <a:t>Overview of Workshop</a:t>
            </a:r>
          </a:p>
        </p:txBody>
      </p:sp>
      <p:sp>
        <p:nvSpPr>
          <p:cNvPr id="3" name="Content Placeholder 2">
            <a:extLst>
              <a:ext uri="{FF2B5EF4-FFF2-40B4-BE49-F238E27FC236}">
                <a16:creationId xmlns:a16="http://schemas.microsoft.com/office/drawing/2014/main" xmlns="" id="{46E45841-2187-4C69-8F0C-F9C1C87E3FC7}"/>
              </a:ext>
            </a:extLst>
          </p:cNvPr>
          <p:cNvSpPr>
            <a:spLocks noGrp="1"/>
          </p:cNvSpPr>
          <p:nvPr>
            <p:ph idx="1"/>
          </p:nvPr>
        </p:nvSpPr>
        <p:spPr/>
        <p:txBody>
          <a:bodyPr/>
          <a:lstStyle/>
          <a:p>
            <a:r>
              <a:rPr lang="en-GB" dirty="0"/>
              <a:t>Study Skills</a:t>
            </a:r>
          </a:p>
          <a:p>
            <a:r>
              <a:rPr lang="en-GB" dirty="0"/>
              <a:t>How do we acquire these?</a:t>
            </a:r>
          </a:p>
          <a:p>
            <a:r>
              <a:rPr lang="en-GB" dirty="0"/>
              <a:t>Employability Skills</a:t>
            </a:r>
          </a:p>
          <a:p>
            <a:r>
              <a:rPr lang="en-GB" dirty="0"/>
              <a:t>How do we acquire </a:t>
            </a:r>
            <a:r>
              <a:rPr lang="en-GB" i="1" dirty="0"/>
              <a:t>these?</a:t>
            </a:r>
          </a:p>
          <a:p>
            <a:r>
              <a:rPr lang="en-GB" dirty="0"/>
              <a:t>What’s stopping me?  Barriers to development</a:t>
            </a:r>
          </a:p>
        </p:txBody>
      </p:sp>
    </p:spTree>
    <p:extLst>
      <p:ext uri="{BB962C8B-B14F-4D97-AF65-F5344CB8AC3E}">
        <p14:creationId xmlns:p14="http://schemas.microsoft.com/office/powerpoint/2010/main" val="3873217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DF15015-452A-4278-9367-2A6CC2273064}"/>
              </a:ext>
            </a:extLst>
          </p:cNvPr>
          <p:cNvSpPr>
            <a:spLocks noGrp="1"/>
          </p:cNvSpPr>
          <p:nvPr>
            <p:ph type="title"/>
          </p:nvPr>
        </p:nvSpPr>
        <p:spPr/>
        <p:txBody>
          <a:bodyPr/>
          <a:lstStyle/>
          <a:p>
            <a:r>
              <a:rPr lang="en-GB" dirty="0"/>
              <a:t>Important ‘Study Skills’</a:t>
            </a:r>
          </a:p>
        </p:txBody>
      </p:sp>
      <p:graphicFrame>
        <p:nvGraphicFramePr>
          <p:cNvPr id="4" name="Table 3">
            <a:extLst>
              <a:ext uri="{FF2B5EF4-FFF2-40B4-BE49-F238E27FC236}">
                <a16:creationId xmlns:a16="http://schemas.microsoft.com/office/drawing/2014/main" xmlns="" id="{5431FB6C-F6E2-462D-B570-D609D03391F2}"/>
              </a:ext>
            </a:extLst>
          </p:cNvPr>
          <p:cNvGraphicFramePr>
            <a:graphicFrameLocks noGrp="1"/>
          </p:cNvGraphicFramePr>
          <p:nvPr>
            <p:extLst>
              <p:ext uri="{D42A27DB-BD31-4B8C-83A1-F6EECF244321}">
                <p14:modId xmlns:p14="http://schemas.microsoft.com/office/powerpoint/2010/main" val="1208581160"/>
              </p:ext>
            </p:extLst>
          </p:nvPr>
        </p:nvGraphicFramePr>
        <p:xfrm>
          <a:off x="755576" y="1402080"/>
          <a:ext cx="7267376" cy="3815232"/>
        </p:xfrm>
        <a:graphic>
          <a:graphicData uri="http://schemas.openxmlformats.org/drawingml/2006/table">
            <a:tbl>
              <a:tblPr firstRow="1" bandRow="1">
                <a:tableStyleId>{5C22544A-7EE6-4342-B048-85BDC9FD1C3A}</a:tableStyleId>
              </a:tblPr>
              <a:tblGrid>
                <a:gridCol w="2544282">
                  <a:extLst>
                    <a:ext uri="{9D8B030D-6E8A-4147-A177-3AD203B41FA5}">
                      <a16:colId xmlns:a16="http://schemas.microsoft.com/office/drawing/2014/main" xmlns="" val="3221779878"/>
                    </a:ext>
                  </a:extLst>
                </a:gridCol>
                <a:gridCol w="2178812">
                  <a:extLst>
                    <a:ext uri="{9D8B030D-6E8A-4147-A177-3AD203B41FA5}">
                      <a16:colId xmlns:a16="http://schemas.microsoft.com/office/drawing/2014/main" xmlns="" val="2538615665"/>
                    </a:ext>
                  </a:extLst>
                </a:gridCol>
                <a:gridCol w="2544282">
                  <a:extLst>
                    <a:ext uri="{9D8B030D-6E8A-4147-A177-3AD203B41FA5}">
                      <a16:colId xmlns:a16="http://schemas.microsoft.com/office/drawing/2014/main" xmlns="" val="1117970341"/>
                    </a:ext>
                  </a:extLst>
                </a:gridCol>
              </a:tblGrid>
              <a:tr h="802784">
                <a:tc>
                  <a:txBody>
                    <a:bodyPr/>
                    <a:lstStyle/>
                    <a:p>
                      <a:pPr marL="285750" indent="-285750">
                        <a:buFont typeface="Arial" panose="020B0604020202020204" pitchFamily="34" charset="0"/>
                        <a:buChar char="•"/>
                      </a:pPr>
                      <a:r>
                        <a:rPr lang="en-GB" b="1" dirty="0">
                          <a:solidFill>
                            <a:schemeClr val="bg1"/>
                          </a:solidFill>
                        </a:rPr>
                        <a:t>Time management</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Analytical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Being able to work independently</a:t>
                      </a:r>
                    </a:p>
                  </a:txBody>
                  <a:tcPr>
                    <a:solidFill>
                      <a:schemeClr val="accent1"/>
                    </a:solidFill>
                  </a:tcPr>
                </a:tc>
                <a:extLst>
                  <a:ext uri="{0D108BD9-81ED-4DB2-BD59-A6C34878D82A}">
                    <a16:rowId xmlns:a16="http://schemas.microsoft.com/office/drawing/2014/main" xmlns="" val="1840600630"/>
                  </a:ext>
                </a:extLst>
              </a:tr>
              <a:tr h="720080">
                <a:tc>
                  <a:txBody>
                    <a:bodyPr/>
                    <a:lstStyle/>
                    <a:p>
                      <a:pPr marL="285750" indent="-285750">
                        <a:buFont typeface="Arial" panose="020B0604020202020204" pitchFamily="34" charset="0"/>
                        <a:buChar char="•"/>
                      </a:pPr>
                      <a:r>
                        <a:rPr lang="en-GB" b="1" dirty="0">
                          <a:solidFill>
                            <a:schemeClr val="bg1"/>
                          </a:solidFill>
                        </a:rPr>
                        <a:t>Critical thinking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Report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Resourcefulness</a:t>
                      </a:r>
                    </a:p>
                  </a:txBody>
                  <a:tcPr>
                    <a:solidFill>
                      <a:schemeClr val="accent1"/>
                    </a:solidFill>
                  </a:tcPr>
                </a:tc>
                <a:extLst>
                  <a:ext uri="{0D108BD9-81ED-4DB2-BD59-A6C34878D82A}">
                    <a16:rowId xmlns:a16="http://schemas.microsoft.com/office/drawing/2014/main" xmlns="" val="107718441"/>
                  </a:ext>
                </a:extLst>
              </a:tr>
              <a:tr h="765766">
                <a:tc>
                  <a:txBody>
                    <a:bodyPr/>
                    <a:lstStyle/>
                    <a:p>
                      <a:pPr marL="285750" indent="-285750">
                        <a:buFont typeface="Arial" panose="020B0604020202020204" pitchFamily="34" charset="0"/>
                        <a:buChar char="•"/>
                      </a:pPr>
                      <a:r>
                        <a:rPr lang="en-GB" b="1" dirty="0">
                          <a:solidFill>
                            <a:schemeClr val="bg1"/>
                          </a:solidFill>
                        </a:rPr>
                        <a:t>Essay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Group working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Communication skills</a:t>
                      </a:r>
                    </a:p>
                  </a:txBody>
                  <a:tcPr>
                    <a:solidFill>
                      <a:schemeClr val="accent1"/>
                    </a:solidFill>
                  </a:tcPr>
                </a:tc>
                <a:extLst>
                  <a:ext uri="{0D108BD9-81ED-4DB2-BD59-A6C34878D82A}">
                    <a16:rowId xmlns:a16="http://schemas.microsoft.com/office/drawing/2014/main" xmlns="" val="744194048"/>
                  </a:ext>
                </a:extLst>
              </a:tr>
              <a:tr h="765766">
                <a:tc>
                  <a:txBody>
                    <a:bodyPr/>
                    <a:lstStyle/>
                    <a:p>
                      <a:pPr marL="285750" indent="-285750">
                        <a:buFont typeface="Arial" panose="020B0604020202020204" pitchFamily="34" charset="0"/>
                        <a:buChar char="•"/>
                      </a:pPr>
                      <a:r>
                        <a:rPr lang="en-GB" b="1" dirty="0">
                          <a:solidFill>
                            <a:schemeClr val="bg1"/>
                          </a:solidFill>
                        </a:rPr>
                        <a:t>Research and library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Reading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Presentation skills</a:t>
                      </a:r>
                    </a:p>
                  </a:txBody>
                  <a:tcPr>
                    <a:solidFill>
                      <a:schemeClr val="accent1"/>
                    </a:solidFill>
                  </a:tcPr>
                </a:tc>
                <a:extLst>
                  <a:ext uri="{0D108BD9-81ED-4DB2-BD59-A6C34878D82A}">
                    <a16:rowId xmlns:a16="http://schemas.microsoft.com/office/drawing/2014/main" xmlns="" val="2200008351"/>
                  </a:ext>
                </a:extLst>
              </a:tr>
              <a:tr h="760836">
                <a:tc>
                  <a:txBody>
                    <a:bodyPr/>
                    <a:lstStyle/>
                    <a:p>
                      <a:pPr marL="285750" indent="-285750">
                        <a:buFont typeface="Arial" panose="020B0604020202020204" pitchFamily="34" charset="0"/>
                        <a:buChar char="•"/>
                      </a:pPr>
                      <a:r>
                        <a:rPr lang="en-GB" b="1" dirty="0">
                          <a:solidFill>
                            <a:schemeClr val="bg1"/>
                          </a:solidFill>
                        </a:rPr>
                        <a:t>Quantitative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Self-awareness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I.T. skills</a:t>
                      </a:r>
                    </a:p>
                  </a:txBody>
                  <a:tcPr>
                    <a:solidFill>
                      <a:schemeClr val="accent1"/>
                    </a:solidFill>
                  </a:tcPr>
                </a:tc>
                <a:extLst>
                  <a:ext uri="{0D108BD9-81ED-4DB2-BD59-A6C34878D82A}">
                    <a16:rowId xmlns:a16="http://schemas.microsoft.com/office/drawing/2014/main" xmlns="" val="516529212"/>
                  </a:ext>
                </a:extLst>
              </a:tr>
            </a:tbl>
          </a:graphicData>
        </a:graphic>
      </p:graphicFrame>
    </p:spTree>
    <p:extLst>
      <p:ext uri="{BB962C8B-B14F-4D97-AF65-F5344CB8AC3E}">
        <p14:creationId xmlns:p14="http://schemas.microsoft.com/office/powerpoint/2010/main" val="36042705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2B01DB5-0151-43AA-8A14-8BA760B85929}"/>
              </a:ext>
            </a:extLst>
          </p:cNvPr>
          <p:cNvSpPr>
            <a:spLocks noGrp="1"/>
          </p:cNvSpPr>
          <p:nvPr>
            <p:ph type="title"/>
          </p:nvPr>
        </p:nvSpPr>
        <p:spPr/>
        <p:txBody>
          <a:bodyPr/>
          <a:lstStyle/>
          <a:p>
            <a:r>
              <a:rPr lang="en-GB" dirty="0"/>
              <a:t>How do you rate yourself?</a:t>
            </a:r>
          </a:p>
        </p:txBody>
      </p:sp>
      <p:sp>
        <p:nvSpPr>
          <p:cNvPr id="3" name="Content Placeholder 2">
            <a:extLst>
              <a:ext uri="{FF2B5EF4-FFF2-40B4-BE49-F238E27FC236}">
                <a16:creationId xmlns:a16="http://schemas.microsoft.com/office/drawing/2014/main" xmlns="" id="{5E8E14E2-42DE-4F18-91F1-A65CFED39C90}"/>
              </a:ext>
            </a:extLst>
          </p:cNvPr>
          <p:cNvSpPr>
            <a:spLocks noGrp="1"/>
          </p:cNvSpPr>
          <p:nvPr>
            <p:ph idx="1"/>
          </p:nvPr>
        </p:nvSpPr>
        <p:spPr/>
        <p:txBody>
          <a:bodyPr/>
          <a:lstStyle/>
          <a:p>
            <a:r>
              <a:rPr lang="en-GB" dirty="0"/>
              <a:t>Take 10 minutes to assess yourself against each of these and jot down a score against each – with ‘1’ being Poor, and ‘5’ being Excellent.  </a:t>
            </a:r>
          </a:p>
          <a:p>
            <a:endParaRPr lang="en-GB" dirty="0"/>
          </a:p>
          <a:p>
            <a:r>
              <a:rPr lang="en-GB" dirty="0"/>
              <a:t>This will start to help your identify where you are starting from.</a:t>
            </a:r>
          </a:p>
        </p:txBody>
      </p:sp>
    </p:spTree>
    <p:extLst>
      <p:ext uri="{BB962C8B-B14F-4D97-AF65-F5344CB8AC3E}">
        <p14:creationId xmlns:p14="http://schemas.microsoft.com/office/powerpoint/2010/main" val="4624163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D54CAEC-2F7A-4E88-8414-6B5886B6B333}"/>
              </a:ext>
            </a:extLst>
          </p:cNvPr>
          <p:cNvSpPr>
            <a:spLocks noGrp="1"/>
          </p:cNvSpPr>
          <p:nvPr>
            <p:ph type="title"/>
          </p:nvPr>
        </p:nvSpPr>
        <p:spPr/>
        <p:txBody>
          <a:bodyPr/>
          <a:lstStyle/>
          <a:p>
            <a:r>
              <a:rPr lang="en-GB" dirty="0"/>
              <a:t>Key Questions</a:t>
            </a:r>
          </a:p>
        </p:txBody>
      </p:sp>
      <p:sp>
        <p:nvSpPr>
          <p:cNvPr id="4" name="Content Placeholder 3">
            <a:extLst>
              <a:ext uri="{FF2B5EF4-FFF2-40B4-BE49-F238E27FC236}">
                <a16:creationId xmlns:a16="http://schemas.microsoft.com/office/drawing/2014/main" xmlns="" id="{2190C32D-D2C8-49F5-AD42-7DE507C1AE43}"/>
              </a:ext>
            </a:extLst>
          </p:cNvPr>
          <p:cNvSpPr>
            <a:spLocks noGrp="1"/>
          </p:cNvSpPr>
          <p:nvPr>
            <p:ph idx="1"/>
          </p:nvPr>
        </p:nvSpPr>
        <p:spPr>
          <a:xfrm>
            <a:off x="457200" y="1268760"/>
            <a:ext cx="7848600" cy="4188472"/>
          </a:xfrm>
        </p:spPr>
        <p:txBody>
          <a:bodyPr>
            <a:normAutofit fontScale="85000" lnSpcReduction="10000"/>
          </a:bodyPr>
          <a:lstStyle/>
          <a:p>
            <a:r>
              <a:rPr lang="en-US" sz="3200" dirty="0"/>
              <a:t>How do you define each of these skills?</a:t>
            </a:r>
          </a:p>
          <a:p>
            <a:pPr lvl="1"/>
            <a:r>
              <a:rPr lang="en-US" sz="2800" dirty="0"/>
              <a:t>‘The difference between someone who is good at … compared to someone who is not good at … is that they will/will not …’</a:t>
            </a:r>
          </a:p>
          <a:p>
            <a:pPr lvl="1">
              <a:buNone/>
            </a:pPr>
            <a:endParaRPr lang="en-US" sz="2800" dirty="0"/>
          </a:p>
          <a:p>
            <a:r>
              <a:rPr lang="en-US" sz="3200" dirty="0"/>
              <a:t>How good do </a:t>
            </a:r>
            <a:r>
              <a:rPr lang="en-US" sz="3200" u="sng" dirty="0"/>
              <a:t>you</a:t>
            </a:r>
            <a:r>
              <a:rPr lang="en-US" sz="3200" dirty="0"/>
              <a:t> think you are at … ?</a:t>
            </a:r>
          </a:p>
          <a:p>
            <a:r>
              <a:rPr lang="en-US" sz="3200" dirty="0"/>
              <a:t>What </a:t>
            </a:r>
            <a:r>
              <a:rPr lang="en-US" sz="3200" u="sng" dirty="0"/>
              <a:t>evidence</a:t>
            </a:r>
            <a:r>
              <a:rPr lang="en-US" sz="3200" dirty="0"/>
              <a:t> do you have?</a:t>
            </a:r>
          </a:p>
          <a:p>
            <a:r>
              <a:rPr lang="en-US" sz="3200" dirty="0"/>
              <a:t>Which skills are a priority for </a:t>
            </a:r>
            <a:r>
              <a:rPr lang="en-US" sz="3200" u="sng" dirty="0"/>
              <a:t>your</a:t>
            </a:r>
            <a:r>
              <a:rPr lang="en-US" sz="3200" dirty="0"/>
              <a:t> development? Why?</a:t>
            </a:r>
          </a:p>
          <a:p>
            <a:r>
              <a:rPr lang="en-US" sz="3200" dirty="0"/>
              <a:t>Are there any other skills </a:t>
            </a:r>
            <a:r>
              <a:rPr lang="en-US" sz="3200" u="sng" dirty="0"/>
              <a:t>you</a:t>
            </a:r>
            <a:r>
              <a:rPr lang="en-US" sz="3200" dirty="0"/>
              <a:t> need to develop?</a:t>
            </a:r>
          </a:p>
        </p:txBody>
      </p:sp>
    </p:spTree>
    <p:extLst>
      <p:ext uri="{BB962C8B-B14F-4D97-AF65-F5344CB8AC3E}">
        <p14:creationId xmlns:p14="http://schemas.microsoft.com/office/powerpoint/2010/main" val="1007665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7122BCB-FAE0-4A24-8318-6DBDA6B8B9EB}"/>
              </a:ext>
            </a:extLst>
          </p:cNvPr>
          <p:cNvSpPr>
            <a:spLocks noGrp="1"/>
          </p:cNvSpPr>
          <p:nvPr>
            <p:ph type="title"/>
          </p:nvPr>
        </p:nvSpPr>
        <p:spPr/>
        <p:txBody>
          <a:bodyPr>
            <a:normAutofit fontScale="90000"/>
          </a:bodyPr>
          <a:lstStyle/>
          <a:p>
            <a:r>
              <a:rPr lang="en-GB" dirty="0"/>
              <a:t>How </a:t>
            </a:r>
            <a:r>
              <a:rPr lang="en-GB" b="1" i="1" u="sng" dirty="0"/>
              <a:t>are you going to acquire </a:t>
            </a:r>
            <a:r>
              <a:rPr lang="en-GB" dirty="0"/>
              <a:t>these skills?</a:t>
            </a:r>
          </a:p>
        </p:txBody>
      </p:sp>
      <p:sp>
        <p:nvSpPr>
          <p:cNvPr id="3" name="Content Placeholder 2">
            <a:extLst>
              <a:ext uri="{FF2B5EF4-FFF2-40B4-BE49-F238E27FC236}">
                <a16:creationId xmlns:a16="http://schemas.microsoft.com/office/drawing/2014/main" xmlns="" id="{2046BE98-EC23-4BBA-980D-2A080BE0F7C0}"/>
              </a:ext>
            </a:extLst>
          </p:cNvPr>
          <p:cNvSpPr>
            <a:spLocks noGrp="1"/>
          </p:cNvSpPr>
          <p:nvPr>
            <p:ph idx="1"/>
          </p:nvPr>
        </p:nvSpPr>
        <p:spPr>
          <a:xfrm>
            <a:off x="457200" y="1600201"/>
            <a:ext cx="8229600" cy="1396751"/>
          </a:xfrm>
        </p:spPr>
        <p:txBody>
          <a:bodyPr>
            <a:normAutofit fontScale="77500" lnSpcReduction="20000"/>
          </a:bodyPr>
          <a:lstStyle/>
          <a:p>
            <a:r>
              <a:rPr lang="en-GB" dirty="0"/>
              <a:t>Spend the next 20 mins identifying how you are going to do this?  Where are your weak points?  </a:t>
            </a:r>
            <a:r>
              <a:rPr lang="en-GB" b="1" i="1" dirty="0"/>
              <a:t>Start answering the ‘key questions’ </a:t>
            </a:r>
            <a:r>
              <a:rPr lang="en-GB" dirty="0"/>
              <a:t>on the previous slide!</a:t>
            </a:r>
          </a:p>
        </p:txBody>
      </p:sp>
      <p:graphicFrame>
        <p:nvGraphicFramePr>
          <p:cNvPr id="5" name="Table 4">
            <a:extLst>
              <a:ext uri="{FF2B5EF4-FFF2-40B4-BE49-F238E27FC236}">
                <a16:creationId xmlns:a16="http://schemas.microsoft.com/office/drawing/2014/main" xmlns="" id="{885B18EF-73D2-4BD2-9F05-ED941ABE77DB}"/>
              </a:ext>
            </a:extLst>
          </p:cNvPr>
          <p:cNvGraphicFramePr>
            <a:graphicFrameLocks noGrp="1"/>
          </p:cNvGraphicFramePr>
          <p:nvPr>
            <p:extLst>
              <p:ext uri="{D42A27DB-BD31-4B8C-83A1-F6EECF244321}">
                <p14:modId xmlns:p14="http://schemas.microsoft.com/office/powerpoint/2010/main" val="2407673688"/>
              </p:ext>
            </p:extLst>
          </p:nvPr>
        </p:nvGraphicFramePr>
        <p:xfrm>
          <a:off x="755576" y="2987790"/>
          <a:ext cx="7776861" cy="2651760"/>
        </p:xfrm>
        <a:graphic>
          <a:graphicData uri="http://schemas.openxmlformats.org/drawingml/2006/table">
            <a:tbl>
              <a:tblPr firstRow="1" bandRow="1">
                <a:tableStyleId>{5C22544A-7EE6-4342-B048-85BDC9FD1C3A}</a:tableStyleId>
              </a:tblPr>
              <a:tblGrid>
                <a:gridCol w="2592287">
                  <a:extLst>
                    <a:ext uri="{9D8B030D-6E8A-4147-A177-3AD203B41FA5}">
                      <a16:colId xmlns:a16="http://schemas.microsoft.com/office/drawing/2014/main" xmlns="" val="3221779878"/>
                    </a:ext>
                  </a:extLst>
                </a:gridCol>
                <a:gridCol w="2592287">
                  <a:extLst>
                    <a:ext uri="{9D8B030D-6E8A-4147-A177-3AD203B41FA5}">
                      <a16:colId xmlns:a16="http://schemas.microsoft.com/office/drawing/2014/main" xmlns="" val="2538615665"/>
                    </a:ext>
                  </a:extLst>
                </a:gridCol>
                <a:gridCol w="2592287">
                  <a:extLst>
                    <a:ext uri="{9D8B030D-6E8A-4147-A177-3AD203B41FA5}">
                      <a16:colId xmlns:a16="http://schemas.microsoft.com/office/drawing/2014/main" xmlns="" val="1117970341"/>
                    </a:ext>
                  </a:extLst>
                </a:gridCol>
              </a:tblGrid>
              <a:tr h="497391">
                <a:tc>
                  <a:txBody>
                    <a:bodyPr/>
                    <a:lstStyle/>
                    <a:p>
                      <a:pPr marL="285750" indent="-285750">
                        <a:buFont typeface="Arial" panose="020B0604020202020204" pitchFamily="34" charset="0"/>
                        <a:buChar char="•"/>
                      </a:pPr>
                      <a:r>
                        <a:rPr lang="en-GB" b="1" dirty="0">
                          <a:solidFill>
                            <a:schemeClr val="bg1"/>
                          </a:solidFill>
                        </a:rPr>
                        <a:t>Time management</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Analytical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Being able to work independently</a:t>
                      </a:r>
                    </a:p>
                  </a:txBody>
                  <a:tcPr>
                    <a:solidFill>
                      <a:schemeClr val="accent1"/>
                    </a:solidFill>
                  </a:tcPr>
                </a:tc>
                <a:extLst>
                  <a:ext uri="{0D108BD9-81ED-4DB2-BD59-A6C34878D82A}">
                    <a16:rowId xmlns:a16="http://schemas.microsoft.com/office/drawing/2014/main" xmlns="" val="1840600630"/>
                  </a:ext>
                </a:extLst>
              </a:tr>
              <a:tr h="315086">
                <a:tc>
                  <a:txBody>
                    <a:bodyPr/>
                    <a:lstStyle/>
                    <a:p>
                      <a:pPr marL="285750" indent="-285750">
                        <a:buFont typeface="Arial" panose="020B0604020202020204" pitchFamily="34" charset="0"/>
                        <a:buChar char="•"/>
                      </a:pPr>
                      <a:r>
                        <a:rPr lang="en-GB" b="1" dirty="0">
                          <a:solidFill>
                            <a:schemeClr val="bg1"/>
                          </a:solidFill>
                        </a:rPr>
                        <a:t>Critical thinking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Report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Resourcefulness</a:t>
                      </a:r>
                    </a:p>
                  </a:txBody>
                  <a:tcPr>
                    <a:solidFill>
                      <a:schemeClr val="accent1"/>
                    </a:solidFill>
                  </a:tcPr>
                </a:tc>
                <a:extLst>
                  <a:ext uri="{0D108BD9-81ED-4DB2-BD59-A6C34878D82A}">
                    <a16:rowId xmlns:a16="http://schemas.microsoft.com/office/drawing/2014/main" xmlns="" val="107718441"/>
                  </a:ext>
                </a:extLst>
              </a:tr>
              <a:tr h="497391">
                <a:tc>
                  <a:txBody>
                    <a:bodyPr/>
                    <a:lstStyle/>
                    <a:p>
                      <a:pPr marL="285750" indent="-285750">
                        <a:buFont typeface="Arial" panose="020B0604020202020204" pitchFamily="34" charset="0"/>
                        <a:buChar char="•"/>
                      </a:pPr>
                      <a:r>
                        <a:rPr lang="en-GB" b="1" dirty="0">
                          <a:solidFill>
                            <a:schemeClr val="bg1"/>
                          </a:solidFill>
                        </a:rPr>
                        <a:t>Essay writing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Group working</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Communication skills</a:t>
                      </a:r>
                    </a:p>
                  </a:txBody>
                  <a:tcPr>
                    <a:solidFill>
                      <a:schemeClr val="accent1"/>
                    </a:solidFill>
                  </a:tcPr>
                </a:tc>
                <a:extLst>
                  <a:ext uri="{0D108BD9-81ED-4DB2-BD59-A6C34878D82A}">
                    <a16:rowId xmlns:a16="http://schemas.microsoft.com/office/drawing/2014/main" xmlns="" val="744194048"/>
                  </a:ext>
                </a:extLst>
              </a:tr>
              <a:tr h="497391">
                <a:tc>
                  <a:txBody>
                    <a:bodyPr/>
                    <a:lstStyle/>
                    <a:p>
                      <a:pPr marL="285750" indent="-285750">
                        <a:buFont typeface="Arial" panose="020B0604020202020204" pitchFamily="34" charset="0"/>
                        <a:buChar char="•"/>
                      </a:pPr>
                      <a:r>
                        <a:rPr lang="en-GB" b="1" dirty="0">
                          <a:solidFill>
                            <a:schemeClr val="bg1"/>
                          </a:solidFill>
                        </a:rPr>
                        <a:t>Research and library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Reading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Presentation skills</a:t>
                      </a:r>
                    </a:p>
                  </a:txBody>
                  <a:tcPr>
                    <a:solidFill>
                      <a:schemeClr val="accent1"/>
                    </a:solidFill>
                  </a:tcPr>
                </a:tc>
                <a:extLst>
                  <a:ext uri="{0D108BD9-81ED-4DB2-BD59-A6C34878D82A}">
                    <a16:rowId xmlns:a16="http://schemas.microsoft.com/office/drawing/2014/main" xmlns="" val="2200008351"/>
                  </a:ext>
                </a:extLst>
              </a:tr>
              <a:tr h="332920">
                <a:tc>
                  <a:txBody>
                    <a:bodyPr/>
                    <a:lstStyle/>
                    <a:p>
                      <a:pPr marL="285750" indent="-285750">
                        <a:buFont typeface="Arial" panose="020B0604020202020204" pitchFamily="34" charset="0"/>
                        <a:buChar char="•"/>
                      </a:pPr>
                      <a:r>
                        <a:rPr lang="en-GB" b="1" dirty="0">
                          <a:solidFill>
                            <a:schemeClr val="bg1"/>
                          </a:solidFill>
                        </a:rPr>
                        <a:t>Quantitative skills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Self-awareness</a:t>
                      </a:r>
                    </a:p>
                  </a:txBody>
                  <a:tcPr>
                    <a:solidFill>
                      <a:schemeClr val="accent1"/>
                    </a:solidFill>
                  </a:tcPr>
                </a:tc>
                <a:tc>
                  <a:txBody>
                    <a:bodyPr/>
                    <a:lstStyle/>
                    <a:p>
                      <a:pPr marL="285750" indent="-285750">
                        <a:buFont typeface="Arial" panose="020B0604020202020204" pitchFamily="34" charset="0"/>
                        <a:buChar char="•"/>
                      </a:pPr>
                      <a:r>
                        <a:rPr lang="en-GB" b="1" dirty="0">
                          <a:solidFill>
                            <a:schemeClr val="bg1"/>
                          </a:solidFill>
                        </a:rPr>
                        <a:t>I.T. skills</a:t>
                      </a:r>
                    </a:p>
                  </a:txBody>
                  <a:tcPr>
                    <a:solidFill>
                      <a:schemeClr val="accent1"/>
                    </a:solidFill>
                  </a:tcPr>
                </a:tc>
                <a:extLst>
                  <a:ext uri="{0D108BD9-81ED-4DB2-BD59-A6C34878D82A}">
                    <a16:rowId xmlns:a16="http://schemas.microsoft.com/office/drawing/2014/main" xmlns="" val="516529212"/>
                  </a:ext>
                </a:extLst>
              </a:tr>
            </a:tbl>
          </a:graphicData>
        </a:graphic>
      </p:graphicFrame>
    </p:spTree>
    <p:extLst>
      <p:ext uri="{BB962C8B-B14F-4D97-AF65-F5344CB8AC3E}">
        <p14:creationId xmlns:p14="http://schemas.microsoft.com/office/powerpoint/2010/main" val="2769040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413C9EE-6379-426D-AA22-9411235E8D3A}"/>
              </a:ext>
            </a:extLst>
          </p:cNvPr>
          <p:cNvSpPr>
            <a:spLocks noGrp="1"/>
          </p:cNvSpPr>
          <p:nvPr>
            <p:ph type="title"/>
          </p:nvPr>
        </p:nvSpPr>
        <p:spPr/>
        <p:txBody>
          <a:bodyPr>
            <a:normAutofit fontScale="90000"/>
          </a:bodyPr>
          <a:lstStyle/>
          <a:p>
            <a:r>
              <a:rPr lang="en-GB" dirty="0"/>
              <a:t>Let’s explore some of these skills</a:t>
            </a:r>
          </a:p>
        </p:txBody>
      </p:sp>
      <p:sp>
        <p:nvSpPr>
          <p:cNvPr id="3" name="Content Placeholder 2">
            <a:extLst>
              <a:ext uri="{FF2B5EF4-FFF2-40B4-BE49-F238E27FC236}">
                <a16:creationId xmlns:a16="http://schemas.microsoft.com/office/drawing/2014/main" xmlns="" id="{18780622-D17D-4B5E-ABE9-9464112FB5A9}"/>
              </a:ext>
            </a:extLst>
          </p:cNvPr>
          <p:cNvSpPr>
            <a:spLocks noGrp="1"/>
          </p:cNvSpPr>
          <p:nvPr>
            <p:ph idx="1"/>
          </p:nvPr>
        </p:nvSpPr>
        <p:spPr/>
        <p:txBody>
          <a:bodyPr/>
          <a:lstStyle/>
          <a:p>
            <a:r>
              <a:rPr lang="en-GB" dirty="0"/>
              <a:t>Self awareness – you have already taken your first steps with this.  As you study, you will have more opportunity to develop this</a:t>
            </a:r>
          </a:p>
          <a:p>
            <a:r>
              <a:rPr lang="en-GB" dirty="0"/>
              <a:t>Report and essay writing – you have already looked at these, and begun to use the skills for your assignments</a:t>
            </a:r>
          </a:p>
        </p:txBody>
      </p:sp>
    </p:spTree>
    <p:extLst>
      <p:ext uri="{BB962C8B-B14F-4D97-AF65-F5344CB8AC3E}">
        <p14:creationId xmlns:p14="http://schemas.microsoft.com/office/powerpoint/2010/main" val="1734859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08E4BFF-FD03-44A4-B671-28CA24182350}"/>
              </a:ext>
            </a:extLst>
          </p:cNvPr>
          <p:cNvSpPr>
            <a:spLocks noGrp="1"/>
          </p:cNvSpPr>
          <p:nvPr>
            <p:ph type="title"/>
          </p:nvPr>
        </p:nvSpPr>
        <p:spPr/>
        <p:txBody>
          <a:bodyPr/>
          <a:lstStyle/>
          <a:p>
            <a:r>
              <a:rPr lang="en-GB" dirty="0"/>
              <a:t>Time Management…</a:t>
            </a:r>
          </a:p>
        </p:txBody>
      </p:sp>
      <p:sp>
        <p:nvSpPr>
          <p:cNvPr id="3" name="Content Placeholder 2">
            <a:extLst>
              <a:ext uri="{FF2B5EF4-FFF2-40B4-BE49-F238E27FC236}">
                <a16:creationId xmlns:a16="http://schemas.microsoft.com/office/drawing/2014/main" xmlns="" id="{10811DBF-3E84-433B-AFEF-4184598929E2}"/>
              </a:ext>
            </a:extLst>
          </p:cNvPr>
          <p:cNvSpPr>
            <a:spLocks noGrp="1"/>
          </p:cNvSpPr>
          <p:nvPr>
            <p:ph idx="1"/>
          </p:nvPr>
        </p:nvSpPr>
        <p:spPr>
          <a:xfrm>
            <a:off x="323528" y="1600201"/>
            <a:ext cx="3888432" cy="3917032"/>
          </a:xfrm>
        </p:spPr>
        <p:txBody>
          <a:bodyPr>
            <a:normAutofit fontScale="85000" lnSpcReduction="20000"/>
          </a:bodyPr>
          <a:lstStyle/>
          <a:p>
            <a:pPr>
              <a:spcAft>
                <a:spcPts val="1200"/>
              </a:spcAft>
            </a:pPr>
            <a:r>
              <a:rPr lang="en-GB" sz="2800" dirty="0"/>
              <a:t>…is a major challenge!</a:t>
            </a:r>
          </a:p>
          <a:p>
            <a:pPr>
              <a:spcAft>
                <a:spcPts val="1200"/>
              </a:spcAft>
            </a:pPr>
            <a:r>
              <a:rPr lang="en-GB" sz="2800" dirty="0"/>
              <a:t>How are you doing with this?  </a:t>
            </a:r>
          </a:p>
          <a:p>
            <a:pPr>
              <a:spcAft>
                <a:spcPts val="1200"/>
              </a:spcAft>
            </a:pPr>
            <a:r>
              <a:rPr lang="en-GB" sz="2800" dirty="0"/>
              <a:t>What’s your assessment of your own performance? </a:t>
            </a:r>
          </a:p>
          <a:p>
            <a:pPr>
              <a:spcAft>
                <a:spcPts val="1200"/>
              </a:spcAft>
            </a:pPr>
            <a:r>
              <a:rPr lang="en-GB" sz="2800" dirty="0"/>
              <a:t>When looking at Stephen Covey’s Matrix, where do you spend your time?</a:t>
            </a:r>
          </a:p>
        </p:txBody>
      </p:sp>
      <p:graphicFrame>
        <p:nvGraphicFramePr>
          <p:cNvPr id="4" name="Table 3">
            <a:extLst>
              <a:ext uri="{FF2B5EF4-FFF2-40B4-BE49-F238E27FC236}">
                <a16:creationId xmlns:a16="http://schemas.microsoft.com/office/drawing/2014/main" xmlns="" id="{AB5174DE-A787-48BD-8D91-AE29C88DAFC8}"/>
              </a:ext>
            </a:extLst>
          </p:cNvPr>
          <p:cNvGraphicFramePr>
            <a:graphicFrameLocks noGrp="1"/>
          </p:cNvGraphicFramePr>
          <p:nvPr>
            <p:extLst>
              <p:ext uri="{D42A27DB-BD31-4B8C-83A1-F6EECF244321}">
                <p14:modId xmlns:p14="http://schemas.microsoft.com/office/powerpoint/2010/main" val="3899198972"/>
              </p:ext>
            </p:extLst>
          </p:nvPr>
        </p:nvGraphicFramePr>
        <p:xfrm>
          <a:off x="4426098" y="2348880"/>
          <a:ext cx="4272280" cy="2954854"/>
        </p:xfrm>
        <a:graphic>
          <a:graphicData uri="http://schemas.openxmlformats.org/drawingml/2006/table">
            <a:tbl>
              <a:tblPr firstRow="1" bandRow="1">
                <a:tableStyleId>{5940675A-B579-460E-94D1-54222C63F5DA}</a:tableStyleId>
              </a:tblPr>
              <a:tblGrid>
                <a:gridCol w="1224136">
                  <a:extLst>
                    <a:ext uri="{9D8B030D-6E8A-4147-A177-3AD203B41FA5}">
                      <a16:colId xmlns:a16="http://schemas.microsoft.com/office/drawing/2014/main" xmlns="" val="19377516"/>
                    </a:ext>
                  </a:extLst>
                </a:gridCol>
                <a:gridCol w="1440160">
                  <a:extLst>
                    <a:ext uri="{9D8B030D-6E8A-4147-A177-3AD203B41FA5}">
                      <a16:colId xmlns:a16="http://schemas.microsoft.com/office/drawing/2014/main" xmlns="" val="4274556801"/>
                    </a:ext>
                  </a:extLst>
                </a:gridCol>
                <a:gridCol w="1607984">
                  <a:extLst>
                    <a:ext uri="{9D8B030D-6E8A-4147-A177-3AD203B41FA5}">
                      <a16:colId xmlns:a16="http://schemas.microsoft.com/office/drawing/2014/main" xmlns="" val="154679416"/>
                    </a:ext>
                  </a:extLst>
                </a:gridCol>
              </a:tblGrid>
              <a:tr h="587077">
                <a:tc>
                  <a:txBody>
                    <a:bodyPr/>
                    <a:lstStyle/>
                    <a:p>
                      <a:pPr algn="ctr"/>
                      <a:endParaRPr lang="en-GB" b="0" dirty="0">
                        <a:noFill/>
                      </a:endParaRPr>
                    </a:p>
                  </a:txBody>
                  <a:tcPr anchor="ctr"/>
                </a:tc>
                <a:tc>
                  <a:txBody>
                    <a:bodyPr/>
                    <a:lstStyle/>
                    <a:p>
                      <a:pPr algn="ctr"/>
                      <a:r>
                        <a:rPr lang="en-GB" dirty="0"/>
                        <a:t>Not Important</a:t>
                      </a:r>
                    </a:p>
                  </a:txBody>
                  <a:tcPr anchor="ctr"/>
                </a:tc>
                <a:tc>
                  <a:txBody>
                    <a:bodyPr/>
                    <a:lstStyle/>
                    <a:p>
                      <a:pPr algn="ctr"/>
                      <a:r>
                        <a:rPr lang="en-GB" dirty="0"/>
                        <a:t>Important</a:t>
                      </a:r>
                    </a:p>
                  </a:txBody>
                  <a:tcPr anchor="ctr"/>
                </a:tc>
                <a:extLst>
                  <a:ext uri="{0D108BD9-81ED-4DB2-BD59-A6C34878D82A}">
                    <a16:rowId xmlns:a16="http://schemas.microsoft.com/office/drawing/2014/main" xmlns="" val="537440992"/>
                  </a:ext>
                </a:extLst>
              </a:tr>
              <a:tr h="1157387">
                <a:tc>
                  <a:txBody>
                    <a:bodyPr/>
                    <a:lstStyle/>
                    <a:p>
                      <a:pPr algn="ctr"/>
                      <a:r>
                        <a:rPr lang="en-GB" b="0" dirty="0"/>
                        <a:t>Urgent</a:t>
                      </a:r>
                    </a:p>
                  </a:txBody>
                  <a:tcPr anchor="ctr"/>
                </a:tc>
                <a:tc>
                  <a:txBody>
                    <a:bodyPr/>
                    <a:lstStyle/>
                    <a:p>
                      <a:pPr algn="ctr"/>
                      <a:r>
                        <a:rPr lang="en-GB" dirty="0"/>
                        <a:t>Not important but Urgent</a:t>
                      </a:r>
                    </a:p>
                  </a:txBody>
                  <a:tcPr anchor="ctr">
                    <a:solidFill>
                      <a:srgbClr val="FFC000"/>
                    </a:solidFill>
                  </a:tcPr>
                </a:tc>
                <a:tc>
                  <a:txBody>
                    <a:bodyPr/>
                    <a:lstStyle/>
                    <a:p>
                      <a:pPr algn="ctr"/>
                      <a:r>
                        <a:rPr lang="en-GB" dirty="0"/>
                        <a:t>Important &amp; Urgent</a:t>
                      </a:r>
                    </a:p>
                  </a:txBody>
                  <a:tcPr anchor="ctr">
                    <a:solidFill>
                      <a:srgbClr val="92D050"/>
                    </a:solidFill>
                  </a:tcPr>
                </a:tc>
                <a:extLst>
                  <a:ext uri="{0D108BD9-81ED-4DB2-BD59-A6C34878D82A}">
                    <a16:rowId xmlns:a16="http://schemas.microsoft.com/office/drawing/2014/main" xmlns="" val="1672464422"/>
                  </a:ext>
                </a:extLst>
              </a:tr>
              <a:tr h="1157387">
                <a:tc>
                  <a:txBody>
                    <a:bodyPr/>
                    <a:lstStyle/>
                    <a:p>
                      <a:pPr algn="ctr"/>
                      <a:r>
                        <a:rPr lang="en-GB" b="0" dirty="0"/>
                        <a:t>Not Urgent</a:t>
                      </a:r>
                    </a:p>
                  </a:txBody>
                  <a:tcPr anchor="ctr"/>
                </a:tc>
                <a:tc>
                  <a:txBody>
                    <a:bodyPr/>
                    <a:lstStyle/>
                    <a:p>
                      <a:pPr algn="ctr"/>
                      <a:r>
                        <a:rPr lang="en-GB" dirty="0"/>
                        <a:t>Not Important &amp; Not Urgent</a:t>
                      </a:r>
                    </a:p>
                  </a:txBody>
                  <a:tcPr anchor="ctr">
                    <a:solidFill>
                      <a:srgbClr val="FF0000"/>
                    </a:solidFill>
                  </a:tcPr>
                </a:tc>
                <a:tc>
                  <a:txBody>
                    <a:bodyPr/>
                    <a:lstStyle/>
                    <a:p>
                      <a:pPr algn="ctr"/>
                      <a:r>
                        <a:rPr lang="en-GB" dirty="0"/>
                        <a:t>Important but Not Urgent</a:t>
                      </a:r>
                    </a:p>
                  </a:txBody>
                  <a:tcPr anchor="ctr">
                    <a:solidFill>
                      <a:srgbClr val="00B050"/>
                    </a:solidFill>
                  </a:tcPr>
                </a:tc>
                <a:extLst>
                  <a:ext uri="{0D108BD9-81ED-4DB2-BD59-A6C34878D82A}">
                    <a16:rowId xmlns:a16="http://schemas.microsoft.com/office/drawing/2014/main" xmlns="" val="1496803200"/>
                  </a:ext>
                </a:extLst>
              </a:tr>
            </a:tbl>
          </a:graphicData>
        </a:graphic>
      </p:graphicFrame>
      <p:pic>
        <p:nvPicPr>
          <p:cNvPr id="6" name="Picture 5">
            <a:extLst>
              <a:ext uri="{FF2B5EF4-FFF2-40B4-BE49-F238E27FC236}">
                <a16:creationId xmlns:a16="http://schemas.microsoft.com/office/drawing/2014/main" xmlns="" id="{153C4298-DE41-40DB-9D66-23077E86E90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7049890" y="274639"/>
            <a:ext cx="1739552" cy="1739552"/>
          </a:xfrm>
          <a:prstGeom prst="rect">
            <a:avLst/>
          </a:prstGeom>
        </p:spPr>
      </p:pic>
    </p:spTree>
    <p:extLst>
      <p:ext uri="{BB962C8B-B14F-4D97-AF65-F5344CB8AC3E}">
        <p14:creationId xmlns:p14="http://schemas.microsoft.com/office/powerpoint/2010/main" val="39094891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0088DE4-E20B-4A2D-8D14-BDA76B4EE636}"/>
              </a:ext>
            </a:extLst>
          </p:cNvPr>
          <p:cNvSpPr>
            <a:spLocks noGrp="1"/>
          </p:cNvSpPr>
          <p:nvPr>
            <p:ph type="title"/>
          </p:nvPr>
        </p:nvSpPr>
        <p:spPr/>
        <p:txBody>
          <a:bodyPr/>
          <a:lstStyle/>
          <a:p>
            <a:r>
              <a:rPr lang="en-GB" dirty="0"/>
              <a:t>Take careful note of this……</a:t>
            </a:r>
          </a:p>
        </p:txBody>
      </p:sp>
      <p:pic>
        <p:nvPicPr>
          <p:cNvPr id="4" name="Online Media ^0 3">
            <a:hlinkClick r:id="" action="ppaction://media"/>
            <a:extLst>
              <a:ext uri="{FF2B5EF4-FFF2-40B4-BE49-F238E27FC236}">
                <a16:creationId xmlns:a16="http://schemas.microsoft.com/office/drawing/2014/main" xmlns="" id="{07122FA7-52A7-48CD-9CAA-D12178124D17}"/>
              </a:ext>
            </a:extLst>
          </p:cNvPr>
          <p:cNvPicPr>
            <a:picLocks noGrp="1" noRot="1" noChangeAspect="1"/>
          </p:cNvPicPr>
          <p:nvPr>
            <p:ph idx="1"/>
            <a:videoFile r:link="rId1"/>
          </p:nvPr>
        </p:nvPicPr>
        <p:blipFill>
          <a:blip r:embed="rId3"/>
          <a:stretch>
            <a:fillRect/>
          </a:stretch>
        </p:blipFill>
        <p:spPr>
          <a:xfrm>
            <a:off x="1907704" y="1196752"/>
            <a:ext cx="5760640" cy="4320480"/>
          </a:xfrm>
          <a:prstGeom prst="rect">
            <a:avLst/>
          </a:prstGeom>
        </p:spPr>
      </p:pic>
    </p:spTree>
    <p:extLst>
      <p:ext uri="{BB962C8B-B14F-4D97-AF65-F5344CB8AC3E}">
        <p14:creationId xmlns:p14="http://schemas.microsoft.com/office/powerpoint/2010/main" val="227128669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EF649CF-BC94-4BC5-BC06-CB11F09E88B5}"/>
              </a:ext>
            </a:extLst>
          </p:cNvPr>
          <p:cNvSpPr>
            <a:spLocks noGrp="1"/>
          </p:cNvSpPr>
          <p:nvPr>
            <p:ph type="title"/>
          </p:nvPr>
        </p:nvSpPr>
        <p:spPr/>
        <p:txBody>
          <a:bodyPr/>
          <a:lstStyle/>
          <a:p>
            <a:r>
              <a:rPr lang="en-GB" dirty="0"/>
              <a:t>Procrastination</a:t>
            </a:r>
          </a:p>
        </p:txBody>
      </p:sp>
      <p:sp>
        <p:nvSpPr>
          <p:cNvPr id="3" name="Content Placeholder 2">
            <a:extLst>
              <a:ext uri="{FF2B5EF4-FFF2-40B4-BE49-F238E27FC236}">
                <a16:creationId xmlns:a16="http://schemas.microsoft.com/office/drawing/2014/main" xmlns="" id="{9A33E243-222F-4B1B-8F19-87D298935B56}"/>
              </a:ext>
            </a:extLst>
          </p:cNvPr>
          <p:cNvSpPr>
            <a:spLocks noGrp="1"/>
          </p:cNvSpPr>
          <p:nvPr>
            <p:ph idx="1"/>
          </p:nvPr>
        </p:nvSpPr>
        <p:spPr/>
        <p:txBody>
          <a:bodyPr>
            <a:normAutofit fontScale="92500" lnSpcReduction="10000"/>
          </a:bodyPr>
          <a:lstStyle/>
          <a:p>
            <a:r>
              <a:rPr lang="en-GB" dirty="0"/>
              <a:t>What are your thoughts on the video – do any of the points raised ‘resonate’ with you?</a:t>
            </a:r>
          </a:p>
          <a:p>
            <a:r>
              <a:rPr lang="en-GB" dirty="0"/>
              <a:t>Identify </a:t>
            </a:r>
            <a:r>
              <a:rPr lang="en-GB" b="1" i="1" dirty="0"/>
              <a:t>ways you can avoid </a:t>
            </a:r>
            <a:r>
              <a:rPr lang="en-GB" dirty="0"/>
              <a:t>giving-in to the temptation of procrastination.</a:t>
            </a:r>
          </a:p>
          <a:p>
            <a:endParaRPr lang="en-GB" dirty="0"/>
          </a:p>
          <a:p>
            <a:pPr marL="0" indent="0">
              <a:buNone/>
            </a:pPr>
            <a:r>
              <a:rPr lang="en-GB" dirty="0"/>
              <a:t>15 mins - to collect your thoughts on the video and answer the question above ready for discussion</a:t>
            </a:r>
          </a:p>
        </p:txBody>
      </p:sp>
    </p:spTree>
    <p:extLst>
      <p:ext uri="{BB962C8B-B14F-4D97-AF65-F5344CB8AC3E}">
        <p14:creationId xmlns:p14="http://schemas.microsoft.com/office/powerpoint/2010/main" val="22721222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95AB1C7-3ACC-4D96-8E7D-C3B08AF2E4BE}"/>
              </a:ext>
            </a:extLst>
          </p:cNvPr>
          <p:cNvSpPr>
            <a:spLocks noGrp="1"/>
          </p:cNvSpPr>
          <p:nvPr>
            <p:ph type="title"/>
          </p:nvPr>
        </p:nvSpPr>
        <p:spPr/>
        <p:txBody>
          <a:bodyPr/>
          <a:lstStyle/>
          <a:p>
            <a:r>
              <a:rPr lang="en-GB" dirty="0"/>
              <a:t>Barriers to learning</a:t>
            </a:r>
          </a:p>
        </p:txBody>
      </p:sp>
      <p:sp>
        <p:nvSpPr>
          <p:cNvPr id="3" name="Content Placeholder 2">
            <a:extLst>
              <a:ext uri="{FF2B5EF4-FFF2-40B4-BE49-F238E27FC236}">
                <a16:creationId xmlns:a16="http://schemas.microsoft.com/office/drawing/2014/main" xmlns="" id="{43604C28-B602-41D4-B3D2-DE24536A3C0B}"/>
              </a:ext>
            </a:extLst>
          </p:cNvPr>
          <p:cNvSpPr>
            <a:spLocks noGrp="1"/>
          </p:cNvSpPr>
          <p:nvPr>
            <p:ph idx="1"/>
          </p:nvPr>
        </p:nvSpPr>
        <p:spPr/>
        <p:txBody>
          <a:bodyPr>
            <a:normAutofit fontScale="85000" lnSpcReduction="10000"/>
          </a:bodyPr>
          <a:lstStyle/>
          <a:p>
            <a:r>
              <a:rPr lang="en-GB" dirty="0"/>
              <a:t>Everyone has barriers to learning – some of these are obvious, some are less so.</a:t>
            </a:r>
          </a:p>
          <a:p>
            <a:r>
              <a:rPr lang="en-GB" b="1" i="1" dirty="0">
                <a:solidFill>
                  <a:srgbClr val="0070C0"/>
                </a:solidFill>
              </a:rPr>
              <a:t>Barriers may be external </a:t>
            </a:r>
            <a:r>
              <a:rPr lang="en-GB" dirty="0">
                <a:solidFill>
                  <a:srgbClr val="0070C0"/>
                </a:solidFill>
              </a:rPr>
              <a:t>– family, logistics (no car, travel is difficult), dependency on others, money, work, friends, private life, terminology, etc.</a:t>
            </a:r>
          </a:p>
          <a:p>
            <a:r>
              <a:rPr lang="en-GB" b="1" i="1" dirty="0">
                <a:solidFill>
                  <a:srgbClr val="FF0000"/>
                </a:solidFill>
              </a:rPr>
              <a:t>Barriers may be internal </a:t>
            </a:r>
            <a:r>
              <a:rPr lang="en-GB" dirty="0">
                <a:solidFill>
                  <a:srgbClr val="FF0000"/>
                </a:solidFill>
              </a:rPr>
              <a:t>– skill levels, levels of knowledge, perceived abilities, behavioural, attitudinal, psychological, physiological, etc.</a:t>
            </a:r>
          </a:p>
        </p:txBody>
      </p:sp>
    </p:spTree>
    <p:extLst>
      <p:ext uri="{BB962C8B-B14F-4D97-AF65-F5344CB8AC3E}">
        <p14:creationId xmlns:p14="http://schemas.microsoft.com/office/powerpoint/2010/main" val="248099525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F60F277-FBD4-4806-A417-9251B8B3633C}"/>
              </a:ext>
            </a:extLst>
          </p:cNvPr>
          <p:cNvSpPr>
            <a:spLocks noGrp="1"/>
          </p:cNvSpPr>
          <p:nvPr>
            <p:ph type="title"/>
          </p:nvPr>
        </p:nvSpPr>
        <p:spPr/>
        <p:txBody>
          <a:bodyPr/>
          <a:lstStyle/>
          <a:p>
            <a:r>
              <a:rPr lang="en-GB" dirty="0"/>
              <a:t>Barriers to learning</a:t>
            </a:r>
          </a:p>
        </p:txBody>
      </p:sp>
      <p:sp>
        <p:nvSpPr>
          <p:cNvPr id="3" name="Content Placeholder 2">
            <a:extLst>
              <a:ext uri="{FF2B5EF4-FFF2-40B4-BE49-F238E27FC236}">
                <a16:creationId xmlns:a16="http://schemas.microsoft.com/office/drawing/2014/main" xmlns="" id="{454C49AB-766D-45AC-BBA3-EA44982F8638}"/>
              </a:ext>
            </a:extLst>
          </p:cNvPr>
          <p:cNvSpPr>
            <a:spLocks noGrp="1"/>
          </p:cNvSpPr>
          <p:nvPr>
            <p:ph idx="1"/>
          </p:nvPr>
        </p:nvSpPr>
        <p:spPr/>
        <p:txBody>
          <a:bodyPr>
            <a:normAutofit lnSpcReduction="10000"/>
          </a:bodyPr>
          <a:lstStyle/>
          <a:p>
            <a:pPr>
              <a:spcAft>
                <a:spcPts val="1800"/>
              </a:spcAft>
            </a:pPr>
            <a:r>
              <a:rPr lang="en-GB" sz="2800" dirty="0"/>
              <a:t>In ‘coaching pairs or threes’ ask your colleague the following questions….and probe their responses to help them identify their own ‘barriers’ to learning….and completing this course successfully!  Remember, honesty is vital.</a:t>
            </a:r>
          </a:p>
          <a:p>
            <a:pPr marL="0" indent="0">
              <a:buNone/>
            </a:pPr>
            <a:r>
              <a:rPr lang="en-GB" sz="2800" dirty="0"/>
              <a:t>30 mins to complete the exercise.  Be prepared to share some of your findings – where you feel comfortable</a:t>
            </a:r>
          </a:p>
        </p:txBody>
      </p:sp>
    </p:spTree>
    <p:extLst>
      <p:ext uri="{BB962C8B-B14F-4D97-AF65-F5344CB8AC3E}">
        <p14:creationId xmlns:p14="http://schemas.microsoft.com/office/powerpoint/2010/main" val="1062648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5749A54-80A7-4D63-B64E-F250D771548E}"/>
              </a:ext>
            </a:extLst>
          </p:cNvPr>
          <p:cNvSpPr>
            <a:spLocks noGrp="1"/>
          </p:cNvSpPr>
          <p:nvPr>
            <p:ph type="title"/>
          </p:nvPr>
        </p:nvSpPr>
        <p:spPr/>
        <p:txBody>
          <a:bodyPr/>
          <a:lstStyle/>
          <a:p>
            <a:r>
              <a:rPr lang="en-GB" dirty="0"/>
              <a:t>Coaching questions</a:t>
            </a:r>
          </a:p>
        </p:txBody>
      </p:sp>
      <p:sp>
        <p:nvSpPr>
          <p:cNvPr id="3" name="Content Placeholder 2">
            <a:extLst>
              <a:ext uri="{FF2B5EF4-FFF2-40B4-BE49-F238E27FC236}">
                <a16:creationId xmlns:a16="http://schemas.microsoft.com/office/drawing/2014/main" xmlns="" id="{8F92462C-F77C-433F-8A4F-A33785D7E70F}"/>
              </a:ext>
            </a:extLst>
          </p:cNvPr>
          <p:cNvSpPr>
            <a:spLocks noGrp="1"/>
          </p:cNvSpPr>
          <p:nvPr>
            <p:ph idx="1"/>
          </p:nvPr>
        </p:nvSpPr>
        <p:spPr/>
        <p:txBody>
          <a:bodyPr>
            <a:normAutofit fontScale="62500" lnSpcReduction="20000"/>
          </a:bodyPr>
          <a:lstStyle/>
          <a:p>
            <a:r>
              <a:rPr lang="en-GB" dirty="0">
                <a:solidFill>
                  <a:schemeClr val="accent4"/>
                </a:solidFill>
              </a:rPr>
              <a:t>What barriers will you personally face when undertaking this course?</a:t>
            </a:r>
          </a:p>
          <a:p>
            <a:r>
              <a:rPr lang="en-GB" dirty="0">
                <a:solidFill>
                  <a:schemeClr val="accent1"/>
                </a:solidFill>
              </a:rPr>
              <a:t>What specific external barriers – do you live locally?  Have you arranged transport? Have you planned for unexpected events – car breaks down, buses on strike, family member ill, work commitments, holidays, your own health?</a:t>
            </a:r>
          </a:p>
          <a:p>
            <a:r>
              <a:rPr lang="en-GB" dirty="0">
                <a:solidFill>
                  <a:schemeClr val="tx2"/>
                </a:solidFill>
              </a:rPr>
              <a:t>What specific internal barriers – personal commitment? Motivation levels? Confidence levels? Shyness? What about your ability to listen? Take notes? Ask questions?  How do you learn?  How will you manage your workload – when will you study and do your research &amp; reading? Have you any specific ‘learning difficulties’?</a:t>
            </a:r>
          </a:p>
          <a:p>
            <a:endParaRPr lang="en-GB" dirty="0">
              <a:solidFill>
                <a:schemeClr val="tx2"/>
              </a:solidFill>
            </a:endParaRPr>
          </a:p>
          <a:p>
            <a:pPr marL="0" indent="0">
              <a:buNone/>
            </a:pPr>
            <a:r>
              <a:rPr lang="en-GB" dirty="0">
                <a:solidFill>
                  <a:schemeClr val="tx2"/>
                </a:solidFill>
              </a:rPr>
              <a:t>And any other questions you think might help your colleague…..</a:t>
            </a:r>
          </a:p>
        </p:txBody>
      </p:sp>
      <p:pic>
        <p:nvPicPr>
          <p:cNvPr id="5" name="Picture 4">
            <a:extLst>
              <a:ext uri="{FF2B5EF4-FFF2-40B4-BE49-F238E27FC236}">
                <a16:creationId xmlns:a16="http://schemas.microsoft.com/office/drawing/2014/main" xmlns="" id="{4CD4689C-52D0-46B1-9D3A-64D3F7B27B2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7167482" y="168593"/>
            <a:ext cx="1535832" cy="1452641"/>
          </a:xfrm>
          <a:prstGeom prst="rect">
            <a:avLst/>
          </a:prstGeom>
        </p:spPr>
      </p:pic>
    </p:spTree>
    <p:extLst>
      <p:ext uri="{BB962C8B-B14F-4D97-AF65-F5344CB8AC3E}">
        <p14:creationId xmlns:p14="http://schemas.microsoft.com/office/powerpoint/2010/main" val="3877238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CFCFBA9-D735-4B8F-BFEA-3EF1122A8D41}"/>
              </a:ext>
            </a:extLst>
          </p:cNvPr>
          <p:cNvSpPr>
            <a:spLocks noGrp="1"/>
          </p:cNvSpPr>
          <p:nvPr>
            <p:ph type="title"/>
          </p:nvPr>
        </p:nvSpPr>
        <p:spPr/>
        <p:txBody>
          <a:bodyPr/>
          <a:lstStyle/>
          <a:p>
            <a:r>
              <a:rPr lang="en-GB" dirty="0"/>
              <a:t>Overcoming the barriers</a:t>
            </a:r>
          </a:p>
        </p:txBody>
      </p:sp>
      <p:sp>
        <p:nvSpPr>
          <p:cNvPr id="3" name="Content Placeholder 2">
            <a:extLst>
              <a:ext uri="{FF2B5EF4-FFF2-40B4-BE49-F238E27FC236}">
                <a16:creationId xmlns:a16="http://schemas.microsoft.com/office/drawing/2014/main" xmlns="" id="{9A54A8BE-1380-4030-8929-DC063DEAD172}"/>
              </a:ext>
            </a:extLst>
          </p:cNvPr>
          <p:cNvSpPr>
            <a:spLocks noGrp="1"/>
          </p:cNvSpPr>
          <p:nvPr>
            <p:ph idx="1"/>
          </p:nvPr>
        </p:nvSpPr>
        <p:spPr/>
        <p:txBody>
          <a:bodyPr/>
          <a:lstStyle/>
          <a:p>
            <a:r>
              <a:rPr lang="en-GB" dirty="0"/>
              <a:t>Facilitator led discussion</a:t>
            </a:r>
          </a:p>
          <a:p>
            <a:endParaRPr lang="en-GB" dirty="0"/>
          </a:p>
          <a:p>
            <a:r>
              <a:rPr lang="en-GB" dirty="0"/>
              <a:t>Group to choose some of the most difficult ‘barriers’ and discuss how they can be overcome!</a:t>
            </a:r>
          </a:p>
          <a:p>
            <a:pPr marL="0" indent="0">
              <a:buNone/>
            </a:pPr>
            <a:r>
              <a:rPr lang="en-GB" dirty="0"/>
              <a:t>30 mins</a:t>
            </a:r>
          </a:p>
        </p:txBody>
      </p:sp>
    </p:spTree>
    <p:extLst>
      <p:ext uri="{BB962C8B-B14F-4D97-AF65-F5344CB8AC3E}">
        <p14:creationId xmlns:p14="http://schemas.microsoft.com/office/powerpoint/2010/main" val="22056431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ED6C20A-E8DE-446D-9A61-088AFEBABC62}"/>
              </a:ext>
            </a:extLst>
          </p:cNvPr>
          <p:cNvSpPr>
            <a:spLocks noGrp="1"/>
          </p:cNvSpPr>
          <p:nvPr>
            <p:ph type="title"/>
          </p:nvPr>
        </p:nvSpPr>
        <p:spPr/>
        <p:txBody>
          <a:bodyPr/>
          <a:lstStyle/>
          <a:p>
            <a:r>
              <a:rPr lang="en-GB" dirty="0"/>
              <a:t>Support</a:t>
            </a:r>
          </a:p>
        </p:txBody>
      </p:sp>
      <p:sp>
        <p:nvSpPr>
          <p:cNvPr id="3" name="Content Placeholder 2">
            <a:extLst>
              <a:ext uri="{FF2B5EF4-FFF2-40B4-BE49-F238E27FC236}">
                <a16:creationId xmlns:a16="http://schemas.microsoft.com/office/drawing/2014/main" xmlns="" id="{5E2C6EBB-C084-4323-AD29-D2A9DF8629EF}"/>
              </a:ext>
            </a:extLst>
          </p:cNvPr>
          <p:cNvSpPr>
            <a:spLocks noGrp="1"/>
          </p:cNvSpPr>
          <p:nvPr>
            <p:ph idx="1"/>
          </p:nvPr>
        </p:nvSpPr>
        <p:spPr>
          <a:xfrm>
            <a:off x="395536" y="1459426"/>
            <a:ext cx="3744416" cy="3917032"/>
          </a:xfrm>
        </p:spPr>
        <p:txBody>
          <a:bodyPr>
            <a:normAutofit/>
          </a:bodyPr>
          <a:lstStyle/>
          <a:p>
            <a:r>
              <a:rPr lang="en-GB" sz="2800" dirty="0">
                <a:solidFill>
                  <a:schemeClr val="tx2"/>
                </a:solidFill>
              </a:rPr>
              <a:t>The university offers a great deal of support through you’re the tutor group and Student Support Services </a:t>
            </a:r>
            <a:r>
              <a:rPr lang="en-GB" sz="2800" b="1" i="1" dirty="0">
                <a:solidFill>
                  <a:schemeClr val="tx2"/>
                </a:solidFill>
              </a:rPr>
              <a:t>…..</a:t>
            </a:r>
            <a:r>
              <a:rPr lang="en-GB" sz="2800" b="1" i="1" dirty="0">
                <a:solidFill>
                  <a:schemeClr val="accent4"/>
                </a:solidFill>
              </a:rPr>
              <a:t>but you have got to ask!</a:t>
            </a:r>
          </a:p>
        </p:txBody>
      </p:sp>
      <p:pic>
        <p:nvPicPr>
          <p:cNvPr id="5" name="Picture 4">
            <a:extLst>
              <a:ext uri="{FF2B5EF4-FFF2-40B4-BE49-F238E27FC236}">
                <a16:creationId xmlns:a16="http://schemas.microsoft.com/office/drawing/2014/main" xmlns="" id="{EE98D388-2D73-4048-B569-AE62CEEF508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4427984" y="1448411"/>
            <a:ext cx="4572000" cy="3238500"/>
          </a:xfrm>
          <a:prstGeom prst="rect">
            <a:avLst/>
          </a:prstGeom>
        </p:spPr>
      </p:pic>
    </p:spTree>
    <p:extLst>
      <p:ext uri="{BB962C8B-B14F-4D97-AF65-F5344CB8AC3E}">
        <p14:creationId xmlns:p14="http://schemas.microsoft.com/office/powerpoint/2010/main" val="8608427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D67C9EA-A8D4-42D1-BC5D-0919F642D77A}"/>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xmlns="" id="{477D1DD7-B82F-47FC-99C5-62E023EEE515}"/>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spTree>
    <p:extLst>
      <p:ext uri="{BB962C8B-B14F-4D97-AF65-F5344CB8AC3E}">
        <p14:creationId xmlns:p14="http://schemas.microsoft.com/office/powerpoint/2010/main" val="5258833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3D102BB-DDF5-4D7A-B714-438831FABDC8}"/>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xmlns="" id="{8DFCCE80-B420-40DC-B728-66CA6C4A0615}"/>
              </a:ext>
            </a:extLst>
          </p:cNvPr>
          <p:cNvSpPr>
            <a:spLocks noGrp="1"/>
          </p:cNvSpPr>
          <p:nvPr>
            <p:ph idx="1"/>
          </p:nvPr>
        </p:nvSpPr>
        <p:spPr/>
        <p:txBody>
          <a:bodyPr>
            <a:normAutofit lnSpcReduction="10000"/>
          </a:bodyPr>
          <a:lstStyle/>
          <a:p>
            <a:r>
              <a:rPr lang="en-GB" dirty="0"/>
              <a:t>Revisit the ‘barriers to learning’ that you have just identified and explain </a:t>
            </a:r>
            <a:r>
              <a:rPr lang="en-GB" i="1" dirty="0"/>
              <a:t>‘how’ </a:t>
            </a:r>
            <a:r>
              <a:rPr lang="en-GB" dirty="0"/>
              <a:t>you will overcome each of those barriers – this is vital if you are to maximise your personal development.  Prepare a ‘plan’ – daily, weekly, monthly – of how you will complete your studies </a:t>
            </a:r>
            <a:r>
              <a:rPr lang="en-GB"/>
              <a:t>and assignments</a:t>
            </a:r>
            <a:endParaRPr lang="en-GB" dirty="0"/>
          </a:p>
          <a:p>
            <a:r>
              <a:rPr lang="en-GB" i="1" dirty="0"/>
              <a:t>Record</a:t>
            </a:r>
            <a:r>
              <a:rPr lang="en-GB" dirty="0"/>
              <a:t> your solutions</a:t>
            </a:r>
          </a:p>
        </p:txBody>
      </p:sp>
    </p:spTree>
    <p:extLst>
      <p:ext uri="{BB962C8B-B14F-4D97-AF65-F5344CB8AC3E}">
        <p14:creationId xmlns:p14="http://schemas.microsoft.com/office/powerpoint/2010/main" val="375375368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microsoft.com/office/2006/metadata/properties"/>
    <ds:schemaRef ds:uri="http://schemas.microsoft.com/office/2006/documentManagement/types"/>
    <ds:schemaRef ds:uri="303dbf9b-b85b-46a0-94f1-894078c07ecd"/>
    <ds:schemaRef ds:uri="http://purl.org/dc/elements/1.1/"/>
    <ds:schemaRef ds:uri="http://www.w3.org/XML/1998/namespace"/>
    <ds:schemaRef ds:uri="http://schemas.microsoft.com/office/infopath/2007/PartnerControl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395</TotalTime>
  <Words>1575</Words>
  <Application>Microsoft Office PowerPoint</Application>
  <PresentationFormat>On-screen Show (4:3)</PresentationFormat>
  <Paragraphs>444</Paragraphs>
  <Slides>17</Slides>
  <Notes>7</Notes>
  <HiddenSlides>0</HiddenSlides>
  <MMClips>1</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20140311PresentationUWTSDTemplate</vt:lpstr>
      <vt:lpstr>CertHE Skills for the Workplace Module: BMSK4005</vt:lpstr>
      <vt:lpstr>Overview of Workshop</vt:lpstr>
      <vt:lpstr>Important ‘Study Skills’</vt:lpstr>
      <vt:lpstr>How do you rate yourself?</vt:lpstr>
      <vt:lpstr>Key Questions</vt:lpstr>
      <vt:lpstr>How are you going to acquire these skills?</vt:lpstr>
      <vt:lpstr>Let’s explore some of these skills</vt:lpstr>
      <vt:lpstr>Time Management…</vt:lpstr>
      <vt:lpstr>Take careful note of this……</vt:lpstr>
      <vt:lpstr>Procrastination</vt:lpstr>
      <vt:lpstr>Barriers to learning</vt:lpstr>
      <vt:lpstr>Barriers to learning</vt:lpstr>
      <vt:lpstr>Coaching questions</vt:lpstr>
      <vt:lpstr>Overcoming the barriers</vt:lpstr>
      <vt:lpstr>Support</vt:lpstr>
      <vt:lpstr>Summary</vt:lpstr>
      <vt:lpstr>Further Research</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Anthony Burns</cp:lastModifiedBy>
  <cp:revision>10</cp:revision>
  <dcterms:created xsi:type="dcterms:W3CDTF">2015-04-14T15:21:28Z</dcterms:created>
  <dcterms:modified xsi:type="dcterms:W3CDTF">2017-09-19T10:42:13Z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