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66" r:id="rId2"/>
    <p:sldId id="268" r:id="rId3"/>
    <p:sldId id="269" r:id="rId4"/>
    <p:sldId id="270" r:id="rId5"/>
    <p:sldId id="271" r:id="rId6"/>
    <p:sldId id="272" r:id="rId7"/>
    <p:sldId id="273" r:id="rId8"/>
    <p:sldId id="297" r:id="rId9"/>
    <p:sldId id="322" r:id="rId10"/>
    <p:sldId id="260" r:id="rId11"/>
    <p:sldId id="299" r:id="rId12"/>
    <p:sldId id="298" r:id="rId13"/>
    <p:sldId id="257" r:id="rId14"/>
    <p:sldId id="300" r:id="rId1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8168D8B-9CB0-45D0-BABD-5F1BDA2C4AD8}" v="7" dt="2022-10-07T14:32:54.150"/>
    <p1510:client id="{FDE7CFD4-863F-40A4-B76D-7A1B05F5AB05}" v="2" dt="2022-10-11T15:30:02.61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7985" autoAdjust="0"/>
    <p:restoredTop sz="94660"/>
  </p:normalViewPr>
  <p:slideViewPr>
    <p:cSldViewPr snapToGrid="0">
      <p:cViewPr varScale="1">
        <p:scale>
          <a:sx n="85" d="100"/>
          <a:sy n="85" d="100"/>
        </p:scale>
        <p:origin x="48" y="225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Judith Marshall" userId="0a98e7dd-30f8-4477-a3e0-e11100f91a96" providerId="ADAL" clId="{F8168D8B-9CB0-45D0-BABD-5F1BDA2C4AD8}"/>
    <pc:docChg chg="undo custSel addSld modSld sldOrd">
      <pc:chgData name="Judith Marshall" userId="0a98e7dd-30f8-4477-a3e0-e11100f91a96" providerId="ADAL" clId="{F8168D8B-9CB0-45D0-BABD-5F1BDA2C4AD8}" dt="2022-10-07T14:32:54.150" v="185"/>
      <pc:docMkLst>
        <pc:docMk/>
      </pc:docMkLst>
      <pc:sldChg chg="delSp">
        <pc:chgData name="Judith Marshall" userId="0a98e7dd-30f8-4477-a3e0-e11100f91a96" providerId="ADAL" clId="{F8168D8B-9CB0-45D0-BABD-5F1BDA2C4AD8}" dt="2022-10-07T13:52:31.136" v="182"/>
        <pc:sldMkLst>
          <pc:docMk/>
          <pc:sldMk cId="2944756224" sldId="257"/>
        </pc:sldMkLst>
        <pc:picChg chg="del">
          <ac:chgData name="Judith Marshall" userId="0a98e7dd-30f8-4477-a3e0-e11100f91a96" providerId="ADAL" clId="{F8168D8B-9CB0-45D0-BABD-5F1BDA2C4AD8}" dt="2022-10-07T13:52:31.136" v="182"/>
          <ac:picMkLst>
            <pc:docMk/>
            <pc:sldMk cId="2944756224" sldId="257"/>
            <ac:picMk id="3" creationId="{23543521-7C7C-2C1D-6AC6-58B46A440757}"/>
          </ac:picMkLst>
        </pc:picChg>
      </pc:sldChg>
      <pc:sldChg chg="modSp mod">
        <pc:chgData name="Judith Marshall" userId="0a98e7dd-30f8-4477-a3e0-e11100f91a96" providerId="ADAL" clId="{F8168D8B-9CB0-45D0-BABD-5F1BDA2C4AD8}" dt="2022-10-07T10:38:22.160" v="6" actId="255"/>
        <pc:sldMkLst>
          <pc:docMk/>
          <pc:sldMk cId="75092478" sldId="271"/>
        </pc:sldMkLst>
        <pc:spChg chg="mod">
          <ac:chgData name="Judith Marshall" userId="0a98e7dd-30f8-4477-a3e0-e11100f91a96" providerId="ADAL" clId="{F8168D8B-9CB0-45D0-BABD-5F1BDA2C4AD8}" dt="2022-10-07T10:38:22.160" v="6" actId="255"/>
          <ac:spMkLst>
            <pc:docMk/>
            <pc:sldMk cId="75092478" sldId="271"/>
            <ac:spMk id="3" creationId="{1BF7A691-0F41-40EB-B49A-9B0A0F6B7ABD}"/>
          </ac:spMkLst>
        </pc:spChg>
      </pc:sldChg>
      <pc:sldChg chg="modSp mod">
        <pc:chgData name="Judith Marshall" userId="0a98e7dd-30f8-4477-a3e0-e11100f91a96" providerId="ADAL" clId="{F8168D8B-9CB0-45D0-BABD-5F1BDA2C4AD8}" dt="2022-10-07T11:20:39.187" v="135" actId="20577"/>
        <pc:sldMkLst>
          <pc:docMk/>
          <pc:sldMk cId="3247746280" sldId="297"/>
        </pc:sldMkLst>
        <pc:spChg chg="mod">
          <ac:chgData name="Judith Marshall" userId="0a98e7dd-30f8-4477-a3e0-e11100f91a96" providerId="ADAL" clId="{F8168D8B-9CB0-45D0-BABD-5F1BDA2C4AD8}" dt="2022-10-07T11:20:39.187" v="135" actId="20577"/>
          <ac:spMkLst>
            <pc:docMk/>
            <pc:sldMk cId="3247746280" sldId="297"/>
            <ac:spMk id="3" creationId="{CDEFAB7D-58E9-495D-BBD0-CD3CEB5ECE13}"/>
          </ac:spMkLst>
        </pc:spChg>
      </pc:sldChg>
      <pc:sldChg chg="ord">
        <pc:chgData name="Judith Marshall" userId="0a98e7dd-30f8-4477-a3e0-e11100f91a96" providerId="ADAL" clId="{F8168D8B-9CB0-45D0-BABD-5F1BDA2C4AD8}" dt="2022-10-07T13:42:03.057" v="165"/>
        <pc:sldMkLst>
          <pc:docMk/>
          <pc:sldMk cId="2988759042" sldId="298"/>
        </pc:sldMkLst>
      </pc:sldChg>
      <pc:sldChg chg="addSp delSp modSp new mod ord setBg">
        <pc:chgData name="Judith Marshall" userId="0a98e7dd-30f8-4477-a3e0-e11100f91a96" providerId="ADAL" clId="{F8168D8B-9CB0-45D0-BABD-5F1BDA2C4AD8}" dt="2022-10-07T13:45:50.121" v="181"/>
        <pc:sldMkLst>
          <pc:docMk/>
          <pc:sldMk cId="1258858413" sldId="299"/>
        </pc:sldMkLst>
        <pc:spChg chg="mod">
          <ac:chgData name="Judith Marshall" userId="0a98e7dd-30f8-4477-a3e0-e11100f91a96" providerId="ADAL" clId="{F8168D8B-9CB0-45D0-BABD-5F1BDA2C4AD8}" dt="2022-10-07T13:40:09.586" v="160" actId="26606"/>
          <ac:spMkLst>
            <pc:docMk/>
            <pc:sldMk cId="1258858413" sldId="299"/>
            <ac:spMk id="2" creationId="{4D275C38-7148-17F6-CF48-B98BCF0676BA}"/>
          </ac:spMkLst>
        </pc:spChg>
        <pc:spChg chg="mod">
          <ac:chgData name="Judith Marshall" userId="0a98e7dd-30f8-4477-a3e0-e11100f91a96" providerId="ADAL" clId="{F8168D8B-9CB0-45D0-BABD-5F1BDA2C4AD8}" dt="2022-10-07T13:44:56.735" v="176" actId="1076"/>
          <ac:spMkLst>
            <pc:docMk/>
            <pc:sldMk cId="1258858413" sldId="299"/>
            <ac:spMk id="3" creationId="{D8CAF414-961D-86D6-9166-EBF286BDE61A}"/>
          </ac:spMkLst>
        </pc:spChg>
        <pc:spChg chg="add del">
          <ac:chgData name="Judith Marshall" userId="0a98e7dd-30f8-4477-a3e0-e11100f91a96" providerId="ADAL" clId="{F8168D8B-9CB0-45D0-BABD-5F1BDA2C4AD8}" dt="2022-10-07T13:40:09.569" v="159" actId="26606"/>
          <ac:spMkLst>
            <pc:docMk/>
            <pc:sldMk cId="1258858413" sldId="299"/>
            <ac:spMk id="8" creationId="{C843AFC8-D8D0-4784-B08C-6324FA88E6DD}"/>
          </ac:spMkLst>
        </pc:spChg>
        <pc:spChg chg="add del">
          <ac:chgData name="Judith Marshall" userId="0a98e7dd-30f8-4477-a3e0-e11100f91a96" providerId="ADAL" clId="{F8168D8B-9CB0-45D0-BABD-5F1BDA2C4AD8}" dt="2022-10-07T13:40:09.569" v="159" actId="26606"/>
          <ac:spMkLst>
            <pc:docMk/>
            <pc:sldMk cId="1258858413" sldId="299"/>
            <ac:spMk id="10" creationId="{854B1A56-8AFB-4D4F-8D98-1E832D6FFE67}"/>
          </ac:spMkLst>
        </pc:spChg>
        <pc:spChg chg="add del">
          <ac:chgData name="Judith Marshall" userId="0a98e7dd-30f8-4477-a3e0-e11100f91a96" providerId="ADAL" clId="{F8168D8B-9CB0-45D0-BABD-5F1BDA2C4AD8}" dt="2022-10-07T13:40:09.569" v="159" actId="26606"/>
          <ac:spMkLst>
            <pc:docMk/>
            <pc:sldMk cId="1258858413" sldId="299"/>
            <ac:spMk id="12" creationId="{F8E828FC-05B4-4BA4-92D3-3DF79D42D88E}"/>
          </ac:spMkLst>
        </pc:spChg>
        <pc:spChg chg="add">
          <ac:chgData name="Judith Marshall" userId="0a98e7dd-30f8-4477-a3e0-e11100f91a96" providerId="ADAL" clId="{F8168D8B-9CB0-45D0-BABD-5F1BDA2C4AD8}" dt="2022-10-07T13:40:09.586" v="160" actId="26606"/>
          <ac:spMkLst>
            <pc:docMk/>
            <pc:sldMk cId="1258858413" sldId="299"/>
            <ac:spMk id="14" creationId="{3558DB37-9FEE-48A2-8578-ED0401573943}"/>
          </ac:spMkLst>
        </pc:spChg>
        <pc:spChg chg="add">
          <ac:chgData name="Judith Marshall" userId="0a98e7dd-30f8-4477-a3e0-e11100f91a96" providerId="ADAL" clId="{F8168D8B-9CB0-45D0-BABD-5F1BDA2C4AD8}" dt="2022-10-07T13:40:09.586" v="160" actId="26606"/>
          <ac:spMkLst>
            <pc:docMk/>
            <pc:sldMk cId="1258858413" sldId="299"/>
            <ac:spMk id="15" creationId="{5F7FCCA6-00E2-4F74-A105-0D769872F243}"/>
          </ac:spMkLst>
        </pc:spChg>
        <pc:spChg chg="add">
          <ac:chgData name="Judith Marshall" userId="0a98e7dd-30f8-4477-a3e0-e11100f91a96" providerId="ADAL" clId="{F8168D8B-9CB0-45D0-BABD-5F1BDA2C4AD8}" dt="2022-10-07T13:40:09.586" v="160" actId="26606"/>
          <ac:spMkLst>
            <pc:docMk/>
            <pc:sldMk cId="1258858413" sldId="299"/>
            <ac:spMk id="16" creationId="{5E1ED12F-9F06-4B37-87B7-F98F52937F86}"/>
          </ac:spMkLst>
        </pc:spChg>
        <pc:picChg chg="add mod">
          <ac:chgData name="Judith Marshall" userId="0a98e7dd-30f8-4477-a3e0-e11100f91a96" providerId="ADAL" clId="{F8168D8B-9CB0-45D0-BABD-5F1BDA2C4AD8}" dt="2022-10-07T13:45:09.738" v="179" actId="1076"/>
          <ac:picMkLst>
            <pc:docMk/>
            <pc:sldMk cId="1258858413" sldId="299"/>
            <ac:picMk id="4" creationId="{DB926DE6-278D-0FB6-7BC4-BB814585AD53}"/>
          </ac:picMkLst>
        </pc:picChg>
        <pc:picChg chg="add del">
          <ac:chgData name="Judith Marshall" userId="0a98e7dd-30f8-4477-a3e0-e11100f91a96" providerId="ADAL" clId="{F8168D8B-9CB0-45D0-BABD-5F1BDA2C4AD8}" dt="2022-10-07T13:44:15.519" v="175"/>
          <ac:picMkLst>
            <pc:docMk/>
            <pc:sldMk cId="1258858413" sldId="299"/>
            <ac:picMk id="1026" creationId="{5C01739A-3AA3-9510-B6DA-4046BDA19300}"/>
          </ac:picMkLst>
        </pc:picChg>
      </pc:sldChg>
      <pc:sldChg chg="addSp delSp modSp mod">
        <pc:chgData name="Judith Marshall" userId="0a98e7dd-30f8-4477-a3e0-e11100f91a96" providerId="ADAL" clId="{F8168D8B-9CB0-45D0-BABD-5F1BDA2C4AD8}" dt="2022-10-07T13:52:55.357" v="183" actId="26606"/>
        <pc:sldMkLst>
          <pc:docMk/>
          <pc:sldMk cId="497478867" sldId="300"/>
        </pc:sldMkLst>
        <pc:spChg chg="del">
          <ac:chgData name="Judith Marshall" userId="0a98e7dd-30f8-4477-a3e0-e11100f91a96" providerId="ADAL" clId="{F8168D8B-9CB0-45D0-BABD-5F1BDA2C4AD8}" dt="2022-10-07T13:52:55.357" v="183" actId="26606"/>
          <ac:spMkLst>
            <pc:docMk/>
            <pc:sldMk cId="497478867" sldId="300"/>
            <ac:spMk id="9" creationId="{990D0034-F768-41E7-85D4-F38C4DE85770}"/>
          </ac:spMkLst>
        </pc:spChg>
        <pc:spChg chg="del">
          <ac:chgData name="Judith Marshall" userId="0a98e7dd-30f8-4477-a3e0-e11100f91a96" providerId="ADAL" clId="{F8168D8B-9CB0-45D0-BABD-5F1BDA2C4AD8}" dt="2022-10-07T13:52:55.357" v="183" actId="26606"/>
          <ac:spMkLst>
            <pc:docMk/>
            <pc:sldMk cId="497478867" sldId="300"/>
            <ac:spMk id="11" creationId="{C4F7E42D-8B5A-4FC8-81CD-9E60171F7FA8}"/>
          </ac:spMkLst>
        </pc:spChg>
        <pc:spChg chg="del">
          <ac:chgData name="Judith Marshall" userId="0a98e7dd-30f8-4477-a3e0-e11100f91a96" providerId="ADAL" clId="{F8168D8B-9CB0-45D0-BABD-5F1BDA2C4AD8}" dt="2022-10-07T13:52:55.357" v="183" actId="26606"/>
          <ac:spMkLst>
            <pc:docMk/>
            <pc:sldMk cId="497478867" sldId="300"/>
            <ac:spMk id="13" creationId="{8C04651D-B9F4-4935-A02D-364153FBDF54}"/>
          </ac:spMkLst>
        </pc:spChg>
        <pc:spChg chg="add">
          <ac:chgData name="Judith Marshall" userId="0a98e7dd-30f8-4477-a3e0-e11100f91a96" providerId="ADAL" clId="{F8168D8B-9CB0-45D0-BABD-5F1BDA2C4AD8}" dt="2022-10-07T13:52:55.357" v="183" actId="26606"/>
          <ac:spMkLst>
            <pc:docMk/>
            <pc:sldMk cId="497478867" sldId="300"/>
            <ac:spMk id="18" creationId="{AE1AF813-2D2F-4B78-9216-388AF161EDAA}"/>
          </ac:spMkLst>
        </pc:spChg>
        <pc:spChg chg="add">
          <ac:chgData name="Judith Marshall" userId="0a98e7dd-30f8-4477-a3e0-e11100f91a96" providerId="ADAL" clId="{F8168D8B-9CB0-45D0-BABD-5F1BDA2C4AD8}" dt="2022-10-07T13:52:55.357" v="183" actId="26606"/>
          <ac:spMkLst>
            <pc:docMk/>
            <pc:sldMk cId="497478867" sldId="300"/>
            <ac:spMk id="20" creationId="{C47181D2-95D5-4439-9BDF-14D4FDC7BD80}"/>
          </ac:spMkLst>
        </pc:spChg>
        <pc:picChg chg="mod">
          <ac:chgData name="Judith Marshall" userId="0a98e7dd-30f8-4477-a3e0-e11100f91a96" providerId="ADAL" clId="{F8168D8B-9CB0-45D0-BABD-5F1BDA2C4AD8}" dt="2022-10-07T13:52:55.357" v="183" actId="26606"/>
          <ac:picMkLst>
            <pc:docMk/>
            <pc:sldMk cId="497478867" sldId="300"/>
            <ac:picMk id="4" creationId="{206CFE17-57AD-49F0-8C75-09B13FAAAF76}"/>
          </ac:picMkLst>
        </pc:picChg>
      </pc:sldChg>
      <pc:sldChg chg="delSp add setBg delDesignElem">
        <pc:chgData name="Judith Marshall" userId="0a98e7dd-30f8-4477-a3e0-e11100f91a96" providerId="ADAL" clId="{F8168D8B-9CB0-45D0-BABD-5F1BDA2C4AD8}" dt="2022-10-07T14:32:54.150" v="185"/>
        <pc:sldMkLst>
          <pc:docMk/>
          <pc:sldMk cId="3227840806" sldId="322"/>
        </pc:sldMkLst>
        <pc:spChg chg="del">
          <ac:chgData name="Judith Marshall" userId="0a98e7dd-30f8-4477-a3e0-e11100f91a96" providerId="ADAL" clId="{F8168D8B-9CB0-45D0-BABD-5F1BDA2C4AD8}" dt="2022-10-07T14:32:54.150" v="185"/>
          <ac:spMkLst>
            <pc:docMk/>
            <pc:sldMk cId="3227840806" sldId="322"/>
            <ac:spMk id="10" creationId="{4FCF627C-AB57-4042-8805-913BB9D0DF37}"/>
          </ac:spMkLst>
        </pc:spChg>
        <pc:spChg chg="del">
          <ac:chgData name="Judith Marshall" userId="0a98e7dd-30f8-4477-a3e0-e11100f91a96" providerId="ADAL" clId="{F8168D8B-9CB0-45D0-BABD-5F1BDA2C4AD8}" dt="2022-10-07T14:32:54.150" v="185"/>
          <ac:spMkLst>
            <pc:docMk/>
            <pc:sldMk cId="3227840806" sldId="322"/>
            <ac:spMk id="12" creationId="{B7F814E5-B8DC-48E9-8500-1A15C550BDF1}"/>
          </ac:spMkLst>
        </pc:spChg>
      </pc:sldChg>
    </pc:docChg>
  </pc:docChgLst>
  <pc:docChgLst>
    <pc:chgData name="Judith Marshall" userId="S::judith.marshall@uwtsd.ac.uk::0a98e7dd-30f8-4477-a3e0-e11100f91a96" providerId="AD" clId="Web-{FDE7CFD4-863F-40A4-B76D-7A1B05F5AB05}"/>
    <pc:docChg chg="delSld">
      <pc:chgData name="Judith Marshall" userId="S::judith.marshall@uwtsd.ac.uk::0a98e7dd-30f8-4477-a3e0-e11100f91a96" providerId="AD" clId="Web-{FDE7CFD4-863F-40A4-B76D-7A1B05F5AB05}" dt="2022-10-11T15:30:02.613" v="1"/>
      <pc:docMkLst>
        <pc:docMk/>
      </pc:docMkLst>
      <pc:sldChg chg="del">
        <pc:chgData name="Judith Marshall" userId="S::judith.marshall@uwtsd.ac.uk::0a98e7dd-30f8-4477-a3e0-e11100f91a96" providerId="AD" clId="Web-{FDE7CFD4-863F-40A4-B76D-7A1B05F5AB05}" dt="2022-10-11T15:29:41.754" v="0"/>
        <pc:sldMkLst>
          <pc:docMk/>
          <pc:sldMk cId="4103056921" sldId="267"/>
        </pc:sldMkLst>
      </pc:sldChg>
      <pc:sldChg chg="del">
        <pc:chgData name="Judith Marshall" userId="S::judith.marshall@uwtsd.ac.uk::0a98e7dd-30f8-4477-a3e0-e11100f91a96" providerId="AD" clId="Web-{FDE7CFD4-863F-40A4-B76D-7A1B05F5AB05}" dt="2022-10-11T15:30:02.613" v="1"/>
        <pc:sldMkLst>
          <pc:docMk/>
          <pc:sldMk cId="1071447808" sldId="296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97280" y="758952"/>
            <a:ext cx="10058400" cy="3566160"/>
          </a:xfrm>
        </p:spPr>
        <p:txBody>
          <a:bodyPr anchor="b">
            <a:normAutofit/>
          </a:bodyPr>
          <a:lstStyle>
            <a:lvl1pPr algn="l">
              <a:lnSpc>
                <a:spcPct val="85000"/>
              </a:lnSpc>
              <a:defRPr sz="8000" spc="-50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00051" y="4455621"/>
            <a:ext cx="10058400" cy="1143000"/>
          </a:xfrm>
        </p:spPr>
        <p:txBody>
          <a:bodyPr lIns="91440" rIns="91440">
            <a:normAutofit/>
          </a:bodyPr>
          <a:lstStyle>
            <a:lvl1pPr marL="0" indent="0" algn="l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 algn="ctr">
              <a:buNone/>
              <a:defRPr sz="24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005287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639886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758952"/>
            <a:ext cx="10058400" cy="3566160"/>
          </a:xfrm>
        </p:spPr>
        <p:txBody>
          <a:bodyPr anchor="b" anchorCtr="0">
            <a:normAutofit/>
          </a:bodyPr>
          <a:lstStyle>
            <a:lvl1pPr>
              <a:lnSpc>
                <a:spcPct val="85000"/>
              </a:lnSpc>
              <a:defRPr sz="8000"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4453128"/>
            <a:ext cx="10058400" cy="1143000"/>
          </a:xfrm>
        </p:spPr>
        <p:txBody>
          <a:bodyPr lIns="91440" rIns="91440" anchor="t" anchorCtr="0">
            <a:normAutofit/>
          </a:bodyPr>
          <a:lstStyle>
            <a:lvl1pPr marL="0" indent="0">
              <a:buNone/>
              <a:defRPr sz="2400" cap="all" spc="20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  <p:cxnSp>
        <p:nvCxnSpPr>
          <p:cNvPr id="9" name="Straight Connector 8"/>
          <p:cNvCxnSpPr/>
          <p:nvPr/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7322000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97278" y="1845734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17920" y="1845735"/>
            <a:ext cx="4937760" cy="402336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3258368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9728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17920" y="1846052"/>
            <a:ext cx="4937760" cy="736282"/>
          </a:xfrm>
        </p:spPr>
        <p:txBody>
          <a:bodyPr lIns="91440" rIns="91440" anchor="ctr">
            <a:normAutofit/>
          </a:bodyPr>
          <a:lstStyle>
            <a:lvl1pPr marL="0" indent="0">
              <a:buNone/>
              <a:defRPr sz="2000" b="0" cap="all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17920" y="2582334"/>
            <a:ext cx="4937760" cy="3378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4668960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5205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4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6" name="Rectangle 5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854867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16" y="0"/>
            <a:ext cx="4050791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404007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94359"/>
            <a:ext cx="3200400" cy="2286000"/>
          </a:xfrm>
        </p:spPr>
        <p:txBody>
          <a:bodyPr anchor="b">
            <a:norm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800600" y="731520"/>
            <a:ext cx="6492240" cy="5257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2926080"/>
            <a:ext cx="3200400" cy="3379124"/>
          </a:xfrm>
        </p:spPr>
        <p:txBody>
          <a:bodyPr lIns="91440" rIns="91440">
            <a:normAutofit/>
          </a:bodyPr>
          <a:lstStyle>
            <a:lvl1pPr marL="0" indent="0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65512" y="6459785"/>
            <a:ext cx="2618510" cy="365125"/>
          </a:xfrm>
        </p:spPr>
        <p:txBody>
          <a:bodyPr/>
          <a:lstStyle>
            <a:lvl1pPr algn="l">
              <a:defRPr/>
            </a:lvl1pPr>
          </a:lstStyle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800600" y="6459785"/>
            <a:ext cx="4648200" cy="365125"/>
          </a:xfrm>
        </p:spPr>
        <p:txBody>
          <a:bodyPr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67641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4953000"/>
            <a:ext cx="12188825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491507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7280" y="5074920"/>
            <a:ext cx="10113645" cy="822960"/>
          </a:xfrm>
        </p:spPr>
        <p:txBody>
          <a:bodyPr lIns="91440" tIns="0" rIns="91440" bIns="0" anchor="b">
            <a:noAutofit/>
          </a:bodyPr>
          <a:lstStyle>
            <a:lvl1pPr>
              <a:defRPr sz="3600" b="0">
                <a:solidFill>
                  <a:srgbClr val="FFFFFF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5" y="0"/>
            <a:ext cx="12191985" cy="4915076"/>
          </a:xfrm>
          <a:solidFill>
            <a:schemeClr val="bg2">
              <a:lumMod val="90000"/>
            </a:schemeClr>
          </a:solidFill>
        </p:spPr>
        <p:txBody>
          <a:bodyPr lIns="457200" tIns="457200"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97280" y="5907024"/>
            <a:ext cx="10113264" cy="594360"/>
          </a:xfrm>
        </p:spPr>
        <p:txBody>
          <a:bodyPr lIns="91440" tIns="0" rIns="91440" bIns="0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697426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133936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8" name="Rectangle 7"/>
          <p:cNvSpPr/>
          <p:nvPr/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412302"/>
            <a:ext cx="2628900" cy="575989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412302"/>
            <a:ext cx="7734300" cy="5759898"/>
          </a:xfrm>
        </p:spPr>
        <p:txBody>
          <a:bodyPr vert="eaVert" lIns="45720" tIns="0" rIns="45720" bIns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357645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1" y="6400800"/>
            <a:ext cx="12192000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9" name="Rectangle 8"/>
          <p:cNvSpPr/>
          <p:nvPr/>
        </p:nvSpPr>
        <p:spPr>
          <a:xfrm>
            <a:off x="15" y="6334316"/>
            <a:ext cx="12191985" cy="66484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97280" y="286603"/>
            <a:ext cx="10058400" cy="1450757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97280" y="1845734"/>
            <a:ext cx="10058400" cy="4023360"/>
          </a:xfrm>
          <a:prstGeom prst="rect">
            <a:avLst/>
          </a:prstGeom>
        </p:spPr>
        <p:txBody>
          <a:bodyPr vert="horz" lIns="0" tIns="45720" rIns="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97280" y="6459785"/>
            <a:ext cx="2472271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rgbClr val="FFFFFF"/>
                </a:solidFill>
              </a:defRPr>
            </a:lvl1pPr>
          </a:lstStyle>
          <a:p>
            <a:fld id="{19D5149C-81DB-45C1-827D-DD9DA3B2C8A0}" type="datetimeFigureOut">
              <a:rPr lang="en-GB" smtClean="0"/>
              <a:t>11/10/2022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686185" y="6459785"/>
            <a:ext cx="4822804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 cap="all" baseline="0">
                <a:solidFill>
                  <a:srgbClr val="FFFFFF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9900458" y="6459785"/>
            <a:ext cx="1312025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rgbClr val="FFFFFF"/>
                </a:solidFill>
              </a:defRPr>
            </a:lvl1pPr>
          </a:lstStyle>
          <a:p>
            <a:fld id="{0C0FABA4-471B-4FA3-9DC8-1AA460203DB1}" type="slidenum">
              <a:rPr lang="en-GB" smtClean="0"/>
              <a:t>‹#›</a:t>
            </a:fld>
            <a:endParaRPr lang="en-GB"/>
          </a:p>
        </p:txBody>
      </p:sp>
      <p:cxnSp>
        <p:nvCxnSpPr>
          <p:cNvPr id="10" name="Straight Connector 9"/>
          <p:cNvCxnSpPr/>
          <p:nvPr/>
        </p:nvCxnSpPr>
        <p:spPr>
          <a:xfrm>
            <a:off x="1193532" y="1737845"/>
            <a:ext cx="996696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39239058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800" kern="1200" spc="-50" baseline="0">
          <a:solidFill>
            <a:schemeClr val="tx1">
              <a:lumMod val="75000"/>
              <a:lumOff val="25000"/>
            </a:schemeClr>
          </a:solidFill>
          <a:latin typeface="+mj-lt"/>
          <a:ea typeface="+mj-ea"/>
          <a:cs typeface="+mj-cs"/>
        </a:defRPr>
      </a:lvl1pPr>
    </p:titleStyle>
    <p:bodyStyle>
      <a:lvl1pPr marL="91440" indent="-9144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accent1"/>
        </a:buClr>
        <a:buSzPct val="100000"/>
        <a:buFont typeface="Calibri" panose="020F0502020204030204" pitchFamily="34" charset="0"/>
        <a:buChar char=" "/>
        <a:defRPr sz="20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38404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56692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74980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932688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11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13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15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1700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accent1"/>
        </a:buClr>
        <a:buFont typeface="Calibri" pitchFamily="34" charset="0"/>
        <a:buChar char="◦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hyperlink" Target="https://uwtsd.hosted.panopto.com/Panopto/Pages/Viewer.aspx?id=2bb7de26-5a43-4a62-bcc8-aba300ec3c94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Rectangle 8">
            <a:extLst>
              <a:ext uri="{FF2B5EF4-FFF2-40B4-BE49-F238E27FC236}">
                <a16:creationId xmlns:a16="http://schemas.microsoft.com/office/drawing/2014/main" id="{69C5F1CC-81CF-4FB4-9977-391DF5B09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5B61A4D-F309-48D5-B0E2-0FAEA70F91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40080"/>
            <a:ext cx="3659246" cy="2926080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Thematic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85E2820-41F8-4F0C-806F-EECC957E4FC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875407"/>
            <a:ext cx="3659246" cy="1554480"/>
          </a:xfrm>
        </p:spPr>
        <p:txBody>
          <a:bodyPr>
            <a:normAutofit/>
          </a:bodyPr>
          <a:lstStyle/>
          <a:p>
            <a:r>
              <a:rPr lang="en-GB" sz="1500" dirty="0">
                <a:solidFill>
                  <a:srgbClr val="FFFFFF"/>
                </a:solidFill>
              </a:rPr>
              <a:t>Session 1: Doing thematic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FB8466F7-AE41-44CB-BB1F-45C495DF58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0792" r="12672"/>
          <a:stretch/>
        </p:blipFill>
        <p:spPr>
          <a:xfrm>
            <a:off x="4639733" y="10"/>
            <a:ext cx="7552266" cy="6857990"/>
          </a:xfrm>
          <a:prstGeom prst="rect">
            <a:avLst/>
          </a:prstGeom>
        </p:spPr>
      </p:pic>
      <p:sp>
        <p:nvSpPr>
          <p:cNvPr id="18" name="Rectangle 10">
            <a:extLst>
              <a:ext uri="{FF2B5EF4-FFF2-40B4-BE49-F238E27FC236}">
                <a16:creationId xmlns:a16="http://schemas.microsoft.com/office/drawing/2014/main" id="{AFDD4421-3DEC-4941-9625-756F8B5C6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33556321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8F7D885-8805-429B-AB64-14ECBA26E8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Ethics in interviews and focus groups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786802-612F-4B78-A161-99350914753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67619" y="1916072"/>
            <a:ext cx="10058400" cy="444955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b="1" dirty="0"/>
              <a:t>Importance of ethical codes and regulations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r>
              <a:rPr lang="en-GB" dirty="0"/>
              <a:t>Group work: </a:t>
            </a:r>
          </a:p>
          <a:p>
            <a:pPr marL="0" indent="0">
              <a:buNone/>
            </a:pPr>
            <a:endParaRPr lang="en-GB" dirty="0"/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/>
              <a:t>  Ethical issues for designing, conducting and analysing interviews</a:t>
            </a:r>
          </a:p>
          <a:p>
            <a:pPr lvl="2">
              <a:buFont typeface="Wingdings" panose="05000000000000000000" pitchFamily="2" charset="2"/>
              <a:buChar char="Ø"/>
            </a:pPr>
            <a:endParaRPr lang="en-GB" sz="2000" dirty="0"/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/>
              <a:t>  Ethical issues for designing, conducting and analysing focus groups</a:t>
            </a:r>
          </a:p>
          <a:p>
            <a:pPr marL="0" indent="0">
              <a:buNone/>
            </a:pPr>
            <a:endParaRPr lang="en-GB" sz="2200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54569701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B00456-483C-4F23-B675-50A985E8273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Subjectivity and Reflexivity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859D8DF-AA05-4AC9-9EAD-5B96332049D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Group work:</a:t>
            </a:r>
          </a:p>
          <a:p>
            <a:endParaRPr lang="en-GB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 Define ‘subjectivity’ and ‘reflexivity’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0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 Discuss the importance of subjectivity in qualitative research</a:t>
            </a:r>
          </a:p>
          <a:p>
            <a:pPr lvl="1">
              <a:buFont typeface="Wingdings" panose="05000000000000000000" pitchFamily="2" charset="2"/>
              <a:buChar char="Ø"/>
            </a:pPr>
            <a:endParaRPr lang="en-GB" sz="2000" dirty="0"/>
          </a:p>
          <a:p>
            <a:pPr lvl="1">
              <a:buFont typeface="Wingdings" panose="05000000000000000000" pitchFamily="2" charset="2"/>
              <a:buChar char="Ø"/>
            </a:pPr>
            <a:r>
              <a:rPr lang="en-GB" sz="2000" dirty="0"/>
              <a:t> Explain the reflexive process in qualitative research</a:t>
            </a:r>
          </a:p>
          <a:p>
            <a:pPr marL="201168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939887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9C5F1CC-81CF-4FB4-9977-391DF5B090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265F562-E567-4323-A25C-DBF2A8549FC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57200" y="640080"/>
            <a:ext cx="3659246" cy="2926080"/>
          </a:xfrm>
        </p:spPr>
        <p:txBody>
          <a:bodyPr>
            <a:normAutofit/>
          </a:bodyPr>
          <a:lstStyle/>
          <a:p>
            <a:r>
              <a:rPr lang="en-GB" sz="4400" dirty="0">
                <a:solidFill>
                  <a:srgbClr val="FFFFFF"/>
                </a:solidFill>
              </a:rPr>
              <a:t>Thematic Analysis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A62104C-0B98-4B52-994B-E0ED2EEEDE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57200" y="3746382"/>
            <a:ext cx="3659246" cy="1554480"/>
          </a:xfrm>
        </p:spPr>
        <p:txBody>
          <a:bodyPr>
            <a:normAutofit/>
          </a:bodyPr>
          <a:lstStyle/>
          <a:p>
            <a:r>
              <a:rPr lang="en-GB" sz="1500" dirty="0">
                <a:solidFill>
                  <a:srgbClr val="FFFFFF"/>
                </a:solidFill>
              </a:rPr>
              <a:t>Session 2: Principles of transcribing and analysis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FB9F340-62E4-4CCB-8CCA-B323DFF5D79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1648" r="16132"/>
          <a:stretch/>
        </p:blipFill>
        <p:spPr>
          <a:xfrm>
            <a:off x="4639733" y="10"/>
            <a:ext cx="7552266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AFDD4421-3DEC-4941-9625-756F8B5C6B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584751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30867690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E0B11F-E4D5-437E-8721-009C47C82F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Transcription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F7A691-0F41-40EB-B49A-9B0A0F6B7AB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45734"/>
            <a:ext cx="10058400" cy="4546274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Transcripts are the basis of the analysis</a:t>
            </a:r>
          </a:p>
          <a:p>
            <a:pPr lvl="1"/>
            <a:r>
              <a:rPr lang="en-GB" sz="2000" dirty="0"/>
              <a:t>Transcription of data should take place ASAP after the interview</a:t>
            </a:r>
          </a:p>
          <a:p>
            <a:pPr lvl="1"/>
            <a:r>
              <a:rPr lang="en-GB" sz="2000" dirty="0"/>
              <a:t>The ENTIRE interview must be transcribed</a:t>
            </a:r>
          </a:p>
          <a:p>
            <a:pPr lvl="1"/>
            <a:endParaRPr lang="en-GB" sz="2000" dirty="0"/>
          </a:p>
          <a:p>
            <a:r>
              <a:rPr lang="en-GB" dirty="0"/>
              <a:t>Create wide margin either side</a:t>
            </a:r>
          </a:p>
          <a:p>
            <a:endParaRPr lang="en-GB" dirty="0"/>
          </a:p>
          <a:p>
            <a:r>
              <a:rPr lang="en-GB" dirty="0"/>
              <a:t>Double-space</a:t>
            </a:r>
          </a:p>
          <a:p>
            <a:pPr lvl="2"/>
            <a:r>
              <a:rPr lang="en-GB" sz="2000" dirty="0"/>
              <a:t>To allow space for notes/initial coding etc</a:t>
            </a:r>
          </a:p>
          <a:p>
            <a:pPr lvl="2"/>
            <a:endParaRPr lang="en-GB" sz="2000" dirty="0"/>
          </a:p>
          <a:p>
            <a:r>
              <a:rPr lang="en-GB" dirty="0"/>
              <a:t>Number the lines      e.g. to reference quotes: (Jennifer, F, 49, L17-19</a:t>
            </a:r>
            <a:r>
              <a:rPr lang="en-GB" sz="2200" dirty="0"/>
              <a:t>) / (P8, F, 49, L17-19)</a:t>
            </a:r>
          </a:p>
          <a:p>
            <a:endParaRPr lang="en-GB" sz="1800" dirty="0"/>
          </a:p>
          <a:p>
            <a:endParaRPr lang="en-GB" sz="1800" dirty="0"/>
          </a:p>
          <a:p>
            <a:r>
              <a:rPr lang="en-GB" sz="2000" dirty="0"/>
              <a:t>Read through and familiarise self with transcripts a few times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509247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6DAF025-286F-4D6D-B328-911426B8452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Good transcript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4258575-B804-4991-A5A2-700738E482D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endParaRPr lang="en-GB" dirty="0"/>
          </a:p>
          <a:p>
            <a:r>
              <a:rPr lang="en-GB" dirty="0"/>
              <a:t>Wide margin either side</a:t>
            </a:r>
          </a:p>
          <a:p>
            <a:endParaRPr lang="en-GB" dirty="0"/>
          </a:p>
          <a:p>
            <a:r>
              <a:rPr lang="en-GB" dirty="0"/>
              <a:t>Double-spacing</a:t>
            </a:r>
          </a:p>
          <a:p>
            <a:endParaRPr lang="en-GB" sz="2000" dirty="0"/>
          </a:p>
          <a:p>
            <a:r>
              <a:rPr lang="en-GB" dirty="0"/>
              <a:t>Numbered lines</a:t>
            </a:r>
            <a:endParaRPr lang="en-GB" sz="1800" dirty="0"/>
          </a:p>
          <a:p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E4DD92C-DC7F-4F20-8740-4AF5779B1554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98199" y="877453"/>
            <a:ext cx="7159356" cy="544588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884081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7B3FFB0-900D-4D39-88FC-7AEB459CA4E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/>
              <a:t>Poor transcript </a:t>
            </a:r>
            <a:br>
              <a:rPr lang="en-GB" dirty="0"/>
            </a:br>
            <a:r>
              <a:rPr lang="en-GB" dirty="0"/>
              <a:t>for psychology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AB66DC32-E4BD-4058-96EE-067B93733FA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02823" y="-1828799"/>
            <a:ext cx="7189177" cy="9311054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C5DBF8D-3905-41CD-9AB5-1BA83CA8B586}"/>
              </a:ext>
            </a:extLst>
          </p:cNvPr>
          <p:cNvSpPr txBox="1"/>
          <p:nvPr/>
        </p:nvSpPr>
        <p:spPr>
          <a:xfrm>
            <a:off x="1178169" y="2497015"/>
            <a:ext cx="2762872" cy="163121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 line numbering</a:t>
            </a: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20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  <a:p>
            <a:pPr marL="0" marR="0" lvl="0" indent="0" algn="l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en-GB" sz="20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/>
                <a:ea typeface="+mn-ea"/>
                <a:cs typeface="+mn-cs"/>
              </a:rPr>
              <a:t>No code/theme columns</a:t>
            </a:r>
          </a:p>
        </p:txBody>
      </p:sp>
    </p:spTree>
    <p:extLst>
      <p:ext uri="{BB962C8B-B14F-4D97-AF65-F5344CB8AC3E}">
        <p14:creationId xmlns:p14="http://schemas.microsoft.com/office/powerpoint/2010/main" val="159074599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F25808E-E53E-4E4B-B39A-3BB66F1CFC1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Task: Transcribing practice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DEFAB7D-58E9-495D-BBD0-CD3CEB5ECE1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b="1" dirty="0"/>
          </a:p>
          <a:p>
            <a:r>
              <a:rPr lang="en-GB" b="1" dirty="0"/>
              <a:t>Pairs task:</a:t>
            </a:r>
          </a:p>
          <a:p>
            <a:endParaRPr lang="en-GB" dirty="0"/>
          </a:p>
          <a:p>
            <a:r>
              <a:rPr lang="en-GB" dirty="0"/>
              <a:t>Ask the person next to you some questions relating to healthy eating</a:t>
            </a:r>
          </a:p>
          <a:p>
            <a:pPr lvl="1"/>
            <a:r>
              <a:rPr lang="en-GB" dirty="0"/>
              <a:t>Record this on your phone (with permission)</a:t>
            </a:r>
          </a:p>
          <a:p>
            <a:endParaRPr lang="en-GB" dirty="0"/>
          </a:p>
          <a:p>
            <a:r>
              <a:rPr lang="en-GB" dirty="0"/>
              <a:t>Using your recording, transcribe some of the interview using the correct layout/format</a:t>
            </a:r>
          </a:p>
          <a:p>
            <a:endParaRPr lang="en-GB" dirty="0"/>
          </a:p>
          <a:p>
            <a:r>
              <a:rPr lang="en-GB" dirty="0"/>
              <a:t>You may use a laptop or write it by hand (but must use the required columns)</a:t>
            </a:r>
          </a:p>
        </p:txBody>
      </p:sp>
    </p:spTree>
    <p:extLst>
      <p:ext uri="{BB962C8B-B14F-4D97-AF65-F5344CB8AC3E}">
        <p14:creationId xmlns:p14="http://schemas.microsoft.com/office/powerpoint/2010/main" val="324774628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 rotWithShape="1">
          <a:blip r:embed="rId2"/>
          <a:srcRect r="1" b="6226"/>
          <a:stretch/>
        </p:blipFill>
        <p:spPr>
          <a:xfrm>
            <a:off x="-1" y="10"/>
            <a:ext cx="12188652" cy="6857990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1371600" y="2286000"/>
            <a:ext cx="9601200" cy="3581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marL="384048" marR="0" lvl="0" indent="-384048" defTabSz="914400" fontAlgn="auto">
              <a:lnSpc>
                <a:spcPct val="94000"/>
              </a:lnSpc>
              <a:spcBef>
                <a:spcPts val="0"/>
              </a:spcBef>
              <a:spcAft>
                <a:spcPts val="200"/>
              </a:spcAft>
              <a:buClrTx/>
              <a:buSzTx/>
              <a:buFont typeface="Franklin Gothic Book" panose="020B0503020102020204" pitchFamily="34" charset="0"/>
              <a:buNone/>
              <a:tabLst/>
              <a:defRPr/>
            </a:pPr>
            <a:r>
              <a:rPr kumimoji="0" lang="en-US" b="1" i="0" u="none" strike="noStrike" cap="none" spc="0" normalizeH="0" noProof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</a:rPr>
              <a:t>10 minutes</a:t>
            </a:r>
          </a:p>
        </p:txBody>
      </p:sp>
    </p:spTree>
    <p:extLst>
      <p:ext uri="{BB962C8B-B14F-4D97-AF65-F5344CB8AC3E}">
        <p14:creationId xmlns:p14="http://schemas.microsoft.com/office/powerpoint/2010/main" val="322784080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" name="Rectangle 21">
            <a:extLst>
              <a:ext uri="{FF2B5EF4-FFF2-40B4-BE49-F238E27FC236}">
                <a16:creationId xmlns:a16="http://schemas.microsoft.com/office/drawing/2014/main" id="{4A8FFEA1-1B69-4F42-B552-0CCF7259687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49" name="Rectangle 23">
            <a:extLst>
              <a:ext uri="{FF2B5EF4-FFF2-40B4-BE49-F238E27FC236}">
                <a16:creationId xmlns:a16="http://schemas.microsoft.com/office/drawing/2014/main" id="{AA3C9226-5EC8-460B-82D7-72AA994DF9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cxnSp>
        <p:nvCxnSpPr>
          <p:cNvPr id="50" name="Straight Connector 25">
            <a:extLst>
              <a:ext uri="{FF2B5EF4-FFF2-40B4-BE49-F238E27FC236}">
                <a16:creationId xmlns:a16="http://schemas.microsoft.com/office/drawing/2014/main" id="{62A90A9D-33DF-408E-BF4C-F82588935C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207658" y="4343400"/>
            <a:ext cx="9875520" cy="0"/>
          </a:xfrm>
          <a:prstGeom prst="line">
            <a:avLst/>
          </a:prstGeom>
          <a:ln w="6350">
            <a:solidFill>
              <a:schemeClr val="tx1">
                <a:lumMod val="50000"/>
                <a:lumOff val="5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 useBgFill="1">
        <p:nvSpPr>
          <p:cNvPr id="51" name="Rectangle 27">
            <a:extLst>
              <a:ext uri="{FF2B5EF4-FFF2-40B4-BE49-F238E27FC236}">
                <a16:creationId xmlns:a16="http://schemas.microsoft.com/office/drawing/2014/main" id="{7D8A9447-DEFF-40A5-8673-B7A365C3F8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1">
            <a:schemeClr val="l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EFF104A-BC25-473C-AD25-1A69B5EBA70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3726" y="1450109"/>
            <a:ext cx="7584475" cy="3943927"/>
          </a:xfrm>
          <a:prstGeom prst="rect">
            <a:avLst/>
          </a:prstGeom>
        </p:spPr>
      </p:pic>
      <p:sp>
        <p:nvSpPr>
          <p:cNvPr id="52" name="Rectangle 29">
            <a:extLst>
              <a:ext uri="{FF2B5EF4-FFF2-40B4-BE49-F238E27FC236}">
                <a16:creationId xmlns:a16="http://schemas.microsoft.com/office/drawing/2014/main" id="{290C21F9-FD6D-4457-B130-1A531F242B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7613486" y="0"/>
            <a:ext cx="4584734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6F108409-6BBB-40A2-A83F-42C94F975C5B}"/>
              </a:ext>
            </a:extLst>
          </p:cNvPr>
          <p:cNvSpPr txBox="1"/>
          <p:nvPr/>
        </p:nvSpPr>
        <p:spPr>
          <a:xfrm>
            <a:off x="8096885" y="640080"/>
            <a:ext cx="3659246" cy="2926080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pPr marL="0" marR="0" lvl="0" indent="0" algn="l" defTabSz="914400" rtl="0" eaLnBrk="1" fontAlgn="auto" latinLnBrk="0" hangingPunct="1">
              <a:lnSpc>
                <a:spcPct val="85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FontTx/>
              <a:buNone/>
              <a:tabLst/>
              <a:defRPr/>
            </a:pPr>
            <a:r>
              <a:rPr kumimoji="0" lang="en-US" sz="4400" b="0" i="0" u="none" strike="noStrike" kern="1200" cap="none" spc="-50" normalizeH="0" baseline="0" noProof="0">
                <a:ln>
                  <a:noFill/>
                </a:ln>
                <a:solidFill>
                  <a:srgbClr val="FFFFFF"/>
                </a:solidFill>
                <a:effectLst/>
                <a:uLnTx/>
                <a:uFillTx/>
                <a:latin typeface="Calibri Light" panose="020F0302020204030204"/>
                <a:ea typeface="+mn-ea"/>
                <a:cs typeface="+mn-cs"/>
              </a:rPr>
              <a:t>Thematic Analysis: How do I do it?</a:t>
            </a:r>
          </a:p>
        </p:txBody>
      </p:sp>
      <p:sp>
        <p:nvSpPr>
          <p:cNvPr id="53" name="Rectangle 31">
            <a:extLst>
              <a:ext uri="{FF2B5EF4-FFF2-40B4-BE49-F238E27FC236}">
                <a16:creationId xmlns:a16="http://schemas.microsoft.com/office/drawing/2014/main" id="{28F6EF4B-2F40-485B-9F36-084731486A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556906" y="0"/>
            <a:ext cx="64008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</p:spTree>
    <p:extLst>
      <p:ext uri="{BB962C8B-B14F-4D97-AF65-F5344CB8AC3E}">
        <p14:creationId xmlns:p14="http://schemas.microsoft.com/office/powerpoint/2010/main" val="28055428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4" name="Rectangle 7">
            <a:extLst>
              <a:ext uri="{FF2B5EF4-FFF2-40B4-BE49-F238E27FC236}">
                <a16:creationId xmlns:a16="http://schemas.microsoft.com/office/drawing/2014/main" id="{3558DB37-9FEE-48A2-8578-ED04015739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9">
            <a:extLst>
              <a:ext uri="{FF2B5EF4-FFF2-40B4-BE49-F238E27FC236}">
                <a16:creationId xmlns:a16="http://schemas.microsoft.com/office/drawing/2014/main" id="{5F7FCCA6-00E2-4F74-A105-0D769872F24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1507" y="4953000"/>
            <a:ext cx="12188952" cy="1905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4D275C38-7148-17F6-CF48-B98BCF0676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66800" y="5252936"/>
            <a:ext cx="10058400" cy="1028715"/>
          </a:xfrm>
        </p:spPr>
        <p:txBody>
          <a:bodyPr anchor="ctr">
            <a:normAutofit/>
          </a:bodyPr>
          <a:lstStyle/>
          <a:p>
            <a:pPr algn="ctr"/>
            <a:r>
              <a:rPr lang="en-GB">
                <a:solidFill>
                  <a:srgbClr val="FFFFFF"/>
                </a:solidFill>
              </a:rPr>
              <a:t>Iterative process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8CAF414-961D-86D6-9166-EBF286BDE61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576349"/>
            <a:ext cx="10027920" cy="3471467"/>
          </a:xfrm>
        </p:spPr>
        <p:txBody>
          <a:bodyPr>
            <a:normAutofit/>
          </a:bodyPr>
          <a:lstStyle/>
          <a:p>
            <a:r>
              <a:rPr lang="en-GB" b="0" i="0" dirty="0">
                <a:effectLst/>
                <a:latin typeface="arial" panose="020B0604020202020204" pitchFamily="34" charset="0"/>
              </a:rPr>
              <a:t>Iterative refers to </a:t>
            </a:r>
            <a:r>
              <a:rPr lang="en-GB" b="1" i="0" dirty="0">
                <a:effectLst/>
                <a:latin typeface="arial" panose="020B0604020202020204" pitchFamily="34" charset="0"/>
              </a:rPr>
              <a:t>a systematic, repetitive, and recursive process in qualitative data analysis</a:t>
            </a:r>
            <a:r>
              <a:rPr lang="en-GB" b="0" i="0" dirty="0">
                <a:effectLst/>
                <a:latin typeface="arial" panose="020B0604020202020204" pitchFamily="34" charset="0"/>
              </a:rPr>
              <a:t>. An iterative approach involves a sequence of tasks carried out in exactly the same manner each time and executed multiple times.</a:t>
            </a:r>
          </a:p>
          <a:p>
            <a:endParaRPr lang="en-GB" dirty="0">
              <a:latin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16" name="Rectangle 11">
            <a:extLst>
              <a:ext uri="{FF2B5EF4-FFF2-40B4-BE49-F238E27FC236}">
                <a16:creationId xmlns:a16="http://schemas.microsoft.com/office/drawing/2014/main" id="{5E1ED12F-9F06-4B37-87B7-F98F52937F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07" y="4906176"/>
            <a:ext cx="12188952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DB926DE6-278D-0FB6-7BC4-BB814585AD5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754981" y="1768609"/>
            <a:ext cx="8832056" cy="311771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5885841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A4AE41BF-B8DB-43E3-809C-D3C8E6389D6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292484" y="304507"/>
            <a:ext cx="7745900" cy="5819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887590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4954A30-686C-43D2-A059-A95671D5F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Conducting the analysis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BF9CD5B-A585-4D57-B40E-F0403FA200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97280" y="1854526"/>
            <a:ext cx="10490982" cy="4023360"/>
          </a:xfrm>
        </p:spPr>
        <p:txBody>
          <a:bodyPr>
            <a:noAutofit/>
          </a:bodyPr>
          <a:lstStyle/>
          <a:p>
            <a:r>
              <a:rPr lang="en-GB" b="1" dirty="0"/>
              <a:t>Stages of Thematic Analysis </a:t>
            </a:r>
            <a:r>
              <a:rPr lang="en-GB" dirty="0"/>
              <a:t>(Stacey Coleman): 15-minute video</a:t>
            </a:r>
          </a:p>
          <a:p>
            <a:r>
              <a:rPr lang="en-GB" b="0" i="0" u="none" strike="noStrike" dirty="0">
                <a:solidFill>
                  <a:srgbClr val="212529"/>
                </a:solidFill>
                <a:effectLst/>
                <a:hlinkClick r:id="rId2"/>
              </a:rPr>
              <a:t>https://uwtsd.hosted.panopto.com/Panopto/Pages/Viewer.aspx?id=2bb7de26-5a43-4a62-bcc8-aba300ec3c94</a:t>
            </a:r>
            <a:endParaRPr lang="en-GB" b="0" i="0" u="none" strike="noStrike" dirty="0">
              <a:solidFill>
                <a:srgbClr val="212529"/>
              </a:solidFill>
              <a:effectLst/>
            </a:endParaRPr>
          </a:p>
          <a:p>
            <a:endParaRPr lang="en-GB" sz="800" dirty="0">
              <a:solidFill>
                <a:srgbClr val="212529"/>
              </a:solidFill>
            </a:endParaRPr>
          </a:p>
          <a:p>
            <a:r>
              <a:rPr lang="en-GB" b="1" dirty="0">
                <a:solidFill>
                  <a:srgbClr val="212529"/>
                </a:solidFill>
              </a:rPr>
              <a:t>Pair work:  </a:t>
            </a:r>
          </a:p>
          <a:p>
            <a:r>
              <a:rPr lang="en-GB" dirty="0">
                <a:solidFill>
                  <a:srgbClr val="212529"/>
                </a:solidFill>
              </a:rPr>
              <a:t>Using the provided example transcript (Stress and Healthy Eating), begin a thematic analysis.</a:t>
            </a:r>
          </a:p>
          <a:p>
            <a:endParaRPr lang="en-GB" dirty="0">
              <a:solidFill>
                <a:srgbClr val="212529"/>
              </a:solidFill>
            </a:endParaRP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212529"/>
                </a:solidFill>
              </a:rPr>
              <a:t> Familiarise yourself - general context  and ‘feel’ of the interview </a:t>
            </a:r>
          </a:p>
          <a:p>
            <a:pPr lvl="2">
              <a:buFont typeface="Wingdings" panose="05000000000000000000" pitchFamily="2" charset="2"/>
              <a:buChar char="Ø"/>
            </a:pPr>
            <a:endParaRPr lang="en-GB" sz="2000" dirty="0">
              <a:solidFill>
                <a:srgbClr val="212529"/>
              </a:solidFill>
            </a:endParaRP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212529"/>
                </a:solidFill>
              </a:rPr>
              <a:t> Begin identifying ‘codes’ (right column)</a:t>
            </a:r>
          </a:p>
          <a:p>
            <a:pPr lvl="2">
              <a:buFont typeface="Wingdings" panose="05000000000000000000" pitchFamily="2" charset="2"/>
              <a:buChar char="Ø"/>
            </a:pPr>
            <a:endParaRPr lang="en-GB" sz="2000" dirty="0">
              <a:solidFill>
                <a:srgbClr val="212529"/>
              </a:solidFill>
            </a:endParaRPr>
          </a:p>
          <a:p>
            <a:pPr lvl="2">
              <a:buFont typeface="Wingdings" panose="05000000000000000000" pitchFamily="2" charset="2"/>
              <a:buChar char="Ø"/>
            </a:pPr>
            <a:r>
              <a:rPr lang="en-GB" sz="2000" dirty="0">
                <a:solidFill>
                  <a:srgbClr val="212529"/>
                </a:solidFill>
              </a:rPr>
              <a:t> Where/when appropriate identify potential themes (left column)</a:t>
            </a:r>
            <a:endParaRPr lang="en-GB" sz="2000" dirty="0"/>
          </a:p>
        </p:txBody>
      </p:sp>
    </p:spTree>
    <p:extLst>
      <p:ext uri="{BB962C8B-B14F-4D97-AF65-F5344CB8AC3E}">
        <p14:creationId xmlns:p14="http://schemas.microsoft.com/office/powerpoint/2010/main" val="294475622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>
            <a:extLst>
              <a:ext uri="{FF2B5EF4-FFF2-40B4-BE49-F238E27FC236}">
                <a16:creationId xmlns:a16="http://schemas.microsoft.com/office/drawing/2014/main" id="{AE1AF813-2D2F-4B78-9216-388AF161EDA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175" y="6400800"/>
            <a:ext cx="12188825" cy="4572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C47181D2-95D5-4439-9BDF-14D4FDC7BD8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5" y="6334316"/>
            <a:ext cx="12188825" cy="64008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206CFE17-57AD-49F0-8C75-09B13FAAAF76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28302" b="26698"/>
          <a:stretch/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97478867"/>
      </p:ext>
    </p:extLst>
  </p:cSld>
  <p:clrMapOvr>
    <a:masterClrMapping/>
  </p:clrMapOvr>
</p:sld>
</file>

<file path=ppt/theme/theme1.xml><?xml version="1.0" encoding="utf-8"?>
<a:theme xmlns:a="http://schemas.openxmlformats.org/drawingml/2006/main" name="Retrospect">
  <a:themeElements>
    <a:clrScheme name="Retrospect">
      <a:dk1>
        <a:sysClr val="windowText" lastClr="000000"/>
      </a:dk1>
      <a:lt1>
        <a:sysClr val="window" lastClr="FFFFFF"/>
      </a:lt1>
      <a:dk2>
        <a:srgbClr val="455F51"/>
      </a:dk2>
      <a:lt2>
        <a:srgbClr val="E2DFCC"/>
      </a:lt2>
      <a:accent1>
        <a:srgbClr val="99CB38"/>
      </a:accent1>
      <a:accent2>
        <a:srgbClr val="63A537"/>
      </a:accent2>
      <a:accent3>
        <a:srgbClr val="37A76F"/>
      </a:accent3>
      <a:accent4>
        <a:srgbClr val="44C1A3"/>
      </a:accent4>
      <a:accent5>
        <a:srgbClr val="4EB3CF"/>
      </a:accent5>
      <a:accent6>
        <a:srgbClr val="51C3F9"/>
      </a:accent6>
      <a:hlink>
        <a:srgbClr val="6B9F25"/>
      </a:hlink>
      <a:folHlink>
        <a:srgbClr val="B26B02"/>
      </a:folHlink>
    </a:clrScheme>
    <a:fontScheme name="Retrospect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Retrospec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hade val="92000"/>
                <a:satMod val="130000"/>
              </a:schemeClr>
            </a:gs>
            <a:gs pos="45000">
              <a:schemeClr val="phClr">
                <a:tint val="60000"/>
                <a:shade val="99000"/>
                <a:satMod val="120000"/>
              </a:schemeClr>
            </a:gs>
            <a:gs pos="100000">
              <a:schemeClr val="phClr">
                <a:tint val="55000"/>
                <a:satMod val="14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  <a:satMod val="130000"/>
              </a:schemeClr>
            </a:gs>
            <a:gs pos="34000">
              <a:schemeClr val="phClr">
                <a:shade val="87000"/>
                <a:satMod val="125000"/>
              </a:schemeClr>
            </a:gs>
            <a:gs pos="70000">
              <a:schemeClr val="phClr">
                <a:tint val="100000"/>
                <a:shade val="90000"/>
                <a:satMod val="130000"/>
              </a:schemeClr>
            </a:gs>
            <a:gs pos="100000">
              <a:schemeClr val="phClr">
                <a:tint val="100000"/>
                <a:shade val="100000"/>
                <a:satMod val="11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2700000" algn="br" rotWithShape="0">
              <a:srgbClr val="000000">
                <a:alpha val="60000"/>
              </a:srgbClr>
            </a:outerShdw>
          </a:effectLst>
        </a:effectStyle>
        <a:effectStyle>
          <a:effectLst>
            <a:outerShdw blurRad="44450" dist="25400" dir="2700000" algn="br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9800000"/>
            </a:lightRig>
          </a:scene3d>
          <a:sp3d prstMaterial="flat">
            <a:bevelT w="25400" h="31750"/>
          </a:sp3d>
        </a:effectStyle>
      </a:effectStyleLst>
      <a:bgFillStyleLst>
        <a:solidFill>
          <a:schemeClr val="phClr"/>
        </a:solidFill>
        <a:solidFill>
          <a:schemeClr val="phClr">
            <a:tint val="90000"/>
            <a:shade val="97000"/>
            <a:satMod val="130000"/>
          </a:schemeClr>
        </a:solidFill>
        <a:gradFill rotWithShape="1">
          <a:gsLst>
            <a:gs pos="0">
              <a:schemeClr val="phClr">
                <a:tint val="96000"/>
                <a:shade val="99000"/>
                <a:satMod val="140000"/>
              </a:schemeClr>
            </a:gs>
            <a:gs pos="65000">
              <a:schemeClr val="phClr">
                <a:tint val="100000"/>
                <a:shade val="80000"/>
                <a:satMod val="130000"/>
              </a:schemeClr>
            </a:gs>
            <a:gs pos="100000">
              <a:schemeClr val="phClr">
                <a:tint val="100000"/>
                <a:shade val="48000"/>
                <a:satMod val="120000"/>
              </a:schemeClr>
            </a:gs>
          </a:gsLst>
          <a:lin ang="162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Retrospect" id="{5F128B03-DCCA-4EEB-AB3B-CF2899314A46}" vid="{D26EA377-59BD-4C9C-9D94-EE8416EE4C79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504</Words>
  <Application>Microsoft Office PowerPoint</Application>
  <PresentationFormat>Widescreen</PresentationFormat>
  <Paragraphs>98</Paragraphs>
  <Slides>14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5" baseType="lpstr">
      <vt:lpstr>Retrospect</vt:lpstr>
      <vt:lpstr>Thematic Analysis</vt:lpstr>
      <vt:lpstr>Ethics in interviews and focus groups</vt:lpstr>
      <vt:lpstr>Subjectivity and Reflexivity</vt:lpstr>
      <vt:lpstr>Thematic Analysis</vt:lpstr>
      <vt:lpstr>Transcription</vt:lpstr>
      <vt:lpstr>Good transcript</vt:lpstr>
      <vt:lpstr>Poor transcript  for psychology</vt:lpstr>
      <vt:lpstr>Task: Transcribing practice</vt:lpstr>
      <vt:lpstr>PowerPoint Presentation</vt:lpstr>
      <vt:lpstr>PowerPoint Presentation</vt:lpstr>
      <vt:lpstr>Iterative process</vt:lpstr>
      <vt:lpstr>PowerPoint Presentation</vt:lpstr>
      <vt:lpstr>Conducting the analysis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Thematic Analysis</dc:title>
  <dc:creator>Judith Marshall</dc:creator>
  <cp:lastModifiedBy>Judith Marshall</cp:lastModifiedBy>
  <cp:revision>3</cp:revision>
  <dcterms:created xsi:type="dcterms:W3CDTF">2022-10-06T08:18:18Z</dcterms:created>
  <dcterms:modified xsi:type="dcterms:W3CDTF">2022-10-11T15:30:08Z</dcterms:modified>
</cp:coreProperties>
</file>