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7" r:id="rId21"/>
    <p:sldId id="276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BE7AB8-8B1B-464A-96F7-30786522FC82}" v="4" dt="2025-11-14T11:34:19.0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modSld">
      <pc:chgData name="Lara Hopkinson" userId="4c46a3d6-da89-4616-bd45-1b70e49404c2" providerId="ADAL" clId="{7F1F0841-190A-46F8-9915-0C9D4FD90F14}" dt="2025-11-14T11:34:19.093" v="17"/>
      <pc:docMkLst>
        <pc:docMk/>
      </pc:docMkLst>
      <pc:sldChg chg="delSp modSp mod">
        <pc:chgData name="Lara Hopkinson" userId="4c46a3d6-da89-4616-bd45-1b70e49404c2" providerId="ADAL" clId="{7F1F0841-190A-46F8-9915-0C9D4FD90F14}" dt="2025-11-14T11:29:52.683" v="3" actId="1076"/>
        <pc:sldMkLst>
          <pc:docMk/>
          <pc:sldMk cId="2213319419" sldId="264"/>
        </pc:sldMkLst>
        <pc:spChg chg="del">
          <ac:chgData name="Lara Hopkinson" userId="4c46a3d6-da89-4616-bd45-1b70e49404c2" providerId="ADAL" clId="{7F1F0841-190A-46F8-9915-0C9D4FD90F14}" dt="2025-11-14T11:29:31.609" v="1" actId="478"/>
          <ac:spMkLst>
            <pc:docMk/>
            <pc:sldMk cId="2213319419" sldId="264"/>
            <ac:spMk id="2" creationId="{00000000-0000-0000-0000-000000000000}"/>
          </ac:spMkLst>
        </pc:spChg>
        <pc:picChg chg="mod">
          <ac:chgData name="Lara Hopkinson" userId="4c46a3d6-da89-4616-bd45-1b70e49404c2" providerId="ADAL" clId="{7F1F0841-190A-46F8-9915-0C9D4FD90F14}" dt="2025-11-14T11:29:35.223" v="2" actId="1076"/>
          <ac:picMkLst>
            <pc:docMk/>
            <pc:sldMk cId="2213319419" sldId="264"/>
            <ac:picMk id="4" creationId="{00000000-0000-0000-0000-000000000000}"/>
          </ac:picMkLst>
        </pc:picChg>
        <pc:picChg chg="mod">
          <ac:chgData name="Lara Hopkinson" userId="4c46a3d6-da89-4616-bd45-1b70e49404c2" providerId="ADAL" clId="{7F1F0841-190A-46F8-9915-0C9D4FD90F14}" dt="2025-11-14T11:29:52.683" v="3" actId="1076"/>
          <ac:picMkLst>
            <pc:docMk/>
            <pc:sldMk cId="2213319419" sldId="264"/>
            <ac:picMk id="5" creationId="{00000000-0000-0000-0000-000000000000}"/>
          </ac:picMkLst>
        </pc:picChg>
      </pc:sldChg>
      <pc:sldChg chg="delSp modSp mod">
        <pc:chgData name="Lara Hopkinson" userId="4c46a3d6-da89-4616-bd45-1b70e49404c2" providerId="ADAL" clId="{7F1F0841-190A-46F8-9915-0C9D4FD90F14}" dt="2025-11-14T11:30:06.801" v="6" actId="1076"/>
        <pc:sldMkLst>
          <pc:docMk/>
          <pc:sldMk cId="967859888" sldId="265"/>
        </pc:sldMkLst>
        <pc:spChg chg="del">
          <ac:chgData name="Lara Hopkinson" userId="4c46a3d6-da89-4616-bd45-1b70e49404c2" providerId="ADAL" clId="{7F1F0841-190A-46F8-9915-0C9D4FD90F14}" dt="2025-11-14T11:30:04.843" v="5" actId="478"/>
          <ac:spMkLst>
            <pc:docMk/>
            <pc:sldMk cId="967859888" sldId="265"/>
            <ac:spMk id="2" creationId="{00000000-0000-0000-0000-000000000000}"/>
          </ac:spMkLst>
        </pc:spChg>
        <pc:picChg chg="mod">
          <ac:chgData name="Lara Hopkinson" userId="4c46a3d6-da89-4616-bd45-1b70e49404c2" providerId="ADAL" clId="{7F1F0841-190A-46F8-9915-0C9D4FD90F14}" dt="2025-11-14T11:30:06.801" v="6" actId="1076"/>
          <ac:picMkLst>
            <pc:docMk/>
            <pc:sldMk cId="967859888" sldId="265"/>
            <ac:picMk id="4" creationId="{00000000-0000-0000-0000-000000000000}"/>
          </ac:picMkLst>
        </pc:picChg>
      </pc:sldChg>
      <pc:sldChg chg="addSp delSp modSp mod modAnim">
        <pc:chgData name="Lara Hopkinson" userId="4c46a3d6-da89-4616-bd45-1b70e49404c2" providerId="ADAL" clId="{7F1F0841-190A-46F8-9915-0C9D4FD90F14}" dt="2025-11-14T11:33:11.715" v="15" actId="1076"/>
        <pc:sldMkLst>
          <pc:docMk/>
          <pc:sldMk cId="514126026" sldId="273"/>
        </pc:sldMkLst>
        <pc:spChg chg="del mod">
          <ac:chgData name="Lara Hopkinson" userId="4c46a3d6-da89-4616-bd45-1b70e49404c2" providerId="ADAL" clId="{7F1F0841-190A-46F8-9915-0C9D4FD90F14}" dt="2025-11-14T11:32:57.912" v="11" actId="478"/>
          <ac:spMkLst>
            <pc:docMk/>
            <pc:sldMk cId="514126026" sldId="273"/>
            <ac:spMk id="3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5-11-14T11:33:11.715" v="15" actId="1076"/>
          <ac:spMkLst>
            <pc:docMk/>
            <pc:sldMk cId="514126026" sldId="273"/>
            <ac:spMk id="5" creationId="{8BF8D3C3-019F-D1C4-19EF-3CD53DC7A904}"/>
          </ac:spMkLst>
        </pc:spChg>
        <pc:picChg chg="add mod">
          <ac:chgData name="Lara Hopkinson" userId="4c46a3d6-da89-4616-bd45-1b70e49404c2" providerId="ADAL" clId="{7F1F0841-190A-46F8-9915-0C9D4FD90F14}" dt="2025-11-14T11:33:00.599" v="12" actId="1076"/>
          <ac:picMkLst>
            <pc:docMk/>
            <pc:sldMk cId="514126026" sldId="273"/>
            <ac:picMk id="4" creationId="{14DF4D53-CEC4-A858-7AE3-C60FFFA5EBA3}"/>
          </ac:picMkLst>
        </pc:picChg>
      </pc:sldChg>
      <pc:sldChg chg="modSp mod">
        <pc:chgData name="Lara Hopkinson" userId="4c46a3d6-da89-4616-bd45-1b70e49404c2" providerId="ADAL" clId="{7F1F0841-190A-46F8-9915-0C9D4FD90F14}" dt="2025-11-14T11:34:19.093" v="17"/>
        <pc:sldMkLst>
          <pc:docMk/>
          <pc:sldMk cId="927649458" sldId="274"/>
        </pc:sldMkLst>
        <pc:spChg chg="mod">
          <ac:chgData name="Lara Hopkinson" userId="4c46a3d6-da89-4616-bd45-1b70e49404c2" providerId="ADAL" clId="{7F1F0841-190A-46F8-9915-0C9D4FD90F14}" dt="2025-11-14T11:34:19.093" v="17"/>
          <ac:spMkLst>
            <pc:docMk/>
            <pc:sldMk cId="927649458" sldId="274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0046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551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43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8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897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898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199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649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486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764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720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76E97-420C-45FA-8692-749C09D2C0AA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EDD379-C113-4C8D-B42C-998EC70F4F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199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wgirv3-eGs?feature=oembed" TargetMode="External"/><Relationship Id="rId4" Type="http://schemas.openxmlformats.org/officeDocument/2006/relationships/hyperlink" Target="https://www.youtube.com/watch?v=twgirv3-eGs&amp;feature=youtu.be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orldenergy.org/" TargetMode="External"/><Relationship Id="rId3" Type="http://schemas.openxmlformats.org/officeDocument/2006/relationships/hyperlink" Target="http://www.ft.com/content/54cc33d2-82ab-43c7-8ff8-235278d3858a" TargetMode="External"/><Relationship Id="rId7" Type="http://schemas.openxmlformats.org/officeDocument/2006/relationships/hyperlink" Target="http://www.specific.eu.com/" TargetMode="External"/><Relationship Id="rId2" Type="http://schemas.openxmlformats.org/officeDocument/2006/relationships/hyperlink" Target="http://www.nationalgrid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ssipedia.org/basics/what_is_a_passive_house" TargetMode="External"/><Relationship Id="rId5" Type="http://schemas.openxmlformats.org/officeDocument/2006/relationships/hyperlink" Target="http://www.nationalgrideso.com/document/173821/download" TargetMode="External"/><Relationship Id="rId4" Type="http://schemas.openxmlformats.org/officeDocument/2006/relationships/hyperlink" Target="http://www.theguardian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4000"/>
            <a:lum/>
          </a:blip>
          <a:srcRect/>
          <a:stretch>
            <a:fillRect l="-26000" r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Integration of renewables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Energy &amp; Resource Management (ACBA7003)</a:t>
            </a:r>
          </a:p>
          <a:p>
            <a:r>
              <a:rPr lang="en-GB" b="1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42770212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Issue of renewable integration</a:t>
            </a:r>
          </a:p>
          <a:p>
            <a:r>
              <a:rPr lang="en-GB" dirty="0"/>
              <a:t>New interconnectors</a:t>
            </a:r>
          </a:p>
          <a:p>
            <a:r>
              <a:rPr lang="en-GB" dirty="0"/>
              <a:t>What the Grid is doing</a:t>
            </a:r>
          </a:p>
          <a:p>
            <a:r>
              <a:rPr lang="en-GB" dirty="0"/>
              <a:t>Some challenges</a:t>
            </a:r>
          </a:p>
          <a:p>
            <a:r>
              <a:rPr lang="en-GB" dirty="0"/>
              <a:t>Buildings as Power Stations</a:t>
            </a:r>
          </a:p>
          <a:p>
            <a:r>
              <a:rPr lang="en-GB" dirty="0"/>
              <a:t>Key features</a:t>
            </a:r>
          </a:p>
          <a:p>
            <a:r>
              <a:rPr lang="en-GB" dirty="0"/>
              <a:t>Examples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630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issues of renewables…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Less controllable</a:t>
            </a:r>
          </a:p>
          <a:p>
            <a:r>
              <a:rPr lang="en-GB" dirty="0"/>
              <a:t>Cause unintended power flow patterns</a:t>
            </a:r>
          </a:p>
          <a:p>
            <a:r>
              <a:rPr lang="en-GB" dirty="0"/>
              <a:t>Impact voltage</a:t>
            </a:r>
          </a:p>
          <a:p>
            <a:r>
              <a:rPr lang="en-GB" dirty="0"/>
              <a:t>Impact overall power quality</a:t>
            </a:r>
          </a:p>
          <a:p>
            <a:r>
              <a:rPr lang="en-GB" dirty="0"/>
              <a:t>Generate ‘harmonics’</a:t>
            </a:r>
          </a:p>
        </p:txBody>
      </p:sp>
    </p:spTree>
    <p:extLst>
      <p:ext uri="{BB962C8B-B14F-4D97-AF65-F5344CB8AC3E}">
        <p14:creationId xmlns:p14="http://schemas.microsoft.com/office/powerpoint/2010/main" val="140670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IFA2 Interconnector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137" y="1825625"/>
            <a:ext cx="3201279" cy="199822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256" y="3188525"/>
            <a:ext cx="5208769" cy="3362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3064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NG interconnectors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0954" b="4115"/>
          <a:stretch/>
        </p:blipFill>
        <p:spPr>
          <a:xfrm>
            <a:off x="120356" y="1690689"/>
            <a:ext cx="8903287" cy="5041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056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National Grid ambitions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operate safely and securely at zero carbon by 2025</a:t>
            </a:r>
          </a:p>
          <a:p>
            <a:pPr lvl="1"/>
            <a:r>
              <a:rPr lang="en-GB" dirty="0"/>
              <a:t>Fundamental change in system design</a:t>
            </a:r>
          </a:p>
          <a:p>
            <a:pPr lvl="1"/>
            <a:r>
              <a:rPr lang="en-GB" dirty="0"/>
              <a:t>Greater integration of new technologies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Digital systems to manage and control</a:t>
            </a:r>
          </a:p>
          <a:p>
            <a:pPr lvl="2"/>
            <a:r>
              <a:rPr lang="en-GB" dirty="0"/>
              <a:t>Lockdown reduced power demand</a:t>
            </a:r>
          </a:p>
          <a:p>
            <a:pPr lvl="2"/>
            <a:r>
              <a:rPr lang="en-GB" dirty="0"/>
              <a:t>Can cause power cuts</a:t>
            </a:r>
          </a:p>
          <a:p>
            <a:pPr lvl="2"/>
            <a:r>
              <a:rPr lang="en-GB" dirty="0"/>
              <a:t>Renewables feed into system first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340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9188" r="1447" b="10972"/>
          <a:stretch/>
        </p:blipFill>
        <p:spPr>
          <a:xfrm>
            <a:off x="232769" y="266937"/>
            <a:ext cx="8678462" cy="409999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13772" r="1385" b="19009"/>
          <a:stretch/>
        </p:blipFill>
        <p:spPr>
          <a:xfrm>
            <a:off x="1717410" y="3200559"/>
            <a:ext cx="7277949" cy="3307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194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077" t="13173" r="1697" b="5157"/>
          <a:stretch/>
        </p:blipFill>
        <p:spPr>
          <a:xfrm>
            <a:off x="148231" y="1039091"/>
            <a:ext cx="8874683" cy="4969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6955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7090" t="26185" r="31287" b="5249"/>
          <a:stretch/>
        </p:blipFill>
        <p:spPr>
          <a:xfrm>
            <a:off x="504701" y="343297"/>
            <a:ext cx="8134598" cy="603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8598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2252482" cy="2223695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Buildings as Power Stations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1132" y="162557"/>
            <a:ext cx="6059009" cy="6558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5226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 features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Very high energy efficiency standards</a:t>
            </a:r>
          </a:p>
          <a:p>
            <a:r>
              <a:rPr lang="en-GB" dirty="0"/>
              <a:t>Incorporation of technologies (standard):</a:t>
            </a:r>
          </a:p>
          <a:p>
            <a:pPr lvl="1"/>
            <a:r>
              <a:rPr lang="en-GB" dirty="0"/>
              <a:t>Electricity generation (integrated Solar PV)</a:t>
            </a:r>
          </a:p>
          <a:p>
            <a:pPr lvl="1"/>
            <a:r>
              <a:rPr lang="en-GB" dirty="0"/>
              <a:t>Electricity storage system</a:t>
            </a:r>
          </a:p>
          <a:p>
            <a:pPr lvl="1"/>
            <a:r>
              <a:rPr lang="en-GB" dirty="0"/>
              <a:t>Voltage system</a:t>
            </a:r>
          </a:p>
          <a:p>
            <a:pPr lvl="1"/>
            <a:r>
              <a:rPr lang="en-GB" dirty="0"/>
              <a:t>Meters</a:t>
            </a:r>
          </a:p>
          <a:p>
            <a:r>
              <a:rPr lang="en-GB" dirty="0"/>
              <a:t>Incorporation of technologies (where feasible):</a:t>
            </a:r>
          </a:p>
          <a:p>
            <a:pPr lvl="1"/>
            <a:r>
              <a:rPr lang="en-GB" dirty="0"/>
              <a:t>Transpired Solar Collector</a:t>
            </a:r>
          </a:p>
          <a:p>
            <a:pPr lvl="1"/>
            <a:r>
              <a:rPr lang="en-GB" dirty="0"/>
              <a:t>Heat storage system</a:t>
            </a:r>
          </a:p>
        </p:txBody>
      </p:sp>
    </p:spTree>
    <p:extLst>
      <p:ext uri="{BB962C8B-B14F-4D97-AF65-F5344CB8AC3E}">
        <p14:creationId xmlns:p14="http://schemas.microsoft.com/office/powerpoint/2010/main" val="4960666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utility consumption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28650" y="1825625"/>
          <a:ext cx="78867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46848710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75708758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0186267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Consumption (kWh)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4058838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dirty="0"/>
                        <a:t>Gas consumption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467553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471446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17,000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88535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4931680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dirty="0"/>
                        <a:t>Electricity consumption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872874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779658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4,600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3996910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6550223"/>
            <a:ext cx="27569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Adapted from </a:t>
            </a:r>
            <a:r>
              <a:rPr lang="en-GB" sz="1400" dirty="0" err="1"/>
              <a:t>Ofgem</a:t>
            </a:r>
            <a:r>
              <a:rPr lang="en-GB" sz="1400" dirty="0"/>
              <a:t>, 2017</a:t>
            </a:r>
          </a:p>
        </p:txBody>
      </p:sp>
    </p:spTree>
    <p:extLst>
      <p:ext uri="{BB962C8B-B14F-4D97-AF65-F5344CB8AC3E}">
        <p14:creationId xmlns:p14="http://schemas.microsoft.com/office/powerpoint/2010/main" val="28994212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9070" y="350321"/>
            <a:ext cx="2737262" cy="1270661"/>
          </a:xfrm>
        </p:spPr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Passivhaus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003" y="1450808"/>
            <a:ext cx="6388925" cy="50153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138" y="4678877"/>
            <a:ext cx="2037361" cy="2037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090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SOLCER House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6854" y="1638294"/>
            <a:ext cx="6871494" cy="4804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5978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210" y="511288"/>
            <a:ext cx="9135302" cy="554512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741" y="6483932"/>
            <a:ext cx="890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https://www.ceninrenewables.co.uk/wp-content/uploads/2018/06/IMAG2162-1024x577.jpg</a:t>
            </a:r>
          </a:p>
        </p:txBody>
      </p:sp>
    </p:spTree>
    <p:extLst>
      <p:ext uri="{BB962C8B-B14F-4D97-AF65-F5344CB8AC3E}">
        <p14:creationId xmlns:p14="http://schemas.microsoft.com/office/powerpoint/2010/main" val="42380501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SPECIFIC: Active classroom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3149" y="1580156"/>
            <a:ext cx="7362700" cy="4905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2569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 Buildings virtual tour</a:t>
            </a:r>
          </a:p>
        </p:txBody>
      </p:sp>
      <p:pic>
        <p:nvPicPr>
          <p:cNvPr id="4" name="Online Media 3" title="Active Buildings – A Virtual Solar Technology Tour">
            <a:hlinkClick r:id="" action="ppaction://media"/>
            <a:extLst>
              <a:ext uri="{FF2B5EF4-FFF2-40B4-BE49-F238E27FC236}">
                <a16:creationId xmlns:a16="http://schemas.microsoft.com/office/drawing/2014/main" id="{14DF4D53-CEC4-A858-7AE3-C60FFFA5EBA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97565" y="1495981"/>
            <a:ext cx="8348870" cy="47165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BF8D3C3-019F-D1C4-19EF-3CD53DC7A904}"/>
              </a:ext>
            </a:extLst>
          </p:cNvPr>
          <p:cNvSpPr txBox="1"/>
          <p:nvPr/>
        </p:nvSpPr>
        <p:spPr>
          <a:xfrm>
            <a:off x="1374669" y="6363979"/>
            <a:ext cx="6579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4"/>
              </a:rPr>
              <a:t>https://www.youtube.com/watch?v=twgirv3-eGs&amp;feature=youtu.be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12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 Homes Neath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Project to develop 16 low carbon homes</a:t>
            </a:r>
          </a:p>
          <a:p>
            <a:r>
              <a:rPr lang="en-GB" dirty="0"/>
              <a:t>Using the Building as Power Station approach</a:t>
            </a:r>
          </a:p>
          <a:p>
            <a:pPr lvl="1"/>
            <a:r>
              <a:rPr lang="en-GB" dirty="0"/>
              <a:t>Renewable technology integration</a:t>
            </a:r>
          </a:p>
          <a:p>
            <a:pPr lvl="1"/>
            <a:r>
              <a:rPr lang="en-GB" dirty="0"/>
              <a:t>Energy efficient materials</a:t>
            </a:r>
          </a:p>
          <a:p>
            <a:pPr lvl="1"/>
            <a:r>
              <a:rPr lang="en-GB" dirty="0"/>
              <a:t>Tesla </a:t>
            </a:r>
            <a:r>
              <a:rPr lang="en-GB" dirty="0" err="1"/>
              <a:t>Powerwall</a:t>
            </a:r>
            <a:r>
              <a:rPr lang="en-GB" dirty="0"/>
              <a:t> storage</a:t>
            </a:r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320" y="3471468"/>
            <a:ext cx="3961260" cy="307152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32269" y="4361081"/>
            <a:ext cx="35447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Virtual tour:</a:t>
            </a:r>
          </a:p>
          <a:p>
            <a:r>
              <a:rPr lang="en-GB" sz="2800" dirty="0"/>
              <a:t>https://specific-ikc.uk/assets/animation/POBL-AHN/</a:t>
            </a:r>
          </a:p>
        </p:txBody>
      </p:sp>
    </p:spTree>
    <p:extLst>
      <p:ext uri="{BB962C8B-B14F-4D97-AF65-F5344CB8AC3E}">
        <p14:creationId xmlns:p14="http://schemas.microsoft.com/office/powerpoint/2010/main" val="9276494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0" y="973776"/>
            <a:ext cx="9121390" cy="5130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8941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UK’s largest battery in Yorkshire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825625"/>
            <a:ext cx="7901094" cy="4481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2978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2509" y="1579418"/>
            <a:ext cx="8532421" cy="492232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National Grid (</a:t>
            </a:r>
            <a:r>
              <a:rPr lang="en-GB" dirty="0">
                <a:hlinkClick r:id="rId2"/>
              </a:rPr>
              <a:t>www.nationalgrid.com</a:t>
            </a:r>
            <a:r>
              <a:rPr lang="en-GB" dirty="0"/>
              <a:t>)</a:t>
            </a:r>
          </a:p>
          <a:p>
            <a:r>
              <a:rPr lang="en-GB" dirty="0"/>
              <a:t>FT article (</a:t>
            </a:r>
            <a:r>
              <a:rPr lang="en-GB" dirty="0">
                <a:hlinkClick r:id="rId3"/>
              </a:rPr>
              <a:t>www.ft.com/content/54cc33d2-82ab-43c7-8ff8-235278d3858a</a:t>
            </a:r>
            <a:r>
              <a:rPr lang="en-GB" dirty="0"/>
              <a:t>) </a:t>
            </a:r>
          </a:p>
          <a:p>
            <a:r>
              <a:rPr lang="en-GB" dirty="0"/>
              <a:t>The Guardian (</a:t>
            </a:r>
            <a:r>
              <a:rPr lang="en-GB" dirty="0">
                <a:hlinkClick r:id="rId4"/>
              </a:rPr>
              <a:t>www.theguardian.com</a:t>
            </a:r>
            <a:r>
              <a:rPr lang="en-GB" dirty="0"/>
              <a:t>)</a:t>
            </a:r>
          </a:p>
          <a:p>
            <a:r>
              <a:rPr lang="en-GB" dirty="0"/>
              <a:t>Future Energy Scenarios 2020 (</a:t>
            </a:r>
            <a:r>
              <a:rPr lang="en-GB" dirty="0">
                <a:hlinkClick r:id="rId5"/>
              </a:rPr>
              <a:t>www.nationalgrideso.com/document/173821/download</a:t>
            </a:r>
            <a:r>
              <a:rPr lang="en-GB" dirty="0"/>
              <a:t>) </a:t>
            </a:r>
          </a:p>
          <a:p>
            <a:r>
              <a:rPr lang="en-GB" dirty="0" err="1"/>
              <a:t>Passivhaus</a:t>
            </a:r>
            <a:r>
              <a:rPr lang="en-GB" dirty="0"/>
              <a:t> (</a:t>
            </a:r>
            <a:r>
              <a:rPr lang="en-GB" dirty="0">
                <a:hlinkClick r:id="rId6"/>
              </a:rPr>
              <a:t>www.passipedia.org/basics/what_is_a_passive_house</a:t>
            </a:r>
            <a:r>
              <a:rPr lang="en-GB" dirty="0"/>
              <a:t>)</a:t>
            </a:r>
          </a:p>
          <a:p>
            <a:r>
              <a:rPr lang="en-GB" dirty="0"/>
              <a:t>Coma E &amp; Jones PJ (2015) Buildings as Power Stations: an energy simulation tool for housing, </a:t>
            </a:r>
            <a:r>
              <a:rPr lang="en-GB" i="1" dirty="0"/>
              <a:t>Procedia Engineering</a:t>
            </a:r>
            <a:r>
              <a:rPr lang="en-GB" dirty="0"/>
              <a:t>, 118, pp58-71 </a:t>
            </a:r>
          </a:p>
          <a:p>
            <a:r>
              <a:rPr lang="en-GB" dirty="0"/>
              <a:t>SPECIFIC (</a:t>
            </a:r>
            <a:r>
              <a:rPr lang="en-GB" dirty="0">
                <a:hlinkClick r:id="rId7"/>
              </a:rPr>
              <a:t>www.specific.eu.com/</a:t>
            </a:r>
            <a:r>
              <a:rPr lang="en-GB" dirty="0"/>
              <a:t>)</a:t>
            </a:r>
          </a:p>
          <a:p>
            <a:r>
              <a:rPr lang="en-GB" dirty="0"/>
              <a:t>World Energy Council (</a:t>
            </a:r>
            <a:r>
              <a:rPr lang="en-GB" dirty="0">
                <a:hlinkClick r:id="rId8"/>
              </a:rPr>
              <a:t>www.worldenergy.org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286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386</Words>
  <Application>Microsoft Office PowerPoint</Application>
  <PresentationFormat>On-screen Show (4:3)</PresentationFormat>
  <Paragraphs>84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Integration of renewables</vt:lpstr>
      <vt:lpstr>Outline </vt:lpstr>
      <vt:lpstr>Some issues of renewables…</vt:lpstr>
      <vt:lpstr>IFA2 Interconnector</vt:lpstr>
      <vt:lpstr>NG interconnectors</vt:lpstr>
      <vt:lpstr>National Grid ambitions</vt:lpstr>
      <vt:lpstr>PowerPoint Presentation</vt:lpstr>
      <vt:lpstr>PowerPoint Presentation</vt:lpstr>
      <vt:lpstr>PowerPoint Presentation</vt:lpstr>
      <vt:lpstr>Buildings as Power Stations</vt:lpstr>
      <vt:lpstr>Key features</vt:lpstr>
      <vt:lpstr>Typical utility consumption</vt:lpstr>
      <vt:lpstr>Passivhaus</vt:lpstr>
      <vt:lpstr>SOLCER House</vt:lpstr>
      <vt:lpstr>PowerPoint Presentation</vt:lpstr>
      <vt:lpstr>SPECIFIC: Active classroom</vt:lpstr>
      <vt:lpstr>Active Buildings virtual tour</vt:lpstr>
      <vt:lpstr>Active Homes Neath</vt:lpstr>
      <vt:lpstr>PowerPoint Presentation</vt:lpstr>
      <vt:lpstr>UK’s largest battery in Yorkshire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Integration of renewables</dc:title>
  <dc:creator>Lara Hopkinson</dc:creator>
  <cp:lastModifiedBy>Lara Hopkinson</cp:lastModifiedBy>
  <cp:revision>15</cp:revision>
  <dcterms:created xsi:type="dcterms:W3CDTF">2020-10-24T09:08:41Z</dcterms:created>
  <dcterms:modified xsi:type="dcterms:W3CDTF">2025-11-14T11:34:29Z</dcterms:modified>
</cp:coreProperties>
</file>