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16256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54" y="-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131" y="1122363"/>
            <a:ext cx="23876556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131" y="3509966"/>
            <a:ext cx="23876556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33" indent="0" algn="ctr">
              <a:buNone/>
              <a:defRPr sz="2000"/>
            </a:lvl2pPr>
            <a:lvl3pPr marL="914466" indent="0" algn="ctr">
              <a:buNone/>
              <a:defRPr sz="1800"/>
            </a:lvl3pPr>
            <a:lvl4pPr marL="1371699" indent="0" algn="ctr">
              <a:buNone/>
              <a:defRPr sz="1600"/>
            </a:lvl4pPr>
            <a:lvl5pPr marL="1828931" indent="0" algn="ctr">
              <a:buNone/>
              <a:defRPr sz="1600"/>
            </a:lvl5pPr>
            <a:lvl6pPr marL="2286164" indent="0" algn="ctr">
              <a:buNone/>
              <a:defRPr sz="1600"/>
            </a:lvl6pPr>
            <a:lvl7pPr marL="2743397" indent="0" algn="ctr">
              <a:buNone/>
              <a:defRPr sz="1600"/>
            </a:lvl7pPr>
            <a:lvl8pPr marL="3200630" indent="0" algn="ctr">
              <a:buNone/>
              <a:defRPr sz="1600"/>
            </a:lvl8pPr>
            <a:lvl9pPr marL="3657862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57131" y="136528"/>
            <a:ext cx="65024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2/24/2022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57131" y="6356353"/>
            <a:ext cx="97536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3267692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00381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257131" y="136528"/>
            <a:ext cx="65024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2/24/2022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2310600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33020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131" y="787071"/>
            <a:ext cx="23876556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131" y="3509966"/>
            <a:ext cx="23876556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3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66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9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9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16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39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63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86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3267692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61428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46144" y="2521888"/>
            <a:ext cx="11010731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03582" y="2521888"/>
            <a:ext cx="10930105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2319640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04922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131" y="787070"/>
            <a:ext cx="23876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134" y="2521887"/>
            <a:ext cx="11485362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33" indent="0">
              <a:buNone/>
              <a:defRPr sz="2000" b="1"/>
            </a:lvl2pPr>
            <a:lvl3pPr marL="914466" indent="0">
              <a:buNone/>
              <a:defRPr sz="1800" b="1"/>
            </a:lvl3pPr>
            <a:lvl4pPr marL="1371699" indent="0">
              <a:buNone/>
              <a:defRPr sz="1600" b="1"/>
            </a:lvl4pPr>
            <a:lvl5pPr marL="1828931" indent="0">
              <a:buNone/>
              <a:defRPr sz="1600" b="1"/>
            </a:lvl5pPr>
            <a:lvl6pPr marL="2286164" indent="0">
              <a:buNone/>
              <a:defRPr sz="1600" b="1"/>
            </a:lvl6pPr>
            <a:lvl7pPr marL="2743397" indent="0">
              <a:buNone/>
              <a:defRPr sz="1600" b="1"/>
            </a:lvl7pPr>
            <a:lvl8pPr marL="3200630" indent="0">
              <a:buNone/>
              <a:defRPr sz="1600" b="1"/>
            </a:lvl8pPr>
            <a:lvl9pPr marL="3657862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7134" y="3366390"/>
            <a:ext cx="11485362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3591766" y="2521887"/>
            <a:ext cx="11541924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33" indent="0">
              <a:buNone/>
              <a:defRPr sz="2000" b="1"/>
            </a:lvl2pPr>
            <a:lvl3pPr marL="914466" indent="0">
              <a:buNone/>
              <a:defRPr sz="1800" b="1"/>
            </a:lvl3pPr>
            <a:lvl4pPr marL="1371699" indent="0">
              <a:buNone/>
              <a:defRPr sz="1600" b="1"/>
            </a:lvl4pPr>
            <a:lvl5pPr marL="1828931" indent="0">
              <a:buNone/>
              <a:defRPr sz="1600" b="1"/>
            </a:lvl5pPr>
            <a:lvl6pPr marL="2286164" indent="0">
              <a:buNone/>
              <a:defRPr sz="1600" b="1"/>
            </a:lvl6pPr>
            <a:lvl7pPr marL="2743397" indent="0">
              <a:buNone/>
              <a:defRPr sz="1600" b="1"/>
            </a:lvl7pPr>
            <a:lvl8pPr marL="3200630" indent="0">
              <a:buNone/>
              <a:defRPr sz="1600" b="1"/>
            </a:lvl8pPr>
            <a:lvl9pPr marL="3657862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3591766" y="3366390"/>
            <a:ext cx="11541924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2/24/2022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035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146" y="787071"/>
            <a:ext cx="2388754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2/24/2022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2352333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21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2/24/2022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084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131" y="787068"/>
            <a:ext cx="10229063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86075" y="987428"/>
            <a:ext cx="12847611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7131" y="3429000"/>
            <a:ext cx="10229063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33" indent="0">
              <a:buNone/>
              <a:defRPr sz="1400"/>
            </a:lvl2pPr>
            <a:lvl3pPr marL="914466" indent="0">
              <a:buNone/>
              <a:defRPr sz="1200"/>
            </a:lvl3pPr>
            <a:lvl4pPr marL="1371699" indent="0">
              <a:buNone/>
              <a:defRPr sz="1000"/>
            </a:lvl4pPr>
            <a:lvl5pPr marL="1828931" indent="0">
              <a:buNone/>
              <a:defRPr sz="1000"/>
            </a:lvl5pPr>
            <a:lvl6pPr marL="2286164" indent="0">
              <a:buNone/>
              <a:defRPr sz="1000"/>
            </a:lvl6pPr>
            <a:lvl7pPr marL="2743397" indent="0">
              <a:buNone/>
              <a:defRPr sz="1000"/>
            </a:lvl7pPr>
            <a:lvl8pPr marL="3200630" indent="0">
              <a:buNone/>
              <a:defRPr sz="1000"/>
            </a:lvl8pPr>
            <a:lvl9pPr marL="3657862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3193471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136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134" y="787068"/>
            <a:ext cx="9320858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2286075" y="987428"/>
            <a:ext cx="1284761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33" indent="0">
              <a:buNone/>
              <a:defRPr sz="2800"/>
            </a:lvl2pPr>
            <a:lvl3pPr marL="914466" indent="0">
              <a:buNone/>
              <a:defRPr sz="2400"/>
            </a:lvl3pPr>
            <a:lvl4pPr marL="1371699" indent="0">
              <a:buNone/>
              <a:defRPr sz="2000"/>
            </a:lvl4pPr>
            <a:lvl5pPr marL="1828931" indent="0">
              <a:buNone/>
              <a:defRPr sz="2000"/>
            </a:lvl5pPr>
            <a:lvl6pPr marL="2286164" indent="0">
              <a:buNone/>
              <a:defRPr sz="2000"/>
            </a:lvl6pPr>
            <a:lvl7pPr marL="2743397" indent="0">
              <a:buNone/>
              <a:defRPr sz="2000"/>
            </a:lvl7pPr>
            <a:lvl8pPr marL="3200630" indent="0">
              <a:buNone/>
              <a:defRPr sz="2000"/>
            </a:lvl8pPr>
            <a:lvl9pPr marL="3657862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7134" y="3429003"/>
            <a:ext cx="9320858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33" indent="0">
              <a:buNone/>
              <a:defRPr sz="1400"/>
            </a:lvl2pPr>
            <a:lvl3pPr marL="914466" indent="0">
              <a:buNone/>
              <a:defRPr sz="1200"/>
            </a:lvl3pPr>
            <a:lvl4pPr marL="1371699" indent="0">
              <a:buNone/>
              <a:defRPr sz="1000"/>
            </a:lvl4pPr>
            <a:lvl5pPr marL="1828931" indent="0">
              <a:buNone/>
              <a:defRPr sz="1000"/>
            </a:lvl5pPr>
            <a:lvl6pPr marL="2286164" indent="0">
              <a:buNone/>
              <a:defRPr sz="1000"/>
            </a:lvl6pPr>
            <a:lvl7pPr marL="2743397" indent="0">
              <a:buNone/>
              <a:defRPr sz="1000"/>
            </a:lvl7pPr>
            <a:lvl8pPr marL="3200630" indent="0">
              <a:buNone/>
              <a:defRPr sz="1000"/>
            </a:lvl8pPr>
            <a:lvl9pPr marL="3657862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3193471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43581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56833" y="2333459"/>
            <a:ext cx="230457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69871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8902220" y="787069"/>
            <a:ext cx="6231467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46149" y="787069"/>
            <a:ext cx="16685990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17931062" y="1219005"/>
            <a:ext cx="972241" cy="108371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 sz="1800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33168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23118293" y="5516668"/>
            <a:ext cx="5781262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800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25543233" y="5204033"/>
            <a:ext cx="2100482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6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6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6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2201847" y="-2201847"/>
            <a:ext cx="1085312" cy="5489007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80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147" y="787071"/>
            <a:ext cx="23887543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6147" y="2521888"/>
            <a:ext cx="23887543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46146" y="136528"/>
            <a:ext cx="650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2/24/2022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46147" y="6356353"/>
            <a:ext cx="81793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7627540" y="6356353"/>
            <a:ext cx="12558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63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66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66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16" algn="l" defTabSz="914466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33" indent="0" algn="l" defTabSz="914466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49" indent="-228616" algn="l" defTabSz="914466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66" indent="0" algn="l" defTabSz="914466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781" indent="-228616" algn="l" defTabSz="91446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2013" indent="-228616" algn="l" defTabSz="91446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246" indent="-228616" algn="l" defTabSz="91446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479" indent="-228616" algn="l" defTabSz="91446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33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66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99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931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164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397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630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862" algn="l" defTabSz="91446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reatbritishfoodawards.com/recipes/vegan-almond-milk-ice-cream" TargetMode="External"/><Relationship Id="rId13" Type="http://schemas.openxmlformats.org/officeDocument/2006/relationships/hyperlink" Target="https://www.majestic.co.uk/sparkling-wines/graham-beck-brut-rose-23014" TargetMode="External"/><Relationship Id="rId3" Type="http://schemas.openxmlformats.org/officeDocument/2006/relationships/hyperlink" Target="https://www.connoisseurusveg.com/vegan-ravioli-pomodoro/" TargetMode="External"/><Relationship Id="rId7" Type="http://schemas.openxmlformats.org/officeDocument/2006/relationships/hyperlink" Target="https://www.irishcentral.com/culture/food-drink/burren-hot-smoked-salmon-on-a-bed-of-colcannon-with-stir-fried-vegetables" TargetMode="External"/><Relationship Id="rId12" Type="http://schemas.openxmlformats.org/officeDocument/2006/relationships/hyperlink" Target="https://tasteofnawab.com/menu/" TargetMode="External"/><Relationship Id="rId2" Type="http://schemas.openxmlformats.org/officeDocument/2006/relationships/hyperlink" Target="https://www.vegrecipesofindia.com/mushroom-chilli-f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jestic.co.uk/wines/domaine-saint-ferreol-viognier-grande-reserve-10069" TargetMode="External"/><Relationship Id="rId11" Type="http://schemas.openxmlformats.org/officeDocument/2006/relationships/hyperlink" Target="https://www.bawarchi.com/recipe/paneer-cake-oetlc8gideggi.html" TargetMode="External"/><Relationship Id="rId5" Type="http://schemas.openxmlformats.org/officeDocument/2006/relationships/hyperlink" Target="https://www.majestic.co.uk/wines/definition-albarino-14670" TargetMode="External"/><Relationship Id="rId15" Type="http://schemas.openxmlformats.org/officeDocument/2006/relationships/hyperlink" Target="https://www.majestic.co.uk/wines/vire-clesse-pierre-ponnelle-64037" TargetMode="External"/><Relationship Id="rId10" Type="http://schemas.openxmlformats.org/officeDocument/2006/relationships/hyperlink" Target="https://secretindianrecipe.com/recipe/narial-kulfi-coconut-ice-cream" TargetMode="External"/><Relationship Id="rId4" Type="http://schemas.openxmlformats.org/officeDocument/2006/relationships/hyperlink" Target="https://kitchenofdebjani.com/2019/05/beef-kala-bhuna-kalo-bhuna-recipe/" TargetMode="External"/><Relationship Id="rId9" Type="http://schemas.openxmlformats.org/officeDocument/2006/relationships/hyperlink" Target="https://www.experiencesofagastronomad.com/lonka-bhapa-murgi-steamed-chili-pickle-chicken-recipe/" TargetMode="External"/><Relationship Id="rId14" Type="http://schemas.openxmlformats.org/officeDocument/2006/relationships/hyperlink" Target="https://www.majestic.co.uk/wines/la-belle-angele-sauvignon-blanc-vdf-100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9000" y="0"/>
            <a:ext cx="6858000" cy="12192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9B51B8-D745-42F1-A0B5-E55D5BE9AC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7123" y="10709957"/>
            <a:ext cx="2434442" cy="25319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 kings road	</a:t>
            </a:r>
            <a:b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Swansea</a:t>
            </a:r>
            <a:b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SA13LL</a:t>
            </a:r>
            <a:b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500" b="1" dirty="0"/>
          </a:p>
        </p:txBody>
      </p:sp>
      <p:grpSp>
        <p:nvGrpSpPr>
          <p:cNvPr id="36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97324" y="5809167"/>
            <a:ext cx="546885" cy="81276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7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8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9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 descr="Hotel Trinity Grand Raigarh Price, Reviews, Photos &amp;amp; Address">
            <a:extLst>
              <a:ext uri="{FF2B5EF4-FFF2-40B4-BE49-F238E27FC236}">
                <a16:creationId xmlns:a16="http://schemas.microsoft.com/office/drawing/2014/main" id="{EDCCF613-8164-49A4-BE5F-A941E051D7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11" t="1058" r="36275"/>
          <a:stretch/>
        </p:blipFill>
        <p:spPr bwMode="auto">
          <a:xfrm>
            <a:off x="7228115" y="-14505"/>
            <a:ext cx="4349303" cy="12191991"/>
          </a:xfrm>
          <a:prstGeom prst="rect">
            <a:avLst/>
          </a:prstGeom>
          <a:noFill/>
        </p:spPr>
      </p:pic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82AA7049-B18D-49D6-AD7D-DBB9E19F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151665" y="272581"/>
            <a:ext cx="1677913" cy="1132759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3850DB66-16D1-4953-A6E3-FCA3DC5F2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81530" y="620862"/>
            <a:ext cx="498452" cy="1232701"/>
            <a:chOff x="10948005" y="3379098"/>
            <a:chExt cx="868640" cy="679702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698AB2F-1D17-4249-81CB-9A41D46B8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F5301961-8687-4ADB-8043-4065F470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49" name="Graphic 15">
              <a:extLst>
                <a:ext uri="{FF2B5EF4-FFF2-40B4-BE49-F238E27FC236}">
                  <a16:creationId xmlns:a16="http://schemas.microsoft.com/office/drawing/2014/main" id="{9DC20816-893A-4201-AA91-22F71E46F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Graphic 15">
              <a:extLst>
                <a:ext uri="{FF2B5EF4-FFF2-40B4-BE49-F238E27FC236}">
                  <a16:creationId xmlns:a16="http://schemas.microsoft.com/office/drawing/2014/main" id="{866D1F4E-BA21-44F3-A97A-E979C5FE7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35EADCB-1DB5-4B69-892B-14567F528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52C2BA4-3BBE-4D22-A0D9-8D2A7B8F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98999" y="10522148"/>
            <a:ext cx="2355346" cy="1669853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26" name="Picture 2" descr="Trinity Grand – Best Luxury Hotel in Raigarh">
            <a:extLst>
              <a:ext uri="{FF2B5EF4-FFF2-40B4-BE49-F238E27FC236}">
                <a16:creationId xmlns:a16="http://schemas.microsoft.com/office/drawing/2014/main" id="{DF19E9CE-1D5E-4FBB-926C-35426E68A2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922" y="244521"/>
            <a:ext cx="1838661" cy="1712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58F6CB9-A966-494C-9A62-6D250FB672E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7063628" y="0"/>
            <a:ext cx="3442609" cy="12177486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6E5E03DA-640A-4E17-BEBA-8528E06912E3}"/>
              </a:ext>
            </a:extLst>
          </p:cNvPr>
          <p:cNvSpPr txBox="1"/>
          <p:nvPr/>
        </p:nvSpPr>
        <p:spPr>
          <a:xfrm>
            <a:off x="5004696" y="2114268"/>
            <a:ext cx="225601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Restaurant and Takeaway Menu</a:t>
            </a:r>
            <a:endParaRPr lang="en-GB" sz="2000" i="1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CE2AC604-D42E-4137-8A26-DD9A75C6EF68}"/>
              </a:ext>
            </a:extLst>
          </p:cNvPr>
          <p:cNvSpPr txBox="1"/>
          <p:nvPr/>
        </p:nvSpPr>
        <p:spPr>
          <a:xfrm>
            <a:off x="6012864" y="2846071"/>
            <a:ext cx="22560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Starters</a:t>
            </a:r>
            <a:endParaRPr lang="en-GB" sz="2000" i="1" u="sng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6CF8B16-6303-432E-BA6A-45EFE9F329B1}"/>
              </a:ext>
            </a:extLst>
          </p:cNvPr>
          <p:cNvSpPr txBox="1"/>
          <p:nvPr/>
        </p:nvSpPr>
        <p:spPr>
          <a:xfrm>
            <a:off x="6223359" y="6009555"/>
            <a:ext cx="22560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Mains</a:t>
            </a:r>
            <a:endParaRPr lang="en-GB" sz="2000" i="1" u="sng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ED61FDE-84D8-4596-B76D-5A5C839A2839}"/>
              </a:ext>
            </a:extLst>
          </p:cNvPr>
          <p:cNvSpPr txBox="1"/>
          <p:nvPr/>
        </p:nvSpPr>
        <p:spPr>
          <a:xfrm>
            <a:off x="7387783" y="6038818"/>
            <a:ext cx="3036458" cy="45213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  <a:tab pos="5731921" algn="r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Gorur Tukra - £23.99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</a:tabLst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(Beef Steak cooked with roasted organic tomatoes and extra virgin olive oil)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  <a:tab pos="5731921" algn="r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Murgi Chilli 🌶️- £16.99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  <a:tab pos="5731921" algn="r"/>
              </a:tabLst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(Organic Chicken cooked with fresh green chilies and extra virgin olive oil)</a:t>
            </a: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Salmon Birran - £15.99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</a:tabLst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(Salmon Steak Fried with Green pepper and Onion)(Serving with organic butter)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Ravioli Pomodoro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🌿</a:t>
            </a: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-£13.99</a:t>
            </a:r>
            <a:endParaRPr lang="en-GB" sz="1400" b="1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838260" algn="l"/>
              </a:tabLst>
            </a:pP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 tofu filling mimics ricotta in these pillowy ravioli, which are then topped off with a rich pomodoro sauce)</a:t>
            </a:r>
            <a:endParaRPr lang="en-GB" sz="14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6A4C6B18-43D0-430C-8C51-F618809D359D}"/>
              </a:ext>
            </a:extLst>
          </p:cNvPr>
          <p:cNvSpPr txBox="1"/>
          <p:nvPr/>
        </p:nvSpPr>
        <p:spPr>
          <a:xfrm>
            <a:off x="7523698" y="3080539"/>
            <a:ext cx="2972958" cy="2294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Rosun King prawn - £8.99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(Organic garlic with extra virgin olive oil)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730303" algn="l"/>
                <a:tab pos="4191301" algn="l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Mushroom Fry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🌿</a:t>
            </a: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£3.99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730303" algn="l"/>
              </a:tabLst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(Cooked dry with fresh mushroom and organic butter and vegetables)</a:t>
            </a:r>
          </a:p>
          <a:p>
            <a:endParaRPr lang="en-GB" dirty="0"/>
          </a:p>
        </p:txBody>
      </p:sp>
      <p:sp>
        <p:nvSpPr>
          <p:cNvPr id="62" name="Title 1">
            <a:extLst>
              <a:ext uri="{FF2B5EF4-FFF2-40B4-BE49-F238E27FC236}">
                <a16:creationId xmlns:a16="http://schemas.microsoft.com/office/drawing/2014/main" id="{BEE74281-6B93-4AB5-A489-DB8E43740643}"/>
              </a:ext>
            </a:extLst>
          </p:cNvPr>
          <p:cNvSpPr txBox="1">
            <a:spLocks/>
          </p:cNvSpPr>
          <p:nvPr/>
        </p:nvSpPr>
        <p:spPr>
          <a:xfrm>
            <a:off x="4856488" y="6835477"/>
            <a:ext cx="2434442" cy="13574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Restaurant open from 5pm till 12am</a:t>
            </a:r>
            <a:endParaRPr lang="en-GB" sz="2000" dirty="0"/>
          </a:p>
        </p:txBody>
      </p:sp>
      <p:sp>
        <p:nvSpPr>
          <p:cNvPr id="63" name="Title 1">
            <a:extLst>
              <a:ext uri="{FF2B5EF4-FFF2-40B4-BE49-F238E27FC236}">
                <a16:creationId xmlns:a16="http://schemas.microsoft.com/office/drawing/2014/main" id="{DB458615-1645-4494-8384-0F1663D6B0B8}"/>
              </a:ext>
            </a:extLst>
          </p:cNvPr>
          <p:cNvSpPr txBox="1">
            <a:spLocks/>
          </p:cNvSpPr>
          <p:nvPr/>
        </p:nvSpPr>
        <p:spPr>
          <a:xfrm>
            <a:off x="4856488" y="7701990"/>
            <a:ext cx="2434442" cy="135740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endParaRPr lang="en-GB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endParaRPr lang="en-GB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To make table reservations, call  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01782645318 or email – 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reserve@hotelTrinity.co.uk</a:t>
            </a:r>
          </a:p>
        </p:txBody>
      </p:sp>
      <p:sp>
        <p:nvSpPr>
          <p:cNvPr id="65" name="Title 1">
            <a:extLst>
              <a:ext uri="{FF2B5EF4-FFF2-40B4-BE49-F238E27FC236}">
                <a16:creationId xmlns:a16="http://schemas.microsoft.com/office/drawing/2014/main" id="{4F4FB0FD-F288-429F-B958-8FAB91CFC0AE}"/>
              </a:ext>
            </a:extLst>
          </p:cNvPr>
          <p:cNvSpPr txBox="1">
            <a:spLocks/>
          </p:cNvSpPr>
          <p:nvPr/>
        </p:nvSpPr>
        <p:spPr>
          <a:xfrm>
            <a:off x="4836071" y="8568503"/>
            <a:ext cx="2434442" cy="13574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1600" dirty="0">
                <a:latin typeface="Calibri" panose="020F0502020204030204" pitchFamily="34" charset="0"/>
                <a:cs typeface="Times New Roman" panose="02020603050405020304" pitchFamily="18" charset="0"/>
              </a:rPr>
              <a:t>Masks must be worn when entering restaurant, ensuring social distancing</a:t>
            </a:r>
            <a:endParaRPr lang="en-GB" sz="1600" dirty="0"/>
          </a:p>
        </p:txBody>
      </p:sp>
      <p:sp>
        <p:nvSpPr>
          <p:cNvPr id="66" name="Title 1">
            <a:extLst>
              <a:ext uri="{FF2B5EF4-FFF2-40B4-BE49-F238E27FC236}">
                <a16:creationId xmlns:a16="http://schemas.microsoft.com/office/drawing/2014/main" id="{C72AE8D1-1454-4521-8584-04CA7E7D6EF1}"/>
              </a:ext>
            </a:extLst>
          </p:cNvPr>
          <p:cNvSpPr txBox="1">
            <a:spLocks/>
          </p:cNvSpPr>
          <p:nvPr/>
        </p:nvSpPr>
        <p:spPr>
          <a:xfrm>
            <a:off x="4753555" y="9025323"/>
            <a:ext cx="2434442" cy="13574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endParaRPr lang="en-GB" sz="1600" dirty="0"/>
          </a:p>
        </p:txBody>
      </p:sp>
      <p:sp>
        <p:nvSpPr>
          <p:cNvPr id="67" name="Title 1">
            <a:extLst>
              <a:ext uri="{FF2B5EF4-FFF2-40B4-BE49-F238E27FC236}">
                <a16:creationId xmlns:a16="http://schemas.microsoft.com/office/drawing/2014/main" id="{A6A9489A-E3B7-4788-A93D-E09005CD4AD1}"/>
              </a:ext>
            </a:extLst>
          </p:cNvPr>
          <p:cNvSpPr txBox="1">
            <a:spLocks/>
          </p:cNvSpPr>
          <p:nvPr/>
        </p:nvSpPr>
        <p:spPr>
          <a:xfrm>
            <a:off x="4782357" y="9271616"/>
            <a:ext cx="2434442" cy="13574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800"/>
              </a:spcAft>
              <a:tabLst>
                <a:tab pos="1613016" algn="l"/>
                <a:tab pos="4896201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Collection point for take-away’s – side entrance</a:t>
            </a:r>
          </a:p>
        </p:txBody>
      </p:sp>
    </p:spTree>
    <p:extLst>
      <p:ext uri="{BB962C8B-B14F-4D97-AF65-F5344CB8AC3E}">
        <p14:creationId xmlns:p14="http://schemas.microsoft.com/office/powerpoint/2010/main" val="676143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: Shape 34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5080" y="9807410"/>
            <a:ext cx="1371921" cy="2384591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57" name="Group 36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60503" y="9251592"/>
            <a:ext cx="498452" cy="1426658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9" name="Freeform: Shape 37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67" name="Freeform: Shape 38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69" name="Freeform: Shape 39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78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43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2" name="Freeform: Shape 45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85562" y="313440"/>
            <a:ext cx="1929444" cy="1302567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83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97251" y="5809167"/>
            <a:ext cx="546886" cy="81276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9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50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51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2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3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4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9000" y="0"/>
            <a:ext cx="6858000" cy="12192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Content Placeholder 3" descr="Hotel Trinity Grand Raigarh Price, Reviews, Photos &amp;amp; Address">
            <a:extLst>
              <a:ext uri="{FF2B5EF4-FFF2-40B4-BE49-F238E27FC236}">
                <a16:creationId xmlns:a16="http://schemas.microsoft.com/office/drawing/2014/main" id="{13286BA3-C22D-4363-A4D3-8C63F17838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06" r="20375"/>
          <a:stretch/>
        </p:blipFill>
        <p:spPr bwMode="auto">
          <a:xfrm>
            <a:off x="4699022" y="10"/>
            <a:ext cx="6856265" cy="12191990"/>
          </a:xfrm>
          <a:prstGeom prst="rect">
            <a:avLst/>
          </a:prstGeom>
          <a:noFill/>
        </p:spPr>
      </p:pic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25A2CBEC-4F23-437D-9D03-9968C9B79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654965" y="44036"/>
            <a:ext cx="1929444" cy="184137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0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3702" y="6281369"/>
            <a:ext cx="546885" cy="81276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61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2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63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4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5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6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6264A856-A4F6-4068-9AC3-7B38A00DA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5080" y="9807410"/>
            <a:ext cx="1371921" cy="2384591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C2983E8C-44FB-463B-B6B0-B53E96ACC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60503" y="9251592"/>
            <a:ext cx="498452" cy="1426658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16AD7FCC-3422-42C3-A2AD-69ADFEA6E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C4ECA670-C540-4DCE-8F03-EC843D518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CB6083-DDE0-460C-987E-E64587630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66">
                <a:defRPr/>
              </a:pPr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  <p:sp>
          <p:nvSpPr>
            <p:cNvPr id="74" name="Graphic 12">
              <a:extLst>
                <a:ext uri="{FF2B5EF4-FFF2-40B4-BE49-F238E27FC236}">
                  <a16:creationId xmlns:a16="http://schemas.microsoft.com/office/drawing/2014/main" id="{378004C4-6786-473C-BB2A-AAA6EF1151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Graphic 15">
              <a:extLst>
                <a:ext uri="{FF2B5EF4-FFF2-40B4-BE49-F238E27FC236}">
                  <a16:creationId xmlns:a16="http://schemas.microsoft.com/office/drawing/2014/main" id="{455376B6-DAB5-4A34-A8BE-15DE02CAF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Graphic 15">
              <a:extLst>
                <a:ext uri="{FF2B5EF4-FFF2-40B4-BE49-F238E27FC236}">
                  <a16:creationId xmlns:a16="http://schemas.microsoft.com/office/drawing/2014/main" id="{EC2A85A1-668E-48DF-A484-FADE64BE6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D16C5EE-54EB-4800-8860-E622EEDE8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94" name="Picture 93">
            <a:extLst>
              <a:ext uri="{FF2B5EF4-FFF2-40B4-BE49-F238E27FC236}">
                <a16:creationId xmlns:a16="http://schemas.microsoft.com/office/drawing/2014/main" id="{01E42679-9ACE-4680-B145-E67AC2396B8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175238" y="0"/>
            <a:ext cx="3442609" cy="12177486"/>
          </a:xfrm>
          <a:prstGeom prst="rect">
            <a:avLst/>
          </a:prstGeom>
        </p:spPr>
      </p:pic>
      <p:sp>
        <p:nvSpPr>
          <p:cNvPr id="95" name="TextBox 94">
            <a:extLst>
              <a:ext uri="{FF2B5EF4-FFF2-40B4-BE49-F238E27FC236}">
                <a16:creationId xmlns:a16="http://schemas.microsoft.com/office/drawing/2014/main" id="{4A60D12D-8C74-4C41-BCE9-6E2A7A0CACEE}"/>
              </a:ext>
            </a:extLst>
          </p:cNvPr>
          <p:cNvSpPr txBox="1"/>
          <p:nvPr/>
        </p:nvSpPr>
        <p:spPr>
          <a:xfrm>
            <a:off x="7506209" y="6452064"/>
            <a:ext cx="2972958" cy="5284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Narikal  ice-cream - £3.99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(Coconut with pure honey and peanut)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en-US" sz="1400" i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Allergic advice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(It contain nut)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730303" algn="l"/>
                <a:tab pos="4191301" algn="l"/>
              </a:tabLst>
            </a:pPr>
            <a:endParaRPr lang="en-GB" b="1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730303" algn="l"/>
                <a:tab pos="4191301" algn="l"/>
              </a:tabLs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Paneer Cake - £2.99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  <a:tabLst>
                <a:tab pos="730303" algn="l"/>
              </a:tabLst>
            </a:pP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Slice of cake with Cheese and  fresh cream)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  <a:tabLst>
                <a:tab pos="730303" algn="l"/>
              </a:tabLst>
            </a:pPr>
            <a:endParaRPr lang="en-US" sz="14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Vegan deluxe ice-cream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🌿</a:t>
            </a:r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£3.99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(vegan chocolate with pure honey and peanut)</a:t>
            </a:r>
          </a:p>
          <a:p>
            <a:pPr marL="285771" indent="-285771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en-US" sz="1400" i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Allergic advice 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(It contain nut)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730303" algn="l"/>
              </a:tabLst>
            </a:pPr>
            <a:endParaRPr lang="en-US" sz="14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8D26A94-BE5C-4CD4-ABDA-41C25E8162D7}"/>
              </a:ext>
            </a:extLst>
          </p:cNvPr>
          <p:cNvSpPr txBox="1"/>
          <p:nvPr/>
        </p:nvSpPr>
        <p:spPr>
          <a:xfrm>
            <a:off x="6062708" y="6452065"/>
            <a:ext cx="12538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1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Desserts</a:t>
            </a:r>
            <a:endParaRPr lang="en-GB" sz="2000" i="1" u="sng" dirty="0">
              <a:solidFill>
                <a:schemeClr val="bg1"/>
              </a:solidFill>
            </a:endParaRP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01B5E175-182F-421A-8417-8C8B203BEC9E}"/>
              </a:ext>
            </a:extLst>
          </p:cNvPr>
          <p:cNvSpPr txBox="1"/>
          <p:nvPr/>
        </p:nvSpPr>
        <p:spPr>
          <a:xfrm>
            <a:off x="7429362" y="454630"/>
            <a:ext cx="2972958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fr-FR" b="1" i="1" dirty="0">
                <a:solidFill>
                  <a:srgbClr val="293533"/>
                </a:solidFill>
                <a:latin typeface="proxima-nova"/>
              </a:rPr>
              <a:t>Domaine de Saint Ferréol 'Grande Réserve' Viognier 2016/17, Languedoc - £21.99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Recommended pairing with </a:t>
            </a:r>
            <a:r>
              <a:rPr lang="en-GB" sz="1200" i="1" u="sng" dirty="0">
                <a:solidFill>
                  <a:srgbClr val="293533"/>
                </a:solidFill>
                <a:latin typeface="proxima-nova"/>
              </a:rPr>
              <a:t>Gorur Tukra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From France</a:t>
            </a:r>
            <a:endParaRPr lang="en-GB" sz="1200" dirty="0">
              <a:solidFill>
                <a:srgbClr val="293533"/>
              </a:solidFill>
              <a:latin typeface="proxima-nova"/>
            </a:endParaRPr>
          </a:p>
          <a:p>
            <a:pPr marL="171462" indent="-171462">
              <a:buFontTx/>
              <a:buChar char="-"/>
            </a:pPr>
            <a:r>
              <a:rPr lang="en-US" sz="1200" i="1" dirty="0">
                <a:solidFill>
                  <a:srgbClr val="293533"/>
                </a:solidFill>
                <a:latin typeface="proxima-nova"/>
              </a:rPr>
              <a:t>It's off-dry, with notes of honey, butterscotch and vanilla.</a:t>
            </a:r>
            <a:endParaRPr lang="fr-FR" sz="1200" i="1" dirty="0">
              <a:solidFill>
                <a:srgbClr val="293533"/>
              </a:solidFill>
              <a:latin typeface="proxima-nova"/>
            </a:endParaRPr>
          </a:p>
          <a:p>
            <a:pPr marL="171462" indent="-171462">
              <a:buFontTx/>
              <a:buChar char="-"/>
            </a:pPr>
            <a:endParaRPr lang="en-GB" b="1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293533"/>
                </a:solidFill>
                <a:latin typeface="proxima-nova"/>
              </a:rPr>
              <a:t>Graham Beck Rosé </a:t>
            </a:r>
            <a:r>
              <a:rPr lang="fr-FR" b="1" i="1" dirty="0">
                <a:solidFill>
                  <a:srgbClr val="293533"/>
                </a:solidFill>
                <a:latin typeface="proxima-nova"/>
              </a:rPr>
              <a:t>- £18.99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Recommended pairing with </a:t>
            </a:r>
            <a:r>
              <a:rPr lang="en-GB" sz="1200" i="1" u="sng" dirty="0">
                <a:solidFill>
                  <a:srgbClr val="293533"/>
                </a:solidFill>
                <a:latin typeface="proxima-nova"/>
              </a:rPr>
              <a:t>Salmon Birran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From South Africa</a:t>
            </a:r>
          </a:p>
          <a:p>
            <a:pPr marL="171462" indent="-171462">
              <a:buFontTx/>
              <a:buChar char="-"/>
            </a:pPr>
            <a:r>
              <a:rPr lang="en-US" sz="1200" i="1" dirty="0">
                <a:solidFill>
                  <a:srgbClr val="293533"/>
                </a:solidFill>
                <a:latin typeface="proxima-nova"/>
              </a:rPr>
              <a:t>Elegant, creamy red-fruit aromas, a rich mousse and brioche-laden finish.</a:t>
            </a:r>
          </a:p>
          <a:p>
            <a:pPr marL="171462" indent="-171462">
              <a:buFontTx/>
              <a:buChar char="-"/>
            </a:pPr>
            <a:endParaRPr lang="en-US" sz="1200" i="1" dirty="0">
              <a:solidFill>
                <a:srgbClr val="293533"/>
              </a:solidFill>
              <a:latin typeface="proxima-nov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62" indent="-171462">
              <a:buFontTx/>
              <a:buChar char="-"/>
            </a:pPr>
            <a:endParaRPr lang="en-US" sz="1200" i="1" dirty="0">
              <a:solidFill>
                <a:srgbClr val="293533"/>
              </a:solidFill>
              <a:latin typeface="proxima-nov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s-ES" b="1" dirty="0">
                <a:solidFill>
                  <a:srgbClr val="293533"/>
                </a:solidFill>
                <a:latin typeface="proxima-nova"/>
              </a:rPr>
              <a:t>Definition Albariño 2020, Rías Baixas </a:t>
            </a:r>
            <a:r>
              <a:rPr lang="fr-FR" b="1" i="1" dirty="0">
                <a:solidFill>
                  <a:srgbClr val="293533"/>
                </a:solidFill>
                <a:latin typeface="proxima-nova"/>
              </a:rPr>
              <a:t>- £17.99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Recommended pairing with </a:t>
            </a:r>
            <a:r>
              <a:rPr lang="en-GB" sz="1200" i="1" u="sng" dirty="0">
                <a:solidFill>
                  <a:srgbClr val="293533"/>
                </a:solidFill>
                <a:latin typeface="proxima-nova"/>
              </a:rPr>
              <a:t>Ravioli Pomodoro </a:t>
            </a:r>
          </a:p>
          <a:p>
            <a:pPr marL="171462" indent="-171462">
              <a:buFontTx/>
              <a:buChar char="-"/>
            </a:pPr>
            <a:r>
              <a:rPr lang="en-GB" sz="1200" i="1" dirty="0">
                <a:solidFill>
                  <a:srgbClr val="293533"/>
                </a:solidFill>
                <a:latin typeface="proxima-nova"/>
              </a:rPr>
              <a:t>From Spain</a:t>
            </a:r>
          </a:p>
          <a:p>
            <a:pPr marL="171462" indent="-171462">
              <a:buFontTx/>
              <a:buChar char="-"/>
            </a:pPr>
            <a:r>
              <a:rPr lang="en-US" sz="1200" i="1" dirty="0">
                <a:solidFill>
                  <a:srgbClr val="293533"/>
                </a:solidFill>
                <a:latin typeface="proxima-nova"/>
              </a:rPr>
              <a:t>It's typical of its coastal location, with crisp apricot and citrus notes, and a distinctive sea-spray minerality..</a:t>
            </a:r>
          </a:p>
          <a:p>
            <a:pPr algn="l"/>
            <a:endParaRPr lang="en-US" sz="1400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310241F4-CF12-4B60-BDC6-CEA33DED6A34}"/>
              </a:ext>
            </a:extLst>
          </p:cNvPr>
          <p:cNvSpPr txBox="1"/>
          <p:nvPr/>
        </p:nvSpPr>
        <p:spPr>
          <a:xfrm>
            <a:off x="6062708" y="485720"/>
            <a:ext cx="12538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1" u="sng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Wines</a:t>
            </a:r>
            <a:endParaRPr lang="en-GB" sz="2000" i="1" u="sng" dirty="0">
              <a:solidFill>
                <a:schemeClr val="bg1"/>
              </a:solidFill>
            </a:endParaRPr>
          </a:p>
        </p:txBody>
      </p:sp>
      <p:pic>
        <p:nvPicPr>
          <p:cNvPr id="99" name="Picture 98" descr="Food Hygiene Rating Scheme Score 5 (Five)">
            <a:extLst>
              <a:ext uri="{FF2B5EF4-FFF2-40B4-BE49-F238E27FC236}">
                <a16:creationId xmlns:a16="http://schemas.microsoft.com/office/drawing/2014/main" id="{F2B93DD6-26DE-4A46-8A4D-48FD1E5E43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414" y="11301748"/>
            <a:ext cx="1831960" cy="85641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63602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E4710-D775-4522-9731-D3E856569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D1DEA-4E8A-4A80-ACDC-90E800E05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147" y="2521888"/>
            <a:ext cx="14451053" cy="8565212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References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Amit, D.,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mushroom fry (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goan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style)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Dassana's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Veg Recipes.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https://www.vegrecipesofindia.com/mushroom-chilli-fry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 /&gt; [Accessed 25 February 2022].</a:t>
            </a:r>
          </a:p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Connoisseurus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Veg.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Homemade Vegan Ravioli with Pomodoro Sauce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https://www.connoisseurusveg.com/vegan-ravioli-pomodoro/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24 February 2022].</a:t>
            </a:r>
          </a:p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Debjanir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Rannaghar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Beef Kala Bhuna aka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Kalo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Bhuna Recipe step by step with pictures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https://kitchenofdebjani.com/2019/05/beef-kala-bhuna-kalo-bhuna-recipe/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Definition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Albariño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2019, R.,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Definition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Albariño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2019,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Rías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Baixas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- Majestic Wine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Majestic.co.uk.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5"/>
              </a:rPr>
              <a:t>https://www.majestic.co.uk/wines/definition-albarino-14670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24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Domaine Saint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Ferréol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'Grande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Réserve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' Viognier 2016, P.,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Domaine Saint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Ferréol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'Grande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Réserve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' Viognier 2016, Pays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d'Oc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- Majestic Wine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Majestic.co.uk.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6"/>
              </a:rPr>
              <a:t>https://www.majestic.co.uk/wines/domaine-saint-ferreol-viognier-grande-reserve-10069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 [Accessed 24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IrishCentral.com.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Burren Hot Smoked Salmon on a bed of colcannon with stir fried vegetables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7"/>
              </a:rPr>
              <a:t>https://www.irishcentral.com/culture/food-drink/burren-hot-smoked-salmon-on-a-bed-of-colcannon-with-stir-fried-vegetables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Jude,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Vegan Almond Milk Ice Cream | Great British Food Awards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Great British Food.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https://www.greatbritishfoodawards.com/recipes/vegan-almond-milk-ice-cream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Paul, M., 2022. 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Lonka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bhapa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murgi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(Steamed chili pickle chicken)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Experiences of a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Gastronomad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9"/>
              </a:rPr>
              <a:t>https://www.experiencesofagastronomad.com/lonka-bhapa-murgi-steamed-chili-pickle-chicken-recipe/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Secretindianrecipe.com.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Narial Kulfi (Coconut Ice cream)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0"/>
              </a:rPr>
              <a:t>https://secretindianrecipe.com/recipe/narial-kulfi-coconut-ice-cream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Sushmita,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Paneer Cake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Bawarchi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1"/>
              </a:rPr>
              <a:t>https://www.bawarchi.com/recipe/paneer-cake-oetlc8gideggi.html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Tasteofnawab.com.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Menu – TASTE OF NAWAB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2"/>
              </a:rPr>
              <a:t>https://tasteofnawab.com/menu/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&gt;  [Accessed 25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Wine, G.,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Graham Beck Brut Rosé NV - Majestic Wine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Majestic.co.uk.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3"/>
              </a:rPr>
              <a:t>https://www.majestic.co.uk/sparkling-wines/graham-beck-brut-rose-23014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24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Wine, L., 2022.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La Belle Angele Sauvignon Blanc 2019 - Majestic Wine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Majestic.co.uk.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4"/>
              </a:rPr>
              <a:t>https://www.majestic.co.uk/wines/la-belle-angele-sauvignon-blanc-vdf-10021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 [Accessed 24 February 2022].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Wine, V., 2022. 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Vire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Clesse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Pierre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Ponnelle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2016 - Majestic Wine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Majestic.co.uk. Available at: &lt; 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15"/>
              </a:rPr>
              <a:t>https://www.majestic.co.uk/wines/vire-clesse-pierre-ponnelle-64037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&gt; [Accessed 24 February 2022].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910569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83</TotalTime>
  <Words>953</Words>
  <Application>Microsoft Office PowerPoint</Application>
  <PresentationFormat>Custom</PresentationFormat>
  <Paragraphs>67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Arial</vt:lpstr>
      <vt:lpstr>Avenir Next LT Pro</vt:lpstr>
      <vt:lpstr>Avenir Next LT Pro Light</vt:lpstr>
      <vt:lpstr>Calibri</vt:lpstr>
      <vt:lpstr>Georgia Pro Semibold</vt:lpstr>
      <vt:lpstr>proxima-nova</vt:lpstr>
      <vt:lpstr>Times New Roman</vt:lpstr>
      <vt:lpstr>RocaVTI</vt:lpstr>
      <vt:lpstr>6 kings road  Swansea SA13LL    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 kings road  Swansea SA13LL    </dc:title>
  <dc:creator>Ahbab Ali</dc:creator>
  <cp:lastModifiedBy>Ahbab Ali</cp:lastModifiedBy>
  <cp:revision>1</cp:revision>
  <dcterms:created xsi:type="dcterms:W3CDTF">2022-02-24T22:45:03Z</dcterms:created>
  <dcterms:modified xsi:type="dcterms:W3CDTF">2022-02-25T00:08:56Z</dcterms:modified>
</cp:coreProperties>
</file>