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94" r:id="rId28"/>
    <p:sldId id="295" r:id="rId29"/>
    <p:sldId id="296" r:id="rId30"/>
    <p:sldId id="297" r:id="rId31"/>
    <p:sldId id="298" r:id="rId32"/>
    <p:sldId id="299" r:id="rId33"/>
    <p:sldId id="300" r:id="rId34"/>
    <p:sldId id="301" r:id="rId35"/>
    <p:sldId id="302" r:id="rId36"/>
    <p:sldId id="303" r:id="rId37"/>
    <p:sldId id="304" r:id="rId38"/>
    <p:sldId id="305" r:id="rId39"/>
    <p:sldId id="307"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40" autoAdjust="0"/>
    <p:restoredTop sz="94660"/>
  </p:normalViewPr>
  <p:slideViewPr>
    <p:cSldViewPr snapToGrid="0">
      <p:cViewPr varScale="1">
        <p:scale>
          <a:sx n="73" d="100"/>
          <a:sy n="73" d="100"/>
        </p:scale>
        <p:origin x="53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AB92442-E518-43B9-8D11-9FE8F7C12AA5}" type="datetimeFigureOut">
              <a:rPr lang="en-GB" smtClean="0"/>
              <a:t>04/03/2021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7138A4-591F-42FA-A9ED-4A4BD6695A65}" type="slidenum">
              <a:rPr lang="en-GB" smtClean="0"/>
              <a:t>‹#›</a:t>
            </a:fld>
            <a:endParaRPr lang="en-GB"/>
          </a:p>
        </p:txBody>
      </p:sp>
    </p:spTree>
    <p:extLst>
      <p:ext uri="{BB962C8B-B14F-4D97-AF65-F5344CB8AC3E}">
        <p14:creationId xmlns:p14="http://schemas.microsoft.com/office/powerpoint/2010/main" val="4004973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AB92442-E518-43B9-8D11-9FE8F7C12AA5}" type="datetimeFigureOut">
              <a:rPr lang="en-GB" smtClean="0"/>
              <a:t>04/03/2021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7138A4-591F-42FA-A9ED-4A4BD6695A65}" type="slidenum">
              <a:rPr lang="en-GB" smtClean="0"/>
              <a:t>‹#›</a:t>
            </a:fld>
            <a:endParaRPr lang="en-GB"/>
          </a:p>
        </p:txBody>
      </p:sp>
    </p:spTree>
    <p:extLst>
      <p:ext uri="{BB962C8B-B14F-4D97-AF65-F5344CB8AC3E}">
        <p14:creationId xmlns:p14="http://schemas.microsoft.com/office/powerpoint/2010/main" val="19905153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AB92442-E518-43B9-8D11-9FE8F7C12AA5}" type="datetimeFigureOut">
              <a:rPr lang="en-GB" smtClean="0"/>
              <a:t>04/03/2021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7138A4-591F-42FA-A9ED-4A4BD6695A65}" type="slidenum">
              <a:rPr lang="en-GB" smtClean="0"/>
              <a:t>‹#›</a:t>
            </a:fld>
            <a:endParaRPr lang="en-GB"/>
          </a:p>
        </p:txBody>
      </p:sp>
    </p:spTree>
    <p:extLst>
      <p:ext uri="{BB962C8B-B14F-4D97-AF65-F5344CB8AC3E}">
        <p14:creationId xmlns:p14="http://schemas.microsoft.com/office/powerpoint/2010/main" val="1648791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AB92442-E518-43B9-8D11-9FE8F7C12AA5}" type="datetimeFigureOut">
              <a:rPr lang="en-GB" smtClean="0"/>
              <a:t>04/03/2021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7138A4-591F-42FA-A9ED-4A4BD6695A65}" type="slidenum">
              <a:rPr lang="en-GB" smtClean="0"/>
              <a:t>‹#›</a:t>
            </a:fld>
            <a:endParaRPr lang="en-GB"/>
          </a:p>
        </p:txBody>
      </p:sp>
    </p:spTree>
    <p:extLst>
      <p:ext uri="{BB962C8B-B14F-4D97-AF65-F5344CB8AC3E}">
        <p14:creationId xmlns:p14="http://schemas.microsoft.com/office/powerpoint/2010/main" val="22002400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AB92442-E518-43B9-8D11-9FE8F7C12AA5}" type="datetimeFigureOut">
              <a:rPr lang="en-GB" smtClean="0"/>
              <a:t>04/03/2021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47138A4-591F-42FA-A9ED-4A4BD6695A65}" type="slidenum">
              <a:rPr lang="en-GB" smtClean="0"/>
              <a:t>‹#›</a:t>
            </a:fld>
            <a:endParaRPr lang="en-GB"/>
          </a:p>
        </p:txBody>
      </p:sp>
    </p:spTree>
    <p:extLst>
      <p:ext uri="{BB962C8B-B14F-4D97-AF65-F5344CB8AC3E}">
        <p14:creationId xmlns:p14="http://schemas.microsoft.com/office/powerpoint/2010/main" val="40697986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AB92442-E518-43B9-8D11-9FE8F7C12AA5}" type="datetimeFigureOut">
              <a:rPr lang="en-GB" smtClean="0"/>
              <a:t>04/03/2021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47138A4-591F-42FA-A9ED-4A4BD6695A65}" type="slidenum">
              <a:rPr lang="en-GB" smtClean="0"/>
              <a:t>‹#›</a:t>
            </a:fld>
            <a:endParaRPr lang="en-GB"/>
          </a:p>
        </p:txBody>
      </p:sp>
    </p:spTree>
    <p:extLst>
      <p:ext uri="{BB962C8B-B14F-4D97-AF65-F5344CB8AC3E}">
        <p14:creationId xmlns:p14="http://schemas.microsoft.com/office/powerpoint/2010/main" val="3481831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B92442-E518-43B9-8D11-9FE8F7C12AA5}" type="datetimeFigureOut">
              <a:rPr lang="en-GB" smtClean="0"/>
              <a:t>04/03/2021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47138A4-591F-42FA-A9ED-4A4BD6695A65}" type="slidenum">
              <a:rPr lang="en-GB" smtClean="0"/>
              <a:t>‹#›</a:t>
            </a:fld>
            <a:endParaRPr lang="en-GB"/>
          </a:p>
        </p:txBody>
      </p:sp>
    </p:spTree>
    <p:extLst>
      <p:ext uri="{BB962C8B-B14F-4D97-AF65-F5344CB8AC3E}">
        <p14:creationId xmlns:p14="http://schemas.microsoft.com/office/powerpoint/2010/main" val="377313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AB92442-E518-43B9-8D11-9FE8F7C12AA5}" type="datetimeFigureOut">
              <a:rPr lang="en-GB" smtClean="0"/>
              <a:t>04/03/2021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7138A4-591F-42FA-A9ED-4A4BD6695A65}" type="slidenum">
              <a:rPr lang="en-GB" smtClean="0"/>
              <a:t>‹#›</a:t>
            </a:fld>
            <a:endParaRPr lang="en-GB"/>
          </a:p>
        </p:txBody>
      </p:sp>
    </p:spTree>
    <p:extLst>
      <p:ext uri="{BB962C8B-B14F-4D97-AF65-F5344CB8AC3E}">
        <p14:creationId xmlns:p14="http://schemas.microsoft.com/office/powerpoint/2010/main" val="3765274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AB92442-E518-43B9-8D11-9FE8F7C12AA5}" type="datetimeFigureOut">
              <a:rPr lang="en-GB" smtClean="0"/>
              <a:t>04/03/2021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7138A4-591F-42FA-A9ED-4A4BD6695A65}" type="slidenum">
              <a:rPr lang="en-GB" smtClean="0"/>
              <a:t>‹#›</a:t>
            </a:fld>
            <a:endParaRPr lang="en-GB"/>
          </a:p>
        </p:txBody>
      </p:sp>
    </p:spTree>
    <p:extLst>
      <p:ext uri="{BB962C8B-B14F-4D97-AF65-F5344CB8AC3E}">
        <p14:creationId xmlns:p14="http://schemas.microsoft.com/office/powerpoint/2010/main" val="3874332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AB92442-E518-43B9-8D11-9FE8F7C12AA5}" type="datetimeFigureOut">
              <a:rPr lang="en-GB" smtClean="0"/>
              <a:t>04/03/2021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7138A4-591F-42FA-A9ED-4A4BD6695A65}" type="slidenum">
              <a:rPr lang="en-GB" smtClean="0"/>
              <a:t>‹#›</a:t>
            </a:fld>
            <a:endParaRPr lang="en-GB"/>
          </a:p>
        </p:txBody>
      </p:sp>
    </p:spTree>
    <p:extLst>
      <p:ext uri="{BB962C8B-B14F-4D97-AF65-F5344CB8AC3E}">
        <p14:creationId xmlns:p14="http://schemas.microsoft.com/office/powerpoint/2010/main" val="1505628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AB92442-E518-43B9-8D11-9FE8F7C12AA5}" type="datetimeFigureOut">
              <a:rPr lang="en-GB" smtClean="0"/>
              <a:t>04/03/2021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7138A4-591F-42FA-A9ED-4A4BD6695A65}" type="slidenum">
              <a:rPr lang="en-GB" smtClean="0"/>
              <a:t>‹#›</a:t>
            </a:fld>
            <a:endParaRPr lang="en-GB"/>
          </a:p>
        </p:txBody>
      </p:sp>
    </p:spTree>
    <p:extLst>
      <p:ext uri="{BB962C8B-B14F-4D97-AF65-F5344CB8AC3E}">
        <p14:creationId xmlns:p14="http://schemas.microsoft.com/office/powerpoint/2010/main" val="35585743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B92442-E518-43B9-8D11-9FE8F7C12AA5}" type="datetimeFigureOut">
              <a:rPr lang="en-GB" smtClean="0"/>
              <a:t>04/03/2021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47138A4-591F-42FA-A9ED-4A4BD6695A65}" type="slidenum">
              <a:rPr lang="en-GB" smtClean="0"/>
              <a:t>‹#›</a:t>
            </a:fld>
            <a:endParaRPr lang="en-GB"/>
          </a:p>
        </p:txBody>
      </p:sp>
    </p:spTree>
    <p:extLst>
      <p:ext uri="{BB962C8B-B14F-4D97-AF65-F5344CB8AC3E}">
        <p14:creationId xmlns:p14="http://schemas.microsoft.com/office/powerpoint/2010/main" val="39062609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XHgLYI9KZ-A"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youtu.be/8gm-lNpzU4g"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www.wales.nhs.uk/sitesplus/documents/888/ACE%20&amp;%20Resilience%20Report%20(Eng_final2).pdf" TargetMode="External"/><Relationship Id="rId3" Type="http://schemas.openxmlformats.org/officeDocument/2006/relationships/hyperlink" Target="https://www.cdc.gov/violenceprevention/aces/index.html" TargetMode="External"/><Relationship Id="rId7" Type="http://schemas.openxmlformats.org/officeDocument/2006/relationships/hyperlink" Target="https://www.youthlinkscotland.org/news/blogs/how-can-youth-work-help-address-adverse-childhood-experiences-aces/" TargetMode="External"/><Relationship Id="rId2" Type="http://schemas.openxmlformats.org/officeDocument/2006/relationships/hyperlink" Target="http://www2.nphs.wales.nhs.uk:8080/PRIDDocs.nsf/61c1e930f9121fd080256f2a004937ed/00c40b58ce773d5e80257f3700390f65/$FILE/ACE%20Infograph%20FINAL%20(E).pdf" TargetMode="External"/><Relationship Id="rId1" Type="http://schemas.openxmlformats.org/officeDocument/2006/relationships/slideLayout" Target="../slideLayouts/slideLayout2.xml"/><Relationship Id="rId6" Type="http://schemas.openxmlformats.org/officeDocument/2006/relationships/hyperlink" Target="https://www.cypnow.co.uk/features/article/adverse-childhood-experiences-building-on-the-strength-within" TargetMode="External"/><Relationship Id="rId5" Type="http://schemas.openxmlformats.org/officeDocument/2006/relationships/hyperlink" Target="https://www.childwelfare.gov/topics/preventing/preventionmonth/resources/ace/" TargetMode="External"/><Relationship Id="rId4" Type="http://schemas.openxmlformats.org/officeDocument/2006/relationships/hyperlink" Target="https://www.ted.com/talks/nadine_burke_harris_how_childhood_trauma_affects_health_across_a_lifetime#t-91658" TargetMode="External"/><Relationship Id="rId9" Type="http://schemas.openxmlformats.org/officeDocument/2006/relationships/hyperlink" Target="https://pubmed.ncbi.nlm.nih.gov/28865664/"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youtube.com/watch?v=r61ks18Bd7I"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vimeo.com/189317752" TargetMode="External"/><Relationship Id="rId2" Type="http://schemas.openxmlformats.org/officeDocument/2006/relationships/hyperlink" Target="https://www.theguardian.com/society/2009/apr/15/stereotypes-young-people" TargetMode="External"/><Relationship Id="rId1" Type="http://schemas.openxmlformats.org/officeDocument/2006/relationships/slideLayout" Target="../slideLayouts/slideLayout2.xml"/><Relationship Id="rId5" Type="http://schemas.openxmlformats.org/officeDocument/2006/relationships/hyperlink" Target="https://www.outwardbound.org.uk/blog/screen-time-moral-panic-or-genuine-risk" TargetMode="External"/><Relationship Id="rId4" Type="http://schemas.openxmlformats.org/officeDocument/2006/relationships/hyperlink" Target="https://discoversociety.org/2014/02/15/moral-panics-and-youth-crime-where-are-the-gir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704850" y="639097"/>
            <a:ext cx="10838221" cy="3686015"/>
          </a:xfrm>
        </p:spPr>
        <p:txBody>
          <a:bodyPr>
            <a:normAutofit/>
          </a:bodyPr>
          <a:lstStyle/>
          <a:p>
            <a:r>
              <a:rPr lang="en-US" sz="7200" dirty="0"/>
              <a:t>ECYW6003</a:t>
            </a:r>
            <a:br>
              <a:rPr lang="en-US" sz="7200" dirty="0"/>
            </a:br>
            <a:r>
              <a:rPr lang="en-US" sz="7200" dirty="0"/>
              <a:t>Young People in Focus</a:t>
            </a: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720881" y="4672739"/>
            <a:ext cx="10838220" cy="1021498"/>
          </a:xfrm>
        </p:spPr>
        <p:txBody>
          <a:bodyPr>
            <a:normAutofit/>
          </a:bodyPr>
          <a:lstStyle/>
          <a:p>
            <a:endParaRPr lang="en-US" sz="2400" dirty="0">
              <a:solidFill>
                <a:schemeClr val="tx1">
                  <a:lumMod val="85000"/>
                  <a:lumOff val="15000"/>
                </a:schemeClr>
              </a:solidFill>
            </a:endParaRPr>
          </a:p>
        </p:txBody>
      </p:sp>
    </p:spTree>
    <p:extLst>
      <p:ext uri="{BB962C8B-B14F-4D97-AF65-F5344CB8AC3E}">
        <p14:creationId xmlns:p14="http://schemas.microsoft.com/office/powerpoint/2010/main" val="3794732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E83D2-00A8-4E2F-8563-3979D88E3900}"/>
              </a:ext>
            </a:extLst>
          </p:cNvPr>
          <p:cNvSpPr>
            <a:spLocks noGrp="1"/>
          </p:cNvSpPr>
          <p:nvPr>
            <p:ph type="title"/>
          </p:nvPr>
        </p:nvSpPr>
        <p:spPr/>
        <p:txBody>
          <a:bodyPr/>
          <a:lstStyle/>
          <a:p>
            <a:r>
              <a:rPr lang="en-GB" dirty="0"/>
              <a:t>This week</a:t>
            </a:r>
          </a:p>
        </p:txBody>
      </p:sp>
      <p:sp>
        <p:nvSpPr>
          <p:cNvPr id="3" name="Content Placeholder 2">
            <a:extLst>
              <a:ext uri="{FF2B5EF4-FFF2-40B4-BE49-F238E27FC236}">
                <a16:creationId xmlns:a16="http://schemas.microsoft.com/office/drawing/2014/main" id="{E634C93F-EDD0-4704-8355-743AE13E4B86}"/>
              </a:ext>
            </a:extLst>
          </p:cNvPr>
          <p:cNvSpPr>
            <a:spLocks noGrp="1"/>
          </p:cNvSpPr>
          <p:nvPr>
            <p:ph idx="1"/>
          </p:nvPr>
        </p:nvSpPr>
        <p:spPr/>
        <p:txBody>
          <a:bodyPr/>
          <a:lstStyle/>
          <a:p>
            <a:endParaRPr lang="en-GB" dirty="0"/>
          </a:p>
          <a:p>
            <a:pPr>
              <a:buFont typeface="Arial" panose="020B0604020202020204" pitchFamily="34" charset="0"/>
              <a:buChar char="•"/>
            </a:pPr>
            <a:r>
              <a:rPr lang="en-GB" sz="2800" dirty="0" smtClean="0"/>
              <a:t>ACEs</a:t>
            </a:r>
            <a:endParaRPr lang="en-GB" sz="2800" dirty="0"/>
          </a:p>
          <a:p>
            <a:pPr>
              <a:buFont typeface="Arial" panose="020B0604020202020204" pitchFamily="34" charset="0"/>
              <a:buChar char="•"/>
            </a:pPr>
            <a:r>
              <a:rPr lang="en-GB" sz="2800" dirty="0"/>
              <a:t>What is a reflective service</a:t>
            </a:r>
          </a:p>
          <a:p>
            <a:pPr>
              <a:buFont typeface="Arial" panose="020B0604020202020204" pitchFamily="34" charset="0"/>
              <a:buChar char="•"/>
            </a:pPr>
            <a:r>
              <a:rPr lang="en-GB" sz="2800" dirty="0"/>
              <a:t>Contemporary issues facing young people</a:t>
            </a:r>
          </a:p>
        </p:txBody>
      </p:sp>
    </p:spTree>
    <p:extLst>
      <p:ext uri="{BB962C8B-B14F-4D97-AF65-F5344CB8AC3E}">
        <p14:creationId xmlns:p14="http://schemas.microsoft.com/office/powerpoint/2010/main" val="951897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80CF0-BAD1-4961-BAD8-B9994A387323}"/>
              </a:ext>
            </a:extLst>
          </p:cNvPr>
          <p:cNvSpPr>
            <a:spLocks noGrp="1"/>
          </p:cNvSpPr>
          <p:nvPr>
            <p:ph type="title"/>
          </p:nvPr>
        </p:nvSpPr>
        <p:spPr/>
        <p:txBody>
          <a:bodyPr/>
          <a:lstStyle/>
          <a:p>
            <a:r>
              <a:rPr lang="en-GB" dirty="0"/>
              <a:t>ACEs Definition</a:t>
            </a:r>
          </a:p>
        </p:txBody>
      </p:sp>
      <p:sp>
        <p:nvSpPr>
          <p:cNvPr id="3" name="Content Placeholder 2">
            <a:extLst>
              <a:ext uri="{FF2B5EF4-FFF2-40B4-BE49-F238E27FC236}">
                <a16:creationId xmlns:a16="http://schemas.microsoft.com/office/drawing/2014/main" id="{A1E69A8F-1DA0-4AEC-A4BA-833774175BC1}"/>
              </a:ext>
            </a:extLst>
          </p:cNvPr>
          <p:cNvSpPr>
            <a:spLocks noGrp="1"/>
          </p:cNvSpPr>
          <p:nvPr>
            <p:ph idx="1"/>
          </p:nvPr>
        </p:nvSpPr>
        <p:spPr/>
        <p:txBody>
          <a:bodyPr>
            <a:noAutofit/>
          </a:bodyPr>
          <a:lstStyle/>
          <a:p>
            <a:pPr>
              <a:buFont typeface="Arial" panose="020B0604020202020204" pitchFamily="34" charset="0"/>
              <a:buChar char="•"/>
            </a:pPr>
            <a:r>
              <a:rPr lang="en-GB" sz="2000" b="0" i="0" dirty="0">
                <a:solidFill>
                  <a:srgbClr val="212529"/>
                </a:solidFill>
                <a:effectLst/>
                <a:latin typeface="Arial" panose="020B0604020202020204" pitchFamily="34" charset="0"/>
              </a:rPr>
              <a:t>Adverse childhood experiences (ACEs) are traumatic events occurring before age 18.</a:t>
            </a:r>
            <a:endParaRPr lang="en-GB" sz="2000" dirty="0">
              <a:solidFill>
                <a:srgbClr val="212529"/>
              </a:solidFill>
              <a:latin typeface="Arial" panose="020B0604020202020204" pitchFamily="34" charset="0"/>
            </a:endParaRPr>
          </a:p>
          <a:p>
            <a:pPr>
              <a:buFont typeface="Arial" panose="020B0604020202020204" pitchFamily="34" charset="0"/>
              <a:buChar char="•"/>
            </a:pPr>
            <a:endParaRPr lang="en-GB" sz="2000" b="0" i="0" dirty="0">
              <a:solidFill>
                <a:srgbClr val="212529"/>
              </a:solidFill>
              <a:effectLst/>
              <a:latin typeface="Arial" panose="020B0604020202020204" pitchFamily="34" charset="0"/>
            </a:endParaRPr>
          </a:p>
          <a:p>
            <a:pPr>
              <a:buFont typeface="Arial" panose="020B0604020202020204" pitchFamily="34" charset="0"/>
              <a:buChar char="•"/>
            </a:pPr>
            <a:r>
              <a:rPr lang="en-GB" sz="2000" b="0" i="0" dirty="0">
                <a:solidFill>
                  <a:srgbClr val="212529"/>
                </a:solidFill>
                <a:effectLst/>
                <a:latin typeface="Arial" panose="020B0604020202020204" pitchFamily="34" charset="0"/>
              </a:rPr>
              <a:t>There is a significant relationship between the number of ACEs a person experienced and a variety of negative outcomes in adulthood, including poor physical and mental health, substance abuse, and risky behaviours.</a:t>
            </a:r>
          </a:p>
          <a:p>
            <a:pPr>
              <a:buFont typeface="Arial" panose="020B0604020202020204" pitchFamily="34" charset="0"/>
              <a:buChar char="•"/>
            </a:pPr>
            <a:endParaRPr lang="en-GB" sz="2000" dirty="0">
              <a:solidFill>
                <a:srgbClr val="212529"/>
              </a:solidFill>
              <a:latin typeface="Arial" panose="020B0604020202020204" pitchFamily="34" charset="0"/>
            </a:endParaRPr>
          </a:p>
          <a:p>
            <a:pPr>
              <a:buFont typeface="Arial" panose="020B0604020202020204" pitchFamily="34" charset="0"/>
              <a:buChar char="•"/>
            </a:pPr>
            <a:r>
              <a:rPr lang="en-GB" sz="2000" b="0" i="0" dirty="0">
                <a:solidFill>
                  <a:srgbClr val="212529"/>
                </a:solidFill>
                <a:effectLst/>
                <a:latin typeface="Arial" panose="020B0604020202020204" pitchFamily="34" charset="0"/>
              </a:rPr>
              <a:t>The more ACEs experienced, the greater the risk for these outcomes.</a:t>
            </a:r>
            <a:endParaRPr lang="en-GB" sz="2000" dirty="0"/>
          </a:p>
        </p:txBody>
      </p:sp>
    </p:spTree>
    <p:extLst>
      <p:ext uri="{BB962C8B-B14F-4D97-AF65-F5344CB8AC3E}">
        <p14:creationId xmlns:p14="http://schemas.microsoft.com/office/powerpoint/2010/main" val="555159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B878F-29FF-4696-AFA0-049543D8823F}"/>
              </a:ext>
            </a:extLst>
          </p:cNvPr>
          <p:cNvSpPr>
            <a:spLocks noGrp="1"/>
          </p:cNvSpPr>
          <p:nvPr>
            <p:ph type="title"/>
          </p:nvPr>
        </p:nvSpPr>
        <p:spPr/>
        <p:txBody>
          <a:bodyPr/>
          <a:lstStyle/>
          <a:p>
            <a:r>
              <a:rPr lang="en-GB" dirty="0"/>
              <a:t>ACEs Scoring Sheet</a:t>
            </a:r>
          </a:p>
        </p:txBody>
      </p:sp>
      <p:sp>
        <p:nvSpPr>
          <p:cNvPr id="3" name="Content Placeholder 2">
            <a:extLst>
              <a:ext uri="{FF2B5EF4-FFF2-40B4-BE49-F238E27FC236}">
                <a16:creationId xmlns:a16="http://schemas.microsoft.com/office/drawing/2014/main" id="{EFA9FAE5-ECA0-43D9-8C3A-2E81E887440E}"/>
              </a:ext>
            </a:extLst>
          </p:cNvPr>
          <p:cNvSpPr>
            <a:spLocks noGrp="1"/>
          </p:cNvSpPr>
          <p:nvPr>
            <p:ph idx="1"/>
          </p:nvPr>
        </p:nvSpPr>
        <p:spPr/>
        <p:txBody>
          <a:bodyPr>
            <a:normAutofit/>
          </a:bodyPr>
          <a:lstStyle/>
          <a:p>
            <a:pPr>
              <a:buFont typeface="Arial" panose="020B0604020202020204" pitchFamily="34" charset="0"/>
              <a:buChar char="•"/>
            </a:pPr>
            <a:r>
              <a:rPr lang="en-GB" sz="2800" dirty="0"/>
              <a:t>There are 10 indicators that are scored against counted towards ACES.</a:t>
            </a:r>
          </a:p>
          <a:p>
            <a:pPr>
              <a:buFont typeface="Arial" panose="020B0604020202020204" pitchFamily="34" charset="0"/>
              <a:buChar char="•"/>
            </a:pPr>
            <a:r>
              <a:rPr lang="en-GB" sz="2800" dirty="0"/>
              <a:t>Split into three categories:</a:t>
            </a:r>
          </a:p>
          <a:p>
            <a:pPr>
              <a:buFont typeface="Arial" panose="020B0604020202020204" pitchFamily="34" charset="0"/>
              <a:buChar char="•"/>
            </a:pPr>
            <a:r>
              <a:rPr lang="en-GB" sz="2800" dirty="0"/>
              <a:t>Abuse			</a:t>
            </a:r>
          </a:p>
          <a:p>
            <a:pPr>
              <a:buFont typeface="Arial" panose="020B0604020202020204" pitchFamily="34" charset="0"/>
              <a:buChar char="•"/>
            </a:pPr>
            <a:r>
              <a:rPr lang="en-GB" sz="2800" dirty="0"/>
              <a:t>Neglect			</a:t>
            </a:r>
          </a:p>
          <a:p>
            <a:pPr>
              <a:buFont typeface="Arial" panose="020B0604020202020204" pitchFamily="34" charset="0"/>
              <a:buChar char="•"/>
            </a:pPr>
            <a:r>
              <a:rPr lang="en-GB" sz="2800" dirty="0"/>
              <a:t>Household Dysfunction</a:t>
            </a:r>
          </a:p>
        </p:txBody>
      </p:sp>
    </p:spTree>
    <p:extLst>
      <p:ext uri="{BB962C8B-B14F-4D97-AF65-F5344CB8AC3E}">
        <p14:creationId xmlns:p14="http://schemas.microsoft.com/office/powerpoint/2010/main" val="10972481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9764F-C45F-413F-ADCC-BD8ED5397B73}"/>
              </a:ext>
            </a:extLst>
          </p:cNvPr>
          <p:cNvSpPr>
            <a:spLocks noGrp="1"/>
          </p:cNvSpPr>
          <p:nvPr>
            <p:ph type="title"/>
          </p:nvPr>
        </p:nvSpPr>
        <p:spPr/>
        <p:txBody>
          <a:bodyPr/>
          <a:lstStyle/>
          <a:p>
            <a:r>
              <a:rPr lang="en-GB" dirty="0"/>
              <a:t>Indicators</a:t>
            </a:r>
          </a:p>
        </p:txBody>
      </p:sp>
      <p:sp>
        <p:nvSpPr>
          <p:cNvPr id="3" name="TextBox 2">
            <a:extLst>
              <a:ext uri="{FF2B5EF4-FFF2-40B4-BE49-F238E27FC236}">
                <a16:creationId xmlns:a16="http://schemas.microsoft.com/office/drawing/2014/main" id="{E5449688-52CD-4B28-8C13-679E6B7399FB}"/>
              </a:ext>
            </a:extLst>
          </p:cNvPr>
          <p:cNvSpPr txBox="1"/>
          <p:nvPr/>
        </p:nvSpPr>
        <p:spPr>
          <a:xfrm>
            <a:off x="1440180" y="2228850"/>
            <a:ext cx="3046095" cy="2246769"/>
          </a:xfrm>
          <a:prstGeom prst="rect">
            <a:avLst/>
          </a:prstGeom>
          <a:noFill/>
        </p:spPr>
        <p:txBody>
          <a:bodyPr wrap="square" rtlCol="0">
            <a:spAutoFit/>
          </a:bodyPr>
          <a:lstStyle/>
          <a:p>
            <a:r>
              <a:rPr lang="en-GB" sz="2800" b="1" u="sng" dirty="0"/>
              <a:t>Abuse</a:t>
            </a:r>
          </a:p>
          <a:p>
            <a:endParaRPr lang="en-GB" sz="2800" b="1" u="sng" dirty="0"/>
          </a:p>
          <a:p>
            <a:pPr>
              <a:buFont typeface="Arial" panose="020B0604020202020204" pitchFamily="34" charset="0"/>
              <a:buChar char="•"/>
            </a:pPr>
            <a:r>
              <a:rPr lang="en-GB" sz="2800" dirty="0"/>
              <a:t>Physical		</a:t>
            </a:r>
          </a:p>
          <a:p>
            <a:pPr>
              <a:buFont typeface="Arial" panose="020B0604020202020204" pitchFamily="34" charset="0"/>
              <a:buChar char="•"/>
            </a:pPr>
            <a:r>
              <a:rPr lang="en-GB" sz="2800" dirty="0"/>
              <a:t>motional </a:t>
            </a:r>
          </a:p>
          <a:p>
            <a:pPr>
              <a:buFont typeface="Arial" panose="020B0604020202020204" pitchFamily="34" charset="0"/>
              <a:buChar char="•"/>
            </a:pPr>
            <a:r>
              <a:rPr lang="en-GB" sz="2800" dirty="0"/>
              <a:t>Sexual</a:t>
            </a:r>
          </a:p>
        </p:txBody>
      </p:sp>
      <p:sp>
        <p:nvSpPr>
          <p:cNvPr id="4" name="TextBox 3">
            <a:extLst>
              <a:ext uri="{FF2B5EF4-FFF2-40B4-BE49-F238E27FC236}">
                <a16:creationId xmlns:a16="http://schemas.microsoft.com/office/drawing/2014/main" id="{138DEF87-F808-4D98-A2A4-A4A845EA622B}"/>
              </a:ext>
            </a:extLst>
          </p:cNvPr>
          <p:cNvSpPr txBox="1"/>
          <p:nvPr/>
        </p:nvSpPr>
        <p:spPr>
          <a:xfrm>
            <a:off x="3657600" y="2228850"/>
            <a:ext cx="3874771" cy="1815882"/>
          </a:xfrm>
          <a:prstGeom prst="rect">
            <a:avLst/>
          </a:prstGeom>
          <a:noFill/>
        </p:spPr>
        <p:txBody>
          <a:bodyPr wrap="square" rtlCol="0">
            <a:spAutoFit/>
          </a:bodyPr>
          <a:lstStyle/>
          <a:p>
            <a:r>
              <a:rPr lang="en-GB" sz="2800" b="1" u="sng" dirty="0"/>
              <a:t>Neglect</a:t>
            </a:r>
          </a:p>
          <a:p>
            <a:endParaRPr lang="en-GB" sz="2800" b="1" u="sng" dirty="0"/>
          </a:p>
          <a:p>
            <a:pPr>
              <a:buFont typeface="Arial" panose="020B0604020202020204" pitchFamily="34" charset="0"/>
              <a:buChar char="•"/>
            </a:pPr>
            <a:r>
              <a:rPr lang="en-GB" sz="2800" dirty="0"/>
              <a:t>Physical		</a:t>
            </a:r>
          </a:p>
          <a:p>
            <a:pPr>
              <a:buFont typeface="Arial" panose="020B0604020202020204" pitchFamily="34" charset="0"/>
              <a:buChar char="•"/>
            </a:pPr>
            <a:r>
              <a:rPr lang="en-GB" sz="2800" dirty="0"/>
              <a:t>Emotional </a:t>
            </a:r>
          </a:p>
        </p:txBody>
      </p:sp>
      <p:sp>
        <p:nvSpPr>
          <p:cNvPr id="5" name="TextBox 4">
            <a:extLst>
              <a:ext uri="{FF2B5EF4-FFF2-40B4-BE49-F238E27FC236}">
                <a16:creationId xmlns:a16="http://schemas.microsoft.com/office/drawing/2014/main" id="{664301DC-9349-4786-A925-B7B2BBC9E521}"/>
              </a:ext>
            </a:extLst>
          </p:cNvPr>
          <p:cNvSpPr txBox="1"/>
          <p:nvPr/>
        </p:nvSpPr>
        <p:spPr>
          <a:xfrm>
            <a:off x="5705476" y="2228850"/>
            <a:ext cx="5981700" cy="3539430"/>
          </a:xfrm>
          <a:prstGeom prst="rect">
            <a:avLst/>
          </a:prstGeom>
          <a:noFill/>
        </p:spPr>
        <p:txBody>
          <a:bodyPr wrap="square" rtlCol="0">
            <a:spAutoFit/>
          </a:bodyPr>
          <a:lstStyle/>
          <a:p>
            <a:r>
              <a:rPr lang="en-GB" sz="2800" b="1" u="sng" dirty="0"/>
              <a:t>Household Dysfunction</a:t>
            </a:r>
          </a:p>
          <a:p>
            <a:endParaRPr lang="en-GB" sz="2800" b="1" u="sng" dirty="0"/>
          </a:p>
          <a:p>
            <a:pPr>
              <a:buFont typeface="Arial" panose="020B0604020202020204" pitchFamily="34" charset="0"/>
              <a:buChar char="•"/>
            </a:pPr>
            <a:r>
              <a:rPr lang="en-GB" sz="2800" dirty="0"/>
              <a:t>Domestic Abuse and violence </a:t>
            </a:r>
          </a:p>
          <a:p>
            <a:pPr>
              <a:buFont typeface="Arial" panose="020B0604020202020204" pitchFamily="34" charset="0"/>
              <a:buChar char="•"/>
            </a:pPr>
            <a:r>
              <a:rPr lang="en-GB" sz="2800" dirty="0"/>
              <a:t>Divorce</a:t>
            </a:r>
          </a:p>
          <a:p>
            <a:pPr>
              <a:buFont typeface="Arial" panose="020B0604020202020204" pitchFamily="34" charset="0"/>
              <a:buChar char="•"/>
            </a:pPr>
            <a:r>
              <a:rPr lang="en-GB" sz="2800" dirty="0"/>
              <a:t>Substance Abuse of parent or caregiver </a:t>
            </a:r>
          </a:p>
          <a:p>
            <a:pPr>
              <a:buFont typeface="Arial" panose="020B0604020202020204" pitchFamily="34" charset="0"/>
              <a:buChar char="•"/>
            </a:pPr>
            <a:r>
              <a:rPr lang="en-GB" sz="2800" dirty="0"/>
              <a:t>Incarceration of parent or caregiver</a:t>
            </a:r>
          </a:p>
          <a:p>
            <a:pPr>
              <a:buFont typeface="Arial" panose="020B0604020202020204" pitchFamily="34" charset="0"/>
              <a:buChar char="•"/>
            </a:pPr>
            <a:r>
              <a:rPr lang="en-GB" sz="2800" dirty="0"/>
              <a:t>Mental illness</a:t>
            </a:r>
          </a:p>
        </p:txBody>
      </p:sp>
    </p:spTree>
    <p:extLst>
      <p:ext uri="{BB962C8B-B14F-4D97-AF65-F5344CB8AC3E}">
        <p14:creationId xmlns:p14="http://schemas.microsoft.com/office/powerpoint/2010/main" val="214075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5" end="5"/>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16FA6-235E-47E5-B055-877CFAC3413E}"/>
              </a:ext>
            </a:extLst>
          </p:cNvPr>
          <p:cNvSpPr>
            <a:spLocks noGrp="1"/>
          </p:cNvSpPr>
          <p:nvPr>
            <p:ph type="title"/>
          </p:nvPr>
        </p:nvSpPr>
        <p:spPr/>
        <p:txBody>
          <a:bodyPr/>
          <a:lstStyle/>
          <a:p>
            <a:r>
              <a:rPr lang="en-GB" dirty="0"/>
              <a:t>Public Health Network Cymru (2017)</a:t>
            </a:r>
          </a:p>
        </p:txBody>
      </p:sp>
      <p:sp>
        <p:nvSpPr>
          <p:cNvPr id="3" name="Content Placeholder 2">
            <a:extLst>
              <a:ext uri="{FF2B5EF4-FFF2-40B4-BE49-F238E27FC236}">
                <a16:creationId xmlns:a16="http://schemas.microsoft.com/office/drawing/2014/main" id="{C8F719FD-BDC5-436D-AE45-FC282F36833A}"/>
              </a:ext>
            </a:extLst>
          </p:cNvPr>
          <p:cNvSpPr>
            <a:spLocks noGrp="1"/>
          </p:cNvSpPr>
          <p:nvPr>
            <p:ph idx="1"/>
          </p:nvPr>
        </p:nvSpPr>
        <p:spPr/>
        <p:txBody>
          <a:bodyPr/>
          <a:lstStyle/>
          <a:p>
            <a:pPr>
              <a:buFont typeface="Arial" panose="020B0604020202020204" pitchFamily="34" charset="0"/>
              <a:buChar char="•"/>
            </a:pPr>
            <a:r>
              <a:rPr lang="en-GB" sz="2000" dirty="0"/>
              <a:t>The life of a child who has experiences ACEs</a:t>
            </a:r>
          </a:p>
          <a:p>
            <a:endParaRPr lang="en-GB" dirty="0">
              <a:solidFill>
                <a:srgbClr val="00B0F0"/>
              </a:solidFill>
              <a:hlinkClick r:id="rId2">
                <a:extLst>
                  <a:ext uri="{A12FA001-AC4F-418D-AE19-62706E023703}">
                    <ahyp:hlinkClr xmlns:ahyp="http://schemas.microsoft.com/office/drawing/2018/hyperlinkcolor" xmlns="" val="tx"/>
                  </a:ext>
                </a:extLst>
              </a:hlinkClick>
            </a:endParaRPr>
          </a:p>
          <a:p>
            <a:r>
              <a:rPr lang="en-GB" dirty="0">
                <a:solidFill>
                  <a:srgbClr val="00B0F0"/>
                </a:solidFill>
                <a:hlinkClick r:id="rId2">
                  <a:extLst>
                    <a:ext uri="{A12FA001-AC4F-418D-AE19-62706E023703}">
                      <ahyp:hlinkClr xmlns:ahyp="http://schemas.microsoft.com/office/drawing/2018/hyperlinkcolor" xmlns="" val="tx"/>
                    </a:ext>
                  </a:extLst>
                </a:hlinkClick>
              </a:rPr>
              <a:t>https://www.youtube.com/watch?v=XHgLYI9KZ-A</a:t>
            </a:r>
            <a:r>
              <a:rPr lang="en-GB" dirty="0"/>
              <a:t> </a:t>
            </a:r>
          </a:p>
        </p:txBody>
      </p:sp>
    </p:spTree>
    <p:extLst>
      <p:ext uri="{BB962C8B-B14F-4D97-AF65-F5344CB8AC3E}">
        <p14:creationId xmlns:p14="http://schemas.microsoft.com/office/powerpoint/2010/main" val="28784337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6A641-037A-4043-AB95-9A81F61A2083}"/>
              </a:ext>
            </a:extLst>
          </p:cNvPr>
          <p:cNvSpPr>
            <a:spLocks noGrp="1"/>
          </p:cNvSpPr>
          <p:nvPr>
            <p:ph type="title"/>
          </p:nvPr>
        </p:nvSpPr>
        <p:spPr/>
        <p:txBody>
          <a:bodyPr/>
          <a:lstStyle/>
          <a:p>
            <a:r>
              <a:rPr lang="en-GB" dirty="0"/>
              <a:t>Risk factors – 10 minute group work</a:t>
            </a:r>
          </a:p>
        </p:txBody>
      </p:sp>
      <p:sp>
        <p:nvSpPr>
          <p:cNvPr id="3" name="Content Placeholder 2">
            <a:extLst>
              <a:ext uri="{FF2B5EF4-FFF2-40B4-BE49-F238E27FC236}">
                <a16:creationId xmlns:a16="http://schemas.microsoft.com/office/drawing/2014/main" id="{93EFCF3C-1036-4F79-8499-6DC04046159A}"/>
              </a:ext>
            </a:extLst>
          </p:cNvPr>
          <p:cNvSpPr>
            <a:spLocks noGrp="1"/>
          </p:cNvSpPr>
          <p:nvPr>
            <p:ph idx="1"/>
          </p:nvPr>
        </p:nvSpPr>
        <p:spPr/>
        <p:txBody>
          <a:bodyPr/>
          <a:lstStyle/>
          <a:p>
            <a:pPr>
              <a:buFont typeface="Arial" panose="020B0604020202020204" pitchFamily="34" charset="0"/>
              <a:buChar char="•"/>
            </a:pPr>
            <a:r>
              <a:rPr lang="en-GB" sz="2800" dirty="0"/>
              <a:t>What are the possible risk factors for families and individuals?</a:t>
            </a:r>
          </a:p>
          <a:p>
            <a:pPr>
              <a:buFont typeface="Arial" panose="020B0604020202020204" pitchFamily="34" charset="0"/>
              <a:buChar char="•"/>
            </a:pPr>
            <a:endParaRPr lang="en-GB" sz="2800" dirty="0"/>
          </a:p>
          <a:p>
            <a:pPr>
              <a:buFont typeface="Arial" panose="020B0604020202020204" pitchFamily="34" charset="0"/>
              <a:buChar char="•"/>
            </a:pPr>
            <a:r>
              <a:rPr lang="en-GB" sz="2800" dirty="0"/>
              <a:t>What are the possible risk factors for communities?</a:t>
            </a:r>
          </a:p>
          <a:p>
            <a:pPr>
              <a:buFont typeface="Arial" panose="020B0604020202020204" pitchFamily="34" charset="0"/>
              <a:buChar char="•"/>
            </a:pPr>
            <a:endParaRPr lang="en-GB" sz="2800" dirty="0"/>
          </a:p>
          <a:p>
            <a:pPr>
              <a:buFont typeface="Arial" panose="020B0604020202020204" pitchFamily="34" charset="0"/>
              <a:buChar char="•"/>
            </a:pPr>
            <a:r>
              <a:rPr lang="en-GB" sz="2800" dirty="0"/>
              <a:t>Feedback</a:t>
            </a:r>
          </a:p>
          <a:p>
            <a:endParaRPr lang="en-GB" dirty="0"/>
          </a:p>
        </p:txBody>
      </p:sp>
    </p:spTree>
    <p:extLst>
      <p:ext uri="{BB962C8B-B14F-4D97-AF65-F5344CB8AC3E}">
        <p14:creationId xmlns:p14="http://schemas.microsoft.com/office/powerpoint/2010/main" val="9601958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F250E-634A-4164-87E7-B937A28297C1}"/>
              </a:ext>
            </a:extLst>
          </p:cNvPr>
          <p:cNvSpPr>
            <a:spLocks noGrp="1"/>
          </p:cNvSpPr>
          <p:nvPr>
            <p:ph type="title"/>
          </p:nvPr>
        </p:nvSpPr>
        <p:spPr/>
        <p:txBody>
          <a:bodyPr/>
          <a:lstStyle/>
          <a:p>
            <a:r>
              <a:rPr lang="en-GB" dirty="0"/>
              <a:t>Individual and family Risk factors</a:t>
            </a:r>
          </a:p>
        </p:txBody>
      </p:sp>
      <p:sp>
        <p:nvSpPr>
          <p:cNvPr id="3" name="Content Placeholder 2">
            <a:extLst>
              <a:ext uri="{FF2B5EF4-FFF2-40B4-BE49-F238E27FC236}">
                <a16:creationId xmlns:a16="http://schemas.microsoft.com/office/drawing/2014/main" id="{6A2991C2-C4AF-47C4-9CFC-B95DC04C68E7}"/>
              </a:ext>
            </a:extLst>
          </p:cNvPr>
          <p:cNvSpPr>
            <a:spLocks noGrp="1"/>
          </p:cNvSpPr>
          <p:nvPr>
            <p:ph idx="1"/>
          </p:nvPr>
        </p:nvSpPr>
        <p:spPr/>
        <p:txBody>
          <a:bodyPr>
            <a:normAutofit fontScale="92500" lnSpcReduction="10000"/>
          </a:bodyPr>
          <a:lstStyle/>
          <a:p>
            <a:pPr algn="l">
              <a:buFont typeface="Arial" panose="020B0604020202020204" pitchFamily="34" charset="0"/>
              <a:buChar char="•"/>
            </a:pPr>
            <a:r>
              <a:rPr lang="en-GB" b="0" i="0" dirty="0">
                <a:solidFill>
                  <a:srgbClr val="000000"/>
                </a:solidFill>
                <a:effectLst/>
                <a:latin typeface="Open Sans"/>
              </a:rPr>
              <a:t>Families with caring responsibilities </a:t>
            </a:r>
            <a:r>
              <a:rPr lang="en-GB" dirty="0">
                <a:solidFill>
                  <a:srgbClr val="000000"/>
                </a:solidFill>
                <a:latin typeface="Open Sans"/>
              </a:rPr>
              <a:t>for </a:t>
            </a:r>
            <a:r>
              <a:rPr lang="en-GB" b="0" i="0" dirty="0">
                <a:solidFill>
                  <a:srgbClr val="000000"/>
                </a:solidFill>
                <a:effectLst/>
                <a:latin typeface="Open Sans"/>
              </a:rPr>
              <a:t>children and young people with special needs (for example, disabilities, mental health issues, chronic physical illnesses)</a:t>
            </a:r>
          </a:p>
          <a:p>
            <a:pPr algn="l">
              <a:buFont typeface="Arial" panose="020B0604020202020204" pitchFamily="34" charset="0"/>
              <a:buChar char="•"/>
            </a:pPr>
            <a:r>
              <a:rPr lang="en-GB" b="0" i="0" dirty="0">
                <a:solidFill>
                  <a:srgbClr val="000000"/>
                </a:solidFill>
                <a:effectLst/>
                <a:latin typeface="Open Sans"/>
              </a:rPr>
              <a:t>High levels of stress in the family</a:t>
            </a:r>
          </a:p>
          <a:p>
            <a:pPr algn="l">
              <a:buFont typeface="Arial" panose="020B0604020202020204" pitchFamily="34" charset="0"/>
              <a:buChar char="•"/>
            </a:pPr>
            <a:r>
              <a:rPr lang="en-GB" b="0" i="0" dirty="0">
                <a:solidFill>
                  <a:srgbClr val="000000"/>
                </a:solidFill>
                <a:effectLst/>
                <a:latin typeface="Open Sans"/>
              </a:rPr>
              <a:t>Families who use smacking as a form of punishment</a:t>
            </a:r>
          </a:p>
          <a:p>
            <a:pPr algn="l">
              <a:buFont typeface="Arial" panose="020B0604020202020204" pitchFamily="34" charset="0"/>
              <a:buChar char="•"/>
            </a:pPr>
            <a:r>
              <a:rPr lang="en-GB" b="0" i="0" dirty="0">
                <a:solidFill>
                  <a:srgbClr val="000000"/>
                </a:solidFill>
                <a:effectLst/>
                <a:latin typeface="Open Sans"/>
              </a:rPr>
              <a:t>Inconsistent boundaries and low parental supervision in families</a:t>
            </a:r>
          </a:p>
          <a:p>
            <a:pPr algn="l">
              <a:buFont typeface="Arial" panose="020B0604020202020204" pitchFamily="34" charset="0"/>
              <a:buChar char="•"/>
            </a:pPr>
            <a:r>
              <a:rPr lang="en-GB" b="0" i="0" dirty="0">
                <a:solidFill>
                  <a:srgbClr val="000000"/>
                </a:solidFill>
                <a:effectLst/>
                <a:latin typeface="Open Sans"/>
              </a:rPr>
              <a:t>Families that are isolated from and not connected to other people (extended family, friends, neighbours)</a:t>
            </a:r>
          </a:p>
          <a:p>
            <a:pPr algn="l">
              <a:buFont typeface="Arial" panose="020B0604020202020204" pitchFamily="34" charset="0"/>
              <a:buChar char="•"/>
            </a:pPr>
            <a:r>
              <a:rPr lang="en-GB" b="0" i="0" dirty="0">
                <a:solidFill>
                  <a:srgbClr val="000000"/>
                </a:solidFill>
                <a:effectLst/>
                <a:latin typeface="Open Sans"/>
              </a:rPr>
              <a:t>Families with high conflict and negative communication styles</a:t>
            </a:r>
          </a:p>
          <a:p>
            <a:pPr algn="l">
              <a:buFont typeface="Arial" panose="020B0604020202020204" pitchFamily="34" charset="0"/>
              <a:buChar char="•"/>
            </a:pPr>
            <a:r>
              <a:rPr lang="en-GB" b="0" i="0" dirty="0">
                <a:solidFill>
                  <a:srgbClr val="000000"/>
                </a:solidFill>
                <a:effectLst/>
                <a:latin typeface="Open Sans"/>
              </a:rPr>
              <a:t>Attitudes of accepting or justifying violence or aggression within the family</a:t>
            </a:r>
          </a:p>
          <a:p>
            <a:endParaRPr lang="en-GB" dirty="0"/>
          </a:p>
          <a:p>
            <a:endParaRPr lang="en-GB" dirty="0"/>
          </a:p>
        </p:txBody>
      </p:sp>
    </p:spTree>
    <p:extLst>
      <p:ext uri="{BB962C8B-B14F-4D97-AF65-F5344CB8AC3E}">
        <p14:creationId xmlns:p14="http://schemas.microsoft.com/office/powerpoint/2010/main" val="19379459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E6990-662D-4C26-BBEB-F22539863ABB}"/>
              </a:ext>
            </a:extLst>
          </p:cNvPr>
          <p:cNvSpPr>
            <a:spLocks noGrp="1"/>
          </p:cNvSpPr>
          <p:nvPr>
            <p:ph type="title"/>
          </p:nvPr>
        </p:nvSpPr>
        <p:spPr/>
        <p:txBody>
          <a:bodyPr/>
          <a:lstStyle/>
          <a:p>
            <a:r>
              <a:rPr lang="en-GB" dirty="0" err="1"/>
              <a:t>Cont</a:t>
            </a:r>
            <a:r>
              <a:rPr lang="en-GB" dirty="0"/>
              <a:t>…</a:t>
            </a:r>
          </a:p>
        </p:txBody>
      </p:sp>
      <p:sp>
        <p:nvSpPr>
          <p:cNvPr id="3" name="Content Placeholder 2">
            <a:extLst>
              <a:ext uri="{FF2B5EF4-FFF2-40B4-BE49-F238E27FC236}">
                <a16:creationId xmlns:a16="http://schemas.microsoft.com/office/drawing/2014/main" id="{C86F2488-9A55-4B94-A2AF-C19109D04BEE}"/>
              </a:ext>
            </a:extLst>
          </p:cNvPr>
          <p:cNvSpPr>
            <a:spLocks noGrp="1"/>
          </p:cNvSpPr>
          <p:nvPr>
            <p:ph idx="1"/>
          </p:nvPr>
        </p:nvSpPr>
        <p:spPr/>
        <p:txBody>
          <a:bodyPr>
            <a:normAutofit fontScale="85000" lnSpcReduction="20000"/>
          </a:bodyPr>
          <a:lstStyle/>
          <a:p>
            <a:pPr algn="l">
              <a:buFont typeface="Arial" panose="020B0604020202020204" pitchFamily="34" charset="0"/>
              <a:buChar char="•"/>
            </a:pPr>
            <a:r>
              <a:rPr lang="en-GB" dirty="0">
                <a:solidFill>
                  <a:srgbClr val="000000"/>
                </a:solidFill>
                <a:latin typeface="Open Sans"/>
              </a:rPr>
              <a:t>C</a:t>
            </a:r>
            <a:r>
              <a:rPr lang="en-GB" b="0" i="0" dirty="0">
                <a:solidFill>
                  <a:srgbClr val="000000"/>
                </a:solidFill>
                <a:effectLst/>
                <a:latin typeface="Open Sans"/>
              </a:rPr>
              <a:t>hildren and young people who don’t feel close to their parents/caregivers and feel like they can’t talk to them about their feelings</a:t>
            </a:r>
          </a:p>
          <a:p>
            <a:pPr algn="l">
              <a:buFont typeface="Arial" panose="020B0604020202020204" pitchFamily="34" charset="0"/>
              <a:buChar char="•"/>
            </a:pPr>
            <a:r>
              <a:rPr lang="en-GB" b="0" i="0" dirty="0">
                <a:solidFill>
                  <a:srgbClr val="000000"/>
                </a:solidFill>
                <a:effectLst/>
                <a:latin typeface="Open Sans"/>
              </a:rPr>
              <a:t>Young people who start relationships early or engaging in sexual activity early</a:t>
            </a:r>
          </a:p>
          <a:p>
            <a:pPr algn="l">
              <a:buFont typeface="Arial" panose="020B0604020202020204" pitchFamily="34" charset="0"/>
              <a:buChar char="•"/>
            </a:pPr>
            <a:r>
              <a:rPr lang="en-GB" b="0" i="0" dirty="0">
                <a:solidFill>
                  <a:srgbClr val="000000"/>
                </a:solidFill>
                <a:effectLst/>
                <a:latin typeface="Open Sans"/>
              </a:rPr>
              <a:t>Young people and children who have few or no friends, or who's friends are aggressive or show negative behaviour</a:t>
            </a:r>
          </a:p>
          <a:p>
            <a:pPr algn="l">
              <a:buFont typeface="Arial" panose="020B0604020202020204" pitchFamily="34" charset="0"/>
              <a:buChar char="•"/>
            </a:pPr>
            <a:r>
              <a:rPr lang="en-GB" b="0" i="0" dirty="0">
                <a:solidFill>
                  <a:srgbClr val="000000"/>
                </a:solidFill>
                <a:effectLst/>
                <a:latin typeface="Open Sans"/>
              </a:rPr>
              <a:t>Families with caregivers who have a limited understanding of children and young people’s needs or development</a:t>
            </a:r>
          </a:p>
          <a:p>
            <a:pPr algn="l">
              <a:buFont typeface="Arial" panose="020B0604020202020204" pitchFamily="34" charset="0"/>
              <a:buChar char="•"/>
            </a:pPr>
            <a:r>
              <a:rPr lang="en-GB" b="0" i="0" dirty="0">
                <a:solidFill>
                  <a:srgbClr val="000000"/>
                </a:solidFill>
                <a:effectLst/>
                <a:latin typeface="Open Sans"/>
              </a:rPr>
              <a:t>Families who have previous experience of abuse or were neglected as children and young people</a:t>
            </a:r>
          </a:p>
          <a:p>
            <a:pPr algn="l">
              <a:buFont typeface="Arial" panose="020B0604020202020204" pitchFamily="34" charset="0"/>
              <a:buChar char="•"/>
            </a:pPr>
            <a:r>
              <a:rPr lang="en-GB" b="0" i="0" dirty="0">
                <a:solidFill>
                  <a:srgbClr val="000000"/>
                </a:solidFill>
                <a:effectLst/>
                <a:latin typeface="Open Sans"/>
              </a:rPr>
              <a:t>Families with young caregivers or single parents</a:t>
            </a:r>
          </a:p>
          <a:p>
            <a:pPr algn="l">
              <a:buFont typeface="Arial" panose="020B0604020202020204" pitchFamily="34" charset="0"/>
              <a:buChar char="•"/>
            </a:pPr>
            <a:r>
              <a:rPr lang="en-GB" b="0" i="0" dirty="0">
                <a:solidFill>
                  <a:srgbClr val="000000"/>
                </a:solidFill>
                <a:effectLst/>
                <a:latin typeface="Open Sans"/>
              </a:rPr>
              <a:t>Families with low income</a:t>
            </a:r>
          </a:p>
          <a:p>
            <a:pPr algn="l">
              <a:buFont typeface="Arial" panose="020B0604020202020204" pitchFamily="34" charset="0"/>
              <a:buChar char="•"/>
            </a:pPr>
            <a:r>
              <a:rPr lang="en-GB" b="0" i="0" dirty="0">
                <a:solidFill>
                  <a:srgbClr val="000000"/>
                </a:solidFill>
                <a:effectLst/>
                <a:latin typeface="Open Sans"/>
              </a:rPr>
              <a:t>Families with adults with low levels of education</a:t>
            </a:r>
          </a:p>
          <a:p>
            <a:endParaRPr lang="en-GB" dirty="0"/>
          </a:p>
        </p:txBody>
      </p:sp>
    </p:spTree>
    <p:extLst>
      <p:ext uri="{BB962C8B-B14F-4D97-AF65-F5344CB8AC3E}">
        <p14:creationId xmlns:p14="http://schemas.microsoft.com/office/powerpoint/2010/main" val="22954329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90F42-AA86-42C1-9AC8-F9DDB7C3AA31}"/>
              </a:ext>
            </a:extLst>
          </p:cNvPr>
          <p:cNvSpPr>
            <a:spLocks noGrp="1"/>
          </p:cNvSpPr>
          <p:nvPr>
            <p:ph type="title"/>
          </p:nvPr>
        </p:nvSpPr>
        <p:spPr/>
        <p:txBody>
          <a:bodyPr/>
          <a:lstStyle/>
          <a:p>
            <a:r>
              <a:rPr lang="en-GB" dirty="0"/>
              <a:t>Community Risk Factors</a:t>
            </a:r>
          </a:p>
        </p:txBody>
      </p:sp>
      <p:sp>
        <p:nvSpPr>
          <p:cNvPr id="3" name="Content Placeholder 2">
            <a:extLst>
              <a:ext uri="{FF2B5EF4-FFF2-40B4-BE49-F238E27FC236}">
                <a16:creationId xmlns:a16="http://schemas.microsoft.com/office/drawing/2014/main" id="{0D7D4C44-D9CB-4E28-A3F6-F3302C8504A2}"/>
              </a:ext>
            </a:extLst>
          </p:cNvPr>
          <p:cNvSpPr>
            <a:spLocks noGrp="1"/>
          </p:cNvSpPr>
          <p:nvPr>
            <p:ph idx="1"/>
          </p:nvPr>
        </p:nvSpPr>
        <p:spPr/>
        <p:txBody>
          <a:bodyPr>
            <a:normAutofit fontScale="92500" lnSpcReduction="20000"/>
          </a:bodyPr>
          <a:lstStyle/>
          <a:p>
            <a:pPr algn="l">
              <a:buFont typeface="Arial" panose="020B0604020202020204" pitchFamily="34" charset="0"/>
              <a:buChar char="•"/>
            </a:pPr>
            <a:r>
              <a:rPr lang="en-GB" b="0" i="0" dirty="0">
                <a:solidFill>
                  <a:srgbClr val="000000"/>
                </a:solidFill>
                <a:effectLst/>
                <a:latin typeface="Open Sans"/>
              </a:rPr>
              <a:t>High rates of violence or and crime in the community</a:t>
            </a:r>
          </a:p>
          <a:p>
            <a:pPr algn="l">
              <a:buFont typeface="Arial" panose="020B0604020202020204" pitchFamily="34" charset="0"/>
              <a:buChar char="•"/>
            </a:pPr>
            <a:r>
              <a:rPr lang="en-GB" b="0" i="0" dirty="0">
                <a:solidFill>
                  <a:srgbClr val="000000"/>
                </a:solidFill>
                <a:effectLst/>
                <a:latin typeface="Open Sans"/>
              </a:rPr>
              <a:t>Communities with high rates of poverty and limited educational and economic opportunities</a:t>
            </a:r>
          </a:p>
          <a:p>
            <a:pPr algn="l">
              <a:buFont typeface="Arial" panose="020B0604020202020204" pitchFamily="34" charset="0"/>
              <a:buChar char="•"/>
            </a:pPr>
            <a:r>
              <a:rPr lang="en-GB" b="0" i="0" dirty="0">
                <a:solidFill>
                  <a:srgbClr val="000000"/>
                </a:solidFill>
                <a:effectLst/>
                <a:latin typeface="Open Sans"/>
              </a:rPr>
              <a:t>Communities with high unemployment rates</a:t>
            </a:r>
          </a:p>
          <a:p>
            <a:pPr algn="l">
              <a:buFont typeface="Arial" panose="020B0604020202020204" pitchFamily="34" charset="0"/>
              <a:buChar char="•"/>
            </a:pPr>
            <a:r>
              <a:rPr lang="en-GB" b="0" i="0" dirty="0">
                <a:solidFill>
                  <a:srgbClr val="000000"/>
                </a:solidFill>
                <a:effectLst/>
                <a:latin typeface="Open Sans"/>
              </a:rPr>
              <a:t>Communities with easy access to drugs and alcohol</a:t>
            </a:r>
          </a:p>
          <a:p>
            <a:pPr algn="l">
              <a:buFont typeface="Arial" panose="020B0604020202020204" pitchFamily="34" charset="0"/>
              <a:buChar char="•"/>
            </a:pPr>
            <a:r>
              <a:rPr lang="en-GB" b="0" i="0" dirty="0">
                <a:solidFill>
                  <a:srgbClr val="000000"/>
                </a:solidFill>
                <a:effectLst/>
                <a:latin typeface="Open Sans"/>
              </a:rPr>
              <a:t>Communities where neighbours don’t know or look out for each other and there is low community involvement among residents</a:t>
            </a:r>
          </a:p>
          <a:p>
            <a:pPr algn="l">
              <a:buFont typeface="Arial" panose="020B0604020202020204" pitchFamily="34" charset="0"/>
              <a:buChar char="•"/>
            </a:pPr>
            <a:r>
              <a:rPr lang="en-GB" b="0" i="0" dirty="0">
                <a:solidFill>
                  <a:srgbClr val="000000"/>
                </a:solidFill>
                <a:effectLst/>
                <a:latin typeface="Open Sans"/>
              </a:rPr>
              <a:t>Communities with few community activities for young people</a:t>
            </a:r>
          </a:p>
          <a:p>
            <a:pPr algn="l">
              <a:buFont typeface="Arial" panose="020B0604020202020204" pitchFamily="34" charset="0"/>
              <a:buChar char="•"/>
            </a:pPr>
            <a:r>
              <a:rPr lang="en-GB" b="0" i="0" dirty="0">
                <a:solidFill>
                  <a:srgbClr val="000000"/>
                </a:solidFill>
                <a:effectLst/>
                <a:latin typeface="Open Sans"/>
              </a:rPr>
              <a:t>Communities with unstable housing and where residents move frequently</a:t>
            </a:r>
          </a:p>
          <a:p>
            <a:pPr algn="l">
              <a:buFont typeface="Arial" panose="020B0604020202020204" pitchFamily="34" charset="0"/>
              <a:buChar char="•"/>
            </a:pPr>
            <a:r>
              <a:rPr lang="en-GB" b="0" i="0" dirty="0">
                <a:solidFill>
                  <a:srgbClr val="000000"/>
                </a:solidFill>
                <a:effectLst/>
                <a:latin typeface="Open Sans"/>
              </a:rPr>
              <a:t>Communities where families frequently experience food insecurity</a:t>
            </a:r>
          </a:p>
          <a:p>
            <a:endParaRPr lang="en-GB" dirty="0"/>
          </a:p>
        </p:txBody>
      </p:sp>
    </p:spTree>
    <p:extLst>
      <p:ext uri="{BB962C8B-B14F-4D97-AF65-F5344CB8AC3E}">
        <p14:creationId xmlns:p14="http://schemas.microsoft.com/office/powerpoint/2010/main" val="2787915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6A641-037A-4043-AB95-9A81F61A2083}"/>
              </a:ext>
            </a:extLst>
          </p:cNvPr>
          <p:cNvSpPr>
            <a:spLocks noGrp="1"/>
          </p:cNvSpPr>
          <p:nvPr>
            <p:ph type="title"/>
          </p:nvPr>
        </p:nvSpPr>
        <p:spPr/>
        <p:txBody>
          <a:bodyPr/>
          <a:lstStyle/>
          <a:p>
            <a:r>
              <a:rPr lang="en-GB" dirty="0"/>
              <a:t>Protective factors – 10 minute group work</a:t>
            </a:r>
          </a:p>
        </p:txBody>
      </p:sp>
      <p:sp>
        <p:nvSpPr>
          <p:cNvPr id="3" name="Content Placeholder 2">
            <a:extLst>
              <a:ext uri="{FF2B5EF4-FFF2-40B4-BE49-F238E27FC236}">
                <a16:creationId xmlns:a16="http://schemas.microsoft.com/office/drawing/2014/main" id="{93EFCF3C-1036-4F79-8499-6DC04046159A}"/>
              </a:ext>
            </a:extLst>
          </p:cNvPr>
          <p:cNvSpPr>
            <a:spLocks noGrp="1"/>
          </p:cNvSpPr>
          <p:nvPr>
            <p:ph idx="1"/>
          </p:nvPr>
        </p:nvSpPr>
        <p:spPr/>
        <p:txBody>
          <a:bodyPr/>
          <a:lstStyle/>
          <a:p>
            <a:pPr>
              <a:buFont typeface="Arial" panose="020B0604020202020204" pitchFamily="34" charset="0"/>
              <a:buChar char="•"/>
            </a:pPr>
            <a:r>
              <a:rPr lang="en-GB" sz="2800" dirty="0"/>
              <a:t>What are the possible protective factors for families and individuals?</a:t>
            </a:r>
          </a:p>
          <a:p>
            <a:pPr>
              <a:buFont typeface="Arial" panose="020B0604020202020204" pitchFamily="34" charset="0"/>
              <a:buChar char="•"/>
            </a:pPr>
            <a:endParaRPr lang="en-GB" sz="2800" dirty="0"/>
          </a:p>
          <a:p>
            <a:pPr>
              <a:buFont typeface="Arial" panose="020B0604020202020204" pitchFamily="34" charset="0"/>
              <a:buChar char="•"/>
            </a:pPr>
            <a:r>
              <a:rPr lang="en-GB" sz="2800" dirty="0"/>
              <a:t>What are the possible protective factors for communities?</a:t>
            </a:r>
          </a:p>
          <a:p>
            <a:endParaRPr lang="en-GB" dirty="0"/>
          </a:p>
        </p:txBody>
      </p:sp>
      <p:pic>
        <p:nvPicPr>
          <p:cNvPr id="1028" name="Picture 4" descr="Coding Problem: Balancing a Scale | by Chai Tea Latte | Medium">
            <a:extLst>
              <a:ext uri="{FF2B5EF4-FFF2-40B4-BE49-F238E27FC236}">
                <a16:creationId xmlns:a16="http://schemas.microsoft.com/office/drawing/2014/main" id="{CFBFE405-013C-4532-8D75-C37FE0FA97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06004" y="4245045"/>
            <a:ext cx="2171700" cy="2105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82612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91728-628D-4355-9342-699C57A714D0}"/>
              </a:ext>
            </a:extLst>
          </p:cNvPr>
          <p:cNvSpPr>
            <a:spLocks noGrp="1"/>
          </p:cNvSpPr>
          <p:nvPr>
            <p:ph type="title"/>
          </p:nvPr>
        </p:nvSpPr>
        <p:spPr/>
        <p:txBody>
          <a:bodyPr/>
          <a:lstStyle/>
          <a:p>
            <a:r>
              <a:rPr lang="en-GB" dirty="0"/>
              <a:t>Individual and family Protective Factors</a:t>
            </a:r>
          </a:p>
        </p:txBody>
      </p:sp>
      <p:sp>
        <p:nvSpPr>
          <p:cNvPr id="3" name="Content Placeholder 2">
            <a:extLst>
              <a:ext uri="{FF2B5EF4-FFF2-40B4-BE49-F238E27FC236}">
                <a16:creationId xmlns:a16="http://schemas.microsoft.com/office/drawing/2014/main" id="{46ED008D-80E9-4AAB-A019-343B8AC83F36}"/>
              </a:ext>
            </a:extLst>
          </p:cNvPr>
          <p:cNvSpPr>
            <a:spLocks noGrp="1"/>
          </p:cNvSpPr>
          <p:nvPr>
            <p:ph idx="1"/>
          </p:nvPr>
        </p:nvSpPr>
        <p:spPr/>
        <p:txBody>
          <a:bodyPr>
            <a:normAutofit fontScale="92500" lnSpcReduction="10000"/>
          </a:bodyPr>
          <a:lstStyle/>
          <a:p>
            <a:pPr>
              <a:buFont typeface="Arial" panose="020B0604020202020204" pitchFamily="34" charset="0"/>
              <a:buChar char="•"/>
            </a:pPr>
            <a:r>
              <a:rPr lang="en-GB" b="0" i="0" dirty="0">
                <a:solidFill>
                  <a:srgbClr val="000000"/>
                </a:solidFill>
                <a:effectLst/>
                <a:latin typeface="Open Sans"/>
              </a:rPr>
              <a:t>Families who create safe, stable, and nurturing relationships, meaning, children and young people have a consistent family life where they are safe, taken care of, and supported</a:t>
            </a:r>
          </a:p>
          <a:p>
            <a:pPr algn="l">
              <a:buFont typeface="Arial" panose="020B0604020202020204" pitchFamily="34" charset="0"/>
              <a:buChar char="•"/>
            </a:pPr>
            <a:r>
              <a:rPr lang="en-GB" b="0" i="0" dirty="0">
                <a:solidFill>
                  <a:srgbClr val="000000"/>
                </a:solidFill>
                <a:effectLst/>
                <a:latin typeface="Open Sans"/>
              </a:rPr>
              <a:t>children and young people who have positive friendships and peer networks</a:t>
            </a:r>
          </a:p>
          <a:p>
            <a:pPr algn="l">
              <a:buFont typeface="Arial" panose="020B0604020202020204" pitchFamily="34" charset="0"/>
              <a:buChar char="•"/>
            </a:pPr>
            <a:r>
              <a:rPr lang="en-GB" b="0" i="0" dirty="0">
                <a:solidFill>
                  <a:srgbClr val="000000"/>
                </a:solidFill>
                <a:effectLst/>
                <a:latin typeface="Open Sans"/>
              </a:rPr>
              <a:t>children and young people who do well in school</a:t>
            </a:r>
          </a:p>
          <a:p>
            <a:pPr algn="l">
              <a:buFont typeface="Arial" panose="020B0604020202020204" pitchFamily="34" charset="0"/>
              <a:buChar char="•"/>
            </a:pPr>
            <a:r>
              <a:rPr lang="en-GB" b="0" i="0" dirty="0">
                <a:solidFill>
                  <a:srgbClr val="000000"/>
                </a:solidFill>
                <a:effectLst/>
                <a:latin typeface="Open Sans"/>
              </a:rPr>
              <a:t>children and young people who have caring adults outside the family who serve as mentors/role models</a:t>
            </a:r>
          </a:p>
          <a:p>
            <a:pPr algn="l">
              <a:buFont typeface="Arial" panose="020B0604020202020204" pitchFamily="34" charset="0"/>
              <a:buChar char="•"/>
            </a:pPr>
            <a:r>
              <a:rPr lang="en-GB" b="0" i="0" dirty="0">
                <a:solidFill>
                  <a:srgbClr val="000000"/>
                </a:solidFill>
                <a:effectLst/>
                <a:latin typeface="Open Sans"/>
              </a:rPr>
              <a:t>Families where caregivers can meet basic needs of food, shelter, and health services for children and young people</a:t>
            </a:r>
          </a:p>
          <a:p>
            <a:pPr algn="l">
              <a:buFont typeface="Arial" panose="020B0604020202020204" pitchFamily="34" charset="0"/>
              <a:buChar char="•"/>
            </a:pPr>
            <a:r>
              <a:rPr lang="en-GB" b="0" i="0" dirty="0">
                <a:solidFill>
                  <a:srgbClr val="000000"/>
                </a:solidFill>
                <a:effectLst/>
                <a:latin typeface="Open Sans"/>
              </a:rPr>
              <a:t>Families where caregivers have college degrees or higher</a:t>
            </a:r>
          </a:p>
          <a:p>
            <a:endParaRPr lang="en-GB" dirty="0"/>
          </a:p>
        </p:txBody>
      </p:sp>
    </p:spTree>
    <p:extLst>
      <p:ext uri="{BB962C8B-B14F-4D97-AF65-F5344CB8AC3E}">
        <p14:creationId xmlns:p14="http://schemas.microsoft.com/office/powerpoint/2010/main" val="14871469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C5293-1823-4DC2-8FC8-BD156549B920}"/>
              </a:ext>
            </a:extLst>
          </p:cNvPr>
          <p:cNvSpPr>
            <a:spLocks noGrp="1"/>
          </p:cNvSpPr>
          <p:nvPr>
            <p:ph type="title"/>
          </p:nvPr>
        </p:nvSpPr>
        <p:spPr/>
        <p:txBody>
          <a:bodyPr/>
          <a:lstStyle/>
          <a:p>
            <a:r>
              <a:rPr lang="en-GB" dirty="0" err="1"/>
              <a:t>Cont</a:t>
            </a:r>
            <a:r>
              <a:rPr lang="en-GB" dirty="0"/>
              <a:t>…</a:t>
            </a:r>
          </a:p>
        </p:txBody>
      </p:sp>
      <p:sp>
        <p:nvSpPr>
          <p:cNvPr id="3" name="Content Placeholder 2">
            <a:extLst>
              <a:ext uri="{FF2B5EF4-FFF2-40B4-BE49-F238E27FC236}">
                <a16:creationId xmlns:a16="http://schemas.microsoft.com/office/drawing/2014/main" id="{AE88BCFC-648A-4A6D-BB26-E22F71271528}"/>
              </a:ext>
            </a:extLst>
          </p:cNvPr>
          <p:cNvSpPr>
            <a:spLocks noGrp="1"/>
          </p:cNvSpPr>
          <p:nvPr>
            <p:ph idx="1"/>
          </p:nvPr>
        </p:nvSpPr>
        <p:spPr/>
        <p:txBody>
          <a:bodyPr>
            <a:normAutofit fontScale="92500" lnSpcReduction="10000"/>
          </a:bodyPr>
          <a:lstStyle/>
          <a:p>
            <a:pPr algn="l">
              <a:buFont typeface="Arial" panose="020B0604020202020204" pitchFamily="34" charset="0"/>
              <a:buChar char="•"/>
            </a:pPr>
            <a:r>
              <a:rPr lang="en-GB" b="0" i="0" dirty="0">
                <a:solidFill>
                  <a:srgbClr val="000000"/>
                </a:solidFill>
                <a:effectLst/>
                <a:latin typeface="Open Sans"/>
              </a:rPr>
              <a:t>Families where caregivers have steady employment</a:t>
            </a:r>
          </a:p>
          <a:p>
            <a:pPr algn="l">
              <a:buFont typeface="Arial" panose="020B0604020202020204" pitchFamily="34" charset="0"/>
              <a:buChar char="•"/>
            </a:pPr>
            <a:r>
              <a:rPr lang="en-GB" b="0" i="0" dirty="0">
                <a:solidFill>
                  <a:srgbClr val="000000"/>
                </a:solidFill>
                <a:effectLst/>
                <a:latin typeface="Open Sans"/>
              </a:rPr>
              <a:t>Families with strong social support networks and positive relationships with the people around them</a:t>
            </a:r>
          </a:p>
          <a:p>
            <a:pPr algn="l">
              <a:buFont typeface="Arial" panose="020B0604020202020204" pitchFamily="34" charset="0"/>
              <a:buChar char="•"/>
            </a:pPr>
            <a:r>
              <a:rPr lang="en-GB" b="0" i="0" dirty="0">
                <a:solidFill>
                  <a:srgbClr val="000000"/>
                </a:solidFill>
                <a:effectLst/>
                <a:latin typeface="Open Sans"/>
              </a:rPr>
              <a:t>Families where caregivers engage in parental monitoring, supervision, and consistent enforcement of rules</a:t>
            </a:r>
          </a:p>
          <a:p>
            <a:pPr algn="l">
              <a:buFont typeface="Arial" panose="020B0604020202020204" pitchFamily="34" charset="0"/>
              <a:buChar char="•"/>
            </a:pPr>
            <a:r>
              <a:rPr lang="en-GB" b="0" i="0" dirty="0">
                <a:solidFill>
                  <a:srgbClr val="000000"/>
                </a:solidFill>
                <a:effectLst/>
                <a:latin typeface="Open Sans"/>
              </a:rPr>
              <a:t>Families where caregivers/adults work through conflicts peacefully</a:t>
            </a:r>
          </a:p>
          <a:p>
            <a:pPr algn="l">
              <a:buFont typeface="Arial" panose="020B0604020202020204" pitchFamily="34" charset="0"/>
              <a:buChar char="•"/>
            </a:pPr>
            <a:r>
              <a:rPr lang="en-GB" b="0" i="0" dirty="0">
                <a:solidFill>
                  <a:srgbClr val="000000"/>
                </a:solidFill>
                <a:effectLst/>
                <a:latin typeface="Open Sans"/>
              </a:rPr>
              <a:t>Families where caregivers help children and young people work through problems</a:t>
            </a:r>
          </a:p>
          <a:p>
            <a:pPr algn="l">
              <a:buFont typeface="Arial" panose="020B0604020202020204" pitchFamily="34" charset="0"/>
              <a:buChar char="•"/>
            </a:pPr>
            <a:r>
              <a:rPr lang="en-GB" b="0" i="0" dirty="0">
                <a:solidFill>
                  <a:srgbClr val="000000"/>
                </a:solidFill>
                <a:effectLst/>
                <a:latin typeface="Open Sans"/>
              </a:rPr>
              <a:t>Families that engage in fun, positive activities together</a:t>
            </a:r>
          </a:p>
          <a:p>
            <a:pPr algn="l">
              <a:buFont typeface="Arial" panose="020B0604020202020204" pitchFamily="34" charset="0"/>
              <a:buChar char="•"/>
            </a:pPr>
            <a:r>
              <a:rPr lang="en-GB" b="0" i="0" dirty="0">
                <a:solidFill>
                  <a:srgbClr val="000000"/>
                </a:solidFill>
                <a:effectLst/>
                <a:latin typeface="Open Sans"/>
              </a:rPr>
              <a:t>Families that encourage the importance of school for children and young people</a:t>
            </a:r>
          </a:p>
          <a:p>
            <a:endParaRPr lang="en-GB" dirty="0"/>
          </a:p>
        </p:txBody>
      </p:sp>
    </p:spTree>
    <p:extLst>
      <p:ext uri="{BB962C8B-B14F-4D97-AF65-F5344CB8AC3E}">
        <p14:creationId xmlns:p14="http://schemas.microsoft.com/office/powerpoint/2010/main" val="235296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8A685-9E68-4D2F-B673-840BE94D29F3}"/>
              </a:ext>
            </a:extLst>
          </p:cNvPr>
          <p:cNvSpPr>
            <a:spLocks noGrp="1"/>
          </p:cNvSpPr>
          <p:nvPr>
            <p:ph type="title"/>
          </p:nvPr>
        </p:nvSpPr>
        <p:spPr/>
        <p:txBody>
          <a:bodyPr/>
          <a:lstStyle/>
          <a:p>
            <a:r>
              <a:rPr lang="en-GB" dirty="0"/>
              <a:t>Community protective factors</a:t>
            </a:r>
          </a:p>
        </p:txBody>
      </p:sp>
      <p:sp>
        <p:nvSpPr>
          <p:cNvPr id="3" name="Content Placeholder 2">
            <a:extLst>
              <a:ext uri="{FF2B5EF4-FFF2-40B4-BE49-F238E27FC236}">
                <a16:creationId xmlns:a16="http://schemas.microsoft.com/office/drawing/2014/main" id="{59388029-474D-427B-8300-C90D3C796A49}"/>
              </a:ext>
            </a:extLst>
          </p:cNvPr>
          <p:cNvSpPr>
            <a:spLocks noGrp="1"/>
          </p:cNvSpPr>
          <p:nvPr>
            <p:ph idx="1"/>
          </p:nvPr>
        </p:nvSpPr>
        <p:spPr>
          <a:xfrm>
            <a:off x="885825" y="1943101"/>
            <a:ext cx="10820399" cy="4286250"/>
          </a:xfrm>
        </p:spPr>
        <p:txBody>
          <a:bodyPr>
            <a:normAutofit fontScale="77500" lnSpcReduction="20000"/>
          </a:bodyPr>
          <a:lstStyle/>
          <a:p>
            <a:pPr algn="l">
              <a:buFont typeface="Arial" panose="020B0604020202020204" pitchFamily="34" charset="0"/>
              <a:buChar char="•"/>
            </a:pPr>
            <a:r>
              <a:rPr lang="en-GB" sz="2600" b="0" i="0" dirty="0">
                <a:solidFill>
                  <a:srgbClr val="000000"/>
                </a:solidFill>
                <a:effectLst/>
                <a:latin typeface="Open Sans"/>
              </a:rPr>
              <a:t>Communities where families have access to economic and financial help</a:t>
            </a:r>
          </a:p>
          <a:p>
            <a:pPr algn="l">
              <a:buFont typeface="Arial" panose="020B0604020202020204" pitchFamily="34" charset="0"/>
              <a:buChar char="•"/>
            </a:pPr>
            <a:r>
              <a:rPr lang="en-GB" sz="2600" b="0" i="0" dirty="0">
                <a:solidFill>
                  <a:srgbClr val="000000"/>
                </a:solidFill>
                <a:effectLst/>
                <a:latin typeface="Open Sans"/>
              </a:rPr>
              <a:t>Communities where families have access to medical care and mental health services</a:t>
            </a:r>
          </a:p>
          <a:p>
            <a:pPr algn="l">
              <a:buFont typeface="Arial" panose="020B0604020202020204" pitchFamily="34" charset="0"/>
              <a:buChar char="•"/>
            </a:pPr>
            <a:r>
              <a:rPr lang="en-GB" sz="2600" b="0" i="0" dirty="0">
                <a:solidFill>
                  <a:srgbClr val="000000"/>
                </a:solidFill>
                <a:effectLst/>
                <a:latin typeface="Open Sans"/>
              </a:rPr>
              <a:t>Communities with access to safe, stable housing</a:t>
            </a:r>
          </a:p>
          <a:p>
            <a:pPr algn="l">
              <a:buFont typeface="Arial" panose="020B0604020202020204" pitchFamily="34" charset="0"/>
              <a:buChar char="•"/>
            </a:pPr>
            <a:r>
              <a:rPr lang="en-GB" sz="2600" b="0" i="0" dirty="0">
                <a:solidFill>
                  <a:srgbClr val="000000"/>
                </a:solidFill>
                <a:effectLst/>
                <a:latin typeface="Open Sans"/>
              </a:rPr>
              <a:t>Communities where families have access to nurturing and safe childcare</a:t>
            </a:r>
          </a:p>
          <a:p>
            <a:pPr algn="l">
              <a:buFont typeface="Arial" panose="020B0604020202020204" pitchFamily="34" charset="0"/>
              <a:buChar char="•"/>
            </a:pPr>
            <a:r>
              <a:rPr lang="en-GB" sz="2600" b="0" i="0" dirty="0">
                <a:solidFill>
                  <a:srgbClr val="000000"/>
                </a:solidFill>
                <a:effectLst/>
                <a:latin typeface="Open Sans"/>
              </a:rPr>
              <a:t>Communities where families have access to high-quality preschool</a:t>
            </a:r>
          </a:p>
          <a:p>
            <a:pPr algn="l">
              <a:buFont typeface="Arial" panose="020B0604020202020204" pitchFamily="34" charset="0"/>
              <a:buChar char="•"/>
            </a:pPr>
            <a:r>
              <a:rPr lang="en-GB" sz="2600" b="0" i="0" dirty="0">
                <a:solidFill>
                  <a:srgbClr val="000000"/>
                </a:solidFill>
                <a:effectLst/>
                <a:latin typeface="Open Sans"/>
              </a:rPr>
              <a:t>Communities where families have access to safe, engaging after school programs and activities</a:t>
            </a:r>
          </a:p>
          <a:p>
            <a:pPr algn="l">
              <a:buFont typeface="Arial" panose="020B0604020202020204" pitchFamily="34" charset="0"/>
              <a:buChar char="•"/>
            </a:pPr>
            <a:r>
              <a:rPr lang="en-GB" sz="2600" b="0" i="0" dirty="0">
                <a:solidFill>
                  <a:srgbClr val="000000"/>
                </a:solidFill>
                <a:effectLst/>
                <a:latin typeface="Open Sans"/>
              </a:rPr>
              <a:t>Communities where adults have work opportunities with family-friendly policies</a:t>
            </a:r>
          </a:p>
          <a:p>
            <a:pPr algn="l">
              <a:buFont typeface="Arial" panose="020B0604020202020204" pitchFamily="34" charset="0"/>
              <a:buChar char="•"/>
            </a:pPr>
            <a:r>
              <a:rPr lang="en-GB" sz="2600" b="0" i="0" dirty="0">
                <a:solidFill>
                  <a:srgbClr val="000000"/>
                </a:solidFill>
                <a:effectLst/>
                <a:latin typeface="Open Sans"/>
              </a:rPr>
              <a:t>Communities with strong partnerships between the community and business, health care, government, and other sectors</a:t>
            </a:r>
          </a:p>
          <a:p>
            <a:pPr algn="l">
              <a:buFont typeface="Arial" panose="020B0604020202020204" pitchFamily="34" charset="0"/>
              <a:buChar char="•"/>
            </a:pPr>
            <a:r>
              <a:rPr lang="en-GB" sz="2600" b="0" i="0" dirty="0">
                <a:solidFill>
                  <a:srgbClr val="000000"/>
                </a:solidFill>
                <a:effectLst/>
                <a:latin typeface="Open Sans"/>
              </a:rPr>
              <a:t>Communities where residents feel connected to each other and are involved in the community</a:t>
            </a:r>
          </a:p>
          <a:p>
            <a:pPr algn="l">
              <a:buFont typeface="Arial" panose="020B0604020202020204" pitchFamily="34" charset="0"/>
              <a:buChar char="•"/>
            </a:pPr>
            <a:r>
              <a:rPr lang="en-GB" sz="2600" b="0" i="0" dirty="0">
                <a:solidFill>
                  <a:srgbClr val="000000"/>
                </a:solidFill>
                <a:effectLst/>
                <a:latin typeface="Open Sans"/>
              </a:rPr>
              <a:t>Communities where violence is not tolerated or accepted</a:t>
            </a:r>
          </a:p>
          <a:p>
            <a:endParaRPr lang="en-GB" dirty="0"/>
          </a:p>
        </p:txBody>
      </p:sp>
    </p:spTree>
    <p:extLst>
      <p:ext uri="{BB962C8B-B14F-4D97-AF65-F5344CB8AC3E}">
        <p14:creationId xmlns:p14="http://schemas.microsoft.com/office/powerpoint/2010/main" val="311183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3BBD7-D21B-4746-9F32-8D3A809612DE}"/>
              </a:ext>
            </a:extLst>
          </p:cNvPr>
          <p:cNvSpPr>
            <a:spLocks noGrp="1"/>
          </p:cNvSpPr>
          <p:nvPr>
            <p:ph type="title"/>
          </p:nvPr>
        </p:nvSpPr>
        <p:spPr/>
        <p:txBody>
          <a:bodyPr/>
          <a:lstStyle/>
          <a:p>
            <a:r>
              <a:rPr lang="en-GB" dirty="0"/>
              <a:t>Preventing ACEs Community example</a:t>
            </a:r>
          </a:p>
        </p:txBody>
      </p:sp>
      <p:sp>
        <p:nvSpPr>
          <p:cNvPr id="3" name="Content Placeholder 2">
            <a:extLst>
              <a:ext uri="{FF2B5EF4-FFF2-40B4-BE49-F238E27FC236}">
                <a16:creationId xmlns:a16="http://schemas.microsoft.com/office/drawing/2014/main" id="{21C854C9-73B9-4DAE-BE82-C9E11FC4C9C8}"/>
              </a:ext>
            </a:extLst>
          </p:cNvPr>
          <p:cNvSpPr>
            <a:spLocks noGrp="1"/>
          </p:cNvSpPr>
          <p:nvPr>
            <p:ph idx="1"/>
          </p:nvPr>
        </p:nvSpPr>
        <p:spPr/>
        <p:txBody>
          <a:bodyPr/>
          <a:lstStyle/>
          <a:p>
            <a:endParaRPr lang="en-GB" dirty="0">
              <a:hlinkClick r:id="rId2"/>
            </a:endParaRPr>
          </a:p>
          <a:p>
            <a:endParaRPr lang="en-GB" dirty="0">
              <a:hlinkClick r:id="rId2"/>
            </a:endParaRPr>
          </a:p>
          <a:p>
            <a:r>
              <a:rPr lang="en-GB" dirty="0">
                <a:hlinkClick r:id="rId2"/>
              </a:rPr>
              <a:t>https://youtu.be/8gm-lNpzU4g</a:t>
            </a:r>
            <a:r>
              <a:rPr lang="en-GB" dirty="0"/>
              <a:t> </a:t>
            </a:r>
          </a:p>
        </p:txBody>
      </p:sp>
    </p:spTree>
    <p:extLst>
      <p:ext uri="{BB962C8B-B14F-4D97-AF65-F5344CB8AC3E}">
        <p14:creationId xmlns:p14="http://schemas.microsoft.com/office/powerpoint/2010/main" val="28412394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7AD00-73FA-4D95-9741-A53D6AB8A3C1}"/>
              </a:ext>
            </a:extLst>
          </p:cNvPr>
          <p:cNvSpPr>
            <a:spLocks noGrp="1"/>
          </p:cNvSpPr>
          <p:nvPr>
            <p:ph type="title"/>
          </p:nvPr>
        </p:nvSpPr>
        <p:spPr/>
        <p:txBody>
          <a:bodyPr/>
          <a:lstStyle/>
          <a:p>
            <a:r>
              <a:rPr lang="en-GB" dirty="0"/>
              <a:t>So what?</a:t>
            </a:r>
          </a:p>
        </p:txBody>
      </p:sp>
      <p:sp>
        <p:nvSpPr>
          <p:cNvPr id="3" name="Content Placeholder 2">
            <a:extLst>
              <a:ext uri="{FF2B5EF4-FFF2-40B4-BE49-F238E27FC236}">
                <a16:creationId xmlns:a16="http://schemas.microsoft.com/office/drawing/2014/main" id="{AE284796-1134-45D3-A25C-B848182A2956}"/>
              </a:ext>
            </a:extLst>
          </p:cNvPr>
          <p:cNvSpPr>
            <a:spLocks noGrp="1"/>
          </p:cNvSpPr>
          <p:nvPr>
            <p:ph idx="1"/>
          </p:nvPr>
        </p:nvSpPr>
        <p:spPr/>
        <p:txBody>
          <a:bodyPr/>
          <a:lstStyle/>
          <a:p>
            <a:pPr>
              <a:buFont typeface="Arial" panose="020B0604020202020204" pitchFamily="34" charset="0"/>
              <a:buChar char="•"/>
            </a:pPr>
            <a:r>
              <a:rPr lang="en-GB" sz="2000" dirty="0"/>
              <a:t>What does this mean for young people?</a:t>
            </a:r>
          </a:p>
          <a:p>
            <a:pPr>
              <a:buFont typeface="Arial" panose="020B0604020202020204" pitchFamily="34" charset="0"/>
              <a:buChar char="•"/>
            </a:pPr>
            <a:r>
              <a:rPr lang="en-GB" sz="2000" b="0" i="0" dirty="0">
                <a:solidFill>
                  <a:srgbClr val="212529"/>
                </a:solidFill>
                <a:effectLst/>
                <a:latin typeface="Arial" panose="020B0604020202020204" pitchFamily="34" charset="0"/>
              </a:rPr>
              <a:t>Research about the lifelong impact of ACEs underscores the urgency of prevention activities to protect children and young people from these and other early traumas. </a:t>
            </a:r>
          </a:p>
          <a:p>
            <a:pPr>
              <a:buFont typeface="Arial" panose="020B0604020202020204" pitchFamily="34" charset="0"/>
              <a:buChar char="•"/>
            </a:pPr>
            <a:r>
              <a:rPr lang="en-GB" sz="2000" b="0" i="0" dirty="0">
                <a:solidFill>
                  <a:srgbClr val="212529"/>
                </a:solidFill>
                <a:effectLst/>
                <a:latin typeface="Arial" panose="020B0604020202020204" pitchFamily="34" charset="0"/>
              </a:rPr>
              <a:t>When children and young people do experience trauma, understanding the impact of ACEs can lead to more trauma-informed interventions that help to mitigate negative outcomes. </a:t>
            </a:r>
          </a:p>
          <a:p>
            <a:pPr>
              <a:buFont typeface="Arial" panose="020B0604020202020204" pitchFamily="34" charset="0"/>
              <a:buChar char="•"/>
            </a:pPr>
            <a:r>
              <a:rPr lang="en-GB" sz="2000" b="0" i="0" dirty="0">
                <a:solidFill>
                  <a:srgbClr val="212529"/>
                </a:solidFill>
                <a:effectLst/>
                <a:latin typeface="Arial" panose="020B0604020202020204" pitchFamily="34" charset="0"/>
              </a:rPr>
              <a:t>Many communities are now exploring how a focus on reducing ACEs can help prevent child maltreatment, produce healthier outcomes for children and young people and families, and save costs down the road.</a:t>
            </a:r>
            <a:endParaRPr lang="en-GB" sz="2000" dirty="0"/>
          </a:p>
          <a:p>
            <a:endParaRPr lang="en-GB" dirty="0"/>
          </a:p>
        </p:txBody>
      </p:sp>
    </p:spTree>
    <p:extLst>
      <p:ext uri="{BB962C8B-B14F-4D97-AF65-F5344CB8AC3E}">
        <p14:creationId xmlns:p14="http://schemas.microsoft.com/office/powerpoint/2010/main" val="16160204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AC66E-6758-441F-BB21-CC0AC90F15D0}"/>
              </a:ext>
            </a:extLst>
          </p:cNvPr>
          <p:cNvSpPr>
            <a:spLocks noGrp="1"/>
          </p:cNvSpPr>
          <p:nvPr>
            <p:ph type="title"/>
          </p:nvPr>
        </p:nvSpPr>
        <p:spPr/>
        <p:txBody>
          <a:bodyPr/>
          <a:lstStyle/>
          <a:p>
            <a:r>
              <a:rPr lang="en-GB" dirty="0"/>
              <a:t>Preventing ACEs in young people could reduce…</a:t>
            </a:r>
          </a:p>
        </p:txBody>
      </p:sp>
      <p:sp>
        <p:nvSpPr>
          <p:cNvPr id="3" name="Content Placeholder 2">
            <a:extLst>
              <a:ext uri="{FF2B5EF4-FFF2-40B4-BE49-F238E27FC236}">
                <a16:creationId xmlns:a16="http://schemas.microsoft.com/office/drawing/2014/main" id="{4B87F127-036B-476B-A7F7-F8B83A95302E}"/>
              </a:ext>
            </a:extLst>
          </p:cNvPr>
          <p:cNvSpPr>
            <a:spLocks noGrp="1"/>
          </p:cNvSpPr>
          <p:nvPr>
            <p:ph idx="1"/>
          </p:nvPr>
        </p:nvSpPr>
        <p:spPr/>
        <p:txBody>
          <a:bodyPr>
            <a:normAutofit/>
          </a:bodyPr>
          <a:lstStyle/>
          <a:p>
            <a:pPr>
              <a:buFont typeface="Arial" panose="020B0604020202020204" pitchFamily="34" charset="0"/>
              <a:buChar char="•"/>
            </a:pPr>
            <a:r>
              <a:rPr lang="en-GB" sz="3200" dirty="0"/>
              <a:t>Heroin/crack cocaine use (lifetime) by 66% </a:t>
            </a:r>
          </a:p>
          <a:p>
            <a:pPr>
              <a:buFont typeface="Arial" panose="020B0604020202020204" pitchFamily="34" charset="0"/>
              <a:buChar char="•"/>
            </a:pPr>
            <a:r>
              <a:rPr lang="en-GB" sz="3200" dirty="0"/>
              <a:t>Incarceration (lifetime) by 65% </a:t>
            </a:r>
          </a:p>
          <a:p>
            <a:pPr>
              <a:buFont typeface="Arial" panose="020B0604020202020204" pitchFamily="34" charset="0"/>
              <a:buChar char="•"/>
            </a:pPr>
            <a:r>
              <a:rPr lang="en-GB" sz="3200" dirty="0"/>
              <a:t>Violence perpetration (past year) by 60% </a:t>
            </a:r>
          </a:p>
          <a:p>
            <a:pPr>
              <a:buFont typeface="Arial" panose="020B0604020202020204" pitchFamily="34" charset="0"/>
              <a:buChar char="•"/>
            </a:pPr>
            <a:r>
              <a:rPr lang="en-GB" sz="3200" dirty="0"/>
              <a:t>Violence victimisation (past year) by 57%</a:t>
            </a:r>
          </a:p>
          <a:p>
            <a:pPr>
              <a:buFont typeface="Arial" panose="020B0604020202020204" pitchFamily="34" charset="0"/>
              <a:buChar char="•"/>
            </a:pPr>
            <a:r>
              <a:rPr lang="en-GB" sz="3200" dirty="0"/>
              <a:t>Cannabis use (lifetime) by 42% </a:t>
            </a:r>
          </a:p>
        </p:txBody>
      </p:sp>
    </p:spTree>
    <p:extLst>
      <p:ext uri="{BB962C8B-B14F-4D97-AF65-F5344CB8AC3E}">
        <p14:creationId xmlns:p14="http://schemas.microsoft.com/office/powerpoint/2010/main" val="21284982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0CE09-E57A-4822-8A1B-EA759E0A2E64}"/>
              </a:ext>
            </a:extLst>
          </p:cNvPr>
          <p:cNvSpPr>
            <a:spLocks noGrp="1"/>
          </p:cNvSpPr>
          <p:nvPr>
            <p:ph type="title"/>
          </p:nvPr>
        </p:nvSpPr>
        <p:spPr/>
        <p:txBody>
          <a:bodyPr/>
          <a:lstStyle/>
          <a:p>
            <a:r>
              <a:rPr lang="en-GB" dirty="0" err="1"/>
              <a:t>cont</a:t>
            </a:r>
            <a:r>
              <a:rPr lang="en-GB" dirty="0"/>
              <a:t>… </a:t>
            </a:r>
          </a:p>
        </p:txBody>
      </p:sp>
      <p:sp>
        <p:nvSpPr>
          <p:cNvPr id="3" name="Content Placeholder 2">
            <a:extLst>
              <a:ext uri="{FF2B5EF4-FFF2-40B4-BE49-F238E27FC236}">
                <a16:creationId xmlns:a16="http://schemas.microsoft.com/office/drawing/2014/main" id="{0E8AA837-1C39-4E26-9544-8436F022E330}"/>
              </a:ext>
            </a:extLst>
          </p:cNvPr>
          <p:cNvSpPr>
            <a:spLocks noGrp="1"/>
          </p:cNvSpPr>
          <p:nvPr>
            <p:ph idx="1"/>
          </p:nvPr>
        </p:nvSpPr>
        <p:spPr/>
        <p:txBody>
          <a:bodyPr>
            <a:normAutofit/>
          </a:bodyPr>
          <a:lstStyle/>
          <a:p>
            <a:pPr>
              <a:buFont typeface="Arial" panose="020B0604020202020204" pitchFamily="34" charset="0"/>
              <a:buChar char="•"/>
            </a:pPr>
            <a:r>
              <a:rPr lang="en-GB" sz="3200" dirty="0"/>
              <a:t>Unintended teen pregnancy by 41% </a:t>
            </a:r>
          </a:p>
          <a:p>
            <a:pPr>
              <a:buFont typeface="Arial" panose="020B0604020202020204" pitchFamily="34" charset="0"/>
              <a:buChar char="•"/>
            </a:pPr>
            <a:r>
              <a:rPr lang="en-GB" sz="3200" dirty="0"/>
              <a:t>High-risk drinking (current) by 35% </a:t>
            </a:r>
          </a:p>
          <a:p>
            <a:pPr>
              <a:buFont typeface="Arial" panose="020B0604020202020204" pitchFamily="34" charset="0"/>
              <a:buChar char="•"/>
            </a:pPr>
            <a:r>
              <a:rPr lang="en-GB" sz="3200" dirty="0"/>
              <a:t>Early sex (before age 16) by 31% </a:t>
            </a:r>
          </a:p>
          <a:p>
            <a:pPr>
              <a:buFont typeface="Arial" panose="020B0604020202020204" pitchFamily="34" charset="0"/>
              <a:buChar char="•"/>
            </a:pPr>
            <a:r>
              <a:rPr lang="en-GB" sz="3200" dirty="0"/>
              <a:t>Smoking tobacco or e-cigarettes (current) by 24%</a:t>
            </a:r>
          </a:p>
          <a:p>
            <a:pPr>
              <a:buFont typeface="Arial" panose="020B0604020202020204" pitchFamily="34" charset="0"/>
              <a:buChar char="•"/>
            </a:pPr>
            <a:r>
              <a:rPr lang="en-GB" sz="3200" dirty="0"/>
              <a:t>Poor diet (current; &lt;2 fruit and veg portions daily) by 16%</a:t>
            </a:r>
          </a:p>
          <a:p>
            <a:r>
              <a:rPr lang="en-GB" sz="1100" dirty="0"/>
              <a:t>(public health Wales)</a:t>
            </a:r>
          </a:p>
          <a:p>
            <a:endParaRPr lang="en-GB" dirty="0"/>
          </a:p>
        </p:txBody>
      </p:sp>
    </p:spTree>
    <p:extLst>
      <p:ext uri="{BB962C8B-B14F-4D97-AF65-F5344CB8AC3E}">
        <p14:creationId xmlns:p14="http://schemas.microsoft.com/office/powerpoint/2010/main" val="9098068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08925-044B-4843-8315-80ADCDA3CDF0}"/>
              </a:ext>
            </a:extLst>
          </p:cNvPr>
          <p:cNvSpPr>
            <a:spLocks noGrp="1"/>
          </p:cNvSpPr>
          <p:nvPr>
            <p:ph type="title"/>
          </p:nvPr>
        </p:nvSpPr>
        <p:spPr/>
        <p:txBody>
          <a:bodyPr/>
          <a:lstStyle/>
          <a:p>
            <a:r>
              <a:rPr lang="en-GB" dirty="0"/>
              <a:t>Youth worker role in ACEs</a:t>
            </a:r>
          </a:p>
        </p:txBody>
      </p:sp>
      <p:sp>
        <p:nvSpPr>
          <p:cNvPr id="3" name="Content Placeholder 2">
            <a:extLst>
              <a:ext uri="{FF2B5EF4-FFF2-40B4-BE49-F238E27FC236}">
                <a16:creationId xmlns:a16="http://schemas.microsoft.com/office/drawing/2014/main" id="{B185893B-05ED-4CFA-BA74-92FD67948513}"/>
              </a:ext>
            </a:extLst>
          </p:cNvPr>
          <p:cNvSpPr>
            <a:spLocks noGrp="1"/>
          </p:cNvSpPr>
          <p:nvPr>
            <p:ph idx="1"/>
          </p:nvPr>
        </p:nvSpPr>
        <p:spPr/>
        <p:txBody>
          <a:bodyPr/>
          <a:lstStyle/>
          <a:p>
            <a:pPr>
              <a:buFont typeface="Arial" panose="020B0604020202020204" pitchFamily="34" charset="0"/>
              <a:buChar char="•"/>
            </a:pPr>
            <a:endParaRPr lang="en-GB" sz="2800" dirty="0"/>
          </a:p>
          <a:p>
            <a:pPr>
              <a:buFont typeface="Arial" panose="020B0604020202020204" pitchFamily="34" charset="0"/>
              <a:buChar char="•"/>
            </a:pPr>
            <a:r>
              <a:rPr lang="en-GB" sz="2800" dirty="0"/>
              <a:t>Consider the 3 young people you wrote a case study about. </a:t>
            </a:r>
          </a:p>
          <a:p>
            <a:pPr>
              <a:buFont typeface="Arial" panose="020B0604020202020204" pitchFamily="34" charset="0"/>
              <a:buChar char="•"/>
            </a:pPr>
            <a:r>
              <a:rPr lang="en-GB" sz="2800" dirty="0"/>
              <a:t>What would you as youth workers do to support those young people?</a:t>
            </a:r>
          </a:p>
          <a:p>
            <a:pPr>
              <a:buFont typeface="Arial" panose="020B0604020202020204" pitchFamily="34" charset="0"/>
              <a:buChar char="•"/>
            </a:pPr>
            <a:r>
              <a:rPr lang="en-GB" sz="2800" dirty="0"/>
              <a:t>What is your role?</a:t>
            </a:r>
          </a:p>
          <a:p>
            <a:endParaRPr lang="en-GB" dirty="0"/>
          </a:p>
        </p:txBody>
      </p:sp>
    </p:spTree>
    <p:extLst>
      <p:ext uri="{BB962C8B-B14F-4D97-AF65-F5344CB8AC3E}">
        <p14:creationId xmlns:p14="http://schemas.microsoft.com/office/powerpoint/2010/main" val="22497603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B95A2-A288-46D9-BBEC-1F43C5FF8736}"/>
              </a:ext>
            </a:extLst>
          </p:cNvPr>
          <p:cNvSpPr>
            <a:spLocks noGrp="1"/>
          </p:cNvSpPr>
          <p:nvPr>
            <p:ph type="title"/>
          </p:nvPr>
        </p:nvSpPr>
        <p:spPr/>
        <p:txBody>
          <a:bodyPr/>
          <a:lstStyle/>
          <a:p>
            <a:r>
              <a:rPr lang="en-GB" dirty="0"/>
              <a:t>Youth Work role in ACEs</a:t>
            </a:r>
          </a:p>
        </p:txBody>
      </p:sp>
      <p:sp>
        <p:nvSpPr>
          <p:cNvPr id="3" name="Content Placeholder 2">
            <a:extLst>
              <a:ext uri="{FF2B5EF4-FFF2-40B4-BE49-F238E27FC236}">
                <a16:creationId xmlns:a16="http://schemas.microsoft.com/office/drawing/2014/main" id="{94375607-CA9B-4956-B280-51C2FC229F1E}"/>
              </a:ext>
            </a:extLst>
          </p:cNvPr>
          <p:cNvSpPr>
            <a:spLocks noGrp="1"/>
          </p:cNvSpPr>
          <p:nvPr>
            <p:ph idx="1"/>
          </p:nvPr>
        </p:nvSpPr>
        <p:spPr>
          <a:xfrm>
            <a:off x="1097280" y="2108201"/>
            <a:ext cx="3703320" cy="3760891"/>
          </a:xfrm>
        </p:spPr>
        <p:txBody>
          <a:bodyPr>
            <a:normAutofit lnSpcReduction="10000"/>
          </a:bodyPr>
          <a:lstStyle/>
          <a:p>
            <a:pPr>
              <a:buFont typeface="Arial" panose="020B0604020202020204" pitchFamily="34" charset="0"/>
              <a:buChar char="•"/>
            </a:pPr>
            <a:r>
              <a:rPr lang="en-GB" dirty="0"/>
              <a:t>Trusted and nurturing relationship</a:t>
            </a:r>
          </a:p>
          <a:p>
            <a:pPr>
              <a:buFont typeface="Arial" panose="020B0604020202020204" pitchFamily="34" charset="0"/>
              <a:buChar char="•"/>
            </a:pPr>
            <a:r>
              <a:rPr lang="en-GB" dirty="0"/>
              <a:t>Positive role model</a:t>
            </a:r>
          </a:p>
          <a:p>
            <a:pPr>
              <a:buFont typeface="Arial" panose="020B0604020202020204" pitchFamily="34" charset="0"/>
              <a:buChar char="•"/>
            </a:pPr>
            <a:r>
              <a:rPr lang="en-GB" dirty="0"/>
              <a:t>Support and guidance</a:t>
            </a:r>
          </a:p>
          <a:p>
            <a:pPr>
              <a:buFont typeface="Arial" panose="020B0604020202020204" pitchFamily="34" charset="0"/>
              <a:buChar char="•"/>
            </a:pPr>
            <a:r>
              <a:rPr lang="en-GB" dirty="0"/>
              <a:t>Safe adult</a:t>
            </a:r>
          </a:p>
          <a:p>
            <a:pPr>
              <a:buFont typeface="Arial" panose="020B0604020202020204" pitchFamily="34" charset="0"/>
              <a:buChar char="•"/>
            </a:pPr>
            <a:r>
              <a:rPr lang="en-GB" dirty="0"/>
              <a:t>Stable relationship</a:t>
            </a:r>
          </a:p>
          <a:p>
            <a:pPr>
              <a:buFont typeface="Arial" panose="020B0604020202020204" pitchFamily="34" charset="0"/>
              <a:buChar char="•"/>
            </a:pPr>
            <a:r>
              <a:rPr lang="en-GB" dirty="0"/>
              <a:t>Build resilience</a:t>
            </a:r>
          </a:p>
          <a:p>
            <a:pPr>
              <a:buFont typeface="Arial" panose="020B0604020202020204" pitchFamily="34" charset="0"/>
              <a:buChar char="•"/>
            </a:pPr>
            <a:r>
              <a:rPr lang="en-GB" dirty="0"/>
              <a:t>Safeguarding </a:t>
            </a:r>
          </a:p>
          <a:p>
            <a:endParaRPr lang="en-GB" dirty="0"/>
          </a:p>
        </p:txBody>
      </p:sp>
      <p:sp>
        <p:nvSpPr>
          <p:cNvPr id="6" name="Content Placeholder 2">
            <a:extLst>
              <a:ext uri="{FF2B5EF4-FFF2-40B4-BE49-F238E27FC236}">
                <a16:creationId xmlns:a16="http://schemas.microsoft.com/office/drawing/2014/main" id="{E4DDACC9-E0F3-4F06-B022-F76AE4C62528}"/>
              </a:ext>
            </a:extLst>
          </p:cNvPr>
          <p:cNvSpPr txBox="1">
            <a:spLocks/>
          </p:cNvSpPr>
          <p:nvPr/>
        </p:nvSpPr>
        <p:spPr>
          <a:xfrm>
            <a:off x="6126480" y="2092327"/>
            <a:ext cx="3703320" cy="3760891"/>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dirty="0"/>
              <a:t>Non judgemental</a:t>
            </a:r>
          </a:p>
          <a:p>
            <a:pPr>
              <a:buFont typeface="Arial" panose="020B0604020202020204" pitchFamily="34" charset="0"/>
              <a:buChar char="•"/>
            </a:pPr>
            <a:r>
              <a:rPr lang="en-GB" dirty="0"/>
              <a:t>Not statutory </a:t>
            </a:r>
          </a:p>
          <a:p>
            <a:pPr>
              <a:buFont typeface="Arial" panose="020B0604020202020204" pitchFamily="34" charset="0"/>
              <a:buChar char="•"/>
            </a:pPr>
            <a:r>
              <a:rPr lang="en-GB" dirty="0"/>
              <a:t>Clear expectations</a:t>
            </a:r>
          </a:p>
          <a:p>
            <a:pPr>
              <a:buFont typeface="Arial" panose="020B0604020202020204" pitchFamily="34" charset="0"/>
              <a:buChar char="•"/>
            </a:pPr>
            <a:r>
              <a:rPr lang="en-GB" dirty="0"/>
              <a:t>Young person lead</a:t>
            </a:r>
          </a:p>
          <a:p>
            <a:pPr>
              <a:buFont typeface="Arial" panose="020B0604020202020204" pitchFamily="34" charset="0"/>
              <a:buChar char="•"/>
            </a:pPr>
            <a:r>
              <a:rPr lang="en-GB" dirty="0"/>
              <a:t>Value skills of young person</a:t>
            </a:r>
          </a:p>
          <a:p>
            <a:pPr>
              <a:buFont typeface="Arial" panose="020B0604020202020204" pitchFamily="34" charset="0"/>
              <a:buChar char="•"/>
            </a:pPr>
            <a:r>
              <a:rPr lang="en-GB" dirty="0"/>
              <a:t>Clear boundaries</a:t>
            </a:r>
          </a:p>
          <a:p>
            <a:pPr>
              <a:buFont typeface="Arial" panose="020B0604020202020204" pitchFamily="34" charset="0"/>
              <a:buChar char="•"/>
            </a:pPr>
            <a:r>
              <a:rPr lang="en-GB" dirty="0"/>
              <a:t>Build on strengths of young people</a:t>
            </a:r>
          </a:p>
          <a:p>
            <a:endParaRPr lang="en-GB" dirty="0"/>
          </a:p>
        </p:txBody>
      </p:sp>
    </p:spTree>
    <p:extLst>
      <p:ext uri="{BB962C8B-B14F-4D97-AF65-F5344CB8AC3E}">
        <p14:creationId xmlns:p14="http://schemas.microsoft.com/office/powerpoint/2010/main" val="1827482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E9613-979D-4FF7-B707-5F326861174D}"/>
              </a:ext>
            </a:extLst>
          </p:cNvPr>
          <p:cNvSpPr>
            <a:spLocks noGrp="1"/>
          </p:cNvSpPr>
          <p:nvPr>
            <p:ph type="title"/>
          </p:nvPr>
        </p:nvSpPr>
        <p:spPr/>
        <p:txBody>
          <a:bodyPr/>
          <a:lstStyle/>
          <a:p>
            <a:r>
              <a:rPr lang="en-GB" dirty="0"/>
              <a:t>A youth work view of ACEs?</a:t>
            </a:r>
          </a:p>
        </p:txBody>
      </p:sp>
      <p:sp>
        <p:nvSpPr>
          <p:cNvPr id="3" name="Content Placeholder 2">
            <a:extLst>
              <a:ext uri="{FF2B5EF4-FFF2-40B4-BE49-F238E27FC236}">
                <a16:creationId xmlns:a16="http://schemas.microsoft.com/office/drawing/2014/main" id="{5CA148A4-7DBF-47D0-A424-00E76D2DB468}"/>
              </a:ext>
            </a:extLst>
          </p:cNvPr>
          <p:cNvSpPr>
            <a:spLocks noGrp="1"/>
          </p:cNvSpPr>
          <p:nvPr>
            <p:ph idx="1"/>
          </p:nvPr>
        </p:nvSpPr>
        <p:spPr/>
        <p:txBody>
          <a:bodyPr/>
          <a:lstStyle/>
          <a:p>
            <a:pPr algn="l"/>
            <a:r>
              <a:rPr lang="en-GB" b="0" i="0" dirty="0">
                <a:solidFill>
                  <a:srgbClr val="333333"/>
                </a:solidFill>
                <a:effectLst/>
                <a:latin typeface="Source Sans Pro" panose="020B0503030403020204" pitchFamily="34" charset="0"/>
              </a:rPr>
              <a:t>Therefore, youth work’s ace card can be defined as follows:</a:t>
            </a:r>
          </a:p>
          <a:p>
            <a:pPr algn="l">
              <a:buFont typeface="Arial" panose="020B0604020202020204" pitchFamily="34" charset="0"/>
              <a:buChar char="•"/>
            </a:pPr>
            <a:r>
              <a:rPr lang="en-GB" sz="2400" b="0" i="0" dirty="0">
                <a:solidFill>
                  <a:srgbClr val="333333"/>
                </a:solidFill>
                <a:effectLst/>
                <a:latin typeface="Source Sans Pro" panose="020B0503030403020204" pitchFamily="34" charset="0"/>
              </a:rPr>
              <a:t>A is Adult Connections based on positive partnerships with young people.</a:t>
            </a:r>
          </a:p>
          <a:p>
            <a:pPr algn="l">
              <a:buFont typeface="Arial" panose="020B0604020202020204" pitchFamily="34" charset="0"/>
              <a:buChar char="•"/>
            </a:pPr>
            <a:r>
              <a:rPr lang="en-GB" sz="2400" b="0" i="0" dirty="0">
                <a:solidFill>
                  <a:srgbClr val="333333"/>
                </a:solidFill>
                <a:effectLst/>
                <a:latin typeface="Source Sans Pro" panose="020B0503030403020204" pitchFamily="34" charset="0"/>
              </a:rPr>
              <a:t>C is Compassionate approaches where workers display unconditional love and kindness for young people.</a:t>
            </a:r>
          </a:p>
          <a:p>
            <a:pPr algn="l">
              <a:buFont typeface="Arial" panose="020B0604020202020204" pitchFamily="34" charset="0"/>
              <a:buChar char="•"/>
            </a:pPr>
            <a:r>
              <a:rPr lang="en-GB" sz="2400" b="0" i="0" dirty="0">
                <a:solidFill>
                  <a:srgbClr val="333333"/>
                </a:solidFill>
                <a:effectLst/>
                <a:latin typeface="Source Sans Pro" panose="020B0503030403020204" pitchFamily="34" charset="0"/>
              </a:rPr>
              <a:t>E is Experiences that are relevant and meaningful to the young people so that they can work through their adversities, build resilience and widen horizons as they progress into adulthood.</a:t>
            </a:r>
          </a:p>
          <a:p>
            <a:r>
              <a:rPr lang="en-GB" sz="1200" dirty="0"/>
              <a:t>Youthlinkscotland.org.uk</a:t>
            </a:r>
          </a:p>
        </p:txBody>
      </p:sp>
    </p:spTree>
    <p:extLst>
      <p:ext uri="{BB962C8B-B14F-4D97-AF65-F5344CB8AC3E}">
        <p14:creationId xmlns:p14="http://schemas.microsoft.com/office/powerpoint/2010/main" val="37141079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0650B-E18E-4FDC-B577-935EF148BD57}"/>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2C3D8AEF-F7BD-4EB4-B807-6C7E7006C591}"/>
              </a:ext>
            </a:extLst>
          </p:cNvPr>
          <p:cNvSpPr>
            <a:spLocks noGrp="1"/>
          </p:cNvSpPr>
          <p:nvPr>
            <p:ph idx="1"/>
          </p:nvPr>
        </p:nvSpPr>
        <p:spPr/>
        <p:txBody>
          <a:bodyPr>
            <a:normAutofit/>
          </a:bodyPr>
          <a:lstStyle/>
          <a:p>
            <a:pPr>
              <a:buFont typeface="Arial" panose="020B0604020202020204" pitchFamily="34" charset="0"/>
              <a:buChar char="•"/>
            </a:pPr>
            <a:r>
              <a:rPr lang="en-GB" sz="2800" dirty="0"/>
              <a:t>Is there anything missing </a:t>
            </a:r>
          </a:p>
          <a:p>
            <a:pPr>
              <a:buFont typeface="Arial" panose="020B0604020202020204" pitchFamily="34" charset="0"/>
              <a:buChar char="•"/>
            </a:pPr>
            <a:endParaRPr lang="en-GB" sz="2800" dirty="0"/>
          </a:p>
          <a:p>
            <a:pPr>
              <a:buFont typeface="Arial" panose="020B0604020202020204" pitchFamily="34" charset="0"/>
              <a:buChar char="•"/>
            </a:pPr>
            <a:r>
              <a:rPr lang="en-GB" sz="2800" dirty="0"/>
              <a:t>Do you have any questions?</a:t>
            </a:r>
          </a:p>
        </p:txBody>
      </p:sp>
    </p:spTree>
    <p:extLst>
      <p:ext uri="{BB962C8B-B14F-4D97-AF65-F5344CB8AC3E}">
        <p14:creationId xmlns:p14="http://schemas.microsoft.com/office/powerpoint/2010/main" val="6543286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2D577-3A4F-4F81-A6BF-2D86FC3CE898}"/>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AE0AA833-F737-42E8-BF19-CD27D087DA31}"/>
              </a:ext>
            </a:extLst>
          </p:cNvPr>
          <p:cNvSpPr>
            <a:spLocks noGrp="1"/>
          </p:cNvSpPr>
          <p:nvPr>
            <p:ph idx="1"/>
          </p:nvPr>
        </p:nvSpPr>
        <p:spPr/>
        <p:txBody>
          <a:bodyPr/>
          <a:lstStyle/>
          <a:p>
            <a:r>
              <a:rPr lang="en-GB" sz="2000" dirty="0" smtClean="0">
                <a:solidFill>
                  <a:srgbClr val="201F1E"/>
                </a:solidFill>
                <a:latin typeface="Calibri" panose="020F0502020204030204" pitchFamily="34" charset="0"/>
                <a:ea typeface="Calibri" panose="020F0502020204030204" pitchFamily="34" charset="0"/>
                <a:cs typeface="Calibri" panose="020F0502020204030204" pitchFamily="34" charset="0"/>
              </a:rPr>
              <a:t>11</a:t>
            </a:r>
            <a:r>
              <a:rPr lang="en-GB" sz="2000" baseline="30000" dirty="0" smtClean="0">
                <a:solidFill>
                  <a:srgbClr val="201F1E"/>
                </a:solidFill>
                <a:latin typeface="Calibri" panose="020F0502020204030204" pitchFamily="34" charset="0"/>
                <a:ea typeface="Calibri" panose="020F0502020204030204" pitchFamily="34" charset="0"/>
                <a:cs typeface="Calibri" panose="020F0502020204030204" pitchFamily="34" charset="0"/>
              </a:rPr>
              <a:t>th</a:t>
            </a:r>
            <a:r>
              <a:rPr lang="en-GB" sz="2000" dirty="0" smtClean="0">
                <a:solidFill>
                  <a:srgbClr val="201F1E"/>
                </a:solidFill>
                <a:latin typeface="Calibri" panose="020F0502020204030204" pitchFamily="34" charset="0"/>
                <a:ea typeface="Calibri" panose="020F0502020204030204" pitchFamily="34" charset="0"/>
                <a:cs typeface="Calibri" panose="020F0502020204030204" pitchFamily="34" charset="0"/>
              </a:rPr>
              <a:t> March 2021</a:t>
            </a:r>
            <a:endParaRPr lang="en-GB" sz="2000" dirty="0"/>
          </a:p>
          <a:p>
            <a:r>
              <a:rPr lang="en-GB" sz="2000" dirty="0">
                <a:solidFill>
                  <a:srgbClr val="201F1E"/>
                </a:solidFill>
                <a:latin typeface="Calibri" panose="020F0502020204030204" pitchFamily="34" charset="0"/>
                <a:ea typeface="Calibri" panose="020F0502020204030204" pitchFamily="34" charset="0"/>
                <a:cs typeface="Calibri" panose="020F0502020204030204" pitchFamily="34" charset="0"/>
              </a:rPr>
              <a:t>Present a seminar to a small group of your peers</a:t>
            </a:r>
          </a:p>
          <a:p>
            <a:r>
              <a:rPr lang="en-GB" sz="2000" dirty="0">
                <a:solidFill>
                  <a:srgbClr val="201F1E"/>
                </a:solidFill>
                <a:latin typeface="Calibri" panose="020F0502020204030204" pitchFamily="34" charset="0"/>
                <a:ea typeface="Calibri" panose="020F0502020204030204" pitchFamily="34" charset="0"/>
                <a:cs typeface="Calibri" panose="020F0502020204030204" pitchFamily="34" charset="0"/>
              </a:rPr>
              <a:t>20 minutes</a:t>
            </a:r>
            <a:endParaRPr lang="en-GB" sz="2000" dirty="0">
              <a:solidFill>
                <a:srgbClr val="201F1E"/>
              </a:solidFill>
              <a:effectLst/>
              <a:latin typeface="Calibri" panose="020F0502020204030204" pitchFamily="34" charset="0"/>
              <a:ea typeface="Calibri" panose="020F0502020204030204" pitchFamily="34" charset="0"/>
              <a:cs typeface="Calibri" panose="020F0502020204030204" pitchFamily="34" charset="0"/>
            </a:endParaRPr>
          </a:p>
          <a:p>
            <a:r>
              <a:rPr lang="en-GB" sz="2000" dirty="0">
                <a:solidFill>
                  <a:srgbClr val="201F1E"/>
                </a:solidFill>
                <a:effectLst/>
                <a:latin typeface="Calibri" panose="020F0502020204030204" pitchFamily="34" charset="0"/>
                <a:ea typeface="Calibri" panose="020F0502020204030204" pitchFamily="34" charset="0"/>
                <a:cs typeface="Calibri" panose="020F0502020204030204" pitchFamily="34" charset="0"/>
              </a:rPr>
              <a:t>Identify a specific interest group of young people and critically explore their experiences of adolescence and ACEs.  Propose interventions which have proven to enhance health and well-being and mitigate adversity.  Your presentation should be supported by wider reading, and linked to the Youth Work National Occupational Standards (</a:t>
            </a:r>
            <a:r>
              <a:rPr lang="en-GB" sz="2000" dirty="0">
                <a:solidFill>
                  <a:srgbClr val="201F1E"/>
                </a:solidFill>
                <a:effectLst/>
                <a:latin typeface="inherit"/>
                <a:ea typeface="Calibri" panose="020F0502020204030204" pitchFamily="34" charset="0"/>
                <a:cs typeface="Calibri" panose="020F0502020204030204" pitchFamily="34" charset="0"/>
              </a:rPr>
              <a:t>CLD Standards Council Scotland, 2019</a:t>
            </a:r>
            <a:r>
              <a:rPr lang="en-GB" sz="2000" dirty="0">
                <a:solidFill>
                  <a:srgbClr val="201F1E"/>
                </a:solidFill>
                <a:effectLst/>
                <a:latin typeface="Calibri" panose="020F0502020204030204" pitchFamily="34" charset="0"/>
                <a:ea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9856963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F85CD-E9DD-4879-84BF-A2373E6E95D3}"/>
              </a:ext>
            </a:extLst>
          </p:cNvPr>
          <p:cNvSpPr>
            <a:spLocks noGrp="1"/>
          </p:cNvSpPr>
          <p:nvPr>
            <p:ph type="title"/>
          </p:nvPr>
        </p:nvSpPr>
        <p:spPr/>
        <p:txBody>
          <a:bodyPr/>
          <a:lstStyle/>
          <a:p>
            <a:r>
              <a:rPr lang="en-GB" dirty="0"/>
              <a:t>Helpful resources</a:t>
            </a:r>
          </a:p>
        </p:txBody>
      </p:sp>
      <p:sp>
        <p:nvSpPr>
          <p:cNvPr id="3" name="Content Placeholder 2">
            <a:extLst>
              <a:ext uri="{FF2B5EF4-FFF2-40B4-BE49-F238E27FC236}">
                <a16:creationId xmlns:a16="http://schemas.microsoft.com/office/drawing/2014/main" id="{F84EE87F-225C-4E4E-BBF3-5BCEAFF74B22}"/>
              </a:ext>
            </a:extLst>
          </p:cNvPr>
          <p:cNvSpPr>
            <a:spLocks noGrp="1"/>
          </p:cNvSpPr>
          <p:nvPr>
            <p:ph idx="1"/>
          </p:nvPr>
        </p:nvSpPr>
        <p:spPr/>
        <p:txBody>
          <a:bodyPr>
            <a:normAutofit fontScale="77500" lnSpcReduction="20000"/>
          </a:bodyPr>
          <a:lstStyle/>
          <a:p>
            <a:r>
              <a:rPr lang="en-GB" dirty="0">
                <a:hlinkClick r:id="rId2"/>
              </a:rPr>
              <a:t>http://www2.nphs.wales.nhs.uk:8080/PRIDDocs.nsf/61c1e930f9121fd080256f2a004937ed/00c40b58ce773d5e80257f3700390f65/$FILE/ACE%20Infograph%20FINAL%20(E).pdf</a:t>
            </a:r>
            <a:endParaRPr lang="en-GB" dirty="0"/>
          </a:p>
          <a:p>
            <a:r>
              <a:rPr lang="en-GB" dirty="0">
                <a:hlinkClick r:id="rId3"/>
              </a:rPr>
              <a:t>https://www.cdc.gov/violenceprevention/aces/index.html</a:t>
            </a:r>
            <a:endParaRPr lang="en-GB" dirty="0"/>
          </a:p>
          <a:p>
            <a:r>
              <a:rPr lang="en-GB" dirty="0">
                <a:hlinkClick r:id="rId4"/>
              </a:rPr>
              <a:t>https://www.ted.com/talks/nadine_burke_harris_how_childhood_trauma_affects_health_across_a_lifetime#t-91658</a:t>
            </a:r>
            <a:endParaRPr lang="en-GB" dirty="0"/>
          </a:p>
          <a:p>
            <a:r>
              <a:rPr lang="en-GB" dirty="0">
                <a:hlinkClick r:id="rId5"/>
              </a:rPr>
              <a:t>https://www.childwelfare.gov/topics/preventing/preventionmonth/resources/ace/</a:t>
            </a:r>
            <a:endParaRPr lang="en-GB" dirty="0"/>
          </a:p>
          <a:p>
            <a:r>
              <a:rPr lang="en-GB" dirty="0">
                <a:hlinkClick r:id="rId6"/>
              </a:rPr>
              <a:t>https://www.cypnow.co.uk/features/article/adverse-childhood-experiences-building-on-the-strength-within</a:t>
            </a:r>
            <a:endParaRPr lang="en-GB" dirty="0"/>
          </a:p>
          <a:p>
            <a:r>
              <a:rPr lang="en-GB" dirty="0">
                <a:hlinkClick r:id="rId7"/>
              </a:rPr>
              <a:t>https://www.youthlinkscotland.org/news/blogs/how-can-youth-work-help-address-adverse-childhood-experiences-aces/</a:t>
            </a:r>
            <a:endParaRPr lang="en-GB" dirty="0"/>
          </a:p>
          <a:p>
            <a:r>
              <a:rPr lang="en-GB" dirty="0">
                <a:hlinkClick r:id="rId8"/>
              </a:rPr>
              <a:t>https://www.wales.nhs.uk/sitesplus/documents/888/ACE%20&amp;%20Resilience%20Report%20(Eng_final2).pdf</a:t>
            </a:r>
            <a:r>
              <a:rPr lang="en-GB" dirty="0"/>
              <a:t> </a:t>
            </a:r>
          </a:p>
          <a:p>
            <a:r>
              <a:rPr lang="en-GB" dirty="0">
                <a:hlinkClick r:id="rId9"/>
              </a:rPr>
              <a:t>https://pubmed.ncbi.nlm.nih.gov/28865664/</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30504051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4867A-E27D-43B0-9E2B-503E7C613092}"/>
              </a:ext>
            </a:extLst>
          </p:cNvPr>
          <p:cNvSpPr>
            <a:spLocks noGrp="1"/>
          </p:cNvSpPr>
          <p:nvPr>
            <p:ph type="ctrTitle"/>
          </p:nvPr>
        </p:nvSpPr>
        <p:spPr/>
        <p:txBody>
          <a:bodyPr/>
          <a:lstStyle/>
          <a:p>
            <a:r>
              <a:rPr lang="en-GB" dirty="0"/>
              <a:t>Reflective services</a:t>
            </a:r>
          </a:p>
        </p:txBody>
      </p:sp>
      <p:sp>
        <p:nvSpPr>
          <p:cNvPr id="3" name="Subtitle 2">
            <a:extLst>
              <a:ext uri="{FF2B5EF4-FFF2-40B4-BE49-F238E27FC236}">
                <a16:creationId xmlns:a16="http://schemas.microsoft.com/office/drawing/2014/main" id="{CF7AA844-CB98-4E4E-B11C-D6FB6410746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6740971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C9B39-326E-4BEB-B02C-F1C8098B9017}"/>
              </a:ext>
            </a:extLst>
          </p:cNvPr>
          <p:cNvSpPr>
            <a:spLocks noGrp="1"/>
          </p:cNvSpPr>
          <p:nvPr>
            <p:ph type="title"/>
          </p:nvPr>
        </p:nvSpPr>
        <p:spPr/>
        <p:txBody>
          <a:bodyPr/>
          <a:lstStyle/>
          <a:p>
            <a:r>
              <a:rPr lang="en-GB" dirty="0"/>
              <a:t>What is a reflective service?</a:t>
            </a:r>
          </a:p>
        </p:txBody>
      </p:sp>
      <p:sp>
        <p:nvSpPr>
          <p:cNvPr id="3" name="Content Placeholder 2">
            <a:extLst>
              <a:ext uri="{FF2B5EF4-FFF2-40B4-BE49-F238E27FC236}">
                <a16:creationId xmlns:a16="http://schemas.microsoft.com/office/drawing/2014/main" id="{0FBCCB06-5408-4577-8AED-80FDC910765B}"/>
              </a:ext>
            </a:extLst>
          </p:cNvPr>
          <p:cNvSpPr>
            <a:spLocks noGrp="1"/>
          </p:cNvSpPr>
          <p:nvPr>
            <p:ph idx="1"/>
          </p:nvPr>
        </p:nvSpPr>
        <p:spPr/>
        <p:txBody>
          <a:bodyPr>
            <a:normAutofit/>
          </a:bodyPr>
          <a:lstStyle/>
          <a:p>
            <a:pPr>
              <a:buFont typeface="Arial" panose="020B0604020202020204" pitchFamily="34" charset="0"/>
              <a:buChar char="•"/>
            </a:pPr>
            <a:r>
              <a:rPr lang="en-GB" sz="2400" dirty="0"/>
              <a:t>Meets the needs of young people</a:t>
            </a:r>
          </a:p>
          <a:p>
            <a:pPr>
              <a:buFont typeface="Arial" panose="020B0604020202020204" pitchFamily="34" charset="0"/>
              <a:buChar char="•"/>
            </a:pPr>
            <a:r>
              <a:rPr lang="en-GB" sz="2400" dirty="0"/>
              <a:t>Can be on a county, borough or individual provision basis</a:t>
            </a:r>
          </a:p>
          <a:p>
            <a:pPr>
              <a:buFont typeface="Arial" panose="020B0604020202020204" pitchFamily="34" charset="0"/>
              <a:buChar char="•"/>
            </a:pPr>
            <a:r>
              <a:rPr lang="en-GB" sz="2400" dirty="0"/>
              <a:t>Meets the needs of the community</a:t>
            </a:r>
          </a:p>
          <a:p>
            <a:pPr>
              <a:buFont typeface="Arial" panose="020B0604020202020204" pitchFamily="34" charset="0"/>
              <a:buChar char="•"/>
            </a:pPr>
            <a:r>
              <a:rPr lang="en-GB" sz="2400" dirty="0"/>
              <a:t>Young person </a:t>
            </a:r>
            <a:r>
              <a:rPr lang="en-GB" sz="2400" dirty="0" smtClean="0"/>
              <a:t>led </a:t>
            </a:r>
            <a:r>
              <a:rPr lang="en-GB" sz="2400" dirty="0"/>
              <a:t>(co-produced)</a:t>
            </a:r>
          </a:p>
          <a:p>
            <a:pPr>
              <a:buFont typeface="Arial" panose="020B0604020202020204" pitchFamily="34" charset="0"/>
              <a:buChar char="•"/>
            </a:pPr>
            <a:r>
              <a:rPr lang="en-GB" sz="2400" dirty="0"/>
              <a:t>Ever changing</a:t>
            </a:r>
          </a:p>
          <a:p>
            <a:pPr>
              <a:buFont typeface="Arial" panose="020B0604020202020204" pitchFamily="34" charset="0"/>
              <a:buChar char="•"/>
            </a:pPr>
            <a:r>
              <a:rPr lang="en-US" sz="2400" dirty="0">
                <a:effectLst/>
                <a:ea typeface="Times New Roman" panose="02020603050405020304" pitchFamily="18" charset="0"/>
                <a:cs typeface="Times New Roman" panose="02020603050405020304" pitchFamily="18" charset="0"/>
              </a:rPr>
              <a:t>Young people should be involved in devising their own programme of activities and set topics, plus engage in focused group work in order to expand their personal and social development.</a:t>
            </a:r>
          </a:p>
          <a:p>
            <a:pPr>
              <a:buFont typeface="Arial" panose="020B0604020202020204" pitchFamily="34" charset="0"/>
              <a:buChar char="•"/>
            </a:pPr>
            <a:r>
              <a:rPr lang="en-GB" sz="2400" dirty="0">
                <a:effectLst/>
                <a:ea typeface="Times New Roman" panose="02020603050405020304" pitchFamily="18" charset="0"/>
                <a:cs typeface="Times New Roman" panose="02020603050405020304" pitchFamily="18" charset="0"/>
              </a:rPr>
              <a:t>Do voluntary services do this or do they chase the money?</a:t>
            </a:r>
          </a:p>
          <a:p>
            <a:pPr>
              <a:buFont typeface="Arial" panose="020B0604020202020204" pitchFamily="34" charset="0"/>
              <a:buChar char="•"/>
            </a:pPr>
            <a:endParaRPr lang="en-GB" dirty="0"/>
          </a:p>
          <a:p>
            <a:pPr marL="0" indent="0">
              <a:buNone/>
            </a:pPr>
            <a:endParaRPr lang="en-GB" dirty="0"/>
          </a:p>
          <a:p>
            <a:endParaRPr lang="en-GB" dirty="0"/>
          </a:p>
        </p:txBody>
      </p:sp>
    </p:spTree>
    <p:extLst>
      <p:ext uri="{BB962C8B-B14F-4D97-AF65-F5344CB8AC3E}">
        <p14:creationId xmlns:p14="http://schemas.microsoft.com/office/powerpoint/2010/main" val="33835417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6F230-326D-43D9-A6B8-CDD1A8F0F3AC}"/>
              </a:ext>
            </a:extLst>
          </p:cNvPr>
          <p:cNvSpPr>
            <a:spLocks noGrp="1"/>
          </p:cNvSpPr>
          <p:nvPr>
            <p:ph type="title"/>
          </p:nvPr>
        </p:nvSpPr>
        <p:spPr/>
        <p:txBody>
          <a:bodyPr/>
          <a:lstStyle/>
          <a:p>
            <a:r>
              <a:rPr lang="en-GB" dirty="0"/>
              <a:t>Group activity 20 mins</a:t>
            </a:r>
          </a:p>
        </p:txBody>
      </p:sp>
      <p:sp>
        <p:nvSpPr>
          <p:cNvPr id="3" name="Content Placeholder 2">
            <a:extLst>
              <a:ext uri="{FF2B5EF4-FFF2-40B4-BE49-F238E27FC236}">
                <a16:creationId xmlns:a16="http://schemas.microsoft.com/office/drawing/2014/main" id="{CACFEC39-7AD1-478A-AC77-B00B11262189}"/>
              </a:ext>
            </a:extLst>
          </p:cNvPr>
          <p:cNvSpPr>
            <a:spLocks noGrp="1"/>
          </p:cNvSpPr>
          <p:nvPr>
            <p:ph idx="1"/>
          </p:nvPr>
        </p:nvSpPr>
        <p:spPr/>
        <p:txBody>
          <a:bodyPr/>
          <a:lstStyle/>
          <a:p>
            <a:pPr marL="0" indent="0">
              <a:buNone/>
            </a:pPr>
            <a:r>
              <a:rPr lang="en-GB" sz="2400" dirty="0"/>
              <a:t>In </a:t>
            </a:r>
            <a:r>
              <a:rPr lang="en-GB" sz="2400" dirty="0" smtClean="0"/>
              <a:t>groups </a:t>
            </a:r>
            <a:r>
              <a:rPr lang="en-GB" sz="2400" dirty="0"/>
              <a:t>Consider the youth provision you are working in.</a:t>
            </a:r>
          </a:p>
          <a:p>
            <a:pPr>
              <a:buFont typeface="Arial" panose="020B0604020202020204" pitchFamily="34" charset="0"/>
              <a:buChar char="•"/>
            </a:pPr>
            <a:r>
              <a:rPr lang="en-GB" sz="2400" dirty="0"/>
              <a:t>Is the service/youth club a reflective service?</a:t>
            </a:r>
          </a:p>
          <a:p>
            <a:pPr>
              <a:buFont typeface="Arial" panose="020B0604020202020204" pitchFamily="34" charset="0"/>
              <a:buChar char="•"/>
            </a:pPr>
            <a:r>
              <a:rPr lang="en-GB" sz="2400" dirty="0"/>
              <a:t>Are there any needs of the young people not currently being met? </a:t>
            </a:r>
          </a:p>
          <a:p>
            <a:pPr>
              <a:buFont typeface="Arial" panose="020B0604020202020204" pitchFamily="34" charset="0"/>
              <a:buChar char="•"/>
            </a:pPr>
            <a:r>
              <a:rPr lang="en-GB" sz="2400" dirty="0"/>
              <a:t>What provisions could be put in place to work with these young people?</a:t>
            </a:r>
          </a:p>
          <a:p>
            <a:pPr marL="0" indent="0">
              <a:buNone/>
            </a:pPr>
            <a:r>
              <a:rPr lang="en-GB" sz="2400" dirty="0"/>
              <a:t>Feedback</a:t>
            </a:r>
          </a:p>
          <a:p>
            <a:endParaRPr lang="en-GB" dirty="0"/>
          </a:p>
        </p:txBody>
      </p:sp>
    </p:spTree>
    <p:extLst>
      <p:ext uri="{BB962C8B-B14F-4D97-AF65-F5344CB8AC3E}">
        <p14:creationId xmlns:p14="http://schemas.microsoft.com/office/powerpoint/2010/main" val="890587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41DEB-ED5D-4309-AD05-389FC308E218}"/>
              </a:ext>
            </a:extLst>
          </p:cNvPr>
          <p:cNvSpPr>
            <a:spLocks noGrp="1"/>
          </p:cNvSpPr>
          <p:nvPr>
            <p:ph type="ctrTitle"/>
          </p:nvPr>
        </p:nvSpPr>
        <p:spPr/>
        <p:txBody>
          <a:bodyPr/>
          <a:lstStyle/>
          <a:p>
            <a:r>
              <a:rPr lang="en-GB" dirty="0"/>
              <a:t>Moral Panic and Youth Work </a:t>
            </a:r>
          </a:p>
        </p:txBody>
      </p:sp>
      <p:sp>
        <p:nvSpPr>
          <p:cNvPr id="3" name="Subtitle 2">
            <a:extLst>
              <a:ext uri="{FF2B5EF4-FFF2-40B4-BE49-F238E27FC236}">
                <a16:creationId xmlns:a16="http://schemas.microsoft.com/office/drawing/2014/main" id="{52B6FAB2-1491-4D4C-9586-EBB88B491DA2}"/>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5212138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AF9D1-FB91-4921-A138-B392E1103167}"/>
              </a:ext>
            </a:extLst>
          </p:cNvPr>
          <p:cNvSpPr>
            <a:spLocks noGrp="1"/>
          </p:cNvSpPr>
          <p:nvPr>
            <p:ph type="title"/>
          </p:nvPr>
        </p:nvSpPr>
        <p:spPr/>
        <p:txBody>
          <a:bodyPr/>
          <a:lstStyle/>
          <a:p>
            <a:r>
              <a:rPr lang="en-GB" dirty="0"/>
              <a:t>Activity 15 minutes</a:t>
            </a:r>
          </a:p>
        </p:txBody>
      </p:sp>
      <p:sp>
        <p:nvSpPr>
          <p:cNvPr id="3" name="Content Placeholder 2">
            <a:extLst>
              <a:ext uri="{FF2B5EF4-FFF2-40B4-BE49-F238E27FC236}">
                <a16:creationId xmlns:a16="http://schemas.microsoft.com/office/drawing/2014/main" id="{35A86774-73A4-4B65-8BC5-5C7C8D818120}"/>
              </a:ext>
            </a:extLst>
          </p:cNvPr>
          <p:cNvSpPr>
            <a:spLocks noGrp="1"/>
          </p:cNvSpPr>
          <p:nvPr>
            <p:ph idx="1"/>
          </p:nvPr>
        </p:nvSpPr>
        <p:spPr/>
        <p:txBody>
          <a:bodyPr>
            <a:normAutofit/>
          </a:bodyPr>
          <a:lstStyle/>
          <a:p>
            <a:pPr>
              <a:spcBef>
                <a:spcPts val="600"/>
              </a:spcBef>
              <a:spcAft>
                <a:spcPts val="600"/>
              </a:spcAft>
            </a:pPr>
            <a:r>
              <a:rPr lang="en-GB" altLang="en-US" sz="2400" dirty="0"/>
              <a:t>In 3 groups can you</a:t>
            </a:r>
          </a:p>
          <a:p>
            <a:pPr>
              <a:spcBef>
                <a:spcPts val="600"/>
              </a:spcBef>
              <a:spcAft>
                <a:spcPts val="600"/>
              </a:spcAft>
              <a:buFont typeface="Arial" panose="020B0604020202020204" pitchFamily="34" charset="0"/>
              <a:buChar char="•"/>
            </a:pPr>
            <a:r>
              <a:rPr lang="en-GB" altLang="en-US" sz="2400" dirty="0"/>
              <a:t>Write down all the negative things that you have heard about young people </a:t>
            </a:r>
          </a:p>
          <a:p>
            <a:pPr>
              <a:spcBef>
                <a:spcPts val="600"/>
              </a:spcBef>
              <a:spcAft>
                <a:spcPts val="600"/>
              </a:spcAft>
              <a:buFont typeface="Arial" panose="020B0604020202020204" pitchFamily="34" charset="0"/>
              <a:buChar char="•"/>
            </a:pPr>
            <a:r>
              <a:rPr lang="en-GB" altLang="en-US" sz="2400" dirty="0"/>
              <a:t>Then write a list of all the positive things you have heard regarding young people.</a:t>
            </a:r>
          </a:p>
          <a:p>
            <a:pPr marL="0" indent="0">
              <a:spcBef>
                <a:spcPts val="600"/>
              </a:spcBef>
              <a:spcAft>
                <a:spcPts val="600"/>
              </a:spcAft>
              <a:buNone/>
            </a:pPr>
            <a:r>
              <a:rPr lang="en-GB" altLang="en-US" sz="2400" dirty="0"/>
              <a:t>Consider the media, what you hear on the street, general assumptions of young people</a:t>
            </a:r>
          </a:p>
          <a:p>
            <a:pPr>
              <a:spcBef>
                <a:spcPts val="600"/>
              </a:spcBef>
              <a:spcAft>
                <a:spcPts val="600"/>
              </a:spcAft>
              <a:buFont typeface="Arial" panose="020B0604020202020204" pitchFamily="34" charset="0"/>
              <a:buChar char="•"/>
            </a:pPr>
            <a:endParaRPr lang="en-GB" altLang="en-US" sz="2400" dirty="0"/>
          </a:p>
          <a:p>
            <a:endParaRPr lang="en-GB" dirty="0"/>
          </a:p>
        </p:txBody>
      </p:sp>
    </p:spTree>
    <p:extLst>
      <p:ext uri="{BB962C8B-B14F-4D97-AF65-F5344CB8AC3E}">
        <p14:creationId xmlns:p14="http://schemas.microsoft.com/office/powerpoint/2010/main" val="14260662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29E9A-6EC0-456C-AA2E-293092C0D94A}"/>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5DE8EDDA-C4A4-4EED-9B74-EB485B926EB6}"/>
              </a:ext>
            </a:extLst>
          </p:cNvPr>
          <p:cNvSpPr>
            <a:spLocks noGrp="1"/>
          </p:cNvSpPr>
          <p:nvPr>
            <p:ph idx="1"/>
          </p:nvPr>
        </p:nvSpPr>
        <p:spPr/>
        <p:txBody>
          <a:bodyPr/>
          <a:lstStyle/>
          <a:p>
            <a:pPr>
              <a:buFont typeface="Arial" panose="020B0604020202020204" pitchFamily="34" charset="0"/>
              <a:buChar char="•"/>
            </a:pPr>
            <a:r>
              <a:rPr lang="en-GB" sz="2400" dirty="0"/>
              <a:t>If we compare our 2 lists… </a:t>
            </a:r>
          </a:p>
          <a:p>
            <a:pPr>
              <a:buFont typeface="Arial" panose="020B0604020202020204" pitchFamily="34" charset="0"/>
              <a:buChar char="•"/>
            </a:pPr>
            <a:r>
              <a:rPr lang="en-GB" sz="2400" dirty="0"/>
              <a:t>What was the easier list to come up with? Why?</a:t>
            </a:r>
          </a:p>
          <a:p>
            <a:pPr>
              <a:buFont typeface="Arial" panose="020B0604020202020204" pitchFamily="34" charset="0"/>
              <a:buChar char="•"/>
            </a:pPr>
            <a:r>
              <a:rPr lang="en-GB" sz="2400" dirty="0"/>
              <a:t>Do we have different views because of the roles we have as youth workers?</a:t>
            </a:r>
          </a:p>
          <a:p>
            <a:endParaRPr lang="en-GB" dirty="0"/>
          </a:p>
        </p:txBody>
      </p:sp>
    </p:spTree>
    <p:extLst>
      <p:ext uri="{BB962C8B-B14F-4D97-AF65-F5344CB8AC3E}">
        <p14:creationId xmlns:p14="http://schemas.microsoft.com/office/powerpoint/2010/main" val="26312947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83147-F6EA-48DE-AF8E-8473328F0E4D}"/>
              </a:ext>
            </a:extLst>
          </p:cNvPr>
          <p:cNvSpPr>
            <a:spLocks noGrp="1"/>
          </p:cNvSpPr>
          <p:nvPr>
            <p:ph type="title"/>
          </p:nvPr>
        </p:nvSpPr>
        <p:spPr/>
        <p:txBody>
          <a:bodyPr/>
          <a:lstStyle/>
          <a:p>
            <a:r>
              <a:rPr lang="en-GB" dirty="0"/>
              <a:t>Representation of young people</a:t>
            </a:r>
          </a:p>
        </p:txBody>
      </p:sp>
      <p:sp>
        <p:nvSpPr>
          <p:cNvPr id="3" name="Content Placeholder 2">
            <a:extLst>
              <a:ext uri="{FF2B5EF4-FFF2-40B4-BE49-F238E27FC236}">
                <a16:creationId xmlns:a16="http://schemas.microsoft.com/office/drawing/2014/main" id="{05FC0CA4-AF62-4719-BD47-7FFECD53E233}"/>
              </a:ext>
            </a:extLst>
          </p:cNvPr>
          <p:cNvSpPr>
            <a:spLocks noGrp="1"/>
          </p:cNvSpPr>
          <p:nvPr>
            <p:ph idx="1"/>
          </p:nvPr>
        </p:nvSpPr>
        <p:spPr/>
        <p:txBody>
          <a:bodyPr/>
          <a:lstStyle/>
          <a:p>
            <a:r>
              <a:rPr lang="en-GB" sz="2400" dirty="0"/>
              <a:t>There appears to be a wealth of literature that explores the lives of young people and a vast amount of observers believe that today’s young people are ‘excessive drinkers’, ‘lazy’ ‘violent’, ‘drug abusers’, ‘involved in risky sexual behaviour’ and ‘incapable of using their free time wisely’</a:t>
            </a:r>
          </a:p>
          <a:p>
            <a:r>
              <a:rPr lang="en-GB" dirty="0"/>
              <a:t>(Adams and </a:t>
            </a:r>
            <a:r>
              <a:rPr lang="en-GB" dirty="0" err="1"/>
              <a:t>Berzonsky</a:t>
            </a:r>
            <a:r>
              <a:rPr lang="en-GB" dirty="0"/>
              <a:t>, 2006, p. xxii). </a:t>
            </a:r>
          </a:p>
          <a:p>
            <a:endParaRPr lang="en-GB" dirty="0"/>
          </a:p>
        </p:txBody>
      </p:sp>
    </p:spTree>
    <p:extLst>
      <p:ext uri="{BB962C8B-B14F-4D97-AF65-F5344CB8AC3E}">
        <p14:creationId xmlns:p14="http://schemas.microsoft.com/office/powerpoint/2010/main" val="28913228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856A6-5A45-4F21-AB81-7236E490C5A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23D5035-E93A-4472-BB8E-07C3B02D0D6B}"/>
              </a:ext>
            </a:extLst>
          </p:cNvPr>
          <p:cNvSpPr>
            <a:spLocks noGrp="1"/>
          </p:cNvSpPr>
          <p:nvPr>
            <p:ph idx="1"/>
          </p:nvPr>
        </p:nvSpPr>
        <p:spPr/>
        <p:txBody>
          <a:bodyPr>
            <a:normAutofit fontScale="92500" lnSpcReduction="10000"/>
          </a:bodyPr>
          <a:lstStyle/>
          <a:p>
            <a:pPr>
              <a:buFont typeface="Arial" panose="020B0604020202020204" pitchFamily="34" charset="0"/>
              <a:buChar char="•"/>
            </a:pPr>
            <a:r>
              <a:rPr lang="en-US" altLang="en-US" dirty="0"/>
              <a:t>A lot of the discussions around young people to focuses on the negative images and behavior.</a:t>
            </a:r>
          </a:p>
          <a:p>
            <a:pPr>
              <a:buFont typeface="Arial" panose="020B0604020202020204" pitchFamily="34" charset="0"/>
              <a:buChar char="•"/>
            </a:pPr>
            <a:r>
              <a:rPr lang="en-US" altLang="en-US" dirty="0"/>
              <a:t>Young people are portrayed by the media, politics and society in general as troubled and troublesome, politically apathetic, risk takers and as self interested. </a:t>
            </a:r>
          </a:p>
          <a:p>
            <a:pPr>
              <a:buFont typeface="Arial" panose="020B0604020202020204" pitchFamily="34" charset="0"/>
              <a:buChar char="•"/>
            </a:pPr>
            <a:r>
              <a:rPr lang="en-US" altLang="en-US" dirty="0"/>
              <a:t>However, reality is that, many young people are actively engaged as citizens in their local, national and international communities </a:t>
            </a:r>
          </a:p>
          <a:p>
            <a:pPr>
              <a:buFont typeface="Arial" panose="020B0604020202020204" pitchFamily="34" charset="0"/>
              <a:buChar char="•"/>
            </a:pPr>
            <a:r>
              <a:rPr lang="en-US" altLang="en-US" dirty="0"/>
              <a:t>Young people are a positive action for change working towards better rights and an improved way of life for themselves and others. </a:t>
            </a:r>
          </a:p>
          <a:p>
            <a:pPr>
              <a:buFont typeface="Arial" panose="020B0604020202020204" pitchFamily="34" charset="0"/>
              <a:buChar char="•"/>
            </a:pPr>
            <a:r>
              <a:rPr lang="en-US" altLang="en-US" dirty="0"/>
              <a:t>This has been supported by research such as that carried out by Kar &amp; Devi (2018)</a:t>
            </a:r>
          </a:p>
        </p:txBody>
      </p:sp>
    </p:spTree>
    <p:extLst>
      <p:ext uri="{BB962C8B-B14F-4D97-AF65-F5344CB8AC3E}">
        <p14:creationId xmlns:p14="http://schemas.microsoft.com/office/powerpoint/2010/main" val="7466564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DAC13-7981-4C8C-8C29-F3D977BFDF6B}"/>
              </a:ext>
            </a:extLst>
          </p:cNvPr>
          <p:cNvSpPr>
            <a:spLocks noGrp="1"/>
          </p:cNvSpPr>
          <p:nvPr>
            <p:ph type="title"/>
          </p:nvPr>
        </p:nvSpPr>
        <p:spPr/>
        <p:txBody>
          <a:bodyPr/>
          <a:lstStyle/>
          <a:p>
            <a:r>
              <a:rPr lang="en-GB" dirty="0"/>
              <a:t>What is a moral panic?</a:t>
            </a:r>
          </a:p>
        </p:txBody>
      </p:sp>
      <p:sp>
        <p:nvSpPr>
          <p:cNvPr id="3" name="Content Placeholder 2">
            <a:extLst>
              <a:ext uri="{FF2B5EF4-FFF2-40B4-BE49-F238E27FC236}">
                <a16:creationId xmlns:a16="http://schemas.microsoft.com/office/drawing/2014/main" id="{D7AB4BA5-54AF-4808-9F44-6873E102E009}"/>
              </a:ext>
            </a:extLst>
          </p:cNvPr>
          <p:cNvSpPr>
            <a:spLocks noGrp="1"/>
          </p:cNvSpPr>
          <p:nvPr>
            <p:ph idx="1"/>
          </p:nvPr>
        </p:nvSpPr>
        <p:spPr/>
        <p:txBody>
          <a:bodyPr>
            <a:normAutofit/>
          </a:bodyPr>
          <a:lstStyle/>
          <a:p>
            <a:pPr>
              <a:buFont typeface="Arial" panose="020B0604020202020204" pitchFamily="34" charset="0"/>
              <a:buChar char="•"/>
            </a:pPr>
            <a:r>
              <a:rPr lang="en-GB" dirty="0"/>
              <a:t>What’s your definition of a moral panic?</a:t>
            </a:r>
          </a:p>
          <a:p>
            <a:pPr>
              <a:buFont typeface="Arial" panose="020B0604020202020204" pitchFamily="34" charset="0"/>
              <a:buChar char="•"/>
            </a:pPr>
            <a:r>
              <a:rPr lang="en-US" altLang="en-US" sz="1800" dirty="0"/>
              <a:t>Cohen (1972) defines the occurrence of a moral panic as: A condition, episode, person or group of persons (who) emerged to become defined as a threat to societal values and interest. </a:t>
            </a:r>
          </a:p>
          <a:p>
            <a:pPr>
              <a:buFont typeface="Arial" panose="020B0604020202020204" pitchFamily="34" charset="0"/>
              <a:buChar char="•"/>
            </a:pPr>
            <a:r>
              <a:rPr lang="en-US" altLang="en-US" sz="1800" dirty="0"/>
              <a:t>Moral Panic occurs when a condition, episode, person or group of people (in our case young people) emerges to become defined as a threat to social values and interests.</a:t>
            </a:r>
          </a:p>
          <a:p>
            <a:pPr>
              <a:buFont typeface="Arial" panose="020B0604020202020204" pitchFamily="34" charset="0"/>
              <a:buChar char="•"/>
            </a:pPr>
            <a:r>
              <a:rPr lang="en-GB" altLang="en-US" sz="1800" dirty="0"/>
              <a:t>Cohen is not saying here that a particular issue, risk or threat does not exist but that it may be exaggerated out of proportion by those he describes as moral entrepreneurs such as the media, politicians, or other viewed as in authority or as ‘experts’. </a:t>
            </a:r>
          </a:p>
          <a:p>
            <a:endParaRPr lang="en-US" altLang="en-US" sz="1800" dirty="0"/>
          </a:p>
          <a:p>
            <a:endParaRPr lang="en-GB" dirty="0"/>
          </a:p>
        </p:txBody>
      </p:sp>
    </p:spTree>
    <p:extLst>
      <p:ext uri="{BB962C8B-B14F-4D97-AF65-F5344CB8AC3E}">
        <p14:creationId xmlns:p14="http://schemas.microsoft.com/office/powerpoint/2010/main" val="1815891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3C213-95D7-4C14-B8D4-99BA9672F4ED}"/>
              </a:ext>
            </a:extLst>
          </p:cNvPr>
          <p:cNvSpPr>
            <a:spLocks noGrp="1"/>
          </p:cNvSpPr>
          <p:nvPr>
            <p:ph type="title"/>
          </p:nvPr>
        </p:nvSpPr>
        <p:spPr/>
        <p:txBody>
          <a:bodyPr/>
          <a:lstStyle/>
          <a:p>
            <a:r>
              <a:rPr lang="en-GB" dirty="0"/>
              <a:t>Cohen’s 5 stages of moral panic</a:t>
            </a:r>
          </a:p>
        </p:txBody>
      </p:sp>
      <p:sp>
        <p:nvSpPr>
          <p:cNvPr id="3" name="Content Placeholder 2">
            <a:extLst>
              <a:ext uri="{FF2B5EF4-FFF2-40B4-BE49-F238E27FC236}">
                <a16:creationId xmlns:a16="http://schemas.microsoft.com/office/drawing/2014/main" id="{44701928-E5D2-41C6-9854-F52B8CAD5FBA}"/>
              </a:ext>
            </a:extLst>
          </p:cNvPr>
          <p:cNvSpPr>
            <a:spLocks noGrp="1"/>
          </p:cNvSpPr>
          <p:nvPr>
            <p:ph idx="1"/>
          </p:nvPr>
        </p:nvSpPr>
        <p:spPr/>
        <p:txBody>
          <a:bodyPr/>
          <a:lstStyle/>
          <a:p>
            <a:pPr algn="l"/>
            <a:r>
              <a:rPr lang="en-GB" b="0" i="0" dirty="0">
                <a:solidFill>
                  <a:srgbClr val="333333"/>
                </a:solidFill>
                <a:effectLst/>
                <a:latin typeface="Source Sans Pro" panose="020B0503030403020204" pitchFamily="34" charset="0"/>
              </a:rPr>
              <a:t>Cohen defined his five stages of moral panic as:</a:t>
            </a:r>
          </a:p>
          <a:p>
            <a:pPr algn="l"/>
            <a:r>
              <a:rPr lang="en-GB" b="0" i="0" dirty="0">
                <a:solidFill>
                  <a:srgbClr val="333333"/>
                </a:solidFill>
                <a:effectLst/>
                <a:latin typeface="Source Sans Pro" panose="020B0503030403020204" pitchFamily="34" charset="0"/>
              </a:rPr>
              <a:t>1. Something or someone is defined as a threat to values or interests</a:t>
            </a:r>
          </a:p>
          <a:p>
            <a:pPr algn="l"/>
            <a:r>
              <a:rPr lang="en-GB" b="0" i="0" dirty="0">
                <a:solidFill>
                  <a:srgbClr val="333333"/>
                </a:solidFill>
                <a:effectLst/>
                <a:latin typeface="Source Sans Pro" panose="020B0503030403020204" pitchFamily="34" charset="0"/>
              </a:rPr>
              <a:t>2. This threat is depicted in an easily recognisable form by the media</a:t>
            </a:r>
          </a:p>
          <a:p>
            <a:pPr algn="l"/>
            <a:r>
              <a:rPr lang="en-GB" b="0" i="0" dirty="0">
                <a:solidFill>
                  <a:srgbClr val="333333"/>
                </a:solidFill>
                <a:effectLst/>
                <a:latin typeface="Source Sans Pro" panose="020B0503030403020204" pitchFamily="34" charset="0"/>
              </a:rPr>
              <a:t>3. There is a rapid build-up of public concern</a:t>
            </a:r>
          </a:p>
          <a:p>
            <a:pPr algn="l"/>
            <a:r>
              <a:rPr lang="en-GB" b="0" i="0" dirty="0">
                <a:solidFill>
                  <a:srgbClr val="333333"/>
                </a:solidFill>
                <a:effectLst/>
                <a:latin typeface="Source Sans Pro" panose="020B0503030403020204" pitchFamily="34" charset="0"/>
              </a:rPr>
              <a:t>4. There is a response from authorities or opinion makers</a:t>
            </a:r>
          </a:p>
          <a:p>
            <a:pPr algn="l"/>
            <a:r>
              <a:rPr lang="en-GB" b="0" i="0" dirty="0">
                <a:solidFill>
                  <a:srgbClr val="333333"/>
                </a:solidFill>
                <a:effectLst/>
                <a:latin typeface="Source Sans Pro" panose="020B0503030403020204" pitchFamily="34" charset="0"/>
              </a:rPr>
              <a:t>5. The panic recedes or results in social changes</a:t>
            </a:r>
          </a:p>
          <a:p>
            <a:r>
              <a:rPr lang="en-GB" dirty="0"/>
              <a:t>Writing at the time of Mods and Rockers </a:t>
            </a:r>
            <a:r>
              <a:rPr lang="en-GB" dirty="0">
                <a:hlinkClick r:id="rId2"/>
              </a:rPr>
              <a:t>https://www.youtube.com/watch?v=r61ks18Bd7I</a:t>
            </a:r>
            <a:r>
              <a:rPr lang="en-GB" dirty="0"/>
              <a:t> </a:t>
            </a:r>
          </a:p>
        </p:txBody>
      </p:sp>
    </p:spTree>
    <p:extLst>
      <p:ext uri="{BB962C8B-B14F-4D97-AF65-F5344CB8AC3E}">
        <p14:creationId xmlns:p14="http://schemas.microsoft.com/office/powerpoint/2010/main" val="29064138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0D787-7999-4103-83CC-BF95E7015E8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B2E02C8-1017-4F7B-9FFA-864400B4C493}"/>
              </a:ext>
            </a:extLst>
          </p:cNvPr>
          <p:cNvSpPr>
            <a:spLocks noGrp="1"/>
          </p:cNvSpPr>
          <p:nvPr>
            <p:ph idx="1"/>
          </p:nvPr>
        </p:nvSpPr>
        <p:spPr/>
        <p:txBody>
          <a:bodyPr/>
          <a:lstStyle/>
          <a:p>
            <a:r>
              <a:rPr lang="en-GB" altLang="en-US" dirty="0"/>
              <a:t>This concentrates on new ‘panics’ or issues that replace the old ones</a:t>
            </a:r>
          </a:p>
          <a:p>
            <a:r>
              <a:rPr lang="en-GB" altLang="en-US" dirty="0"/>
              <a:t>This can result in an issue being exaggerated to such an extent that it becomes more difficult to debate and discuss. </a:t>
            </a:r>
          </a:p>
          <a:p>
            <a:r>
              <a:rPr lang="en-GB" altLang="en-US" dirty="0"/>
              <a:t>It becomes surrounded by myth and misinformation</a:t>
            </a:r>
          </a:p>
          <a:p>
            <a:r>
              <a:rPr lang="en-GB" altLang="en-US" sz="1800" dirty="0"/>
              <a:t>The issue itself can sometimes become a taboo subject, which may lead to misinterpretation and individual and groups become uniformed or misinformed about the facts. </a:t>
            </a:r>
          </a:p>
          <a:p>
            <a:r>
              <a:rPr lang="en-GB" altLang="en-US" sz="1800" dirty="0"/>
              <a:t>This can lead to the creation of stereotypes and prejudices that result in what is often termed </a:t>
            </a:r>
            <a:r>
              <a:rPr lang="en-GB" altLang="en-US" sz="1800" i="1" dirty="0"/>
              <a:t>Knee-jerk</a:t>
            </a:r>
            <a:r>
              <a:rPr lang="en-GB" altLang="en-US" sz="1800" dirty="0"/>
              <a:t> policy reaction or overly disproportionate initiatives to tackle the issue. </a:t>
            </a:r>
          </a:p>
          <a:p>
            <a:endParaRPr lang="en-GB" dirty="0"/>
          </a:p>
        </p:txBody>
      </p:sp>
    </p:spTree>
    <p:extLst>
      <p:ext uri="{BB962C8B-B14F-4D97-AF65-F5344CB8AC3E}">
        <p14:creationId xmlns:p14="http://schemas.microsoft.com/office/powerpoint/2010/main" val="19593379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93FF9-EFA4-4F61-921B-C5B175D8F45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32CD47F-0010-4D30-B1B4-38C124584930}"/>
              </a:ext>
            </a:extLst>
          </p:cNvPr>
          <p:cNvSpPr>
            <a:spLocks noGrp="1"/>
          </p:cNvSpPr>
          <p:nvPr>
            <p:ph idx="1"/>
          </p:nvPr>
        </p:nvSpPr>
        <p:spPr/>
        <p:txBody>
          <a:bodyPr>
            <a:normAutofit/>
          </a:bodyPr>
          <a:lstStyle/>
          <a:p>
            <a:r>
              <a:rPr lang="en-GB" altLang="en-US" sz="2000" dirty="0"/>
              <a:t>Can you think of any ‘moral panics’ when considering young people?</a:t>
            </a:r>
          </a:p>
          <a:p>
            <a:r>
              <a:rPr lang="en-GB" dirty="0"/>
              <a:t>Young men and crime… where are the young women?</a:t>
            </a:r>
          </a:p>
          <a:p>
            <a:r>
              <a:rPr lang="en-GB" dirty="0"/>
              <a:t>CSE and young women… where are the young men?</a:t>
            </a:r>
          </a:p>
          <a:p>
            <a:r>
              <a:rPr lang="en-GB" dirty="0"/>
              <a:t>Young people spend too much time on screens</a:t>
            </a:r>
          </a:p>
          <a:p>
            <a:r>
              <a:rPr lang="en-GB" dirty="0"/>
              <a:t>Antisocial behaviour of young people</a:t>
            </a:r>
          </a:p>
          <a:p>
            <a:r>
              <a:rPr lang="en-GB" dirty="0"/>
              <a:t>‘Hoodies’</a:t>
            </a:r>
          </a:p>
          <a:p>
            <a:r>
              <a:rPr lang="en-GB" dirty="0"/>
              <a:t>Social media</a:t>
            </a:r>
          </a:p>
          <a:p>
            <a:r>
              <a:rPr lang="en-GB" dirty="0"/>
              <a:t>NEET, RONI</a:t>
            </a:r>
          </a:p>
          <a:p>
            <a:endParaRPr lang="en-GB" dirty="0"/>
          </a:p>
        </p:txBody>
      </p:sp>
    </p:spTree>
    <p:extLst>
      <p:ext uri="{BB962C8B-B14F-4D97-AF65-F5344CB8AC3E}">
        <p14:creationId xmlns:p14="http://schemas.microsoft.com/office/powerpoint/2010/main" val="3746387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148C5-9EE2-4880-B788-2A8F36DAC100}"/>
              </a:ext>
            </a:extLst>
          </p:cNvPr>
          <p:cNvSpPr>
            <a:spLocks noGrp="1"/>
          </p:cNvSpPr>
          <p:nvPr>
            <p:ph type="title"/>
          </p:nvPr>
        </p:nvSpPr>
        <p:spPr/>
        <p:txBody>
          <a:bodyPr/>
          <a:lstStyle/>
          <a:p>
            <a:r>
              <a:rPr lang="en-GB" dirty="0"/>
              <a:t>Impact on policy</a:t>
            </a:r>
          </a:p>
        </p:txBody>
      </p:sp>
      <p:sp>
        <p:nvSpPr>
          <p:cNvPr id="3" name="Content Placeholder 2">
            <a:extLst>
              <a:ext uri="{FF2B5EF4-FFF2-40B4-BE49-F238E27FC236}">
                <a16:creationId xmlns:a16="http://schemas.microsoft.com/office/drawing/2014/main" id="{C6E64BED-421D-4B7C-946A-3CA298861018}"/>
              </a:ext>
            </a:extLst>
          </p:cNvPr>
          <p:cNvSpPr>
            <a:spLocks noGrp="1"/>
          </p:cNvSpPr>
          <p:nvPr>
            <p:ph idx="1"/>
          </p:nvPr>
        </p:nvSpPr>
        <p:spPr/>
        <p:txBody>
          <a:bodyPr/>
          <a:lstStyle/>
          <a:p>
            <a:r>
              <a:rPr lang="en-GB" dirty="0"/>
              <a:t>Can you think of any situations where a moral panic has feed into policy and funding for young people?</a:t>
            </a:r>
          </a:p>
          <a:p>
            <a:r>
              <a:rPr lang="en-GB" dirty="0"/>
              <a:t>Healthy lifestyles</a:t>
            </a:r>
          </a:p>
          <a:p>
            <a:r>
              <a:rPr lang="en-GB" dirty="0"/>
              <a:t>5 areas of wellbeing</a:t>
            </a:r>
          </a:p>
          <a:p>
            <a:r>
              <a:rPr lang="en-GB" dirty="0"/>
              <a:t>CSE and young women</a:t>
            </a:r>
          </a:p>
          <a:p>
            <a:r>
              <a:rPr lang="en-GB" dirty="0"/>
              <a:t>NEET</a:t>
            </a:r>
          </a:p>
          <a:p>
            <a:r>
              <a:rPr lang="en-GB" dirty="0"/>
              <a:t>Street sport</a:t>
            </a:r>
          </a:p>
          <a:p>
            <a:r>
              <a:rPr lang="en-GB" dirty="0"/>
              <a:t>Are these services reflective services?</a:t>
            </a:r>
          </a:p>
          <a:p>
            <a:endParaRPr lang="en-GB" dirty="0"/>
          </a:p>
          <a:p>
            <a:endParaRPr lang="en-GB" dirty="0"/>
          </a:p>
        </p:txBody>
      </p:sp>
    </p:spTree>
    <p:extLst>
      <p:ext uri="{BB962C8B-B14F-4D97-AF65-F5344CB8AC3E}">
        <p14:creationId xmlns:p14="http://schemas.microsoft.com/office/powerpoint/2010/main" val="1816794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5D022-5661-4B4A-9558-B5A0D3CF2F8D}"/>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C06731A8-CE1A-4BAC-BFC6-56096382AC1B}"/>
              </a:ext>
            </a:extLst>
          </p:cNvPr>
          <p:cNvSpPr>
            <a:spLocks noGrp="1"/>
          </p:cNvSpPr>
          <p:nvPr>
            <p:ph idx="1"/>
          </p:nvPr>
        </p:nvSpPr>
        <p:spPr/>
        <p:txBody>
          <a:bodyPr/>
          <a:lstStyle/>
          <a:p>
            <a:r>
              <a:rPr lang="en-GB" sz="1800" dirty="0">
                <a:solidFill>
                  <a:srgbClr val="201F1E"/>
                </a:solidFill>
                <a:effectLst/>
                <a:latin typeface="Calibri" panose="020F0502020204030204" pitchFamily="34" charset="0"/>
                <a:ea typeface="Calibri" panose="020F0502020204030204" pitchFamily="34" charset="0"/>
                <a:cs typeface="Calibri" panose="020F0502020204030204" pitchFamily="34" charset="0"/>
              </a:rPr>
              <a:t>Identify a specific interest group of young people and critically explore their experiences of adolescence and ACEs.  Propose interventions which have proven to enhance health and well-being and mitigate adversity.  Your presentation should be supported by wider reading, and linked to the Youth Work National Occupational Standards (</a:t>
            </a:r>
            <a:r>
              <a:rPr lang="en-GB" sz="1800" dirty="0">
                <a:solidFill>
                  <a:srgbClr val="201F1E"/>
                </a:solidFill>
                <a:effectLst/>
                <a:latin typeface="inherit"/>
                <a:ea typeface="Calibri" panose="020F0502020204030204" pitchFamily="34" charset="0"/>
                <a:cs typeface="Calibri" panose="020F0502020204030204" pitchFamily="34" charset="0"/>
              </a:rPr>
              <a:t>CLD Standards Council Scotland, 2019</a:t>
            </a:r>
            <a:r>
              <a:rPr lang="en-GB" sz="1800" dirty="0">
                <a:solidFill>
                  <a:srgbClr val="201F1E"/>
                </a:solidFill>
                <a:effectLst/>
                <a:latin typeface="Calibri" panose="020F0502020204030204" pitchFamily="34" charset="0"/>
                <a:ea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41631665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79E28-74F0-4CFF-B53A-E8DBCAC6AB70}"/>
              </a:ext>
            </a:extLst>
          </p:cNvPr>
          <p:cNvSpPr>
            <a:spLocks noGrp="1"/>
          </p:cNvSpPr>
          <p:nvPr>
            <p:ph type="title"/>
          </p:nvPr>
        </p:nvSpPr>
        <p:spPr/>
        <p:txBody>
          <a:bodyPr/>
          <a:lstStyle/>
          <a:p>
            <a:r>
              <a:rPr lang="en-GB" dirty="0"/>
              <a:t>Resources and useful links</a:t>
            </a:r>
          </a:p>
        </p:txBody>
      </p:sp>
      <p:sp>
        <p:nvSpPr>
          <p:cNvPr id="3" name="Content Placeholder 2">
            <a:extLst>
              <a:ext uri="{FF2B5EF4-FFF2-40B4-BE49-F238E27FC236}">
                <a16:creationId xmlns:a16="http://schemas.microsoft.com/office/drawing/2014/main" id="{FEECA04A-3FD6-44CC-AA8F-CAB04EDECEDF}"/>
              </a:ext>
            </a:extLst>
          </p:cNvPr>
          <p:cNvSpPr>
            <a:spLocks noGrp="1"/>
          </p:cNvSpPr>
          <p:nvPr>
            <p:ph idx="1"/>
          </p:nvPr>
        </p:nvSpPr>
        <p:spPr/>
        <p:txBody>
          <a:bodyPr>
            <a:normAutofit fontScale="77500" lnSpcReduction="20000"/>
          </a:bodyPr>
          <a:lstStyle/>
          <a:p>
            <a:r>
              <a:rPr lang="en-GB" dirty="0"/>
              <a:t>Adams, G. R. &amp; </a:t>
            </a:r>
            <a:r>
              <a:rPr lang="en-GB" dirty="0" err="1"/>
              <a:t>Berzonsky</a:t>
            </a:r>
            <a:r>
              <a:rPr lang="en-GB" dirty="0"/>
              <a:t>. M. D. (Eds.) (2006) </a:t>
            </a:r>
            <a:r>
              <a:rPr lang="en-GB" i="1" dirty="0"/>
              <a:t>Blackwell Handbook of Adolescence</a:t>
            </a:r>
            <a:r>
              <a:rPr lang="en-GB" dirty="0"/>
              <a:t> Oxford: Blackwell Publishing</a:t>
            </a:r>
            <a:endParaRPr lang="en-GB" i="1" dirty="0"/>
          </a:p>
          <a:p>
            <a:r>
              <a:rPr lang="en-GB" dirty="0"/>
              <a:t>Cohen, S. (1978) </a:t>
            </a:r>
            <a:r>
              <a:rPr lang="en-GB" i="1" dirty="0"/>
              <a:t>Folk Devils and Moral Panics, </a:t>
            </a:r>
            <a:r>
              <a:rPr lang="en-GB" dirty="0"/>
              <a:t>London: MacGibbon and Kee</a:t>
            </a:r>
          </a:p>
          <a:p>
            <a:r>
              <a:rPr lang="en-GB" dirty="0"/>
              <a:t>Kar, S. &amp; Devi, R (2018) ‘Pro social tendency among adolescents: An exploratory study’ </a:t>
            </a:r>
            <a:r>
              <a:rPr lang="en-GB" i="1" dirty="0"/>
              <a:t>PEDAGOGIKA.SK</a:t>
            </a:r>
            <a:r>
              <a:rPr lang="en-GB" dirty="0"/>
              <a:t>, Vol. 9, </a:t>
            </a:r>
            <a:r>
              <a:rPr lang="en-GB" dirty="0" err="1"/>
              <a:t>Iss</a:t>
            </a:r>
            <a:r>
              <a:rPr lang="en-GB" dirty="0"/>
              <a:t>. 4, pp.196-205</a:t>
            </a:r>
          </a:p>
          <a:p>
            <a:r>
              <a:rPr lang="en-GB" dirty="0"/>
              <a:t>Mitchell </a:t>
            </a:r>
            <a:r>
              <a:rPr lang="en-GB" i="1" dirty="0"/>
              <a:t>et al</a:t>
            </a:r>
            <a:r>
              <a:rPr lang="en-GB" dirty="0"/>
              <a:t> (2009) </a:t>
            </a:r>
            <a:r>
              <a:rPr lang="en-GB" i="1" dirty="0"/>
              <a:t>'It seems that we can only be interesting if we are smoking, snorting or stabbing’</a:t>
            </a:r>
            <a:r>
              <a:rPr lang="en-GB" dirty="0"/>
              <a:t> The Guardian Available at: </a:t>
            </a:r>
            <a:r>
              <a:rPr lang="en-GB" dirty="0">
                <a:hlinkClick r:id="rId2"/>
              </a:rPr>
              <a:t>https://www.theguardian.com/society/2009/apr/15/stereotypes-young-people</a:t>
            </a:r>
            <a:r>
              <a:rPr lang="en-GB" dirty="0"/>
              <a:t> [Accessed 09/20/2020]</a:t>
            </a:r>
            <a:endParaRPr lang="en-GB" i="1" dirty="0"/>
          </a:p>
          <a:p>
            <a:r>
              <a:rPr lang="en-GB" dirty="0"/>
              <a:t>Phillips, L. (2008) </a:t>
            </a:r>
            <a:r>
              <a:rPr lang="en-GB" i="1" dirty="0"/>
              <a:t>Mischief: Hoodies Can Be Goodies</a:t>
            </a:r>
            <a:r>
              <a:rPr lang="en-GB" dirty="0"/>
              <a:t>  Available at: </a:t>
            </a:r>
            <a:r>
              <a:rPr lang="en-GB" dirty="0">
                <a:hlinkClick r:id="rId3"/>
              </a:rPr>
              <a:t>https://vimeo.com/189317752 </a:t>
            </a:r>
            <a:r>
              <a:rPr lang="en-GB" dirty="0"/>
              <a:t> [Accessed 09/20/2020]</a:t>
            </a:r>
          </a:p>
          <a:p>
            <a:r>
              <a:rPr lang="en-GB" i="1" dirty="0">
                <a:hlinkClick r:id="rId4"/>
              </a:rPr>
              <a:t>https://discoversociety.org/2014/02/15/moral-panics-and-youth-crime-where-are-the-girls/</a:t>
            </a:r>
            <a:r>
              <a:rPr lang="en-GB" i="1" dirty="0"/>
              <a:t> </a:t>
            </a:r>
          </a:p>
          <a:p>
            <a:r>
              <a:rPr lang="en-GB" i="1" dirty="0">
                <a:hlinkClick r:id="rId5"/>
              </a:rPr>
              <a:t>https://www.outwardbound.org.uk/blog/screen-time-moral-panic-or-genuine-risk</a:t>
            </a:r>
            <a:r>
              <a:rPr lang="en-GB" i="1" dirty="0"/>
              <a:t> </a:t>
            </a:r>
          </a:p>
          <a:p>
            <a:endParaRPr lang="en-GB" i="1" dirty="0"/>
          </a:p>
          <a:p>
            <a:endParaRPr lang="en-GB" dirty="0"/>
          </a:p>
        </p:txBody>
      </p:sp>
    </p:spTree>
    <p:extLst>
      <p:ext uri="{BB962C8B-B14F-4D97-AF65-F5344CB8AC3E}">
        <p14:creationId xmlns:p14="http://schemas.microsoft.com/office/powerpoint/2010/main" val="12884096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2332</Words>
  <Application>Microsoft Office PowerPoint</Application>
  <PresentationFormat>Widescreen</PresentationFormat>
  <Paragraphs>246</Paragraphs>
  <Slides>39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Arial</vt:lpstr>
      <vt:lpstr>Calibri</vt:lpstr>
      <vt:lpstr>Calibri Light</vt:lpstr>
      <vt:lpstr>inherit</vt:lpstr>
      <vt:lpstr>Open Sans</vt:lpstr>
      <vt:lpstr>Source Sans Pro</vt:lpstr>
      <vt:lpstr>Times New Roman</vt:lpstr>
      <vt:lpstr>Office Theme</vt:lpstr>
      <vt:lpstr>ECYW6003 Young People in Focus</vt:lpstr>
      <vt:lpstr>This week</vt:lpstr>
      <vt:lpstr>ACEs Definition</vt:lpstr>
      <vt:lpstr>ACEs Scoring Sheet</vt:lpstr>
      <vt:lpstr>Indicators</vt:lpstr>
      <vt:lpstr>Public Health Network Cymru (2017)</vt:lpstr>
      <vt:lpstr>Risk factors – 10 minute group work</vt:lpstr>
      <vt:lpstr>Individual and family Risk factors</vt:lpstr>
      <vt:lpstr>Cont…</vt:lpstr>
      <vt:lpstr>Community Risk Factors</vt:lpstr>
      <vt:lpstr>Protective factors – 10 minute group work</vt:lpstr>
      <vt:lpstr>Individual and family Protective Factors</vt:lpstr>
      <vt:lpstr>Cont…</vt:lpstr>
      <vt:lpstr>Community protective factors</vt:lpstr>
      <vt:lpstr>Preventing ACEs Community example</vt:lpstr>
      <vt:lpstr>So what?</vt:lpstr>
      <vt:lpstr>Preventing ACEs in young people could reduce…</vt:lpstr>
      <vt:lpstr>cont… </vt:lpstr>
      <vt:lpstr>Youth worker role in ACEs</vt:lpstr>
      <vt:lpstr>Youth Work role in ACEs</vt:lpstr>
      <vt:lpstr>A youth work view of ACEs?</vt:lpstr>
      <vt:lpstr>Any Questions</vt:lpstr>
      <vt:lpstr>Assessment</vt:lpstr>
      <vt:lpstr>Helpful resources</vt:lpstr>
      <vt:lpstr>Reflective services</vt:lpstr>
      <vt:lpstr>What is a reflective service?</vt:lpstr>
      <vt:lpstr>Group activity 20 mins</vt:lpstr>
      <vt:lpstr>Moral Panic and Youth Work </vt:lpstr>
      <vt:lpstr>Activity 15 minutes</vt:lpstr>
      <vt:lpstr>Feedback</vt:lpstr>
      <vt:lpstr>Representation of young people</vt:lpstr>
      <vt:lpstr>PowerPoint Presentation</vt:lpstr>
      <vt:lpstr>What is a moral panic?</vt:lpstr>
      <vt:lpstr>Cohen’s 5 stages of moral panic</vt:lpstr>
      <vt:lpstr>PowerPoint Presentation</vt:lpstr>
      <vt:lpstr>PowerPoint Presentation</vt:lpstr>
      <vt:lpstr>Impact on policy</vt:lpstr>
      <vt:lpstr>Assessment</vt:lpstr>
      <vt:lpstr>Resources and useful links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ECYW6003 Young People in Focus</dc:title>
  <dc:creator>Darrel Williams</dc:creator>
  <cp:lastModifiedBy>Darrel Williams</cp:lastModifiedBy>
  <cp:revision>1</cp:revision>
  <dcterms:created xsi:type="dcterms:W3CDTF">2021-03-04T15:49:28Z</dcterms:created>
  <dcterms:modified xsi:type="dcterms:W3CDTF">2021-03-04T15:50:06Z</dcterms:modified>
</cp:coreProperties>
</file>