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34" d="100"/>
          <a:sy n="34" d="100"/>
        </p:scale>
        <p:origin x="2009" y="0"/>
      </p:cViewPr>
      <p:guideLst>
        <p:guide orient="horz" pos="312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369C1-3A13-43EB-8327-8B84748B7961}" type="datetimeFigureOut">
              <a:rPr lang="en-US" smtClean="0"/>
              <a:t>6/11/2022</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8A202E-F379-4CB3-95A9-57764C42C3C5}" type="slidenum">
              <a:rPr lang="en-US" smtClean="0"/>
              <a:t>‹#›</a:t>
            </a:fld>
            <a:endParaRPr lang="en-US"/>
          </a:p>
        </p:txBody>
      </p:sp>
    </p:spTree>
    <p:extLst>
      <p:ext uri="{BB962C8B-B14F-4D97-AF65-F5344CB8AC3E}">
        <p14:creationId xmlns:p14="http://schemas.microsoft.com/office/powerpoint/2010/main" val="3060198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https://www.businessinsider.com/how-to-pair-wine-with-classic-british-foods-2016-9</a:t>
            </a:r>
          </a:p>
          <a:p>
            <a:r>
              <a:rPr lang="en-GB" dirty="0"/>
              <a:t>https://www.goodhousekeeping.com/uk/food/a568818/best-food-and-wine-pairings/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886BF1B-051F-4C84-AA9D-9394824A614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6053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397826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075007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CC0934-68A2-4160-9007-805210806B4D}"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71730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CC0934-68A2-4160-9007-805210806B4D}" type="datetimeFigureOut">
              <a:rPr lang="en-GB" smtClean="0"/>
              <a:t>11/06/2022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59626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CC0934-68A2-4160-9007-805210806B4D}" type="datetimeFigureOut">
              <a:rPr lang="en-GB" smtClean="0"/>
              <a:t>11/06/2022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893695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CC0934-68A2-4160-9007-805210806B4D}" type="datetimeFigureOut">
              <a:rPr lang="en-GB" smtClean="0"/>
              <a:t>11/06/2022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31693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CC0934-68A2-4160-9007-805210806B4D}" type="datetimeFigureOut">
              <a:rPr lang="en-GB" smtClean="0"/>
              <a:t>11/06/2022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307197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CCC0934-68A2-4160-9007-805210806B4D}" type="datetimeFigureOut">
              <a:rPr lang="en-GB" smtClean="0"/>
              <a:t>11/06/2022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21174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CCC0934-68A2-4160-9007-805210806B4D}" type="datetimeFigureOut">
              <a:rPr lang="en-GB" smtClean="0"/>
              <a:t>11/06/2022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4182516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42706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04403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5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7CCC0934-68A2-4160-9007-805210806B4D}" type="datetimeFigureOut">
              <a:rPr lang="en-GB" smtClean="0"/>
              <a:t>11/06/2022</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8D4201B2-C68F-4F06-8EF7-34300ECCDEC5}" type="slidenum">
              <a:rPr lang="en-GB" smtClean="0"/>
              <a:t>‹#›</a:t>
            </a:fld>
            <a:endParaRPr lang="en-GB"/>
          </a:p>
        </p:txBody>
      </p:sp>
    </p:spTree>
    <p:extLst>
      <p:ext uri="{BB962C8B-B14F-4D97-AF65-F5344CB8AC3E}">
        <p14:creationId xmlns:p14="http://schemas.microsoft.com/office/powerpoint/2010/main" val="3868193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8.png"/><Relationship Id="rId18" Type="http://schemas.openxmlformats.org/officeDocument/2006/relationships/image" Target="../media/image12.jpeg"/><Relationship Id="rId3" Type="http://schemas.openxmlformats.org/officeDocument/2006/relationships/image" Target="../media/image1.png"/><Relationship Id="rId7" Type="http://schemas.microsoft.com/office/2007/relationships/hdphoto" Target="../media/hdphoto1.wdp"/><Relationship Id="rId12" Type="http://schemas.openxmlformats.org/officeDocument/2006/relationships/image" Target="../media/image7.jpeg"/><Relationship Id="rId17" Type="http://schemas.openxmlformats.org/officeDocument/2006/relationships/image" Target="../media/image11.png"/><Relationship Id="rId2" Type="http://schemas.openxmlformats.org/officeDocument/2006/relationships/notesSlide" Target="../notesSlides/notesSlide1.xml"/><Relationship Id="rId16"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6.png"/><Relationship Id="rId5" Type="http://schemas.openxmlformats.org/officeDocument/2006/relationships/hyperlink" Target="http://www.trinityhotel.co.uk/" TargetMode="External"/><Relationship Id="rId15" Type="http://schemas.openxmlformats.org/officeDocument/2006/relationships/image" Target="../media/image9.png"/><Relationship Id="rId10" Type="http://schemas.openxmlformats.org/officeDocument/2006/relationships/image" Target="../media/image5.png"/><Relationship Id="rId4" Type="http://schemas.openxmlformats.org/officeDocument/2006/relationships/image" Target="../media/image2.png"/><Relationship Id="rId9" Type="http://schemas.microsoft.com/office/2007/relationships/hdphoto" Target="../media/hdphoto2.wdp"/><Relationship Id="rId1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DEB7"/>
        </a:solid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5EBAC961-8DC9-26F0-1536-16C60ED545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767" y="5252018"/>
            <a:ext cx="3136094" cy="1103267"/>
          </a:xfrm>
          <a:prstGeom prst="rect">
            <a:avLst/>
          </a:prstGeom>
        </p:spPr>
      </p:pic>
      <p:pic>
        <p:nvPicPr>
          <p:cNvPr id="27" name="Picture 26">
            <a:extLst>
              <a:ext uri="{FF2B5EF4-FFF2-40B4-BE49-F238E27FC236}">
                <a16:creationId xmlns:a16="http://schemas.microsoft.com/office/drawing/2014/main" id="{B9C0FE97-2232-F606-3313-B65200C912E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13760"/>
          <a:stretch/>
        </p:blipFill>
        <p:spPr>
          <a:xfrm>
            <a:off x="3626221" y="1432229"/>
            <a:ext cx="3057530" cy="1469340"/>
          </a:xfrm>
          <a:prstGeom prst="rect">
            <a:avLst/>
          </a:prstGeom>
        </p:spPr>
      </p:pic>
      <p:sp>
        <p:nvSpPr>
          <p:cNvPr id="3" name="Rectangle 2">
            <a:extLst>
              <a:ext uri="{FF2B5EF4-FFF2-40B4-BE49-F238E27FC236}">
                <a16:creationId xmlns:a16="http://schemas.microsoft.com/office/drawing/2014/main" id="{FDC02598-3D60-4D8B-8D89-0AA896EA472C}"/>
              </a:ext>
            </a:extLst>
          </p:cNvPr>
          <p:cNvSpPr/>
          <p:nvPr/>
        </p:nvSpPr>
        <p:spPr>
          <a:xfrm>
            <a:off x="2957720" y="448234"/>
            <a:ext cx="2161169" cy="276999"/>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“Quality that melts the heart”</a:t>
            </a:r>
          </a:p>
        </p:txBody>
      </p:sp>
      <p:sp>
        <p:nvSpPr>
          <p:cNvPr id="4" name="Rectangle 3">
            <a:extLst>
              <a:ext uri="{FF2B5EF4-FFF2-40B4-BE49-F238E27FC236}">
                <a16:creationId xmlns:a16="http://schemas.microsoft.com/office/drawing/2014/main" id="{C1956227-50C4-4C82-AEBE-BD8BD31144C5}"/>
              </a:ext>
            </a:extLst>
          </p:cNvPr>
          <p:cNvSpPr/>
          <p:nvPr/>
        </p:nvSpPr>
        <p:spPr>
          <a:xfrm>
            <a:off x="158767" y="4815412"/>
            <a:ext cx="3136094" cy="369332"/>
          </a:xfrm>
          <a:prstGeom prst="rect">
            <a:avLst/>
          </a:prstGeom>
          <a:solidFill>
            <a:srgbClr val="660033"/>
          </a:solid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rPr>
              <a:t>Spicy vegan </a:t>
            </a:r>
            <a:r>
              <a:rPr kumimoji="0" lang="en-US" sz="1800" b="1" i="0" u="none" strike="noStrike" kern="1200" cap="none" spc="0" normalizeH="0" baseline="0" noProof="0" dirty="0" err="1">
                <a:ln w="0"/>
                <a:solidFill>
                  <a:prstClr val="white"/>
                </a:solidFill>
                <a:effectLst/>
                <a:uLnTx/>
                <a:uFillTx/>
                <a:latin typeface="Times New Roman" panose="02020603050405020304" pitchFamily="18" charset="0"/>
                <a:ea typeface="+mn-ea"/>
                <a:cs typeface="Times New Roman" panose="02020603050405020304" pitchFamily="18" charset="0"/>
              </a:rPr>
              <a:t>omelette</a:t>
            </a:r>
            <a:endParaRPr kumimoji="0" lang="en-US"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6" name="Rectangle 15">
            <a:extLst>
              <a:ext uri="{FF2B5EF4-FFF2-40B4-BE49-F238E27FC236}">
                <a16:creationId xmlns:a16="http://schemas.microsoft.com/office/drawing/2014/main" id="{D2646E19-83C2-4B97-B3F2-6A6C210E52C3}"/>
              </a:ext>
            </a:extLst>
          </p:cNvPr>
          <p:cNvSpPr/>
          <p:nvPr/>
        </p:nvSpPr>
        <p:spPr>
          <a:xfrm>
            <a:off x="174906" y="6377606"/>
            <a:ext cx="3136094" cy="1569660"/>
          </a:xfrm>
          <a:prstGeom prst="rect">
            <a:avLst/>
          </a:prstGeom>
          <a:noFill/>
          <a:ln w="28575">
            <a:solidFill>
              <a:srgbClr val="660033"/>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Only 11.20</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527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16g)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Glutes, Potatoes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10:00 pm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5">
                  <a:extLst>
                    <a:ext uri="{A12FA001-AC4F-418D-AE19-62706E023703}">
                      <ahyp:hlinkClr xmlns:ahyp="http://schemas.microsoft.com/office/drawing/2018/hyperlinkcolor"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sp>
        <p:nvSpPr>
          <p:cNvPr id="38" name="Rectangle 37">
            <a:extLst>
              <a:ext uri="{FF2B5EF4-FFF2-40B4-BE49-F238E27FC236}">
                <a16:creationId xmlns:a16="http://schemas.microsoft.com/office/drawing/2014/main" id="{02C16288-D2DC-4589-8A84-9B1B01ACA36A}"/>
              </a:ext>
            </a:extLst>
          </p:cNvPr>
          <p:cNvSpPr/>
          <p:nvPr/>
        </p:nvSpPr>
        <p:spPr>
          <a:xfrm>
            <a:off x="3626220" y="4814679"/>
            <a:ext cx="3057531" cy="369332"/>
          </a:xfrm>
          <a:prstGeom prst="rect">
            <a:avLst/>
          </a:prstGeom>
          <a:solidFill>
            <a:srgbClr val="660033"/>
          </a:solid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rPr>
              <a:t>Tandoori vegan kebabs</a:t>
            </a:r>
          </a:p>
        </p:txBody>
      </p:sp>
      <p:sp>
        <p:nvSpPr>
          <p:cNvPr id="40" name="Rectangle 39">
            <a:extLst>
              <a:ext uri="{FF2B5EF4-FFF2-40B4-BE49-F238E27FC236}">
                <a16:creationId xmlns:a16="http://schemas.microsoft.com/office/drawing/2014/main" id="{F7421DEB-6CE5-49C9-AA1C-6234C8332D98}"/>
              </a:ext>
            </a:extLst>
          </p:cNvPr>
          <p:cNvSpPr/>
          <p:nvPr/>
        </p:nvSpPr>
        <p:spPr>
          <a:xfrm>
            <a:off x="3565436" y="6492728"/>
            <a:ext cx="3057529" cy="1569660"/>
          </a:xfrm>
          <a:prstGeom prst="rect">
            <a:avLst/>
          </a:prstGeom>
          <a:noFill/>
          <a:ln w="28575">
            <a:solidFill>
              <a:srgbClr val="660033"/>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6.99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308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10g)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Glutes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10:00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5">
                  <a:extLst>
                    <a:ext uri="{A12FA001-AC4F-418D-AE19-62706E023703}">
                      <ahyp:hlinkClr xmlns:ahyp="http://schemas.microsoft.com/office/drawing/2018/hyperlinkcolor"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43" name="Picture 42">
            <a:extLst>
              <a:ext uri="{FF2B5EF4-FFF2-40B4-BE49-F238E27FC236}">
                <a16:creationId xmlns:a16="http://schemas.microsoft.com/office/drawing/2014/main" id="{87345EE9-00C3-45F7-A5B3-7358749C8DA3}"/>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5338507" y="8254614"/>
            <a:ext cx="534486" cy="225672"/>
          </a:xfrm>
          <a:prstGeom prst="rect">
            <a:avLst/>
          </a:prstGeom>
        </p:spPr>
      </p:pic>
      <p:pic>
        <p:nvPicPr>
          <p:cNvPr id="44" name="Picture 43">
            <a:extLst>
              <a:ext uri="{FF2B5EF4-FFF2-40B4-BE49-F238E27FC236}">
                <a16:creationId xmlns:a16="http://schemas.microsoft.com/office/drawing/2014/main" id="{712BD08C-68C1-4439-B2FE-4F7F48EE8F6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6283865" y="8202272"/>
            <a:ext cx="363549" cy="330355"/>
          </a:xfrm>
          <a:prstGeom prst="rect">
            <a:avLst/>
          </a:prstGeom>
        </p:spPr>
      </p:pic>
      <p:sp>
        <p:nvSpPr>
          <p:cNvPr id="100" name="Rectangle 99">
            <a:extLst>
              <a:ext uri="{FF2B5EF4-FFF2-40B4-BE49-F238E27FC236}">
                <a16:creationId xmlns:a16="http://schemas.microsoft.com/office/drawing/2014/main" id="{ED480CA2-B71A-4F06-B875-FE583A7DB8A1}"/>
              </a:ext>
            </a:extLst>
          </p:cNvPr>
          <p:cNvSpPr/>
          <p:nvPr/>
        </p:nvSpPr>
        <p:spPr>
          <a:xfrm>
            <a:off x="158767" y="895028"/>
            <a:ext cx="3136094" cy="369332"/>
          </a:xfrm>
          <a:prstGeom prst="rect">
            <a:avLst/>
          </a:prstGeom>
          <a:solidFill>
            <a:srgbClr val="660033"/>
          </a:solid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rPr>
              <a:t>Fish and Chips with </a:t>
            </a:r>
            <a:r>
              <a:rPr kumimoji="0" lang="en-US" sz="1800" b="1" i="0" u="none" strike="noStrike" kern="1200" cap="none" spc="0" normalizeH="0" baseline="0" noProof="0" dirty="0" err="1">
                <a:ln w="0"/>
                <a:solidFill>
                  <a:prstClr val="white"/>
                </a:solidFill>
                <a:effectLst/>
                <a:uLnTx/>
                <a:uFillTx/>
                <a:latin typeface="Times New Roman" panose="02020603050405020304" pitchFamily="18" charset="0"/>
                <a:ea typeface="+mn-ea"/>
                <a:cs typeface="Times New Roman" panose="02020603050405020304" pitchFamily="18" charset="0"/>
              </a:rPr>
              <a:t>Clairet</a:t>
            </a:r>
            <a:endParaRPr kumimoji="0" lang="en-US"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2" name="Rectangle 101">
            <a:extLst>
              <a:ext uri="{FF2B5EF4-FFF2-40B4-BE49-F238E27FC236}">
                <a16:creationId xmlns:a16="http://schemas.microsoft.com/office/drawing/2014/main" id="{5F3C38EA-9CFE-4AA4-A3D2-DC2BEC575EEE}"/>
              </a:ext>
            </a:extLst>
          </p:cNvPr>
          <p:cNvSpPr/>
          <p:nvPr/>
        </p:nvSpPr>
        <p:spPr>
          <a:xfrm>
            <a:off x="158767" y="3106243"/>
            <a:ext cx="3136094" cy="1569660"/>
          </a:xfrm>
          <a:prstGeom prst="rect">
            <a:avLst/>
          </a:prstGeom>
          <a:noFill/>
          <a:ln w="28575">
            <a:solidFill>
              <a:srgbClr val="660033"/>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Only 14.99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355.7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15g)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Wheat, Gluten, Milk,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Sulphites</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12:30 pm to 04:00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5">
                  <a:extLst>
                    <a:ext uri="{A12FA001-AC4F-418D-AE19-62706E023703}">
                      <ahyp:hlinkClr xmlns:ahyp="http://schemas.microsoft.com/office/drawing/2018/hyperlinkcolor"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105" name="Picture 104">
            <a:extLst>
              <a:ext uri="{FF2B5EF4-FFF2-40B4-BE49-F238E27FC236}">
                <a16:creationId xmlns:a16="http://schemas.microsoft.com/office/drawing/2014/main" id="{075AF679-5A7C-405F-A512-8527D32F2D7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1191553" y="4423938"/>
            <a:ext cx="534486" cy="225672"/>
          </a:xfrm>
          <a:prstGeom prst="rect">
            <a:avLst/>
          </a:prstGeom>
        </p:spPr>
      </p:pic>
      <p:pic>
        <p:nvPicPr>
          <p:cNvPr id="106" name="Picture 105">
            <a:extLst>
              <a:ext uri="{FF2B5EF4-FFF2-40B4-BE49-F238E27FC236}">
                <a16:creationId xmlns:a16="http://schemas.microsoft.com/office/drawing/2014/main" id="{D6703235-7C36-4A3E-8E82-9B4F221D02C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1914245" y="4394520"/>
            <a:ext cx="363549" cy="330355"/>
          </a:xfrm>
          <a:prstGeom prst="rect">
            <a:avLst/>
          </a:prstGeom>
        </p:spPr>
      </p:pic>
      <p:sp>
        <p:nvSpPr>
          <p:cNvPr id="117" name="Rectangle 116">
            <a:extLst>
              <a:ext uri="{FF2B5EF4-FFF2-40B4-BE49-F238E27FC236}">
                <a16:creationId xmlns:a16="http://schemas.microsoft.com/office/drawing/2014/main" id="{17FE7CC2-0A04-4784-8B67-B43D9EA24184}"/>
              </a:ext>
            </a:extLst>
          </p:cNvPr>
          <p:cNvSpPr/>
          <p:nvPr/>
        </p:nvSpPr>
        <p:spPr>
          <a:xfrm>
            <a:off x="0" y="9117970"/>
            <a:ext cx="6858000" cy="1046440"/>
          </a:xfrm>
          <a:prstGeom prst="rect">
            <a:avLst/>
          </a:prstGeom>
          <a:noFill/>
        </p:spPr>
        <p:txBody>
          <a:bodyPr wrap="square" lIns="91440" tIns="45720" rIns="91440" bIns="45720">
            <a:spAutoFit/>
          </a:bodyPr>
          <a:lstStyle/>
          <a:p>
            <a:pPr algn="just">
              <a:defRPr/>
            </a:pPr>
            <a:r>
              <a:rPr kumimoji="0" lang="en-US" sz="1400" b="1" i="0" u="none" strike="noStrike" kern="1200" cap="none" spc="0" normalizeH="0" baseline="0" noProof="0" dirty="0">
                <a:ln w="0"/>
                <a:solidFill>
                  <a:prstClr val="black"/>
                </a:solidFill>
                <a:effectLst/>
                <a:uLnTx/>
                <a:uFillTx/>
                <a:latin typeface="Times New Roman" pitchFamily="18" charset="0"/>
                <a:cs typeface="Times New Roman" pitchFamily="18" charset="0"/>
              </a:rPr>
              <a:t>References:</a:t>
            </a:r>
            <a:r>
              <a:rPr kumimoji="0" lang="en-US" sz="1400" b="1" i="0" u="none" strike="noStrike" kern="1200" cap="none" spc="0" normalizeH="0" noProof="0" dirty="0">
                <a:ln w="0"/>
                <a:solidFill>
                  <a:prstClr val="black"/>
                </a:solidFill>
                <a:effectLst/>
                <a:uLnTx/>
                <a:uFillTx/>
                <a:latin typeface="Times New Roman" pitchFamily="18" charset="0"/>
                <a:cs typeface="Times New Roman" pitchFamily="18" charset="0"/>
              </a:rPr>
              <a:t>  </a:t>
            </a:r>
            <a:r>
              <a:rPr lang="en-US" sz="1400" dirty="0" err="1">
                <a:latin typeface="Times New Roman" pitchFamily="18" charset="0"/>
                <a:cs typeface="Times New Roman" pitchFamily="18" charset="0"/>
              </a:rPr>
              <a:t>Abdelmassih</a:t>
            </a:r>
            <a:r>
              <a:rPr lang="en-US" sz="1400" dirty="0">
                <a:latin typeface="Times New Roman" pitchFamily="18" charset="0"/>
                <a:cs typeface="Times New Roman" pitchFamily="18" charset="0"/>
              </a:rPr>
              <a:t>, K. and Arendt, S.W., 2020, August. Menu development for meetings and events: an opportunity for conveying cultural diversity and inclusion initiatives. In </a:t>
            </a:r>
            <a:r>
              <a:rPr lang="en-US" sz="1400" i="1" dirty="0">
                <a:latin typeface="Times New Roman" pitchFamily="18" charset="0"/>
                <a:cs typeface="Times New Roman" pitchFamily="18" charset="0"/>
              </a:rPr>
              <a:t>Journal of Convention &amp; Event Tourism</a:t>
            </a:r>
            <a:r>
              <a:rPr lang="en-US" sz="1400" dirty="0">
                <a:latin typeface="Times New Roman" pitchFamily="18" charset="0"/>
                <a:cs typeface="Times New Roman" pitchFamily="18" charset="0"/>
              </a:rPr>
              <a:t> (Vol. 21, No. 4, pp. 355-364). </a:t>
            </a:r>
            <a:r>
              <a:rPr lang="en-US" sz="1400" dirty="0" err="1">
                <a:latin typeface="Times New Roman" pitchFamily="18" charset="0"/>
                <a:cs typeface="Times New Roman" pitchFamily="18" charset="0"/>
              </a:rPr>
              <a:t>Routledge</a:t>
            </a:r>
            <a:r>
              <a:rPr lang="en-US" sz="1400" dirty="0">
                <a:latin typeface="Times New Roman" pitchFamily="18" charset="0"/>
                <a:cs typeface="Times New Roman" pitchFamily="18" charset="0"/>
              </a:rPr>
              <a: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w="0"/>
              <a:solidFill>
                <a:prstClr val="black"/>
              </a:solidFill>
              <a:effectLst/>
              <a:uLnTx/>
              <a:uFillTx/>
              <a:latin typeface="Berlin Sans FB Demi" panose="020E0802020502020306" pitchFamily="34" charset="0"/>
              <a:ea typeface="+mn-ea"/>
              <a:cs typeface="+mn-cs"/>
            </a:endParaRPr>
          </a:p>
        </p:txBody>
      </p:sp>
      <p:sp>
        <p:nvSpPr>
          <p:cNvPr id="47" name="Text Box 2">
            <a:extLst>
              <a:ext uri="{FF2B5EF4-FFF2-40B4-BE49-F238E27FC236}">
                <a16:creationId xmlns:a16="http://schemas.microsoft.com/office/drawing/2014/main" id="{79768421-E9C7-C4BA-7DAE-E41539240B40}"/>
              </a:ext>
            </a:extLst>
          </p:cNvPr>
          <p:cNvSpPr txBox="1"/>
          <p:nvPr/>
        </p:nvSpPr>
        <p:spPr>
          <a:xfrm>
            <a:off x="2028844" y="56717"/>
            <a:ext cx="2931157" cy="58674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algn="ctr" defTabSz="457200" rtl="0" eaLnBrk="1" fontAlgn="auto" latinLnBrk="0" hangingPunct="1">
              <a:lnSpc>
                <a:spcPct val="107000"/>
              </a:lnSpc>
              <a:spcBef>
                <a:spcPts val="0"/>
              </a:spcBef>
              <a:spcAft>
                <a:spcPts val="80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rPr>
              <a:t>HOTEL TRINITY</a:t>
            </a:r>
            <a:endParaRPr kumimoji="0" lang="en-US" sz="1400" b="0"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rPr>
              <a:t> </a:t>
            </a:r>
          </a:p>
        </p:txBody>
      </p:sp>
      <p:sp>
        <p:nvSpPr>
          <p:cNvPr id="50" name="Rectangle 49">
            <a:extLst>
              <a:ext uri="{FF2B5EF4-FFF2-40B4-BE49-F238E27FC236}">
                <a16:creationId xmlns:a16="http://schemas.microsoft.com/office/drawing/2014/main" id="{FFF45B58-EDB7-A30B-FFD8-3FAF2E5E9B24}"/>
              </a:ext>
            </a:extLst>
          </p:cNvPr>
          <p:cNvSpPr/>
          <p:nvPr/>
        </p:nvSpPr>
        <p:spPr>
          <a:xfrm>
            <a:off x="3626221" y="894192"/>
            <a:ext cx="3057530" cy="369332"/>
          </a:xfrm>
          <a:prstGeom prst="rect">
            <a:avLst/>
          </a:prstGeom>
          <a:solidFill>
            <a:srgbClr val="660033"/>
          </a:solid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solidFill>
                  <a:prstClr val="white"/>
                </a:solidFill>
                <a:effectLst/>
                <a:uLnTx/>
                <a:uFillTx/>
                <a:latin typeface="Times New Roman" panose="02020603050405020304" pitchFamily="18" charset="0"/>
                <a:ea typeface="+mn-ea"/>
                <a:cs typeface="Times New Roman" panose="02020603050405020304" pitchFamily="18" charset="0"/>
              </a:rPr>
              <a:t>Stilton with Sauternes</a:t>
            </a:r>
          </a:p>
        </p:txBody>
      </p:sp>
      <p:sp>
        <p:nvSpPr>
          <p:cNvPr id="52" name="Rectangle 51">
            <a:extLst>
              <a:ext uri="{FF2B5EF4-FFF2-40B4-BE49-F238E27FC236}">
                <a16:creationId xmlns:a16="http://schemas.microsoft.com/office/drawing/2014/main" id="{CBD807FE-181E-67E1-BD0D-B9E395C41306}"/>
              </a:ext>
            </a:extLst>
          </p:cNvPr>
          <p:cNvSpPr/>
          <p:nvPr/>
        </p:nvSpPr>
        <p:spPr>
          <a:xfrm>
            <a:off x="3626221" y="3081254"/>
            <a:ext cx="3057530" cy="1631216"/>
          </a:xfrm>
          <a:prstGeom prst="rect">
            <a:avLst/>
          </a:prstGeom>
          <a:noFill/>
          <a:ln w="28575">
            <a:solidFill>
              <a:srgbClr val="660033"/>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8.99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100.4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6g)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Cheese</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10:00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5">
                  <a:extLst>
                    <a:ext uri="{A12FA001-AC4F-418D-AE19-62706E023703}">
                      <ahyp:hlinkClr xmlns:ahyp="http://schemas.microsoft.com/office/drawing/2018/hyperlinkcolor"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54" name="Picture 53">
            <a:extLst>
              <a:ext uri="{FF2B5EF4-FFF2-40B4-BE49-F238E27FC236}">
                <a16:creationId xmlns:a16="http://schemas.microsoft.com/office/drawing/2014/main" id="{4AF91F82-7BF0-24DE-8881-80C067C9929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4804021" y="4363117"/>
            <a:ext cx="534486" cy="225672"/>
          </a:xfrm>
          <a:prstGeom prst="rect">
            <a:avLst/>
          </a:prstGeom>
        </p:spPr>
      </p:pic>
      <p:pic>
        <p:nvPicPr>
          <p:cNvPr id="55" name="Picture 54">
            <a:extLst>
              <a:ext uri="{FF2B5EF4-FFF2-40B4-BE49-F238E27FC236}">
                <a16:creationId xmlns:a16="http://schemas.microsoft.com/office/drawing/2014/main" id="{FEB9EB78-C9B6-BE7E-52AF-88DF419BC5D0}"/>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5499175" y="4371597"/>
            <a:ext cx="363549" cy="330355"/>
          </a:xfrm>
          <a:prstGeom prst="rect">
            <a:avLst/>
          </a:prstGeom>
        </p:spPr>
      </p:pic>
      <p:pic>
        <p:nvPicPr>
          <p:cNvPr id="11" name="Picture 10">
            <a:extLst>
              <a:ext uri="{FF2B5EF4-FFF2-40B4-BE49-F238E27FC236}">
                <a16:creationId xmlns:a16="http://schemas.microsoft.com/office/drawing/2014/main" id="{45DDEFB1-F1FF-52F0-6B18-891BA0C8771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416343" y="1529965"/>
            <a:ext cx="1243924" cy="1243924"/>
          </a:xfrm>
          <a:prstGeom prst="rect">
            <a:avLst/>
          </a:prstGeom>
        </p:spPr>
      </p:pic>
      <p:pic>
        <p:nvPicPr>
          <p:cNvPr id="67" name="Picture 66">
            <a:extLst>
              <a:ext uri="{FF2B5EF4-FFF2-40B4-BE49-F238E27FC236}">
                <a16:creationId xmlns:a16="http://schemas.microsoft.com/office/drawing/2014/main" id="{49BF34F1-76A2-1035-7B04-981B47F9145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6378" t="42823" r="7440" b="7210"/>
          <a:stretch/>
        </p:blipFill>
        <p:spPr>
          <a:xfrm>
            <a:off x="5799511" y="2500404"/>
            <a:ext cx="593487" cy="311140"/>
          </a:xfrm>
          <a:prstGeom prst="rect">
            <a:avLst/>
          </a:prstGeom>
        </p:spPr>
      </p:pic>
      <p:pic>
        <p:nvPicPr>
          <p:cNvPr id="29" name="Picture 28">
            <a:extLst>
              <a:ext uri="{FF2B5EF4-FFF2-40B4-BE49-F238E27FC236}">
                <a16:creationId xmlns:a16="http://schemas.microsoft.com/office/drawing/2014/main" id="{026D9977-B21F-CCC0-D725-4B1512194CF4}"/>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58767" y="1445515"/>
            <a:ext cx="3136094" cy="1465377"/>
          </a:xfrm>
          <a:prstGeom prst="rect">
            <a:avLst/>
          </a:prstGeom>
        </p:spPr>
      </p:pic>
      <p:pic>
        <p:nvPicPr>
          <p:cNvPr id="118" name="Picture 117">
            <a:extLst>
              <a:ext uri="{FF2B5EF4-FFF2-40B4-BE49-F238E27FC236}">
                <a16:creationId xmlns:a16="http://schemas.microsoft.com/office/drawing/2014/main" id="{B3AAAB58-4B39-4613-ADB8-451F13CFE1EE}"/>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5741" b="95185" l="10000" r="90000">
                        <a14:foregroundMark x1="49815" y1="52407" x2="49815" y2="52407"/>
                        <a14:foregroundMark x1="49630" y1="12593" x2="49630" y2="12593"/>
                        <a14:foregroundMark x1="49259" y1="5741" x2="49259" y2="5741"/>
                        <a14:foregroundMark x1="50185" y1="88704" x2="50185" y2="88704"/>
                        <a14:foregroundMark x1="50185" y1="95185" x2="50185" y2="95185"/>
                      </a14:backgroundRemoval>
                    </a14:imgEffect>
                  </a14:imgLayer>
                </a14:imgProps>
              </a:ext>
            </a:extLst>
          </a:blip>
          <a:stretch>
            <a:fillRect/>
          </a:stretch>
        </p:blipFill>
        <p:spPr>
          <a:xfrm>
            <a:off x="1742953" y="1507517"/>
            <a:ext cx="1246812" cy="1246812"/>
          </a:xfrm>
          <a:prstGeom prst="rect">
            <a:avLst/>
          </a:prstGeom>
        </p:spPr>
      </p:pic>
      <p:pic>
        <p:nvPicPr>
          <p:cNvPr id="7" name="Picture 6">
            <a:extLst>
              <a:ext uri="{FF2B5EF4-FFF2-40B4-BE49-F238E27FC236}">
                <a16:creationId xmlns:a16="http://schemas.microsoft.com/office/drawing/2014/main" id="{6E429D57-4040-5DCE-DB6E-CCA20347DBEF}"/>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2513657" y="1582589"/>
            <a:ext cx="652775" cy="652775"/>
          </a:xfrm>
          <a:prstGeom prst="rect">
            <a:avLst/>
          </a:prstGeom>
        </p:spPr>
      </p:pic>
      <p:pic>
        <p:nvPicPr>
          <p:cNvPr id="74" name="Picture 73">
            <a:extLst>
              <a:ext uri="{FF2B5EF4-FFF2-40B4-BE49-F238E27FC236}">
                <a16:creationId xmlns:a16="http://schemas.microsoft.com/office/drawing/2014/main" id="{69840BE3-9EC3-5ADD-BA31-18A8A8651A4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6378" t="42823" r="7440" b="7210"/>
          <a:stretch/>
        </p:blipFill>
        <p:spPr>
          <a:xfrm>
            <a:off x="2549978" y="2480437"/>
            <a:ext cx="593487" cy="311140"/>
          </a:xfrm>
          <a:prstGeom prst="rect">
            <a:avLst/>
          </a:prstGeom>
        </p:spPr>
      </p:pic>
      <p:pic>
        <p:nvPicPr>
          <p:cNvPr id="75" name="Picture 74">
            <a:extLst>
              <a:ext uri="{FF2B5EF4-FFF2-40B4-BE49-F238E27FC236}">
                <a16:creationId xmlns:a16="http://schemas.microsoft.com/office/drawing/2014/main" id="{5DB3A590-F5B3-73C1-2147-85A09C15AD55}"/>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5812865" y="1646913"/>
            <a:ext cx="652775" cy="652775"/>
          </a:xfrm>
          <a:prstGeom prst="rect">
            <a:avLst/>
          </a:prstGeom>
        </p:spPr>
      </p:pic>
      <p:pic>
        <p:nvPicPr>
          <p:cNvPr id="21" name="Picture 20">
            <a:extLst>
              <a:ext uri="{FF2B5EF4-FFF2-40B4-BE49-F238E27FC236}">
                <a16:creationId xmlns:a16="http://schemas.microsoft.com/office/drawing/2014/main" id="{63B172A8-FFF2-454B-9EA9-B5679EF7DECC}"/>
              </a:ext>
            </a:extLst>
          </p:cNvPr>
          <p:cNvPicPr>
            <a:picLocks noChangeAspect="1"/>
          </p:cNvPicPr>
          <p:nvPr/>
        </p:nvPicPr>
        <p:blipFill>
          <a:blip r:embed="rId16"/>
          <a:stretch>
            <a:fillRect/>
          </a:stretch>
        </p:blipFill>
        <p:spPr>
          <a:xfrm>
            <a:off x="2281536" y="5395909"/>
            <a:ext cx="764498" cy="379950"/>
          </a:xfrm>
          <a:prstGeom prst="rect">
            <a:avLst/>
          </a:prstGeom>
        </p:spPr>
      </p:pic>
      <p:pic>
        <p:nvPicPr>
          <p:cNvPr id="36" name="Picture 35">
            <a:extLst>
              <a:ext uri="{FF2B5EF4-FFF2-40B4-BE49-F238E27FC236}">
                <a16:creationId xmlns:a16="http://schemas.microsoft.com/office/drawing/2014/main" id="{87109E0D-644D-1778-890F-02305998D7DB}"/>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83499" y="6027580"/>
            <a:ext cx="465148" cy="465148"/>
          </a:xfrm>
          <a:prstGeom prst="rect">
            <a:avLst/>
          </a:prstGeom>
        </p:spPr>
      </p:pic>
      <p:pic>
        <p:nvPicPr>
          <p:cNvPr id="84" name="Picture 83">
            <a:extLst>
              <a:ext uri="{FF2B5EF4-FFF2-40B4-BE49-F238E27FC236}">
                <a16:creationId xmlns:a16="http://schemas.microsoft.com/office/drawing/2014/main" id="{342B1F48-553C-DC14-E10D-98D6966CEEED}"/>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6378" t="42823" r="7440" b="7210"/>
          <a:stretch/>
        </p:blipFill>
        <p:spPr>
          <a:xfrm>
            <a:off x="2815074" y="5972510"/>
            <a:ext cx="593487" cy="311140"/>
          </a:xfrm>
          <a:prstGeom prst="rect">
            <a:avLst/>
          </a:prstGeom>
        </p:spPr>
      </p:pic>
      <p:pic>
        <p:nvPicPr>
          <p:cNvPr id="58" name="Picture 57">
            <a:extLst>
              <a:ext uri="{FF2B5EF4-FFF2-40B4-BE49-F238E27FC236}">
                <a16:creationId xmlns:a16="http://schemas.microsoft.com/office/drawing/2014/main" id="{54EE06B6-65CD-2762-F60B-438CA38A6009}"/>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rot="16200000">
            <a:off x="4596987" y="4290842"/>
            <a:ext cx="1115997" cy="3057530"/>
          </a:xfrm>
          <a:prstGeom prst="rect">
            <a:avLst/>
          </a:prstGeom>
        </p:spPr>
      </p:pic>
      <p:pic>
        <p:nvPicPr>
          <p:cNvPr id="41" name="Picture 40">
            <a:extLst>
              <a:ext uri="{FF2B5EF4-FFF2-40B4-BE49-F238E27FC236}">
                <a16:creationId xmlns:a16="http://schemas.microsoft.com/office/drawing/2014/main" id="{825ABE0D-9F95-41FE-88C9-35ECAF67C1A6}"/>
              </a:ext>
            </a:extLst>
          </p:cNvPr>
          <p:cNvPicPr>
            <a:picLocks noChangeAspect="1"/>
          </p:cNvPicPr>
          <p:nvPr/>
        </p:nvPicPr>
        <p:blipFill>
          <a:blip r:embed="rId16"/>
          <a:stretch>
            <a:fillRect/>
          </a:stretch>
        </p:blipFill>
        <p:spPr>
          <a:xfrm>
            <a:off x="5775134" y="6165310"/>
            <a:ext cx="764498" cy="379950"/>
          </a:xfrm>
          <a:prstGeom prst="rect">
            <a:avLst/>
          </a:prstGeom>
        </p:spPr>
      </p:pic>
      <p:pic>
        <p:nvPicPr>
          <p:cNvPr id="89" name="Picture 88">
            <a:extLst>
              <a:ext uri="{FF2B5EF4-FFF2-40B4-BE49-F238E27FC236}">
                <a16:creationId xmlns:a16="http://schemas.microsoft.com/office/drawing/2014/main" id="{BA010ED1-B75A-C3B0-62F4-89887B3BE447}"/>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981826" y="5896493"/>
            <a:ext cx="465148" cy="465148"/>
          </a:xfrm>
          <a:prstGeom prst="rect">
            <a:avLst/>
          </a:prstGeom>
        </p:spPr>
      </p:pic>
      <p:pic>
        <p:nvPicPr>
          <p:cNvPr id="90" name="Picture 89">
            <a:extLst>
              <a:ext uri="{FF2B5EF4-FFF2-40B4-BE49-F238E27FC236}">
                <a16:creationId xmlns:a16="http://schemas.microsoft.com/office/drawing/2014/main" id="{CFCE5D98-5476-3DD9-65BB-78DCA46AF80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6378" t="42823" r="7440" b="7210"/>
          <a:stretch/>
        </p:blipFill>
        <p:spPr>
          <a:xfrm>
            <a:off x="5799510" y="5467814"/>
            <a:ext cx="593487" cy="311140"/>
          </a:xfrm>
          <a:prstGeom prst="rect">
            <a:avLst/>
          </a:prstGeom>
        </p:spPr>
      </p:pic>
      <p:pic>
        <p:nvPicPr>
          <p:cNvPr id="103" name="Picture 102">
            <a:extLst>
              <a:ext uri="{FF2B5EF4-FFF2-40B4-BE49-F238E27FC236}">
                <a16:creationId xmlns:a16="http://schemas.microsoft.com/office/drawing/2014/main" id="{55DC169D-086E-45E6-9576-DED0731F2845}"/>
              </a:ext>
            </a:extLst>
          </p:cNvPr>
          <p:cNvPicPr>
            <a:picLocks noChangeAspect="1"/>
          </p:cNvPicPr>
          <p:nvPr/>
        </p:nvPicPr>
        <p:blipFill>
          <a:blip r:embed="rId16"/>
          <a:stretch>
            <a:fillRect/>
          </a:stretch>
        </p:blipFill>
        <p:spPr>
          <a:xfrm>
            <a:off x="462617" y="2385522"/>
            <a:ext cx="764498" cy="379950"/>
          </a:xfrm>
          <a:prstGeom prst="rect">
            <a:avLst/>
          </a:prstGeom>
        </p:spPr>
      </p:pic>
      <p:pic>
        <p:nvPicPr>
          <p:cNvPr id="53" name="Picture 52">
            <a:extLst>
              <a:ext uri="{FF2B5EF4-FFF2-40B4-BE49-F238E27FC236}">
                <a16:creationId xmlns:a16="http://schemas.microsoft.com/office/drawing/2014/main" id="{1ED0D028-FCE7-29B5-5E27-B9E89BC9170D}"/>
              </a:ext>
            </a:extLst>
          </p:cNvPr>
          <p:cNvPicPr>
            <a:picLocks noChangeAspect="1"/>
          </p:cNvPicPr>
          <p:nvPr/>
        </p:nvPicPr>
        <p:blipFill>
          <a:blip r:embed="rId16"/>
          <a:stretch>
            <a:fillRect/>
          </a:stretch>
        </p:blipFill>
        <p:spPr>
          <a:xfrm>
            <a:off x="3887566" y="2493411"/>
            <a:ext cx="616514" cy="306403"/>
          </a:xfrm>
          <a:prstGeom prst="rect">
            <a:avLst/>
          </a:prstGeom>
        </p:spPr>
      </p:pic>
      <p:sp>
        <p:nvSpPr>
          <p:cNvPr id="94" name="Rectangle 93">
            <a:extLst>
              <a:ext uri="{FF2B5EF4-FFF2-40B4-BE49-F238E27FC236}">
                <a16:creationId xmlns:a16="http://schemas.microsoft.com/office/drawing/2014/main" id="{E7B69265-87FC-8251-56F3-D28572DC931F}"/>
              </a:ext>
            </a:extLst>
          </p:cNvPr>
          <p:cNvSpPr/>
          <p:nvPr/>
        </p:nvSpPr>
        <p:spPr>
          <a:xfrm>
            <a:off x="-57106" y="8081533"/>
            <a:ext cx="5212092" cy="900246"/>
          </a:xfrm>
          <a:prstGeom prst="rect">
            <a:avLst/>
          </a:prstGeom>
          <a:solidFill>
            <a:srgbClr val="E4C497"/>
          </a:solidFill>
          <a:ln w="28575">
            <a:solidFill>
              <a:srgbClr val="660033"/>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Please place your order using the Trinity foods website or mobile app. We accept both cash and card payments. Please note that all of our meals is freshly made to order. During rush hour, you may experience a delay in service. Please note that some of our dishes may contain allergies that could be harmful to your health. Please let us know if you have any specific needs.</a:t>
            </a:r>
          </a:p>
        </p:txBody>
      </p:sp>
      <p:cxnSp>
        <p:nvCxnSpPr>
          <p:cNvPr id="63" name="Straight Connector 62">
            <a:extLst>
              <a:ext uri="{FF2B5EF4-FFF2-40B4-BE49-F238E27FC236}">
                <a16:creationId xmlns:a16="http://schemas.microsoft.com/office/drawing/2014/main" id="{6F236A8B-5FED-EC11-B62C-59A148FD8BB3}"/>
              </a:ext>
            </a:extLst>
          </p:cNvPr>
          <p:cNvCxnSpPr>
            <a:cxnSpLocks/>
          </p:cNvCxnSpPr>
          <p:nvPr/>
        </p:nvCxnSpPr>
        <p:spPr>
          <a:xfrm>
            <a:off x="3448050" y="1009650"/>
            <a:ext cx="0" cy="7400925"/>
          </a:xfrm>
          <a:prstGeom prst="line">
            <a:avLst/>
          </a:prstGeom>
          <a:ln w="57150">
            <a:solidFill>
              <a:srgbClr val="66003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172091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352</Words>
  <Application>Microsoft Office PowerPoint</Application>
  <PresentationFormat>A4 Paper (210x297 mm)</PresentationFormat>
  <Paragraphs>44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Berlin Sans FB Demi</vt:lpstr>
      <vt:lpstr>Calibri</vt:lpstr>
      <vt:lpstr>Calibri Light</vt:lpstr>
      <vt:lpstr>Exo 2</vt:lpstr>
      <vt:lpstr>Times New Roman</vt:lpstr>
      <vt:lpstr>1_Office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Dell</cp:lastModifiedBy>
  <cp:revision>2</cp:revision>
  <dcterms:created xsi:type="dcterms:W3CDTF">2020-12-18T08:14:19Z</dcterms:created>
  <dcterms:modified xsi:type="dcterms:W3CDTF">2022-06-11T10:16:24Z</dcterms:modified>
</cp:coreProperties>
</file>