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73" r:id="rId3"/>
    <p:sldId id="258" r:id="rId4"/>
    <p:sldId id="259" r:id="rId5"/>
    <p:sldId id="272" r:id="rId6"/>
    <p:sldId id="260" r:id="rId7"/>
    <p:sldId id="265" r:id="rId8"/>
    <p:sldId id="271" r:id="rId9"/>
    <p:sldId id="261" r:id="rId10"/>
    <p:sldId id="277" r:id="rId11"/>
    <p:sldId id="275" r:id="rId12"/>
    <p:sldId id="276" r:id="rId13"/>
    <p:sldId id="262" r:id="rId14"/>
    <p:sldId id="268" r:id="rId15"/>
    <p:sldId id="263" r:id="rId16"/>
    <p:sldId id="269" r:id="rId17"/>
    <p:sldId id="266" r:id="rId18"/>
    <p:sldId id="267" r:id="rId19"/>
    <p:sldId id="274" r:id="rId20"/>
    <p:sldId id="264"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115" d="100"/>
          <a:sy n="115" d="100"/>
        </p:scale>
        <p:origin x="141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97150970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729454741"/>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123475284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27/09/2019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76968936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3753460384"/>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7613772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8719679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2199457098"/>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27/09/2019</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1612418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2046103830"/>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27/09/2019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102495348"/>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27/09/2019</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294073841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2193776"/>
          </a:xfrm>
        </p:spPr>
        <p:txBody>
          <a:bodyPr/>
          <a:lstStyle/>
          <a:p>
            <a:r>
              <a:rPr lang="en-GB" dirty="0"/>
              <a:t>HPAH5037; </a:t>
            </a:r>
            <a:r>
              <a:rPr lang="en-GB" dirty="0" smtClean="0"/>
              <a:t>HPAH6037</a:t>
            </a:r>
          </a:p>
          <a:p>
            <a:endParaRPr lang="en-GB" sz="500" dirty="0"/>
          </a:p>
          <a:p>
            <a:r>
              <a:rPr lang="en-GB" dirty="0" smtClean="0"/>
              <a:t>NERO IN MODERN MEDIA</a:t>
            </a:r>
            <a:endParaRPr lang="en-GB" dirty="0"/>
          </a:p>
        </p:txBody>
      </p:sp>
      <p:sp>
        <p:nvSpPr>
          <p:cNvPr id="2" name="Title 1"/>
          <p:cNvSpPr>
            <a:spLocks noGrp="1"/>
          </p:cNvSpPr>
          <p:nvPr>
            <p:ph type="ctrTitle"/>
          </p:nvPr>
        </p:nvSpPr>
        <p:spPr/>
        <p:txBody>
          <a:bodyPr>
            <a:normAutofit fontScale="90000"/>
          </a:bodyPr>
          <a:lstStyle/>
          <a:p>
            <a:r>
              <a:rPr lang="en-GB" dirty="0" smtClean="0"/>
              <a:t>Murder</a:t>
            </a:r>
            <a:r>
              <a:rPr lang="en-GB" dirty="0"/>
              <a:t>, Mayhem and Megalomania: The Life and Times of the Emperor Nero</a:t>
            </a:r>
          </a:p>
        </p:txBody>
      </p:sp>
      <p:pic>
        <p:nvPicPr>
          <p:cNvPr id="4" name="Picture 3"/>
          <p:cNvPicPr>
            <a:picLocks noChangeAspect="1"/>
          </p:cNvPicPr>
          <p:nvPr/>
        </p:nvPicPr>
        <p:blipFill>
          <a:blip r:embed="rId2"/>
          <a:stretch>
            <a:fillRect/>
          </a:stretch>
        </p:blipFill>
        <p:spPr>
          <a:xfrm>
            <a:off x="3877124" y="3839002"/>
            <a:ext cx="2954853" cy="2513544"/>
          </a:xfrm>
          <a:prstGeom prst="rect">
            <a:avLst/>
          </a:prstGeom>
        </p:spPr>
      </p:pic>
      <p:pic>
        <p:nvPicPr>
          <p:cNvPr id="6" name="Picture 5"/>
          <p:cNvPicPr>
            <a:picLocks noChangeAspect="1"/>
          </p:cNvPicPr>
          <p:nvPr/>
        </p:nvPicPr>
        <p:blipFill>
          <a:blip r:embed="rId3"/>
          <a:stretch>
            <a:fillRect/>
          </a:stretch>
        </p:blipFill>
        <p:spPr>
          <a:xfrm>
            <a:off x="371379" y="3839002"/>
            <a:ext cx="3250971" cy="2440808"/>
          </a:xfrm>
          <a:prstGeom prst="rect">
            <a:avLst/>
          </a:prstGeom>
        </p:spPr>
      </p:pic>
      <p:pic>
        <p:nvPicPr>
          <p:cNvPr id="7" name="Picture 6"/>
          <p:cNvPicPr>
            <a:picLocks noChangeAspect="1"/>
          </p:cNvPicPr>
          <p:nvPr/>
        </p:nvPicPr>
        <p:blipFill>
          <a:blip r:embed="rId4"/>
          <a:stretch>
            <a:fillRect/>
          </a:stretch>
        </p:blipFill>
        <p:spPr>
          <a:xfrm>
            <a:off x="7154884" y="3823610"/>
            <a:ext cx="1479961" cy="2492568"/>
          </a:xfrm>
          <a:prstGeom prst="rect">
            <a:avLst/>
          </a:prstGeom>
        </p:spPr>
      </p:pic>
    </p:spTree>
    <p:extLst>
      <p:ext uri="{BB962C8B-B14F-4D97-AF65-F5344CB8AC3E}">
        <p14:creationId xmlns:p14="http://schemas.microsoft.com/office/powerpoint/2010/main" val="6912942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“Celebrity Culture” in Antiquity</a:t>
            </a:r>
            <a:endParaRPr lang="en-GB" dirty="0"/>
          </a:p>
        </p:txBody>
      </p:sp>
      <p:sp>
        <p:nvSpPr>
          <p:cNvPr id="4" name="Content Placeholder 3"/>
          <p:cNvSpPr>
            <a:spLocks noGrp="1"/>
          </p:cNvSpPr>
          <p:nvPr>
            <p:ph sz="quarter" idx="1"/>
          </p:nvPr>
        </p:nvSpPr>
        <p:spPr>
          <a:xfrm>
            <a:off x="301751" y="1527048"/>
            <a:ext cx="4644321" cy="4302252"/>
          </a:xfrm>
        </p:spPr>
        <p:txBody>
          <a:bodyPr>
            <a:normAutofit fontScale="85000" lnSpcReduction="20000"/>
          </a:bodyPr>
          <a:lstStyle/>
          <a:p>
            <a:r>
              <a:rPr lang="en-GB" dirty="0"/>
              <a:t>P</a:t>
            </a:r>
            <a:r>
              <a:rPr lang="en-GB" dirty="0" smtClean="0"/>
              <a:t>athological desire among some for attention:</a:t>
            </a:r>
          </a:p>
          <a:p>
            <a:pPr lvl="1"/>
            <a:r>
              <a:rPr lang="en-GB" dirty="0" err="1" smtClean="0"/>
              <a:t>Herostratus</a:t>
            </a:r>
            <a:r>
              <a:rPr lang="en-GB" dirty="0" smtClean="0"/>
              <a:t> and the Temple of Ephesus (348 BC).</a:t>
            </a:r>
          </a:p>
          <a:p>
            <a:pPr lvl="1"/>
            <a:r>
              <a:rPr lang="en-GB" i="1" dirty="0" err="1"/>
              <a:t>d</a:t>
            </a:r>
            <a:r>
              <a:rPr lang="en-GB" i="1" dirty="0" err="1" smtClean="0"/>
              <a:t>amnatio</a:t>
            </a:r>
            <a:r>
              <a:rPr lang="en-GB" i="1" dirty="0" smtClean="0"/>
              <a:t> </a:t>
            </a:r>
            <a:r>
              <a:rPr lang="en-GB" i="1" dirty="0" err="1" smtClean="0"/>
              <a:t>memoriae</a:t>
            </a:r>
            <a:r>
              <a:rPr lang="en-GB" dirty="0" smtClean="0"/>
              <a:t>.</a:t>
            </a:r>
          </a:p>
          <a:p>
            <a:pPr lvl="1"/>
            <a:endParaRPr lang="en-GB" sz="500" i="1" dirty="0"/>
          </a:p>
          <a:p>
            <a:r>
              <a:rPr lang="en-GB" dirty="0" smtClean="0"/>
              <a:t>Recognition to be desired for one’s talents – often connected to downfall in Graeco-Roman tragedy:</a:t>
            </a:r>
          </a:p>
          <a:p>
            <a:pPr lvl="1"/>
            <a:r>
              <a:rPr lang="en-GB" dirty="0" smtClean="0"/>
              <a:t>Ajax. </a:t>
            </a:r>
          </a:p>
          <a:p>
            <a:pPr lvl="1"/>
            <a:endParaRPr lang="en-GB" sz="500" dirty="0"/>
          </a:p>
          <a:p>
            <a:r>
              <a:rPr lang="en-GB" dirty="0" smtClean="0"/>
              <a:t>Destructive disjunction between a person’s selfhood and the estimate held by their “fans”. </a:t>
            </a:r>
          </a:p>
          <a:p>
            <a:pPr lvl="1"/>
            <a:endParaRPr lang="en-GB" dirty="0"/>
          </a:p>
          <a:p>
            <a:pPr lvl="1"/>
            <a:endParaRPr lang="en-GB" dirty="0"/>
          </a:p>
        </p:txBody>
      </p:sp>
      <p:sp>
        <p:nvSpPr>
          <p:cNvPr id="5" name="Content Placeholder 4"/>
          <p:cNvSpPr>
            <a:spLocks noGrp="1"/>
          </p:cNvSpPr>
          <p:nvPr>
            <p:ph sz="half" idx="4294967295"/>
          </p:nvPr>
        </p:nvSpPr>
        <p:spPr>
          <a:xfrm>
            <a:off x="4779818" y="1558925"/>
            <a:ext cx="4056334" cy="4197639"/>
          </a:xfrm>
        </p:spPr>
        <p:txBody>
          <a:bodyPr>
            <a:normAutofit lnSpcReduction="10000"/>
          </a:bodyPr>
          <a:lstStyle/>
          <a:p>
            <a:r>
              <a:rPr lang="en-GB" sz="2300" dirty="0" smtClean="0"/>
              <a:t>Emperor Nero driven by a pathological desire for “stardom”?</a:t>
            </a:r>
          </a:p>
          <a:p>
            <a:pPr lvl="1"/>
            <a:r>
              <a:rPr lang="en-GB" dirty="0" smtClean="0"/>
              <a:t>Overwhelming desire to be adored for his </a:t>
            </a:r>
            <a:r>
              <a:rPr lang="en-GB" dirty="0"/>
              <a:t>art </a:t>
            </a:r>
            <a:r>
              <a:rPr lang="en-GB" dirty="0" smtClean="0"/>
              <a:t>and charioteering. </a:t>
            </a:r>
          </a:p>
          <a:p>
            <a:pPr lvl="1"/>
            <a:r>
              <a:rPr lang="en-GB" dirty="0" smtClean="0"/>
              <a:t>Suetonius claims jealously of others who caught the public attention. </a:t>
            </a:r>
          </a:p>
          <a:p>
            <a:pPr lvl="1"/>
            <a:r>
              <a:rPr lang="en-GB" dirty="0" smtClean="0"/>
              <a:t>Desire for adulation drive by a sense of inferiority – Garland (2010: 488).</a:t>
            </a:r>
          </a:p>
          <a:p>
            <a:pPr marL="274320" lvl="1" indent="0">
              <a:buNone/>
            </a:pPr>
            <a:endParaRPr lang="en-GB" dirty="0"/>
          </a:p>
        </p:txBody>
      </p:sp>
      <p:sp>
        <p:nvSpPr>
          <p:cNvPr id="6" name="Rectangle 5"/>
          <p:cNvSpPr/>
          <p:nvPr/>
        </p:nvSpPr>
        <p:spPr>
          <a:xfrm>
            <a:off x="124691" y="5617155"/>
            <a:ext cx="9019309" cy="923330"/>
          </a:xfrm>
          <a:prstGeom prst="rect">
            <a:avLst/>
          </a:prstGeom>
        </p:spPr>
        <p:txBody>
          <a:bodyPr wrap="square">
            <a:spAutoFit/>
          </a:bodyPr>
          <a:lstStyle/>
          <a:p>
            <a:r>
              <a:rPr lang="en-GB" dirty="0"/>
              <a:t>"at Rome he rode in the chariot which Augustus had used in his triumphs in days gone by, and wore a purple robe and a Greek cloak adorned with stars of gold, bearing on his head the Olympic crown and in his right hand the Pythian</a:t>
            </a:r>
            <a:r>
              <a:rPr lang="en-GB" dirty="0" smtClean="0"/>
              <a:t>” – </a:t>
            </a:r>
            <a:r>
              <a:rPr lang="en-GB" b="1" dirty="0" smtClean="0"/>
              <a:t>Suet. </a:t>
            </a:r>
            <a:r>
              <a:rPr lang="en-GB" b="1" i="1" dirty="0" smtClean="0"/>
              <a:t>Nero</a:t>
            </a:r>
            <a:r>
              <a:rPr lang="en-GB" b="1" dirty="0" smtClean="0"/>
              <a:t> 25.1</a:t>
            </a:r>
            <a:r>
              <a:rPr lang="en-GB" dirty="0" smtClean="0"/>
              <a:t>.</a:t>
            </a:r>
            <a:endParaRPr lang="en-GB" dirty="0"/>
          </a:p>
        </p:txBody>
      </p:sp>
    </p:spTree>
    <p:extLst>
      <p:ext uri="{BB962C8B-B14F-4D97-AF65-F5344CB8AC3E}">
        <p14:creationId xmlns:p14="http://schemas.microsoft.com/office/powerpoint/2010/main" val="34987019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467544" y="1412776"/>
            <a:ext cx="8352928" cy="3744416"/>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Nero on the Sliver Screen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135698476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on the Silver Screen</a:t>
            </a:r>
            <a:endParaRPr lang="en-GB" dirty="0"/>
          </a:p>
        </p:txBody>
      </p:sp>
      <p:sp>
        <p:nvSpPr>
          <p:cNvPr id="4" name="Content Placeholder 3"/>
          <p:cNvSpPr>
            <a:spLocks noGrp="1"/>
          </p:cNvSpPr>
          <p:nvPr>
            <p:ph sz="half" idx="1"/>
          </p:nvPr>
        </p:nvSpPr>
        <p:spPr>
          <a:xfrm>
            <a:off x="179512" y="1484784"/>
            <a:ext cx="4392488" cy="5184576"/>
          </a:xfrm>
        </p:spPr>
        <p:txBody>
          <a:bodyPr>
            <a:normAutofit fontScale="85000" lnSpcReduction="10000"/>
          </a:bodyPr>
          <a:lstStyle/>
          <a:p>
            <a:r>
              <a:rPr lang="en-GB" dirty="0" smtClean="0"/>
              <a:t>Nero appears in some of the earliest Cinema:</a:t>
            </a:r>
          </a:p>
          <a:p>
            <a:pPr lvl="1"/>
            <a:r>
              <a:rPr lang="en-GB" i="1" dirty="0" err="1" smtClean="0"/>
              <a:t>Néron</a:t>
            </a:r>
            <a:r>
              <a:rPr lang="en-GB" i="1" dirty="0" smtClean="0"/>
              <a:t> </a:t>
            </a:r>
            <a:r>
              <a:rPr lang="en-GB" i="1" dirty="0" err="1" smtClean="0"/>
              <a:t>essayant</a:t>
            </a:r>
            <a:r>
              <a:rPr lang="en-GB" i="1" dirty="0" smtClean="0"/>
              <a:t> des poisons sur des </a:t>
            </a:r>
            <a:r>
              <a:rPr lang="en-GB" i="1" dirty="0" err="1" smtClean="0"/>
              <a:t>esclaves</a:t>
            </a:r>
            <a:r>
              <a:rPr lang="en-GB" i="1" dirty="0" smtClean="0"/>
              <a:t> </a:t>
            </a:r>
            <a:r>
              <a:rPr lang="en-GB" dirty="0" smtClean="0"/>
              <a:t>– </a:t>
            </a:r>
            <a:r>
              <a:rPr lang="en-GB" i="1" dirty="0" smtClean="0"/>
              <a:t>Nero Trying out Poisons on Slaves</a:t>
            </a:r>
            <a:r>
              <a:rPr lang="en-GB" dirty="0" smtClean="0"/>
              <a:t>.</a:t>
            </a:r>
          </a:p>
          <a:p>
            <a:pPr lvl="1"/>
            <a:r>
              <a:rPr lang="en-GB" i="1" dirty="0" smtClean="0"/>
              <a:t>Filmed in 1896 – lasts 52 seconds. </a:t>
            </a:r>
          </a:p>
          <a:p>
            <a:pPr lvl="1"/>
            <a:endParaRPr lang="en-GB" sz="500" i="1" dirty="0"/>
          </a:p>
          <a:p>
            <a:r>
              <a:rPr lang="en-GB" dirty="0" smtClean="0"/>
              <a:t>The first Quo Vadis made in France in 1901.</a:t>
            </a:r>
          </a:p>
          <a:p>
            <a:endParaRPr lang="en-GB" sz="500" dirty="0"/>
          </a:p>
          <a:p>
            <a:r>
              <a:rPr lang="en-GB" dirty="0" smtClean="0"/>
              <a:t>In 1908 André </a:t>
            </a:r>
            <a:r>
              <a:rPr lang="en-GB" dirty="0" err="1" smtClean="0"/>
              <a:t>Calmettes</a:t>
            </a:r>
            <a:r>
              <a:rPr lang="en-GB" dirty="0" smtClean="0"/>
              <a:t> filmed Jean Racine’s </a:t>
            </a:r>
            <a:r>
              <a:rPr lang="en-GB" i="1" dirty="0" err="1" smtClean="0"/>
              <a:t>Britannicus</a:t>
            </a:r>
            <a:r>
              <a:rPr lang="en-GB" dirty="0" smtClean="0"/>
              <a:t>.</a:t>
            </a:r>
          </a:p>
          <a:p>
            <a:endParaRPr lang="en-GB" sz="500" dirty="0"/>
          </a:p>
          <a:p>
            <a:r>
              <a:rPr lang="en-GB" dirty="0" smtClean="0"/>
              <a:t>Several other films relating to Nero filmed in the UK, Germany, Italy, France and the USA in the 1900s, 1910s and 1920s.</a:t>
            </a:r>
            <a:endParaRPr lang="en-GB" dirty="0"/>
          </a:p>
        </p:txBody>
      </p:sp>
      <p:pic>
        <p:nvPicPr>
          <p:cNvPr id="6" name="Content Placeholder 5"/>
          <p:cNvPicPr>
            <a:picLocks noGrp="1" noChangeAspect="1"/>
          </p:cNvPicPr>
          <p:nvPr>
            <p:ph sz="half" idx="2"/>
          </p:nvPr>
        </p:nvPicPr>
        <p:blipFill rotWithShape="1">
          <a:blip r:embed="rId2" cstate="print">
            <a:extLst>
              <a:ext uri="{28A0092B-C50C-407E-A947-70E740481C1C}">
                <a14:useLocalDpi xmlns:a14="http://schemas.microsoft.com/office/drawing/2010/main" val="0"/>
              </a:ext>
            </a:extLst>
          </a:blip>
          <a:srcRect l="30251" t="27028" r="29038" b="23753"/>
          <a:stretch/>
        </p:blipFill>
        <p:spPr>
          <a:xfrm>
            <a:off x="5364088" y="1484784"/>
            <a:ext cx="2896000" cy="4877470"/>
          </a:xfrm>
        </p:spPr>
      </p:pic>
    </p:spTree>
    <p:extLst>
      <p:ext uri="{BB962C8B-B14F-4D97-AF65-F5344CB8AC3E}">
        <p14:creationId xmlns:p14="http://schemas.microsoft.com/office/powerpoint/2010/main" val="30470578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Italian Quo Vadis film (1912)</a:t>
            </a:r>
            <a:endParaRPr lang="en-GB" dirty="0"/>
          </a:p>
        </p:txBody>
      </p:sp>
      <p:sp>
        <p:nvSpPr>
          <p:cNvPr id="4" name="Content Placeholder 3"/>
          <p:cNvSpPr>
            <a:spLocks noGrp="1"/>
          </p:cNvSpPr>
          <p:nvPr>
            <p:ph sz="half" idx="1"/>
          </p:nvPr>
        </p:nvSpPr>
        <p:spPr>
          <a:xfrm>
            <a:off x="203200" y="1571222"/>
            <a:ext cx="4381500" cy="5108978"/>
          </a:xfrm>
        </p:spPr>
        <p:txBody>
          <a:bodyPr>
            <a:normAutofit fontScale="92500" lnSpcReduction="20000"/>
          </a:bodyPr>
          <a:lstStyle/>
          <a:p>
            <a:r>
              <a:rPr lang="en-GB" dirty="0" smtClean="0"/>
              <a:t>Shift away from theatrical conventions – open air auditorium.</a:t>
            </a:r>
          </a:p>
          <a:p>
            <a:pPr lvl="1"/>
            <a:r>
              <a:rPr lang="en-GB" dirty="0" smtClean="0"/>
              <a:t>Moving from the confines of painted backdrops and a proscenium stage.</a:t>
            </a:r>
          </a:p>
          <a:p>
            <a:pPr lvl="1"/>
            <a:endParaRPr lang="en-GB" sz="600" dirty="0"/>
          </a:p>
          <a:p>
            <a:r>
              <a:rPr lang="en-GB" dirty="0" smtClean="0"/>
              <a:t>Possible critique of the nationalist </a:t>
            </a:r>
            <a:r>
              <a:rPr lang="en-GB" i="1" dirty="0" smtClean="0"/>
              <a:t>Risorgimento.</a:t>
            </a:r>
            <a:endParaRPr lang="en-GB" dirty="0" smtClean="0"/>
          </a:p>
          <a:p>
            <a:pPr lvl="1"/>
            <a:r>
              <a:rPr lang="en-GB" dirty="0" smtClean="0"/>
              <a:t>Pressures on Catholic and socialist organisations. </a:t>
            </a:r>
          </a:p>
          <a:p>
            <a:pPr lvl="1"/>
            <a:r>
              <a:rPr lang="en-GB" dirty="0" smtClean="0"/>
              <a:t>Peter speaking for the Church, Nero the secular government.</a:t>
            </a:r>
          </a:p>
          <a:p>
            <a:pPr lvl="1"/>
            <a:endParaRPr lang="en-GB" sz="600" dirty="0"/>
          </a:p>
          <a:p>
            <a:r>
              <a:rPr lang="en-GB" dirty="0" smtClean="0"/>
              <a:t>Decline of representations of Nero in the Fascist era (post-1925). </a:t>
            </a:r>
          </a:p>
          <a:p>
            <a:pPr lvl="1"/>
            <a:r>
              <a:rPr lang="en-GB" dirty="0" smtClean="0"/>
              <a:t>Augustus and Scipio </a:t>
            </a:r>
            <a:r>
              <a:rPr lang="en-GB" dirty="0" err="1" smtClean="0"/>
              <a:t>Africanus</a:t>
            </a:r>
            <a:r>
              <a:rPr lang="en-GB" dirty="0" smtClean="0"/>
              <a:t> as Heroes of the Italian regime.</a:t>
            </a:r>
          </a:p>
        </p:txBody>
      </p:sp>
      <p:pic>
        <p:nvPicPr>
          <p:cNvPr id="6" name="Content Placeholder 5"/>
          <p:cNvPicPr>
            <a:picLocks noGrp="1" noChangeAspect="1"/>
          </p:cNvPicPr>
          <p:nvPr>
            <p:ph sz="half" idx="2"/>
          </p:nvPr>
        </p:nvPicPr>
        <p:blipFill>
          <a:blip r:embed="rId2"/>
          <a:stretch>
            <a:fillRect/>
          </a:stretch>
        </p:blipFill>
        <p:spPr>
          <a:xfrm>
            <a:off x="4584700" y="1571222"/>
            <a:ext cx="4368800" cy="2916933"/>
          </a:xfrm>
          <a:prstGeom prst="rect">
            <a:avLst/>
          </a:prstGeom>
        </p:spPr>
      </p:pic>
      <p:pic>
        <p:nvPicPr>
          <p:cNvPr id="7" name="Picture 6"/>
          <p:cNvPicPr>
            <a:picLocks noChangeAspect="1"/>
          </p:cNvPicPr>
          <p:nvPr/>
        </p:nvPicPr>
        <p:blipFill>
          <a:blip r:embed="rId3"/>
          <a:stretch>
            <a:fillRect/>
          </a:stretch>
        </p:blipFill>
        <p:spPr>
          <a:xfrm>
            <a:off x="5092700" y="4133977"/>
            <a:ext cx="3543300" cy="1875695"/>
          </a:xfrm>
          <a:prstGeom prst="rect">
            <a:avLst/>
          </a:prstGeom>
        </p:spPr>
      </p:pic>
      <p:sp>
        <p:nvSpPr>
          <p:cNvPr id="8" name="Rectangle 7"/>
          <p:cNvSpPr/>
          <p:nvPr/>
        </p:nvSpPr>
        <p:spPr>
          <a:xfrm>
            <a:off x="5092700" y="6009672"/>
            <a:ext cx="3543300" cy="646331"/>
          </a:xfrm>
          <a:prstGeom prst="rect">
            <a:avLst/>
          </a:prstGeom>
        </p:spPr>
        <p:txBody>
          <a:bodyPr wrap="square">
            <a:spAutoFit/>
          </a:bodyPr>
          <a:lstStyle/>
          <a:p>
            <a:r>
              <a:rPr lang="it-IT" i="1" dirty="0"/>
              <a:t>Breccia di Porta </a:t>
            </a:r>
            <a:r>
              <a:rPr lang="it-IT" dirty="0"/>
              <a:t>Pia </a:t>
            </a:r>
            <a:r>
              <a:rPr lang="it-IT" dirty="0" smtClean="0"/>
              <a:t>Ademollo by Carlo Ademollo (1880)</a:t>
            </a:r>
            <a:endParaRPr lang="en-GB" dirty="0"/>
          </a:p>
        </p:txBody>
      </p:sp>
    </p:spTree>
    <p:extLst>
      <p:ext uri="{BB962C8B-B14F-4D97-AF65-F5344CB8AC3E}">
        <p14:creationId xmlns:p14="http://schemas.microsoft.com/office/powerpoint/2010/main" val="22075740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800" y="228600"/>
            <a:ext cx="5069968" cy="758952"/>
          </a:xfrm>
        </p:spPr>
        <p:txBody>
          <a:bodyPr>
            <a:normAutofit fontScale="90000"/>
          </a:bodyPr>
          <a:lstStyle/>
          <a:p>
            <a:r>
              <a:rPr lang="en-GB" dirty="0" smtClean="0"/>
              <a:t>The Colour and Sound Era</a:t>
            </a:r>
            <a:endParaRPr lang="en-GB" dirty="0"/>
          </a:p>
        </p:txBody>
      </p:sp>
      <p:sp>
        <p:nvSpPr>
          <p:cNvPr id="4" name="Content Placeholder 3"/>
          <p:cNvSpPr>
            <a:spLocks noGrp="1"/>
          </p:cNvSpPr>
          <p:nvPr>
            <p:ph sz="quarter" idx="1"/>
          </p:nvPr>
        </p:nvSpPr>
        <p:spPr>
          <a:xfrm>
            <a:off x="301752" y="1768348"/>
            <a:ext cx="8527415" cy="4772152"/>
          </a:xfrm>
        </p:spPr>
        <p:txBody>
          <a:bodyPr>
            <a:normAutofit fontScale="92500" lnSpcReduction="20000"/>
          </a:bodyPr>
          <a:lstStyle/>
          <a:p>
            <a:r>
              <a:rPr lang="en-GB" dirty="0" smtClean="0"/>
              <a:t>Nero as psychopath:</a:t>
            </a:r>
          </a:p>
          <a:p>
            <a:pPr lvl="1"/>
            <a:r>
              <a:rPr lang="en-GB" dirty="0"/>
              <a:t>The Sign of the Cross </a:t>
            </a:r>
            <a:r>
              <a:rPr lang="en-GB" dirty="0" smtClean="0"/>
              <a:t>(1932)</a:t>
            </a:r>
          </a:p>
          <a:p>
            <a:pPr lvl="1"/>
            <a:r>
              <a:rPr lang="en-GB" dirty="0" smtClean="0"/>
              <a:t>Quo Vadis (1951)</a:t>
            </a:r>
          </a:p>
          <a:p>
            <a:pPr lvl="1"/>
            <a:endParaRPr lang="en-GB" sz="500" dirty="0"/>
          </a:p>
          <a:p>
            <a:r>
              <a:rPr lang="en-GB" dirty="0" smtClean="0"/>
              <a:t>Message of an evil empire to be overthrown by a kingdom not of this world? </a:t>
            </a:r>
          </a:p>
          <a:p>
            <a:endParaRPr lang="en-GB" sz="500" dirty="0"/>
          </a:p>
          <a:p>
            <a:r>
              <a:rPr lang="en-GB" dirty="0" smtClean="0"/>
              <a:t>Dangers of a tyrannical autocratic state (note post-Nazi era and contemporary anxieties with regard to the Soviet Union).</a:t>
            </a:r>
          </a:p>
          <a:p>
            <a:pPr lvl="1"/>
            <a:r>
              <a:rPr lang="en-GB" dirty="0" smtClean="0"/>
              <a:t>Anti-Communist crusade launched by Truman on the 12/3/1947.</a:t>
            </a:r>
          </a:p>
          <a:p>
            <a:pPr lvl="1"/>
            <a:r>
              <a:rPr lang="en-GB" dirty="0" smtClean="0"/>
              <a:t>Though possible critique of the HUAC committee witch-hunts in the figure of Petronius?</a:t>
            </a:r>
          </a:p>
          <a:p>
            <a:endParaRPr lang="en-GB" sz="500" dirty="0"/>
          </a:p>
          <a:p>
            <a:r>
              <a:rPr lang="en-GB" dirty="0" smtClean="0"/>
              <a:t>Nero under the thumb of </a:t>
            </a:r>
            <a:r>
              <a:rPr lang="en-GB" dirty="0" err="1" smtClean="0"/>
              <a:t>Poppaea</a:t>
            </a:r>
            <a:r>
              <a:rPr lang="en-GB" dirty="0"/>
              <a:t> </a:t>
            </a:r>
            <a:r>
              <a:rPr lang="en-GB" dirty="0" smtClean="0"/>
              <a:t>– issues marriage and gender relations. </a:t>
            </a:r>
          </a:p>
          <a:p>
            <a:pPr lvl="1"/>
            <a:endParaRPr lang="en-GB" dirty="0"/>
          </a:p>
        </p:txBody>
      </p:sp>
      <p:pic>
        <p:nvPicPr>
          <p:cNvPr id="6" name="Content Placeholder 5"/>
          <p:cNvPicPr>
            <a:picLocks noGrp="1" noChangeAspect="1"/>
          </p:cNvPicPr>
          <p:nvPr>
            <p:ph sz="half" idx="4294967295"/>
          </p:nvPr>
        </p:nvPicPr>
        <p:blipFill>
          <a:blip r:embed="rId2"/>
          <a:stretch>
            <a:fillRect/>
          </a:stretch>
        </p:blipFill>
        <p:spPr>
          <a:xfrm>
            <a:off x="5588000" y="223686"/>
            <a:ext cx="2997200" cy="2548657"/>
          </a:xfrm>
          <a:prstGeom prst="rect">
            <a:avLst/>
          </a:prstGeom>
        </p:spPr>
      </p:pic>
    </p:spTree>
    <p:extLst>
      <p:ext uri="{BB962C8B-B14F-4D97-AF65-F5344CB8AC3E}">
        <p14:creationId xmlns:p14="http://schemas.microsoft.com/office/powerpoint/2010/main" val="4226018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Ustinov’s Nero</a:t>
            </a:r>
            <a:endParaRPr lang="en-GB" dirty="0"/>
          </a:p>
        </p:txBody>
      </p:sp>
      <p:sp>
        <p:nvSpPr>
          <p:cNvPr id="4" name="Content Placeholder 3"/>
          <p:cNvSpPr>
            <a:spLocks noGrp="1"/>
          </p:cNvSpPr>
          <p:nvPr>
            <p:ph sz="half" idx="1"/>
          </p:nvPr>
        </p:nvSpPr>
        <p:spPr>
          <a:xfrm>
            <a:off x="301751" y="1537853"/>
            <a:ext cx="4166339" cy="4925291"/>
          </a:xfrm>
        </p:spPr>
        <p:txBody>
          <a:bodyPr>
            <a:normAutofit fontScale="92500"/>
          </a:bodyPr>
          <a:lstStyle/>
          <a:p>
            <a:r>
              <a:rPr lang="en-GB" dirty="0" smtClean="0"/>
              <a:t>Temperamental and desirous of flattery. </a:t>
            </a:r>
          </a:p>
          <a:p>
            <a:endParaRPr lang="en-GB" sz="500" dirty="0"/>
          </a:p>
          <a:p>
            <a:r>
              <a:rPr lang="en-GB" dirty="0" smtClean="0"/>
              <a:t>Unable to think for himself and under the influence of those around him:</a:t>
            </a:r>
          </a:p>
          <a:p>
            <a:pPr lvl="1"/>
            <a:r>
              <a:rPr lang="en-GB" dirty="0" err="1" smtClean="0"/>
              <a:t>Poppaea</a:t>
            </a:r>
            <a:r>
              <a:rPr lang="en-GB" dirty="0" smtClean="0"/>
              <a:t> Sabina</a:t>
            </a:r>
          </a:p>
          <a:p>
            <a:pPr lvl="1"/>
            <a:r>
              <a:rPr lang="en-GB" dirty="0" err="1" smtClean="0"/>
              <a:t>Tigellinus</a:t>
            </a:r>
            <a:r>
              <a:rPr lang="en-GB" dirty="0" smtClean="0"/>
              <a:t> </a:t>
            </a:r>
          </a:p>
          <a:p>
            <a:pPr lvl="1"/>
            <a:r>
              <a:rPr lang="en-GB" dirty="0" smtClean="0"/>
              <a:t>Petronius </a:t>
            </a:r>
          </a:p>
          <a:p>
            <a:pPr lvl="1"/>
            <a:endParaRPr lang="en-GB" sz="500" dirty="0"/>
          </a:p>
          <a:p>
            <a:r>
              <a:rPr lang="en-GB" dirty="0" smtClean="0"/>
              <a:t>Desire of the audience to see the pomp and extravagance justified by the moral message of the film. </a:t>
            </a:r>
            <a:endParaRPr lang="en-GB" dirty="0"/>
          </a:p>
        </p:txBody>
      </p:sp>
      <p:pic>
        <p:nvPicPr>
          <p:cNvPr id="8" name="Content Placeholder 7"/>
          <p:cNvPicPr>
            <a:picLocks noGrp="1" noChangeAspect="1"/>
          </p:cNvPicPr>
          <p:nvPr>
            <p:ph sz="half" idx="2"/>
          </p:nvPr>
        </p:nvPicPr>
        <p:blipFill>
          <a:blip r:embed="rId2"/>
          <a:stretch>
            <a:fillRect/>
          </a:stretch>
        </p:blipFill>
        <p:spPr>
          <a:xfrm>
            <a:off x="5216652" y="1635573"/>
            <a:ext cx="3224230" cy="2364925"/>
          </a:xfrm>
          <a:prstGeom prst="rect">
            <a:avLst/>
          </a:prstGeom>
        </p:spPr>
      </p:pic>
      <p:pic>
        <p:nvPicPr>
          <p:cNvPr id="9" name="Picture 8"/>
          <p:cNvPicPr>
            <a:picLocks noChangeAspect="1"/>
          </p:cNvPicPr>
          <p:nvPr/>
        </p:nvPicPr>
        <p:blipFill>
          <a:blip r:embed="rId3"/>
          <a:stretch>
            <a:fillRect/>
          </a:stretch>
        </p:blipFill>
        <p:spPr>
          <a:xfrm>
            <a:off x="5216652" y="4190442"/>
            <a:ext cx="3224230" cy="2418173"/>
          </a:xfrm>
          <a:prstGeom prst="rect">
            <a:avLst/>
          </a:prstGeom>
        </p:spPr>
      </p:pic>
    </p:spTree>
    <p:extLst>
      <p:ext uri="{BB962C8B-B14F-4D97-AF65-F5344CB8AC3E}">
        <p14:creationId xmlns:p14="http://schemas.microsoft.com/office/powerpoint/2010/main" val="1325468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Commercial Success</a:t>
            </a:r>
            <a:endParaRPr lang="en-GB" dirty="0"/>
          </a:p>
        </p:txBody>
      </p:sp>
      <p:sp>
        <p:nvSpPr>
          <p:cNvPr id="4" name="Content Placeholder 3"/>
          <p:cNvSpPr>
            <a:spLocks noGrp="1"/>
          </p:cNvSpPr>
          <p:nvPr>
            <p:ph sz="half" idx="1"/>
          </p:nvPr>
        </p:nvSpPr>
        <p:spPr>
          <a:xfrm>
            <a:off x="301751" y="1479664"/>
            <a:ext cx="4286874" cy="5130427"/>
          </a:xfrm>
        </p:spPr>
        <p:txBody>
          <a:bodyPr>
            <a:normAutofit fontScale="92500" lnSpcReduction="10000"/>
          </a:bodyPr>
          <a:lstStyle/>
          <a:p>
            <a:r>
              <a:rPr lang="en-GB" dirty="0" smtClean="0"/>
              <a:t>Merchandise tie-in with the movie advertisements, e.g. raincoats, sport shirts, wallpaper, table cloths, slippers, pyjamas and notably Rayon boxers:</a:t>
            </a:r>
          </a:p>
          <a:p>
            <a:pPr lvl="1"/>
            <a:r>
              <a:rPr lang="en-GB" dirty="0" smtClean="0"/>
              <a:t>Nero as symbol of virility, luxury and pleasure. </a:t>
            </a:r>
          </a:p>
          <a:p>
            <a:pPr lvl="1"/>
            <a:endParaRPr lang="en-GB" sz="500" dirty="0"/>
          </a:p>
          <a:p>
            <a:r>
              <a:rPr lang="en-GB" dirty="0" smtClean="0"/>
              <a:t>$7.6m (perhaps equivalent now to about $7,600,000) spent on Quo Vadis? ($7m was advertised in Variety magazine in 1951). </a:t>
            </a:r>
          </a:p>
          <a:p>
            <a:endParaRPr lang="en-GB" sz="500" dirty="0"/>
          </a:p>
          <a:p>
            <a:r>
              <a:rPr lang="en-GB" dirty="0" smtClean="0"/>
              <a:t>The movie took in about $21 million worldwide.</a:t>
            </a:r>
          </a:p>
          <a:p>
            <a:endParaRPr lang="en-GB" dirty="0"/>
          </a:p>
        </p:txBody>
      </p:sp>
      <p:pic>
        <p:nvPicPr>
          <p:cNvPr id="6" name="Content Placeholder 5"/>
          <p:cNvPicPr>
            <a:picLocks noGrp="1" noChangeAspect="1"/>
          </p:cNvPicPr>
          <p:nvPr>
            <p:ph sz="half" idx="2"/>
          </p:nvPr>
        </p:nvPicPr>
        <p:blipFill>
          <a:blip r:embed="rId2"/>
          <a:stretch>
            <a:fillRect/>
          </a:stretch>
        </p:blipFill>
        <p:spPr>
          <a:xfrm>
            <a:off x="4821382" y="1158277"/>
            <a:ext cx="3924665" cy="5451814"/>
          </a:xfrm>
          <a:prstGeom prst="rect">
            <a:avLst/>
          </a:prstGeom>
        </p:spPr>
      </p:pic>
    </p:spTree>
    <p:extLst>
      <p:ext uri="{BB962C8B-B14F-4D97-AF65-F5344CB8AC3E}">
        <p14:creationId xmlns:p14="http://schemas.microsoft.com/office/powerpoint/2010/main" val="2666377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Comedy</a:t>
            </a:r>
            <a:endParaRPr lang="en-GB" dirty="0"/>
          </a:p>
        </p:txBody>
      </p:sp>
      <p:sp>
        <p:nvSpPr>
          <p:cNvPr id="4" name="Content Placeholder 3"/>
          <p:cNvSpPr>
            <a:spLocks noGrp="1"/>
          </p:cNvSpPr>
          <p:nvPr>
            <p:ph sz="half" idx="1"/>
          </p:nvPr>
        </p:nvSpPr>
        <p:spPr>
          <a:xfrm>
            <a:off x="179512" y="1700808"/>
            <a:ext cx="4248472" cy="4752528"/>
          </a:xfrm>
        </p:spPr>
        <p:txBody>
          <a:bodyPr>
            <a:normAutofit/>
          </a:bodyPr>
          <a:lstStyle/>
          <a:p>
            <a:r>
              <a:rPr lang="en-GB" dirty="0" smtClean="0"/>
              <a:t>One of earliest comedies/burlesques in Denmark 1907 – </a:t>
            </a:r>
            <a:r>
              <a:rPr lang="en-GB" i="1" dirty="0" smtClean="0"/>
              <a:t>Emperor Nero on the Warpath.</a:t>
            </a:r>
          </a:p>
          <a:p>
            <a:endParaRPr lang="en-GB" sz="500" dirty="0" smtClean="0"/>
          </a:p>
          <a:p>
            <a:r>
              <a:rPr lang="en-GB" dirty="0" smtClean="0"/>
              <a:t>Lampoons of serious epics:</a:t>
            </a:r>
          </a:p>
          <a:p>
            <a:pPr lvl="1"/>
            <a:r>
              <a:rPr lang="en-GB" dirty="0" smtClean="0"/>
              <a:t>Appearance of Nero in </a:t>
            </a:r>
            <a:r>
              <a:rPr lang="en-GB" i="1" dirty="0" smtClean="0"/>
              <a:t>Good Morning, Eve </a:t>
            </a:r>
            <a:r>
              <a:rPr lang="en-GB" dirty="0" smtClean="0"/>
              <a:t>(1934)</a:t>
            </a:r>
          </a:p>
          <a:p>
            <a:pPr lvl="1"/>
            <a:r>
              <a:rPr lang="en-GB" dirty="0" smtClean="0"/>
              <a:t>Nero features in Mel Brook’s </a:t>
            </a:r>
            <a:r>
              <a:rPr lang="en-GB" i="1" dirty="0" smtClean="0"/>
              <a:t>History of the World: Part I </a:t>
            </a:r>
            <a:r>
              <a:rPr lang="en-GB" dirty="0" smtClean="0"/>
              <a:t>(1981).</a:t>
            </a:r>
          </a:p>
          <a:p>
            <a:pPr lvl="2"/>
            <a:r>
              <a:rPr lang="en-GB" dirty="0" smtClean="0"/>
              <a:t>Parody of 1951 Quo Vadis.</a:t>
            </a:r>
          </a:p>
          <a:p>
            <a:pPr lvl="2"/>
            <a:endParaRPr lang="en-GB" dirty="0" smtClean="0"/>
          </a:p>
          <a:p>
            <a:pPr lvl="1"/>
            <a:endParaRPr lang="en-GB" dirty="0"/>
          </a:p>
          <a:p>
            <a:endParaRPr lang="en-GB" dirty="0"/>
          </a:p>
        </p:txBody>
      </p:sp>
      <p:sp>
        <p:nvSpPr>
          <p:cNvPr id="5" name="Content Placeholder 4"/>
          <p:cNvSpPr>
            <a:spLocks noGrp="1"/>
          </p:cNvSpPr>
          <p:nvPr>
            <p:ph sz="half" idx="2"/>
          </p:nvPr>
        </p:nvSpPr>
        <p:spPr>
          <a:xfrm>
            <a:off x="4800600" y="5373216"/>
            <a:ext cx="4038600" cy="864096"/>
          </a:xfrm>
        </p:spPr>
        <p:txBody>
          <a:bodyPr>
            <a:normAutofit/>
          </a:bodyPr>
          <a:lstStyle/>
          <a:p>
            <a:pPr marL="0" indent="0">
              <a:buNone/>
            </a:pPr>
            <a:r>
              <a:rPr lang="en-GB" dirty="0"/>
              <a:t>https://www.youtube.com/watch?v=kt3745NRxpo</a:t>
            </a:r>
          </a:p>
        </p:txBody>
      </p:sp>
      <p:pic>
        <p:nvPicPr>
          <p:cNvPr id="6" name="Picture 5"/>
          <p:cNvPicPr>
            <a:picLocks noChangeAspect="1"/>
          </p:cNvPicPr>
          <p:nvPr/>
        </p:nvPicPr>
        <p:blipFill>
          <a:blip r:embed="rId2"/>
          <a:stretch>
            <a:fillRect/>
          </a:stretch>
        </p:blipFill>
        <p:spPr>
          <a:xfrm>
            <a:off x="5436096" y="1548111"/>
            <a:ext cx="2597646" cy="3825105"/>
          </a:xfrm>
          <a:prstGeom prst="rect">
            <a:avLst/>
          </a:prstGeom>
        </p:spPr>
      </p:pic>
    </p:spTree>
    <p:extLst>
      <p:ext uri="{BB962C8B-B14F-4D97-AF65-F5344CB8AC3E}">
        <p14:creationId xmlns:p14="http://schemas.microsoft.com/office/powerpoint/2010/main" val="15844449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a:t>
            </a:r>
            <a:r>
              <a:rPr lang="en-GB" dirty="0" err="1" smtClean="0"/>
              <a:t>Sci</a:t>
            </a:r>
            <a:r>
              <a:rPr lang="en-GB" dirty="0" smtClean="0"/>
              <a:t> Fi</a:t>
            </a:r>
            <a:endParaRPr lang="en-GB" dirty="0"/>
          </a:p>
        </p:txBody>
      </p:sp>
      <p:sp>
        <p:nvSpPr>
          <p:cNvPr id="4" name="Content Placeholder 3"/>
          <p:cNvSpPr>
            <a:spLocks noGrp="1"/>
          </p:cNvSpPr>
          <p:nvPr>
            <p:ph sz="half" idx="1"/>
          </p:nvPr>
        </p:nvSpPr>
        <p:spPr>
          <a:xfrm>
            <a:off x="301751" y="1569026"/>
            <a:ext cx="4187121" cy="4852555"/>
          </a:xfrm>
        </p:spPr>
        <p:txBody>
          <a:bodyPr>
            <a:normAutofit/>
          </a:bodyPr>
          <a:lstStyle/>
          <a:p>
            <a:r>
              <a:rPr lang="en-GB" dirty="0" smtClean="0"/>
              <a:t>A 2003 movie (followed by a 2010 TV miniseries).</a:t>
            </a:r>
          </a:p>
          <a:p>
            <a:endParaRPr lang="en-GB" sz="500" dirty="0"/>
          </a:p>
          <a:p>
            <a:r>
              <a:rPr lang="en-GB" dirty="0" smtClean="0"/>
              <a:t>Astronaut Jeff Hale, after being killed by an asteroid wakes up on the mysterious </a:t>
            </a:r>
            <a:r>
              <a:rPr lang="en-GB" dirty="0" err="1" smtClean="0"/>
              <a:t>Riverworld</a:t>
            </a:r>
            <a:r>
              <a:rPr lang="en-GB" dirty="0" smtClean="0"/>
              <a:t> (a sort of afterlife?). </a:t>
            </a:r>
          </a:p>
          <a:p>
            <a:endParaRPr lang="en-GB" sz="500" dirty="0"/>
          </a:p>
          <a:p>
            <a:r>
              <a:rPr lang="en-GB" dirty="0" smtClean="0"/>
              <a:t>Nero one of the villains that the protagonist has to overcome – kills Nero in personal combat.  </a:t>
            </a:r>
            <a:endParaRPr lang="en-GB" dirty="0"/>
          </a:p>
        </p:txBody>
      </p:sp>
      <p:pic>
        <p:nvPicPr>
          <p:cNvPr id="6" name="Content Placeholder 5"/>
          <p:cNvPicPr>
            <a:picLocks noGrp="1" noChangeAspect="1"/>
          </p:cNvPicPr>
          <p:nvPr>
            <p:ph sz="half" idx="2"/>
          </p:nvPr>
        </p:nvPicPr>
        <p:blipFill>
          <a:blip r:embed="rId2"/>
          <a:stretch>
            <a:fillRect/>
          </a:stretch>
        </p:blipFill>
        <p:spPr>
          <a:xfrm>
            <a:off x="5029200" y="1659047"/>
            <a:ext cx="3453661" cy="4546274"/>
          </a:xfrm>
          <a:prstGeom prst="rect">
            <a:avLst/>
          </a:prstGeom>
        </p:spPr>
      </p:pic>
    </p:spTree>
    <p:extLst>
      <p:ext uri="{BB962C8B-B14F-4D97-AF65-F5344CB8AC3E}">
        <p14:creationId xmlns:p14="http://schemas.microsoft.com/office/powerpoint/2010/main" val="2173703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127" y="369916"/>
            <a:ext cx="8961120" cy="758952"/>
          </a:xfrm>
        </p:spPr>
        <p:txBody>
          <a:bodyPr>
            <a:noAutofit/>
          </a:bodyPr>
          <a:lstStyle/>
          <a:p>
            <a:r>
              <a:rPr lang="en-GB" sz="2800" dirty="0" smtClean="0"/>
              <a:t>Nero in Horrible Histories the Movie – Rotten Romans</a:t>
            </a:r>
            <a:endParaRPr lang="en-GB" sz="2800" dirty="0"/>
          </a:p>
        </p:txBody>
      </p:sp>
      <p:sp>
        <p:nvSpPr>
          <p:cNvPr id="4" name="Content Placeholder 3"/>
          <p:cNvSpPr>
            <a:spLocks noGrp="1"/>
          </p:cNvSpPr>
          <p:nvPr>
            <p:ph sz="half" idx="1"/>
          </p:nvPr>
        </p:nvSpPr>
        <p:spPr>
          <a:xfrm>
            <a:off x="207817" y="1546166"/>
            <a:ext cx="4470863" cy="5128954"/>
          </a:xfrm>
        </p:spPr>
        <p:txBody>
          <a:bodyPr>
            <a:normAutofit fontScale="85000" lnSpcReduction="10000"/>
          </a:bodyPr>
          <a:lstStyle/>
          <a:p>
            <a:r>
              <a:rPr lang="en-GB" sz="2000" dirty="0"/>
              <a:t>‘</a:t>
            </a:r>
            <a:r>
              <a:rPr lang="en-GB" sz="2000" dirty="0" err="1"/>
              <a:t>edu-tainment</a:t>
            </a:r>
            <a:r>
              <a:rPr lang="en-GB" sz="2000" dirty="0" smtClean="0"/>
              <a:t>’ – need to satisfy parents expectations of what is “suitable” education, while being engaging for children. </a:t>
            </a:r>
          </a:p>
          <a:p>
            <a:endParaRPr lang="en-GB" sz="500" dirty="0"/>
          </a:p>
          <a:p>
            <a:r>
              <a:rPr lang="en-GB" sz="2000" dirty="0" smtClean="0"/>
              <a:t>Post-1970s move away from “Great Men” history. </a:t>
            </a:r>
          </a:p>
          <a:p>
            <a:pPr lvl="1"/>
            <a:r>
              <a:rPr lang="en-GB" sz="1700" dirty="0" smtClean="0"/>
              <a:t>Bottom up history. </a:t>
            </a:r>
          </a:p>
          <a:p>
            <a:pPr lvl="1"/>
            <a:endParaRPr lang="en-GB" sz="500" dirty="0"/>
          </a:p>
          <a:p>
            <a:r>
              <a:rPr lang="en-GB" sz="2000" dirty="0" smtClean="0"/>
              <a:t>History as fact paradigm verses its social and cultural construction.</a:t>
            </a:r>
          </a:p>
          <a:p>
            <a:pPr lvl="1"/>
            <a:r>
              <a:rPr lang="en-GB" sz="1700" dirty="0" smtClean="0"/>
              <a:t>A point of view of what “happened” rather than a indisputable objective reality. </a:t>
            </a:r>
          </a:p>
          <a:p>
            <a:pPr lvl="1"/>
            <a:endParaRPr lang="en-GB" sz="500" dirty="0"/>
          </a:p>
          <a:p>
            <a:r>
              <a:rPr lang="en-GB" sz="2000" dirty="0" smtClean="0"/>
              <a:t>Balance of content verses historical thinking (historiography). </a:t>
            </a:r>
          </a:p>
          <a:p>
            <a:endParaRPr lang="en-GB" sz="500" dirty="0"/>
          </a:p>
          <a:p>
            <a:r>
              <a:rPr lang="en-GB" sz="2000" i="1" dirty="0"/>
              <a:t>Horrible </a:t>
            </a:r>
            <a:r>
              <a:rPr lang="en-GB" sz="2000" i="1" dirty="0" smtClean="0"/>
              <a:t>Histories </a:t>
            </a:r>
            <a:r>
              <a:rPr lang="en-GB" sz="2000" dirty="0" smtClean="0"/>
              <a:t>in children’s non-fiction section of bookstores. </a:t>
            </a:r>
          </a:p>
          <a:p>
            <a:pPr lvl="1"/>
            <a:r>
              <a:rPr lang="en-GB" sz="1700" dirty="0"/>
              <a:t>Blurb</a:t>
            </a:r>
            <a:r>
              <a:rPr lang="en-GB" sz="1700" dirty="0" smtClean="0"/>
              <a:t>: ‘</a:t>
            </a:r>
            <a:r>
              <a:rPr lang="en-GB" sz="1700" dirty="0"/>
              <a:t>The Rotten Romans follows life for folk in Roman Britain from Nasty Nero and other awful emperors, to Brave Boudicca and the poor old peasants, who tried to send the Romans right back where they came from.’ </a:t>
            </a:r>
          </a:p>
        </p:txBody>
      </p:sp>
      <p:pic>
        <p:nvPicPr>
          <p:cNvPr id="7" name="Content Placeholder 6"/>
          <p:cNvPicPr>
            <a:picLocks noGrp="1" noChangeAspect="1"/>
          </p:cNvPicPr>
          <p:nvPr>
            <p:ph sz="half" idx="2"/>
          </p:nvPr>
        </p:nvPicPr>
        <p:blipFill>
          <a:blip r:embed="rId2"/>
          <a:stretch>
            <a:fillRect/>
          </a:stretch>
        </p:blipFill>
        <p:spPr>
          <a:xfrm>
            <a:off x="4817226" y="2499471"/>
            <a:ext cx="4038600" cy="2555498"/>
          </a:xfrm>
          <a:prstGeom prst="rect">
            <a:avLst/>
          </a:prstGeom>
        </p:spPr>
      </p:pic>
      <p:sp>
        <p:nvSpPr>
          <p:cNvPr id="6" name="Content Placeholder 2"/>
          <p:cNvSpPr txBox="1">
            <a:spLocks/>
          </p:cNvSpPr>
          <p:nvPr/>
        </p:nvSpPr>
        <p:spPr>
          <a:xfrm>
            <a:off x="4678680" y="6151834"/>
            <a:ext cx="4465320" cy="288452"/>
          </a:xfrm>
          <a:prstGeom prst="rect">
            <a:avLst/>
          </a:prstGeom>
        </p:spPr>
        <p:txBody>
          <a:bodyPr vert="horz">
            <a:normAutofit fontScale="55000" lnSpcReduction="20000"/>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mtClean="0"/>
              <a:t>https://www.youtube.com/watch?v=ocJqSOU8LnQ</a:t>
            </a:r>
            <a:endParaRPr lang="en-GB" dirty="0"/>
          </a:p>
        </p:txBody>
      </p:sp>
      <p:sp>
        <p:nvSpPr>
          <p:cNvPr id="8" name="Rectangle 7"/>
          <p:cNvSpPr/>
          <p:nvPr/>
        </p:nvSpPr>
        <p:spPr>
          <a:xfrm>
            <a:off x="4817226" y="5054969"/>
            <a:ext cx="4038600" cy="923330"/>
          </a:xfrm>
          <a:prstGeom prst="rect">
            <a:avLst/>
          </a:prstGeom>
        </p:spPr>
        <p:txBody>
          <a:bodyPr wrap="square">
            <a:spAutoFit/>
          </a:bodyPr>
          <a:lstStyle/>
          <a:p>
            <a:r>
              <a:rPr lang="en-GB" dirty="0"/>
              <a:t>The Emperor Nero played by Craig Roberts, Agrippina by Kim Cattrall, and Claudius by Derek Jacobi.</a:t>
            </a:r>
          </a:p>
        </p:txBody>
      </p:sp>
      <p:pic>
        <p:nvPicPr>
          <p:cNvPr id="9" name="Picture 8"/>
          <p:cNvPicPr>
            <a:picLocks noChangeAspect="1"/>
          </p:cNvPicPr>
          <p:nvPr/>
        </p:nvPicPr>
        <p:blipFill rotWithShape="1">
          <a:blip r:embed="rId3"/>
          <a:srcRect b="25524"/>
          <a:stretch/>
        </p:blipFill>
        <p:spPr>
          <a:xfrm>
            <a:off x="5535930" y="1466722"/>
            <a:ext cx="2601191" cy="968634"/>
          </a:xfrm>
          <a:prstGeom prst="rect">
            <a:avLst/>
          </a:prstGeom>
        </p:spPr>
      </p:pic>
    </p:spTree>
    <p:extLst>
      <p:ext uri="{BB962C8B-B14F-4D97-AF65-F5344CB8AC3E}">
        <p14:creationId xmlns:p14="http://schemas.microsoft.com/office/powerpoint/2010/main" val="2763112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sz="3600" i="1" dirty="0"/>
              <a:t>Rotten Romans</a:t>
            </a:r>
            <a:endParaRPr lang="en-GB" i="1" dirty="0"/>
          </a:p>
        </p:txBody>
      </p:sp>
      <p:sp>
        <p:nvSpPr>
          <p:cNvPr id="5" name="Content Placeholder 4"/>
          <p:cNvSpPr>
            <a:spLocks noGrp="1"/>
          </p:cNvSpPr>
          <p:nvPr>
            <p:ph sz="half" idx="1"/>
          </p:nvPr>
        </p:nvSpPr>
        <p:spPr>
          <a:xfrm>
            <a:off x="199505" y="1487979"/>
            <a:ext cx="4305993" cy="5037512"/>
          </a:xfrm>
        </p:spPr>
        <p:txBody>
          <a:bodyPr>
            <a:normAutofit fontScale="85000" lnSpcReduction="20000"/>
          </a:bodyPr>
          <a:lstStyle/>
          <a:p>
            <a:r>
              <a:rPr lang="en-GB" dirty="0" smtClean="0"/>
              <a:t>Focus on “gory” stories. </a:t>
            </a:r>
          </a:p>
          <a:p>
            <a:endParaRPr lang="en-GB" sz="600" dirty="0"/>
          </a:p>
          <a:p>
            <a:r>
              <a:rPr lang="en-GB" dirty="0" smtClean="0"/>
              <a:t>Mixture of political and social history. </a:t>
            </a:r>
          </a:p>
          <a:p>
            <a:pPr lvl="1"/>
            <a:r>
              <a:rPr lang="en-GB" dirty="0" smtClean="0"/>
              <a:t>Interest in everyday life. Building connections with children’s own experiences. </a:t>
            </a:r>
          </a:p>
          <a:p>
            <a:pPr lvl="1"/>
            <a:endParaRPr lang="en-GB" sz="600" dirty="0"/>
          </a:p>
          <a:p>
            <a:r>
              <a:rPr lang="en-GB" dirty="0" smtClean="0"/>
              <a:t>Irreverent tone – marketed more directly towards children. </a:t>
            </a:r>
          </a:p>
          <a:p>
            <a:endParaRPr lang="en-GB" sz="700" dirty="0"/>
          </a:p>
          <a:p>
            <a:endParaRPr lang="en-GB" sz="600" dirty="0" smtClean="0"/>
          </a:p>
          <a:p>
            <a:endParaRPr lang="en-GB" sz="600" dirty="0"/>
          </a:p>
          <a:p>
            <a:r>
              <a:rPr lang="en-GB" dirty="0" smtClean="0"/>
              <a:t>Books adopting a point of view approach, rather than authoritative, didactic approach. </a:t>
            </a:r>
          </a:p>
          <a:p>
            <a:pPr lvl="1"/>
            <a:r>
              <a:rPr lang="en-GB" dirty="0" smtClean="0"/>
              <a:t>However limited direct reference to source material. </a:t>
            </a:r>
          </a:p>
          <a:p>
            <a:pPr lvl="1"/>
            <a:endParaRPr lang="en-GB" sz="600" dirty="0"/>
          </a:p>
          <a:p>
            <a:r>
              <a:rPr lang="en-GB" dirty="0" smtClean="0"/>
              <a:t>“Horror” element mitigated by humour and cartoon illustrations. </a:t>
            </a:r>
            <a:endParaRPr lang="en-GB" dirty="0"/>
          </a:p>
        </p:txBody>
      </p:sp>
      <p:pic>
        <p:nvPicPr>
          <p:cNvPr id="7" name="Content Placeholder 6"/>
          <p:cNvPicPr>
            <a:picLocks noGrp="1" noChangeAspect="1"/>
          </p:cNvPicPr>
          <p:nvPr>
            <p:ph sz="half" idx="2"/>
          </p:nvPr>
        </p:nvPicPr>
        <p:blipFill>
          <a:blip r:embed="rId2"/>
          <a:stretch>
            <a:fillRect/>
          </a:stretch>
        </p:blipFill>
        <p:spPr>
          <a:xfrm>
            <a:off x="6809969" y="1596044"/>
            <a:ext cx="2026183" cy="3192088"/>
          </a:xfrm>
          <a:prstGeom prst="rect">
            <a:avLst/>
          </a:prstGeom>
        </p:spPr>
      </p:pic>
      <p:sp>
        <p:nvSpPr>
          <p:cNvPr id="8" name="Rectangle 7"/>
          <p:cNvSpPr/>
          <p:nvPr/>
        </p:nvSpPr>
        <p:spPr>
          <a:xfrm>
            <a:off x="4572000" y="4788132"/>
            <a:ext cx="4572000" cy="1705082"/>
          </a:xfrm>
          <a:prstGeom prst="rect">
            <a:avLst/>
          </a:prstGeom>
        </p:spPr>
        <p:txBody>
          <a:bodyPr>
            <a:spAutoFit/>
          </a:bodyPr>
          <a:lstStyle/>
          <a:p>
            <a:pPr marL="274320" lvl="0" indent="-274320">
              <a:spcBef>
                <a:spcPct val="20000"/>
              </a:spcBef>
              <a:buClr>
                <a:srgbClr val="D16349"/>
              </a:buClr>
              <a:buSzPct val="85000"/>
              <a:buFont typeface="Wingdings 2"/>
              <a:buChar char=""/>
            </a:pPr>
            <a:r>
              <a:rPr lang="en-GB" sz="2100" dirty="0">
                <a:solidFill>
                  <a:prstClr val="black"/>
                </a:solidFill>
              </a:rPr>
              <a:t>Recreation of historical events by getting children to imagine they are participants. </a:t>
            </a:r>
          </a:p>
          <a:p>
            <a:pPr marL="731520" lvl="1" indent="-274320">
              <a:spcBef>
                <a:spcPct val="20000"/>
              </a:spcBef>
              <a:buClr>
                <a:srgbClr val="D16349"/>
              </a:buClr>
              <a:buSzPct val="85000"/>
              <a:buFont typeface="Wingdings 2"/>
              <a:buChar char=""/>
            </a:pPr>
            <a:r>
              <a:rPr lang="en-GB" sz="1900" dirty="0" smtClean="0">
                <a:solidFill>
                  <a:prstClr val="black"/>
                </a:solidFill>
              </a:rPr>
              <a:t>Problematic “Flintstones-</a:t>
            </a:r>
            <a:r>
              <a:rPr lang="en-GB" sz="1900" dirty="0" err="1" smtClean="0">
                <a:solidFill>
                  <a:prstClr val="black"/>
                </a:solidFill>
              </a:rPr>
              <a:t>esque</a:t>
            </a:r>
            <a:r>
              <a:rPr lang="en-GB" sz="1900" dirty="0" smtClean="0">
                <a:solidFill>
                  <a:prstClr val="black"/>
                </a:solidFill>
              </a:rPr>
              <a:t>” approach?  </a:t>
            </a:r>
            <a:endParaRPr lang="en-GB" sz="1900" dirty="0">
              <a:solidFill>
                <a:prstClr val="black"/>
              </a:solidFill>
            </a:endParaRPr>
          </a:p>
        </p:txBody>
      </p:sp>
      <p:pic>
        <p:nvPicPr>
          <p:cNvPr id="10" name="Picture 9"/>
          <p:cNvPicPr>
            <a:picLocks noChangeAspect="1"/>
          </p:cNvPicPr>
          <p:nvPr/>
        </p:nvPicPr>
        <p:blipFill rotWithShape="1">
          <a:blip r:embed="rId3"/>
          <a:srcRect l="41268"/>
          <a:stretch/>
        </p:blipFill>
        <p:spPr>
          <a:xfrm>
            <a:off x="4688101" y="2859578"/>
            <a:ext cx="2013650" cy="1928554"/>
          </a:xfrm>
          <a:prstGeom prst="rect">
            <a:avLst/>
          </a:prstGeom>
        </p:spPr>
      </p:pic>
    </p:spTree>
    <p:extLst>
      <p:ext uri="{BB962C8B-B14F-4D97-AF65-F5344CB8AC3E}">
        <p14:creationId xmlns:p14="http://schemas.microsoft.com/office/powerpoint/2010/main" val="1343665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610590"/>
            <a:ext cx="8424936" cy="3546601"/>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on TV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276590626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CLAVDIVS</a:t>
            </a:r>
            <a:endParaRPr lang="en-GB" dirty="0"/>
          </a:p>
        </p:txBody>
      </p:sp>
      <p:sp>
        <p:nvSpPr>
          <p:cNvPr id="4" name="Content Placeholder 3"/>
          <p:cNvSpPr>
            <a:spLocks noGrp="1"/>
          </p:cNvSpPr>
          <p:nvPr>
            <p:ph sz="half" idx="1"/>
          </p:nvPr>
        </p:nvSpPr>
        <p:spPr>
          <a:xfrm>
            <a:off x="301751" y="1549760"/>
            <a:ext cx="4145557" cy="4944558"/>
          </a:xfrm>
        </p:spPr>
        <p:txBody>
          <a:bodyPr>
            <a:normAutofit fontScale="92500" lnSpcReduction="20000"/>
          </a:bodyPr>
          <a:lstStyle/>
          <a:p>
            <a:r>
              <a:rPr lang="en-GB" dirty="0" smtClean="0"/>
              <a:t>Historical novels by Robert Graves (</a:t>
            </a:r>
            <a:r>
              <a:rPr lang="en-GB" i="1" dirty="0" smtClean="0"/>
              <a:t>I Claudius </a:t>
            </a:r>
            <a:r>
              <a:rPr lang="en-GB" dirty="0" smtClean="0"/>
              <a:t>and </a:t>
            </a:r>
            <a:r>
              <a:rPr lang="en-GB" i="1" dirty="0" smtClean="0"/>
              <a:t>Claudius the God</a:t>
            </a:r>
            <a:r>
              <a:rPr lang="en-GB" dirty="0" smtClean="0"/>
              <a:t>) – follows the life </a:t>
            </a:r>
            <a:r>
              <a:rPr lang="en-GB" dirty="0"/>
              <a:t>of Claudius </a:t>
            </a:r>
            <a:r>
              <a:rPr lang="en-GB" dirty="0" smtClean="0"/>
              <a:t>(played by Derek Jacobi) from the reign of Augustus (play by Brian Blessed) up to his becoming emperor. </a:t>
            </a:r>
          </a:p>
          <a:p>
            <a:endParaRPr lang="en-GB" sz="500" dirty="0"/>
          </a:p>
          <a:p>
            <a:r>
              <a:rPr lang="en-GB" dirty="0" smtClean="0"/>
              <a:t>Allows Agrippina’s (played by Barbara Young) scheming to take place, and his own assassination, so that Nero </a:t>
            </a:r>
            <a:r>
              <a:rPr lang="en-GB" dirty="0"/>
              <a:t>(played by Christopher </a:t>
            </a:r>
            <a:r>
              <a:rPr lang="en-GB" dirty="0" smtClean="0"/>
              <a:t>Biggins) could come to power – aim to restore Republic. </a:t>
            </a:r>
            <a:endParaRPr lang="en-GB" dirty="0"/>
          </a:p>
        </p:txBody>
      </p:sp>
      <p:pic>
        <p:nvPicPr>
          <p:cNvPr id="6" name="Content Placeholder 5"/>
          <p:cNvPicPr>
            <a:picLocks noGrp="1" noChangeAspect="1"/>
          </p:cNvPicPr>
          <p:nvPr>
            <p:ph sz="half" idx="2"/>
          </p:nvPr>
        </p:nvPicPr>
        <p:blipFill>
          <a:blip r:embed="rId2"/>
          <a:stretch>
            <a:fillRect/>
          </a:stretch>
        </p:blipFill>
        <p:spPr>
          <a:xfrm>
            <a:off x="5133541" y="1549760"/>
            <a:ext cx="3476625" cy="2600325"/>
          </a:xfrm>
          <a:prstGeom prst="rect">
            <a:avLst/>
          </a:prstGeom>
        </p:spPr>
      </p:pic>
      <p:pic>
        <p:nvPicPr>
          <p:cNvPr id="7" name="Picture 6"/>
          <p:cNvPicPr>
            <a:picLocks noChangeAspect="1"/>
          </p:cNvPicPr>
          <p:nvPr/>
        </p:nvPicPr>
        <p:blipFill>
          <a:blip r:embed="rId3"/>
          <a:stretch>
            <a:fillRect/>
          </a:stretch>
        </p:blipFill>
        <p:spPr>
          <a:xfrm>
            <a:off x="6734280" y="4371109"/>
            <a:ext cx="2092020" cy="1790700"/>
          </a:xfrm>
          <a:prstGeom prst="rect">
            <a:avLst/>
          </a:prstGeom>
        </p:spPr>
      </p:pic>
      <p:pic>
        <p:nvPicPr>
          <p:cNvPr id="8" name="Picture 7"/>
          <p:cNvPicPr>
            <a:picLocks noChangeAspect="1"/>
          </p:cNvPicPr>
          <p:nvPr/>
        </p:nvPicPr>
        <p:blipFill>
          <a:blip r:embed="rId4"/>
          <a:stretch>
            <a:fillRect/>
          </a:stretch>
        </p:blipFill>
        <p:spPr>
          <a:xfrm>
            <a:off x="4642659" y="4371109"/>
            <a:ext cx="1974272" cy="1645227"/>
          </a:xfrm>
          <a:prstGeom prst="rect">
            <a:avLst/>
          </a:prstGeom>
        </p:spPr>
      </p:pic>
    </p:spTree>
    <p:extLst>
      <p:ext uri="{BB962C8B-B14F-4D97-AF65-F5344CB8AC3E}">
        <p14:creationId xmlns:p14="http://schemas.microsoft.com/office/powerpoint/2010/main" val="1904605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Nero in Cartoons</a:t>
            </a:r>
            <a:endParaRPr lang="en-GB" dirty="0"/>
          </a:p>
        </p:txBody>
      </p:sp>
      <p:sp>
        <p:nvSpPr>
          <p:cNvPr id="4" name="Content Placeholder 3"/>
          <p:cNvSpPr>
            <a:spLocks noGrp="1"/>
          </p:cNvSpPr>
          <p:nvPr>
            <p:ph sz="half" idx="1"/>
          </p:nvPr>
        </p:nvSpPr>
        <p:spPr>
          <a:xfrm>
            <a:off x="179512" y="4653136"/>
            <a:ext cx="4320480" cy="1872208"/>
          </a:xfrm>
        </p:spPr>
        <p:txBody>
          <a:bodyPr>
            <a:normAutofit/>
          </a:bodyPr>
          <a:lstStyle/>
          <a:p>
            <a:r>
              <a:rPr lang="en-GB" dirty="0"/>
              <a:t>The Story Keepers, 1995 to </a:t>
            </a:r>
            <a:r>
              <a:rPr lang="en-GB" dirty="0" smtClean="0"/>
              <a:t>1997, set in </a:t>
            </a:r>
            <a:r>
              <a:rPr lang="en-GB" dirty="0" err="1" smtClean="0"/>
              <a:t>Neronian</a:t>
            </a:r>
            <a:r>
              <a:rPr lang="en-GB" dirty="0" smtClean="0"/>
              <a:t> Rome and in the context of Christian persecution.  </a:t>
            </a:r>
            <a:endParaRPr lang="en-GB" dirty="0"/>
          </a:p>
        </p:txBody>
      </p:sp>
      <p:sp>
        <p:nvSpPr>
          <p:cNvPr id="5" name="Content Placeholder 4"/>
          <p:cNvSpPr>
            <a:spLocks noGrp="1"/>
          </p:cNvSpPr>
          <p:nvPr>
            <p:ph sz="half" idx="2"/>
          </p:nvPr>
        </p:nvSpPr>
        <p:spPr>
          <a:xfrm>
            <a:off x="4800600" y="1628800"/>
            <a:ext cx="4038600" cy="1584176"/>
          </a:xfrm>
        </p:spPr>
        <p:txBody>
          <a:bodyPr>
            <a:normAutofit/>
          </a:bodyPr>
          <a:lstStyle/>
          <a:p>
            <a:r>
              <a:rPr lang="en-GB" dirty="0" err="1" smtClean="0"/>
              <a:t>Loonie</a:t>
            </a:r>
            <a:r>
              <a:rPr lang="en-GB" dirty="0" smtClean="0"/>
              <a:t> Tunes episode featuring Nero, Yosemite Sam and Bugs Bunny.</a:t>
            </a:r>
            <a:endParaRPr lang="en-GB" dirty="0"/>
          </a:p>
        </p:txBody>
      </p:sp>
      <p:pic>
        <p:nvPicPr>
          <p:cNvPr id="6" name="Picture 5"/>
          <p:cNvPicPr>
            <a:picLocks noChangeAspect="1"/>
          </p:cNvPicPr>
          <p:nvPr/>
        </p:nvPicPr>
        <p:blipFill>
          <a:blip r:embed="rId2"/>
          <a:stretch>
            <a:fillRect/>
          </a:stretch>
        </p:blipFill>
        <p:spPr>
          <a:xfrm>
            <a:off x="4899687" y="3213654"/>
            <a:ext cx="3840426" cy="2880320"/>
          </a:xfrm>
          <a:prstGeom prst="rect">
            <a:avLst/>
          </a:prstGeom>
        </p:spPr>
      </p:pic>
      <p:pic>
        <p:nvPicPr>
          <p:cNvPr id="8" name="Picture 7"/>
          <p:cNvPicPr>
            <a:picLocks noChangeAspect="1"/>
          </p:cNvPicPr>
          <p:nvPr/>
        </p:nvPicPr>
        <p:blipFill>
          <a:blip r:embed="rId3"/>
          <a:stretch>
            <a:fillRect/>
          </a:stretch>
        </p:blipFill>
        <p:spPr>
          <a:xfrm>
            <a:off x="1185768" y="2513574"/>
            <a:ext cx="3291858" cy="1851670"/>
          </a:xfrm>
          <a:prstGeom prst="rect">
            <a:avLst/>
          </a:prstGeom>
        </p:spPr>
      </p:pic>
      <p:pic>
        <p:nvPicPr>
          <p:cNvPr id="9" name="Picture 8"/>
          <p:cNvPicPr>
            <a:picLocks noChangeAspect="1"/>
          </p:cNvPicPr>
          <p:nvPr/>
        </p:nvPicPr>
        <p:blipFill>
          <a:blip r:embed="rId4"/>
          <a:stretch>
            <a:fillRect/>
          </a:stretch>
        </p:blipFill>
        <p:spPr>
          <a:xfrm>
            <a:off x="240872" y="1844824"/>
            <a:ext cx="1767126" cy="2520420"/>
          </a:xfrm>
          <a:prstGeom prst="rect">
            <a:avLst/>
          </a:prstGeom>
        </p:spPr>
      </p:pic>
    </p:spTree>
    <p:extLst>
      <p:ext uri="{BB962C8B-B14F-4D97-AF65-F5344CB8AC3E}">
        <p14:creationId xmlns:p14="http://schemas.microsoft.com/office/powerpoint/2010/main" val="1326920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Dramatized “documentaries”</a:t>
            </a:r>
            <a:endParaRPr lang="en-GB" dirty="0"/>
          </a:p>
        </p:txBody>
      </p:sp>
      <p:sp>
        <p:nvSpPr>
          <p:cNvPr id="4" name="Content Placeholder 3"/>
          <p:cNvSpPr>
            <a:spLocks noGrp="1"/>
          </p:cNvSpPr>
          <p:nvPr>
            <p:ph sz="half" idx="1"/>
          </p:nvPr>
        </p:nvSpPr>
        <p:spPr>
          <a:xfrm>
            <a:off x="301752" y="1488446"/>
            <a:ext cx="4038600" cy="5118246"/>
          </a:xfrm>
        </p:spPr>
        <p:txBody>
          <a:bodyPr>
            <a:normAutofit lnSpcReduction="10000"/>
          </a:bodyPr>
          <a:lstStyle/>
          <a:p>
            <a:r>
              <a:rPr lang="en-GB" dirty="0"/>
              <a:t>Ancient Rome: The Rise and Fall of an </a:t>
            </a:r>
            <a:r>
              <a:rPr lang="en-GB" dirty="0" smtClean="0"/>
              <a:t>Empire (2006) – a BBC “docudrama” looking at a series of major events/periods in Roman history. </a:t>
            </a:r>
          </a:p>
          <a:p>
            <a:endParaRPr lang="en-GB" sz="500" dirty="0"/>
          </a:p>
          <a:p>
            <a:r>
              <a:rPr lang="en-GB" dirty="0" smtClean="0"/>
              <a:t>Aim to avoid “talking head” academic style documentary.</a:t>
            </a:r>
          </a:p>
          <a:p>
            <a:endParaRPr lang="en-GB" sz="500" dirty="0" smtClean="0"/>
          </a:p>
          <a:p>
            <a:endParaRPr lang="en-GB" sz="500" dirty="0"/>
          </a:p>
          <a:p>
            <a:r>
              <a:rPr lang="en-GB" dirty="0" smtClean="0"/>
              <a:t>Episode two was on Nero (first episode based on Julius Caesar). </a:t>
            </a:r>
          </a:p>
          <a:p>
            <a:endParaRPr lang="en-GB" dirty="0"/>
          </a:p>
        </p:txBody>
      </p:sp>
      <p:pic>
        <p:nvPicPr>
          <p:cNvPr id="6" name="Content Placeholder 5"/>
          <p:cNvPicPr>
            <a:picLocks noGrp="1" noChangeAspect="1"/>
          </p:cNvPicPr>
          <p:nvPr>
            <p:ph sz="half" idx="2"/>
          </p:nvPr>
        </p:nvPicPr>
        <p:blipFill>
          <a:blip r:embed="rId2"/>
          <a:stretch>
            <a:fillRect/>
          </a:stretch>
        </p:blipFill>
        <p:spPr>
          <a:xfrm>
            <a:off x="4748645" y="3940701"/>
            <a:ext cx="4087507" cy="2296659"/>
          </a:xfrm>
          <a:prstGeom prst="rect">
            <a:avLst/>
          </a:prstGeom>
        </p:spPr>
      </p:pic>
      <p:sp>
        <p:nvSpPr>
          <p:cNvPr id="7" name="Rectangle 6"/>
          <p:cNvSpPr/>
          <p:nvPr/>
        </p:nvSpPr>
        <p:spPr>
          <a:xfrm>
            <a:off x="5442817" y="6237360"/>
            <a:ext cx="2518638" cy="369332"/>
          </a:xfrm>
          <a:prstGeom prst="rect">
            <a:avLst/>
          </a:prstGeom>
        </p:spPr>
        <p:txBody>
          <a:bodyPr wrap="none">
            <a:spAutoFit/>
          </a:bodyPr>
          <a:lstStyle/>
          <a:p>
            <a:r>
              <a:rPr lang="en-GB" dirty="0" smtClean="0"/>
              <a:t>Michael Sheen as Nero</a:t>
            </a:r>
            <a:endParaRPr lang="en-GB" dirty="0"/>
          </a:p>
        </p:txBody>
      </p:sp>
      <p:sp>
        <p:nvSpPr>
          <p:cNvPr id="8" name="Rectangle 7"/>
          <p:cNvSpPr/>
          <p:nvPr/>
        </p:nvSpPr>
        <p:spPr>
          <a:xfrm>
            <a:off x="4568952" y="1817795"/>
            <a:ext cx="2496866" cy="923330"/>
          </a:xfrm>
          <a:prstGeom prst="rect">
            <a:avLst/>
          </a:prstGeom>
        </p:spPr>
        <p:txBody>
          <a:bodyPr wrap="square">
            <a:spAutoFit/>
          </a:bodyPr>
          <a:lstStyle/>
          <a:p>
            <a:r>
              <a:rPr lang="en-GB" dirty="0" smtClean="0"/>
              <a:t>https://www.youtube.com/watch?v=naQcINX-7jM</a:t>
            </a:r>
            <a:endParaRPr lang="en-GB" dirty="0"/>
          </a:p>
        </p:txBody>
      </p:sp>
      <p:pic>
        <p:nvPicPr>
          <p:cNvPr id="9" name="Picture 8"/>
          <p:cNvPicPr>
            <a:picLocks noChangeAspect="1"/>
          </p:cNvPicPr>
          <p:nvPr/>
        </p:nvPicPr>
        <p:blipFill>
          <a:blip r:embed="rId3"/>
          <a:stretch>
            <a:fillRect/>
          </a:stretch>
        </p:blipFill>
        <p:spPr>
          <a:xfrm>
            <a:off x="7159337" y="1508491"/>
            <a:ext cx="1676816" cy="2371712"/>
          </a:xfrm>
          <a:prstGeom prst="rect">
            <a:avLst/>
          </a:prstGeom>
        </p:spPr>
      </p:pic>
    </p:spTree>
    <p:extLst>
      <p:ext uri="{BB962C8B-B14F-4D97-AF65-F5344CB8AC3E}">
        <p14:creationId xmlns:p14="http://schemas.microsoft.com/office/powerpoint/2010/main" val="36731957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196752"/>
            <a:ext cx="8424936"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5600" b="1" dirty="0" smtClean="0">
                <a:solidFill>
                  <a:prstClr val="black"/>
                </a:solidFill>
              </a:rPr>
              <a:t>Nero in 21</a:t>
            </a:r>
            <a:r>
              <a:rPr lang="en-GB" sz="5600" b="1" baseline="30000" dirty="0" smtClean="0">
                <a:solidFill>
                  <a:prstClr val="black"/>
                </a:solidFill>
              </a:rPr>
              <a:t>st</a:t>
            </a:r>
            <a:r>
              <a:rPr lang="en-GB" sz="5600" b="1" dirty="0" smtClean="0">
                <a:solidFill>
                  <a:prstClr val="black"/>
                </a:solidFill>
              </a:rPr>
              <a:t> Century Fictional Literature </a:t>
            </a:r>
            <a:endParaRPr lang="en-GB" sz="56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278090892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Trails of Apollo – Rick Riordan</a:t>
            </a:r>
            <a:endParaRPr lang="en-GB" dirty="0"/>
          </a:p>
        </p:txBody>
      </p:sp>
      <p:sp>
        <p:nvSpPr>
          <p:cNvPr id="4" name="Content Placeholder 3"/>
          <p:cNvSpPr>
            <a:spLocks noGrp="1"/>
          </p:cNvSpPr>
          <p:nvPr>
            <p:ph sz="half" idx="1"/>
          </p:nvPr>
        </p:nvSpPr>
        <p:spPr>
          <a:xfrm>
            <a:off x="301751" y="1579417"/>
            <a:ext cx="4207903" cy="4956465"/>
          </a:xfrm>
        </p:spPr>
        <p:txBody>
          <a:bodyPr>
            <a:normAutofit fontScale="92500" lnSpcReduction="10000"/>
          </a:bodyPr>
          <a:lstStyle/>
          <a:p>
            <a:r>
              <a:rPr lang="en-GB" dirty="0" smtClean="0"/>
              <a:t>Following on from the Percy Jackson and Heroes of Olympus series.</a:t>
            </a:r>
          </a:p>
          <a:p>
            <a:endParaRPr lang="en-GB" sz="500" dirty="0"/>
          </a:p>
          <a:p>
            <a:r>
              <a:rPr lang="en-GB" dirty="0" smtClean="0"/>
              <a:t>Main villains a triumvirate of </a:t>
            </a:r>
            <a:r>
              <a:rPr lang="en-GB" dirty="0"/>
              <a:t>Roman Emperors (Triumvirate </a:t>
            </a:r>
            <a:r>
              <a:rPr lang="en-GB" dirty="0" smtClean="0"/>
              <a:t>Holdings): </a:t>
            </a:r>
          </a:p>
          <a:p>
            <a:pPr lvl="1"/>
            <a:r>
              <a:rPr lang="en-GB" dirty="0" smtClean="0"/>
              <a:t>Nero (chief villain) </a:t>
            </a:r>
          </a:p>
          <a:p>
            <a:pPr lvl="1"/>
            <a:r>
              <a:rPr lang="en-GB" dirty="0" smtClean="0"/>
              <a:t>Caligula</a:t>
            </a:r>
          </a:p>
          <a:p>
            <a:pPr lvl="1"/>
            <a:r>
              <a:rPr lang="en-GB" dirty="0" smtClean="0"/>
              <a:t>Commodus </a:t>
            </a:r>
          </a:p>
          <a:p>
            <a:pPr lvl="1"/>
            <a:endParaRPr lang="en-GB" sz="500" dirty="0" smtClean="0"/>
          </a:p>
          <a:p>
            <a:r>
              <a:rPr lang="en-GB" dirty="0" smtClean="0"/>
              <a:t>Desires to build a mansion over human civilisation. </a:t>
            </a:r>
          </a:p>
          <a:p>
            <a:endParaRPr lang="en-GB" sz="500" dirty="0"/>
          </a:p>
          <a:p>
            <a:r>
              <a:rPr lang="en-GB" dirty="0"/>
              <a:t>Autonomous Colossus </a:t>
            </a:r>
            <a:r>
              <a:rPr lang="en-GB" dirty="0" err="1" smtClean="0"/>
              <a:t>Neronis</a:t>
            </a:r>
            <a:r>
              <a:rPr lang="en-GB" dirty="0" smtClean="0"/>
              <a:t>. </a:t>
            </a:r>
            <a:endParaRPr lang="en-GB" dirty="0"/>
          </a:p>
        </p:txBody>
      </p:sp>
      <p:pic>
        <p:nvPicPr>
          <p:cNvPr id="6" name="Content Placeholder 5"/>
          <p:cNvPicPr>
            <a:picLocks noGrp="1" noChangeAspect="1"/>
          </p:cNvPicPr>
          <p:nvPr>
            <p:ph sz="half" idx="2"/>
          </p:nvPr>
        </p:nvPicPr>
        <p:blipFill>
          <a:blip r:embed="rId2"/>
          <a:stretch>
            <a:fillRect/>
          </a:stretch>
        </p:blipFill>
        <p:spPr>
          <a:xfrm>
            <a:off x="5136139" y="1506679"/>
            <a:ext cx="3353234" cy="4665369"/>
          </a:xfrm>
          <a:prstGeom prst="rect">
            <a:avLst/>
          </a:prstGeom>
        </p:spPr>
      </p:pic>
      <p:sp>
        <p:nvSpPr>
          <p:cNvPr id="7" name="Rectangle 6"/>
          <p:cNvSpPr/>
          <p:nvPr/>
        </p:nvSpPr>
        <p:spPr>
          <a:xfrm>
            <a:off x="4910632" y="6332234"/>
            <a:ext cx="3804247" cy="276999"/>
          </a:xfrm>
          <a:prstGeom prst="rect">
            <a:avLst/>
          </a:prstGeom>
        </p:spPr>
        <p:txBody>
          <a:bodyPr wrap="none">
            <a:spAutoFit/>
          </a:bodyPr>
          <a:lstStyle/>
          <a:p>
            <a:r>
              <a:rPr lang="en-GB" sz="1200" dirty="0" smtClean="0"/>
              <a:t>Image from: http://rickriordan.com/character/nero/</a:t>
            </a:r>
            <a:endParaRPr lang="en-GB" sz="1200" dirty="0"/>
          </a:p>
        </p:txBody>
      </p:sp>
    </p:spTree>
    <p:extLst>
      <p:ext uri="{BB962C8B-B14F-4D97-AF65-F5344CB8AC3E}">
        <p14:creationId xmlns:p14="http://schemas.microsoft.com/office/powerpoint/2010/main" val="7609631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 </a:t>
            </a:r>
            <a:r>
              <a:rPr lang="en-GB" dirty="0" smtClean="0"/>
              <a:t>(1)</a:t>
            </a:r>
            <a:endParaRPr lang="en-GB" dirty="0"/>
          </a:p>
        </p:txBody>
      </p:sp>
      <p:sp>
        <p:nvSpPr>
          <p:cNvPr id="3" name="Content Placeholder 2"/>
          <p:cNvSpPr>
            <a:spLocks noGrp="1"/>
          </p:cNvSpPr>
          <p:nvPr>
            <p:ph sz="quarter" idx="1"/>
          </p:nvPr>
        </p:nvSpPr>
        <p:spPr>
          <a:xfrm>
            <a:off x="301752" y="1787236"/>
            <a:ext cx="8503920" cy="4671752"/>
          </a:xfrm>
        </p:spPr>
        <p:txBody>
          <a:bodyPr/>
          <a:lstStyle/>
          <a:p>
            <a:r>
              <a:rPr lang="en-GB" dirty="0"/>
              <a:t>Garland, </a:t>
            </a:r>
            <a:r>
              <a:rPr lang="en-GB" dirty="0" smtClean="0"/>
              <a:t>R. (2010) ‘Celebrity </a:t>
            </a:r>
            <a:r>
              <a:rPr lang="en-GB" dirty="0"/>
              <a:t>Ancient and </a:t>
            </a:r>
            <a:r>
              <a:rPr lang="en-GB" dirty="0" smtClean="0"/>
              <a:t>Modern’, </a:t>
            </a:r>
            <a:r>
              <a:rPr lang="en-GB" i="1" dirty="0"/>
              <a:t>Society</a:t>
            </a:r>
            <a:r>
              <a:rPr lang="en-GB" dirty="0"/>
              <a:t> </a:t>
            </a:r>
            <a:r>
              <a:rPr lang="en-GB" dirty="0" smtClean="0"/>
              <a:t>47 (6): 484-88.</a:t>
            </a:r>
          </a:p>
          <a:p>
            <a:endParaRPr lang="en-GB" sz="1000" dirty="0"/>
          </a:p>
          <a:p>
            <a:r>
              <a:rPr lang="en-GB" dirty="0" err="1"/>
              <a:t>Piller</a:t>
            </a:r>
            <a:r>
              <a:rPr lang="en-GB" dirty="0"/>
              <a:t>, K. E. (2016) </a:t>
            </a:r>
            <a:r>
              <a:rPr lang="en-GB" i="1" dirty="0" err="1"/>
              <a:t>Qualis</a:t>
            </a:r>
            <a:r>
              <a:rPr lang="en-GB" i="1" dirty="0"/>
              <a:t> </a:t>
            </a:r>
            <a:r>
              <a:rPr lang="en-GB" i="1" dirty="0" err="1"/>
              <a:t>Artifex</a:t>
            </a:r>
            <a:r>
              <a:rPr lang="en-GB" i="1" dirty="0"/>
              <a:t> </a:t>
            </a:r>
            <a:r>
              <a:rPr lang="en-GB" i="1" dirty="0" err="1"/>
              <a:t>Pereo</a:t>
            </a:r>
            <a:r>
              <a:rPr lang="en-GB" i="1" dirty="0"/>
              <a:t>: The Use and Reception of the Neronian Narrative</a:t>
            </a:r>
            <a:r>
              <a:rPr lang="en-GB" dirty="0"/>
              <a:t>. PhD Thesis, UCLA</a:t>
            </a:r>
            <a:r>
              <a:rPr lang="en-GB" dirty="0" smtClean="0"/>
              <a:t>.</a:t>
            </a:r>
          </a:p>
          <a:p>
            <a:endParaRPr lang="en-GB" sz="1000" dirty="0"/>
          </a:p>
          <a:p>
            <a:r>
              <a:rPr lang="en-GB" dirty="0"/>
              <a:t>Scanlon, M</a:t>
            </a:r>
            <a:r>
              <a:rPr lang="en-GB" dirty="0" smtClean="0"/>
              <a:t>. and Buckingham, D. </a:t>
            </a:r>
            <a:r>
              <a:rPr lang="en-GB" dirty="0"/>
              <a:t>(2002</a:t>
            </a:r>
            <a:r>
              <a:rPr lang="en-GB" dirty="0" smtClean="0"/>
              <a:t>) ‘Popular </a:t>
            </a:r>
            <a:r>
              <a:rPr lang="en-GB" dirty="0"/>
              <a:t>histories: 'education' and 'entertainment' in information books for </a:t>
            </a:r>
            <a:r>
              <a:rPr lang="en-GB" dirty="0" smtClean="0"/>
              <a:t>children’, </a:t>
            </a:r>
            <a:r>
              <a:rPr lang="en-GB" i="1" dirty="0"/>
              <a:t>Curriculum </a:t>
            </a:r>
            <a:r>
              <a:rPr lang="en-GB" i="1" dirty="0" smtClean="0"/>
              <a:t>Journal</a:t>
            </a:r>
            <a:r>
              <a:rPr lang="en-GB" dirty="0" smtClean="0"/>
              <a:t> 13 (</a:t>
            </a:r>
            <a:r>
              <a:rPr lang="en-GB" dirty="0"/>
              <a:t>2</a:t>
            </a:r>
            <a:r>
              <a:rPr lang="en-GB" dirty="0" smtClean="0"/>
              <a:t>): </a:t>
            </a:r>
            <a:r>
              <a:rPr lang="en-GB" dirty="0"/>
              <a:t>141-162</a:t>
            </a:r>
            <a:endParaRPr lang="en-GB" dirty="0"/>
          </a:p>
          <a:p>
            <a:endParaRPr lang="en-GB" dirty="0"/>
          </a:p>
        </p:txBody>
      </p:sp>
    </p:spTree>
    <p:extLst>
      <p:ext uri="{BB962C8B-B14F-4D97-AF65-F5344CB8AC3E}">
        <p14:creationId xmlns:p14="http://schemas.microsoft.com/office/powerpoint/2010/main" val="6428050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(2)</a:t>
            </a:r>
            <a:endParaRPr lang="en-GB" dirty="0"/>
          </a:p>
        </p:txBody>
      </p:sp>
      <p:sp>
        <p:nvSpPr>
          <p:cNvPr id="3" name="Content Placeholder 2"/>
          <p:cNvSpPr>
            <a:spLocks noGrp="1"/>
          </p:cNvSpPr>
          <p:nvPr>
            <p:ph sz="quarter" idx="1"/>
          </p:nvPr>
        </p:nvSpPr>
        <p:spPr>
          <a:xfrm>
            <a:off x="301752" y="1795549"/>
            <a:ext cx="8503920" cy="4721161"/>
          </a:xfrm>
        </p:spPr>
        <p:txBody>
          <a:bodyPr>
            <a:normAutofit/>
          </a:bodyPr>
          <a:lstStyle/>
          <a:p>
            <a:r>
              <a:rPr lang="en-GB" dirty="0" smtClean="0"/>
              <a:t>Winkler</a:t>
            </a:r>
            <a:r>
              <a:rPr lang="en-GB" dirty="0"/>
              <a:t>, M. M. </a:t>
            </a:r>
            <a:r>
              <a:rPr lang="en-GB" dirty="0" smtClean="0"/>
              <a:t>(2017) </a:t>
            </a:r>
            <a:r>
              <a:rPr lang="en-GB" dirty="0"/>
              <a:t>‘Nero in Hollywood’, in </a:t>
            </a:r>
            <a:r>
              <a:rPr lang="en-GB" i="1" dirty="0"/>
              <a:t>The Cambridge Companion to the Age of Nero</a:t>
            </a:r>
            <a:r>
              <a:rPr lang="en-GB" dirty="0"/>
              <a:t>, </a:t>
            </a:r>
            <a:r>
              <a:rPr lang="en-GB" dirty="0" err="1"/>
              <a:t>Bartsch</a:t>
            </a:r>
            <a:r>
              <a:rPr lang="en-GB" dirty="0"/>
              <a:t>, S., </a:t>
            </a:r>
            <a:r>
              <a:rPr lang="en-GB" dirty="0" err="1"/>
              <a:t>Freudenburg</a:t>
            </a:r>
            <a:r>
              <a:rPr lang="en-GB" dirty="0"/>
              <a:t>, K. and Littlewood, C. (eds.), Cambridge: Cambridge University Press: 318-332</a:t>
            </a:r>
            <a:r>
              <a:rPr lang="en-GB" dirty="0" smtClean="0"/>
              <a:t>.</a:t>
            </a:r>
          </a:p>
          <a:p>
            <a:endParaRPr lang="en-GB" sz="1000" dirty="0"/>
          </a:p>
          <a:p>
            <a:r>
              <a:rPr lang="en-GB" dirty="0" err="1" smtClean="0"/>
              <a:t>Wyke</a:t>
            </a:r>
            <a:r>
              <a:rPr lang="en-GB" dirty="0" smtClean="0"/>
              <a:t>, M. (1994) ‘Make like Nero! The appeal of a cinematic emperor’, in </a:t>
            </a:r>
            <a:r>
              <a:rPr lang="en-GB" i="1" dirty="0" smtClean="0"/>
              <a:t>Reflections of Nero</a:t>
            </a:r>
            <a:r>
              <a:rPr lang="en-GB" dirty="0" smtClean="0"/>
              <a:t>, </a:t>
            </a:r>
            <a:r>
              <a:rPr lang="en-GB" dirty="0" err="1" smtClean="0"/>
              <a:t>Elsner</a:t>
            </a:r>
            <a:r>
              <a:rPr lang="en-GB" dirty="0" smtClean="0"/>
              <a:t>, J. and Masters, J. (eds.), London: Duckworth: 11-28.</a:t>
            </a:r>
          </a:p>
          <a:p>
            <a:endParaRPr lang="en-GB" sz="1000" dirty="0" smtClean="0"/>
          </a:p>
          <a:p>
            <a:r>
              <a:rPr lang="en-GB" dirty="0" err="1" smtClean="0"/>
              <a:t>Wyke</a:t>
            </a:r>
            <a:r>
              <a:rPr lang="en-GB" dirty="0" smtClean="0"/>
              <a:t>, M. (1997) </a:t>
            </a:r>
            <a:r>
              <a:rPr lang="en-GB" i="1" dirty="0" smtClean="0"/>
              <a:t>Projecting the Past: Ancient Rome, Cinema and History</a:t>
            </a:r>
            <a:r>
              <a:rPr lang="en-GB" dirty="0" smtClean="0"/>
              <a:t>. London: Routledge. </a:t>
            </a:r>
            <a:endParaRPr lang="en-GB" dirty="0"/>
          </a:p>
          <a:p>
            <a:endParaRPr lang="en-GB" dirty="0"/>
          </a:p>
        </p:txBody>
      </p:sp>
    </p:spTree>
    <p:extLst>
      <p:ext uri="{BB962C8B-B14F-4D97-AF65-F5344CB8AC3E}">
        <p14:creationId xmlns:p14="http://schemas.microsoft.com/office/powerpoint/2010/main" val="201710543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516</TotalTime>
  <Words>1380</Words>
  <Application>Microsoft Office PowerPoint</Application>
  <PresentationFormat>On-screen Show (4:3)</PresentationFormat>
  <Paragraphs>159</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Georgia</vt:lpstr>
      <vt:lpstr>Wingdings</vt:lpstr>
      <vt:lpstr>Wingdings 2</vt:lpstr>
      <vt:lpstr>Civic</vt:lpstr>
      <vt:lpstr>Murder, Mayhem and Megalomania: The Life and Times of the Emperor Nero</vt:lpstr>
      <vt:lpstr>“Celebrity Culture” in Antiquity</vt:lpstr>
      <vt:lpstr>PowerPoint Presentation</vt:lpstr>
      <vt:lpstr>Nero on the Silver Screen</vt:lpstr>
      <vt:lpstr>Italian Quo Vadis film (1912)</vt:lpstr>
      <vt:lpstr>The Colour and Sound Era</vt:lpstr>
      <vt:lpstr>Ustinov’s Nero</vt:lpstr>
      <vt:lpstr>Commercial Success</vt:lpstr>
      <vt:lpstr>Nero in Comedy</vt:lpstr>
      <vt:lpstr>Nero in Sci Fi</vt:lpstr>
      <vt:lpstr>Nero in Horrible Histories the Movie – Rotten Romans</vt:lpstr>
      <vt:lpstr>Rotten Romans</vt:lpstr>
      <vt:lpstr>PowerPoint Presentation</vt:lpstr>
      <vt:lpstr>I CLAVDIVS</vt:lpstr>
      <vt:lpstr>Nero in Cartoons</vt:lpstr>
      <vt:lpstr>Dramatized “documentaries”</vt:lpstr>
      <vt:lpstr>PowerPoint Presentation</vt:lpstr>
      <vt:lpstr>Trails of Apollo – Rick Riordan</vt:lpstr>
      <vt:lpstr>Bibliography (1)</vt:lpstr>
      <vt:lpstr>Bibliography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Murder, Mayhem and Megalomania: The Life and Times of the Emperor Nero</dc:title>
  <dc:creator>Matt</dc:creator>
  <cp:lastModifiedBy>Matthew Cobb</cp:lastModifiedBy>
  <cp:revision>92</cp:revision>
  <dcterms:created xsi:type="dcterms:W3CDTF">2019-09-25T06:47:08Z</dcterms:created>
  <dcterms:modified xsi:type="dcterms:W3CDTF">2019-09-27T15:07:21Z</dcterms:modified>
</cp:coreProperties>
</file>