
<file path=[Content_Types].xml><?xml version="1.0" encoding="utf-8"?>
<Types xmlns="http://schemas.openxmlformats.org/package/2006/content-types">
  <Default Extension="jpeg" ContentType="image/jpeg"/>
  <Default Extension="rels" ContentType="application/vnd.openxmlformats-package.relationships+xml"/>
  <Default Extension="wmf" ContentType="image/x-wmf"/>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sldIdLst>
    <p:sldId id="257" r:id="rId5"/>
    <p:sldId id="282" r:id="rId6"/>
    <p:sldId id="262" r:id="rId7"/>
    <p:sldId id="260" r:id="rId8"/>
    <p:sldId id="372" r:id="rId9"/>
    <p:sldId id="276" r:id="rId10"/>
    <p:sldId id="277" r:id="rId11"/>
    <p:sldId id="278" r:id="rId12"/>
    <p:sldId id="279" r:id="rId13"/>
    <p:sldId id="266" r:id="rId14"/>
    <p:sldId id="280" r:id="rId15"/>
    <p:sldId id="267" r:id="rId16"/>
    <p:sldId id="270" r:id="rId17"/>
    <p:sldId id="273" r:id="rId18"/>
    <p:sldId id="274" r:id="rId19"/>
    <p:sldId id="264" r:id="rId20"/>
    <p:sldId id="371" r:id="rId2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2355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2355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2355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355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2355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3EFD40BF-401A-4737-8B31-ADE3A5C1B0FA}"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2</a:t>
            </a:fld>
            <a:endParaRPr lang="en-GB"/>
          </a:p>
        </p:txBody>
      </p:sp>
    </p:spTree>
    <p:extLst>
      <p:ext uri="{BB962C8B-B14F-4D97-AF65-F5344CB8AC3E}">
        <p14:creationId xmlns:p14="http://schemas.microsoft.com/office/powerpoint/2010/main" val="298892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3</a:t>
            </a:fld>
            <a:endParaRPr lang="en-GB"/>
          </a:p>
        </p:txBody>
      </p:sp>
    </p:spTree>
    <p:extLst>
      <p:ext uri="{BB962C8B-B14F-4D97-AF65-F5344CB8AC3E}">
        <p14:creationId xmlns:p14="http://schemas.microsoft.com/office/powerpoint/2010/main" val="3568796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Force Field analysis is a useful</a:t>
            </a:r>
            <a:r>
              <a:rPr lang="en-GB" baseline="0" dirty="0"/>
              <a:t> tool for management to aid them with the decision making process.  It enables management to analyse the forces for and against a change, and subsequently communicate the reasoning behind the decision.  The technique can be used for two purposes: helping management decide whether to go ahead with the change, and to increase the chances of successful change.  This is done by strengthening the forces supporting the change, and weakening those against it.</a:t>
            </a:r>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4</a:t>
            </a:fld>
            <a:endParaRPr lang="en-GB"/>
          </a:p>
        </p:txBody>
      </p:sp>
    </p:spTree>
    <p:extLst>
      <p:ext uri="{BB962C8B-B14F-4D97-AF65-F5344CB8AC3E}">
        <p14:creationId xmlns:p14="http://schemas.microsoft.com/office/powerpoint/2010/main" val="334316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5</a:t>
            </a:fld>
            <a:endParaRPr lang="en-GB"/>
          </a:p>
        </p:txBody>
      </p:sp>
    </p:spTree>
    <p:extLst>
      <p:ext uri="{BB962C8B-B14F-4D97-AF65-F5344CB8AC3E}">
        <p14:creationId xmlns:p14="http://schemas.microsoft.com/office/powerpoint/2010/main" val="39244581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3A08B86-14EF-483C-AB7F-64484D87D77C}"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B21A092-51FF-43FE-89D2-FA62BC85EA51}"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54B6756-7430-4896-B8CD-9689DF47834B}"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CB70E00-95EB-442C-8032-A26C68B84302}"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0839DBAD-8B99-4EFC-9B7E-1E1D22F2F984}"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14D59C60-55E6-4327-AC01-8CEAD09D7C05}"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2994C14-69CB-4516-8B24-20426BEF526E}"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1E6D3C2-B735-4860-B99E-4D8272158968}"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08CD3614-EF2C-440C-A934-3FF04D470D8A}"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3EAA65B-ACF1-47E3-B3D0-98E2CF2C6E8E}"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227D1CF-70F1-40B3-BC5C-E361A656455D}"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728EF66D-ADA6-4D1E-B8E3-6209268C2F4C}"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cs typeface="Arial" charset="0"/>
        </a:defRPr>
      </a:lvl2pPr>
      <a:lvl3pPr algn="ctr" rtl="0" fontAlgn="base">
        <a:spcBef>
          <a:spcPct val="0"/>
        </a:spcBef>
        <a:spcAft>
          <a:spcPct val="0"/>
        </a:spcAft>
        <a:defRPr sz="4400">
          <a:solidFill>
            <a:schemeClr val="tx2"/>
          </a:solidFill>
          <a:latin typeface="Arial" charset="0"/>
          <a:cs typeface="Arial" charset="0"/>
        </a:defRPr>
      </a:lvl3pPr>
      <a:lvl4pPr algn="ctr" rtl="0" fontAlgn="base">
        <a:spcBef>
          <a:spcPct val="0"/>
        </a:spcBef>
        <a:spcAft>
          <a:spcPct val="0"/>
        </a:spcAft>
        <a:defRPr sz="4400">
          <a:solidFill>
            <a:schemeClr val="tx2"/>
          </a:solidFill>
          <a:latin typeface="Arial" charset="0"/>
          <a:cs typeface="Arial" charset="0"/>
        </a:defRPr>
      </a:lvl4pPr>
      <a:lvl5pPr algn="ctr" rtl="0" fontAlgn="base">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cs typeface="+mn-cs"/>
        </a:defRPr>
      </a:lvl2pPr>
      <a:lvl3pPr marL="1143000" indent="-228600" algn="l" rtl="0" fontAlgn="base">
        <a:spcBef>
          <a:spcPct val="20000"/>
        </a:spcBef>
        <a:spcAft>
          <a:spcPct val="0"/>
        </a:spcAft>
        <a:buChar char="•"/>
        <a:defRPr sz="2400">
          <a:solidFill>
            <a:schemeClr val="tx1"/>
          </a:solidFill>
          <a:latin typeface="+mn-lt"/>
          <a:cs typeface="+mn-cs"/>
        </a:defRPr>
      </a:lvl3pPr>
      <a:lvl4pPr marL="1600200" indent="-228600" algn="l" rtl="0" fontAlgn="base">
        <a:spcBef>
          <a:spcPct val="20000"/>
        </a:spcBef>
        <a:spcAft>
          <a:spcPct val="0"/>
        </a:spcAft>
        <a:buChar char="–"/>
        <a:defRPr sz="2000">
          <a:solidFill>
            <a:schemeClr val="tx1"/>
          </a:solidFill>
          <a:latin typeface="+mn-lt"/>
          <a:cs typeface="+mn-cs"/>
        </a:defRPr>
      </a:lvl4pPr>
      <a:lvl5pPr marL="2057400" indent="-228600" algn="l" rtl="0" fontAlgn="base">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D93DB9B3-61A1-4CAF-8BE9-FAA24DAD70F6}" type="slidenum">
              <a:rPr lang="en-GB"/>
              <a:pPr/>
              <a:t>1</a:t>
            </a:fld>
            <a:endParaRPr lang="en-GB"/>
          </a:p>
        </p:txBody>
      </p:sp>
      <p:sp>
        <p:nvSpPr>
          <p:cNvPr id="3074" name="Rectangle 2"/>
          <p:cNvSpPr>
            <a:spLocks noGrp="1" noChangeArrowheads="1"/>
          </p:cNvSpPr>
          <p:nvPr>
            <p:ph type="ctrTitle"/>
          </p:nvPr>
        </p:nvSpPr>
        <p:spPr>
          <a:noFill/>
          <a:ln/>
        </p:spPr>
        <p:txBody>
          <a:bodyPr lIns="92075" tIns="46038" rIns="92075" bIns="46038"/>
          <a:lstStyle/>
          <a:p>
            <a:r>
              <a:rPr lang="en-GB" dirty="0"/>
              <a:t>Organisational Change</a:t>
            </a:r>
          </a:p>
        </p:txBody>
      </p:sp>
      <p:sp>
        <p:nvSpPr>
          <p:cNvPr id="3075" name="Rectangle 3"/>
          <p:cNvSpPr>
            <a:spLocks noGrp="1" noChangeArrowheads="1"/>
          </p:cNvSpPr>
          <p:nvPr>
            <p:ph type="subTitle" idx="1"/>
          </p:nvPr>
        </p:nvSpPr>
        <p:spPr>
          <a:noFill/>
          <a:ln/>
        </p:spPr>
        <p:txBody>
          <a:bodyPr lIns="92075" tIns="46038" rIns="92075" bIns="46038" anchor="ct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There are numerous forces that bring about change</a:t>
            </a:r>
          </a:p>
        </p:txBody>
      </p:sp>
      <p:sp>
        <p:nvSpPr>
          <p:cNvPr id="3" name="TextBox 2"/>
          <p:cNvSpPr txBox="1"/>
          <p:nvPr/>
        </p:nvSpPr>
        <p:spPr>
          <a:xfrm>
            <a:off x="457200" y="2410658"/>
            <a:ext cx="8229600" cy="3539430"/>
          </a:xfrm>
          <a:prstGeom prst="rect">
            <a:avLst/>
          </a:prstGeom>
          <a:noFill/>
        </p:spPr>
        <p:txBody>
          <a:bodyPr wrap="square" rtlCol="0">
            <a:spAutoFit/>
          </a:bodyPr>
          <a:lstStyle/>
          <a:p>
            <a:r>
              <a:rPr lang="en-US" sz="3200" dirty="0"/>
              <a:t>Internal and external forces act as major drivers for change</a:t>
            </a:r>
          </a:p>
          <a:p>
            <a:endParaRPr lang="en-US" sz="3200" dirty="0"/>
          </a:p>
          <a:p>
            <a:r>
              <a:rPr lang="en-US" sz="3200" dirty="0"/>
              <a:t>It is important that organisations have the capability to adapt and respond</a:t>
            </a:r>
          </a:p>
          <a:p>
            <a:endParaRPr lang="en-US" sz="3200" dirty="0"/>
          </a:p>
          <a:p>
            <a:r>
              <a:rPr lang="en-US" sz="3200" dirty="0"/>
              <a:t> </a:t>
            </a:r>
          </a:p>
        </p:txBody>
      </p:sp>
    </p:spTree>
    <p:extLst>
      <p:ext uri="{BB962C8B-B14F-4D97-AF65-F5344CB8AC3E}">
        <p14:creationId xmlns:p14="http://schemas.microsoft.com/office/powerpoint/2010/main" val="229040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274638"/>
            <a:ext cx="7094592" cy="796908"/>
          </a:xfrm>
        </p:spPr>
        <p:txBody>
          <a:bodyPr>
            <a:normAutofit fontScale="90000"/>
          </a:bodyPr>
          <a:lstStyle/>
          <a:p>
            <a:r>
              <a:rPr lang="en-GB" b="1" dirty="0">
                <a:solidFill>
                  <a:schemeClr val="tx1"/>
                </a:solidFill>
              </a:rPr>
              <a:t>Change: Sequence of Events</a:t>
            </a:r>
          </a:p>
        </p:txBody>
      </p:sp>
      <p:sp>
        <p:nvSpPr>
          <p:cNvPr id="4" name="TextBox 3"/>
          <p:cNvSpPr txBox="1"/>
          <p:nvPr/>
        </p:nvSpPr>
        <p:spPr>
          <a:xfrm>
            <a:off x="285720" y="1643050"/>
            <a:ext cx="2357454" cy="830997"/>
          </a:xfrm>
          <a:prstGeom prst="rect">
            <a:avLst/>
          </a:prstGeom>
          <a:solidFill>
            <a:srgbClr val="CBF7FD"/>
          </a:solidFill>
        </p:spPr>
        <p:txBody>
          <a:bodyPr wrap="square" rtlCol="0">
            <a:spAutoFit/>
          </a:bodyPr>
          <a:lstStyle/>
          <a:p>
            <a:pPr algn="ctr"/>
            <a:r>
              <a:rPr lang="en-GB" sz="2400" b="1" dirty="0"/>
              <a:t>Environmental Forces</a:t>
            </a:r>
          </a:p>
        </p:txBody>
      </p:sp>
      <p:sp>
        <p:nvSpPr>
          <p:cNvPr id="6" name="TextBox 5"/>
          <p:cNvSpPr txBox="1"/>
          <p:nvPr/>
        </p:nvSpPr>
        <p:spPr>
          <a:xfrm>
            <a:off x="285720" y="4143380"/>
            <a:ext cx="2286016" cy="461665"/>
          </a:xfrm>
          <a:prstGeom prst="rect">
            <a:avLst/>
          </a:prstGeom>
          <a:solidFill>
            <a:srgbClr val="CBF7FD"/>
          </a:solidFill>
        </p:spPr>
        <p:txBody>
          <a:bodyPr wrap="square" rtlCol="0">
            <a:spAutoFit/>
          </a:bodyPr>
          <a:lstStyle/>
          <a:p>
            <a:pPr algn="ctr"/>
            <a:r>
              <a:rPr lang="en-GB" sz="2400" b="1" dirty="0"/>
              <a:t>Internal Forces</a:t>
            </a:r>
          </a:p>
        </p:txBody>
      </p:sp>
      <p:sp>
        <p:nvSpPr>
          <p:cNvPr id="7" name="TextBox 6"/>
          <p:cNvSpPr txBox="1"/>
          <p:nvPr/>
        </p:nvSpPr>
        <p:spPr>
          <a:xfrm>
            <a:off x="2857488" y="2857496"/>
            <a:ext cx="1643074" cy="830997"/>
          </a:xfrm>
          <a:prstGeom prst="rect">
            <a:avLst/>
          </a:prstGeom>
          <a:solidFill>
            <a:srgbClr val="CBF7FD"/>
          </a:solidFill>
        </p:spPr>
        <p:txBody>
          <a:bodyPr wrap="square" rtlCol="0">
            <a:spAutoFit/>
          </a:bodyPr>
          <a:lstStyle/>
          <a:p>
            <a:pPr algn="ctr"/>
            <a:r>
              <a:rPr lang="en-GB" sz="2400" b="1" dirty="0"/>
              <a:t>Need for Change</a:t>
            </a:r>
          </a:p>
        </p:txBody>
      </p:sp>
      <p:sp>
        <p:nvSpPr>
          <p:cNvPr id="8" name="TextBox 7"/>
          <p:cNvSpPr txBox="1"/>
          <p:nvPr/>
        </p:nvSpPr>
        <p:spPr>
          <a:xfrm>
            <a:off x="5143504" y="2857496"/>
            <a:ext cx="1428760" cy="830997"/>
          </a:xfrm>
          <a:prstGeom prst="rect">
            <a:avLst/>
          </a:prstGeom>
          <a:solidFill>
            <a:srgbClr val="CBF7FD"/>
          </a:solidFill>
        </p:spPr>
        <p:txBody>
          <a:bodyPr wrap="square" rtlCol="0">
            <a:spAutoFit/>
          </a:bodyPr>
          <a:lstStyle/>
          <a:p>
            <a:pPr algn="ctr"/>
            <a:r>
              <a:rPr lang="en-GB" sz="2400" b="1" dirty="0"/>
              <a:t>Initiate Change</a:t>
            </a:r>
          </a:p>
        </p:txBody>
      </p:sp>
      <p:sp>
        <p:nvSpPr>
          <p:cNvPr id="9" name="TextBox 8"/>
          <p:cNvSpPr txBox="1"/>
          <p:nvPr/>
        </p:nvSpPr>
        <p:spPr>
          <a:xfrm>
            <a:off x="7143768" y="2857496"/>
            <a:ext cx="1714544" cy="830997"/>
          </a:xfrm>
          <a:prstGeom prst="rect">
            <a:avLst/>
          </a:prstGeom>
          <a:solidFill>
            <a:srgbClr val="CBF7FD"/>
          </a:solidFill>
        </p:spPr>
        <p:txBody>
          <a:bodyPr wrap="square" rtlCol="0">
            <a:spAutoFit/>
          </a:bodyPr>
          <a:lstStyle/>
          <a:p>
            <a:pPr algn="ctr"/>
            <a:r>
              <a:rPr lang="en-GB" sz="2400" b="1" dirty="0"/>
              <a:t>Implement Change</a:t>
            </a:r>
          </a:p>
        </p:txBody>
      </p:sp>
      <p:sp>
        <p:nvSpPr>
          <p:cNvPr id="10" name="TextBox 9"/>
          <p:cNvSpPr txBox="1"/>
          <p:nvPr/>
        </p:nvSpPr>
        <p:spPr>
          <a:xfrm>
            <a:off x="214282" y="2643182"/>
            <a:ext cx="2500330" cy="1015663"/>
          </a:xfrm>
          <a:prstGeom prst="rect">
            <a:avLst/>
          </a:prstGeom>
          <a:noFill/>
        </p:spPr>
        <p:txBody>
          <a:bodyPr wrap="square" rtlCol="0">
            <a:spAutoFit/>
          </a:bodyPr>
          <a:lstStyle/>
          <a:p>
            <a:pPr algn="ctr"/>
            <a:r>
              <a:rPr lang="en-GB" sz="2000" dirty="0"/>
              <a:t>Monitor external environment, customers, competitors, etc.</a:t>
            </a:r>
          </a:p>
        </p:txBody>
      </p:sp>
      <p:sp>
        <p:nvSpPr>
          <p:cNvPr id="11" name="TextBox 10"/>
          <p:cNvSpPr txBox="1"/>
          <p:nvPr/>
        </p:nvSpPr>
        <p:spPr>
          <a:xfrm>
            <a:off x="214282" y="5089580"/>
            <a:ext cx="3277598" cy="1015663"/>
          </a:xfrm>
          <a:prstGeom prst="rect">
            <a:avLst/>
          </a:prstGeom>
          <a:noFill/>
        </p:spPr>
        <p:txBody>
          <a:bodyPr wrap="square" rtlCol="0">
            <a:spAutoFit/>
          </a:bodyPr>
          <a:lstStyle/>
          <a:p>
            <a:pPr algn="ctr"/>
            <a:r>
              <a:rPr lang="en-GB" sz="2000" dirty="0"/>
              <a:t>Consider plans, goals, organisational strengths, weaknesses, and needs</a:t>
            </a:r>
          </a:p>
        </p:txBody>
      </p:sp>
      <p:cxnSp>
        <p:nvCxnSpPr>
          <p:cNvPr id="13" name="Straight Arrow Connector 12"/>
          <p:cNvCxnSpPr/>
          <p:nvPr/>
        </p:nvCxnSpPr>
        <p:spPr>
          <a:xfrm rot="16200000" flipH="1">
            <a:off x="2643174" y="2143116"/>
            <a:ext cx="714380" cy="5715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flipH="1" flipV="1">
            <a:off x="2607455" y="3750471"/>
            <a:ext cx="714380" cy="64294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4572000" y="3286124"/>
            <a:ext cx="50006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6643702" y="3286124"/>
            <a:ext cx="42862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274638"/>
            <a:ext cx="7598648" cy="796908"/>
          </a:xfrm>
        </p:spPr>
        <p:txBody>
          <a:bodyPr/>
          <a:lstStyle/>
          <a:p>
            <a:r>
              <a:rPr lang="en-GB" b="1" dirty="0">
                <a:solidFill>
                  <a:schemeClr val="tx1"/>
                </a:solidFill>
              </a:rPr>
              <a:t>Force-Field Theory (</a:t>
            </a:r>
            <a:r>
              <a:rPr lang="en-GB" b="1" dirty="0" err="1">
                <a:solidFill>
                  <a:schemeClr val="tx1"/>
                </a:solidFill>
              </a:rPr>
              <a:t>Lewin</a:t>
            </a:r>
            <a:r>
              <a:rPr lang="en-GB" b="1" dirty="0">
                <a:solidFill>
                  <a:schemeClr val="tx1"/>
                </a:solidFill>
              </a:rPr>
              <a:t>, 1951)</a:t>
            </a:r>
          </a:p>
        </p:txBody>
      </p:sp>
      <p:sp>
        <p:nvSpPr>
          <p:cNvPr id="5" name="TextBox 4"/>
          <p:cNvSpPr txBox="1"/>
          <p:nvPr/>
        </p:nvSpPr>
        <p:spPr>
          <a:xfrm>
            <a:off x="214282" y="1357298"/>
            <a:ext cx="8643998" cy="523220"/>
          </a:xfrm>
          <a:prstGeom prst="rect">
            <a:avLst/>
          </a:prstGeom>
          <a:noFill/>
        </p:spPr>
        <p:txBody>
          <a:bodyPr wrap="square" rtlCol="0">
            <a:spAutoFit/>
          </a:bodyPr>
          <a:lstStyle/>
          <a:p>
            <a:pPr algn="ctr"/>
            <a:r>
              <a:rPr lang="en-GB" sz="2800" b="1" dirty="0"/>
              <a:t>Forces Resisting Change / Maintaining the Status Quo</a:t>
            </a:r>
          </a:p>
        </p:txBody>
      </p:sp>
      <p:sp>
        <p:nvSpPr>
          <p:cNvPr id="6" name="TextBox 5"/>
          <p:cNvSpPr txBox="1"/>
          <p:nvPr/>
        </p:nvSpPr>
        <p:spPr>
          <a:xfrm>
            <a:off x="571472" y="3071810"/>
            <a:ext cx="8215370" cy="369332"/>
          </a:xfrm>
          <a:prstGeom prst="rect">
            <a:avLst/>
          </a:prstGeom>
          <a:noFill/>
        </p:spPr>
        <p:txBody>
          <a:bodyPr wrap="square" rtlCol="0">
            <a:spAutoFit/>
          </a:bodyPr>
          <a:lstStyle/>
          <a:p>
            <a:pPr algn="ctr"/>
            <a:r>
              <a:rPr lang="en-GB" dirty="0"/>
              <a:t>_____________________________________________________________________</a:t>
            </a:r>
          </a:p>
        </p:txBody>
      </p:sp>
      <p:sp>
        <p:nvSpPr>
          <p:cNvPr id="7" name="TextBox 6"/>
          <p:cNvSpPr txBox="1"/>
          <p:nvPr/>
        </p:nvSpPr>
        <p:spPr>
          <a:xfrm>
            <a:off x="500034" y="4714884"/>
            <a:ext cx="8358246" cy="523220"/>
          </a:xfrm>
          <a:prstGeom prst="rect">
            <a:avLst/>
          </a:prstGeom>
          <a:noFill/>
        </p:spPr>
        <p:txBody>
          <a:bodyPr wrap="square" rtlCol="0">
            <a:spAutoFit/>
          </a:bodyPr>
          <a:lstStyle/>
          <a:p>
            <a:pPr algn="ctr"/>
            <a:r>
              <a:rPr lang="en-GB" sz="2800" b="1" dirty="0"/>
              <a:t>Forces for Change</a:t>
            </a:r>
          </a:p>
        </p:txBody>
      </p:sp>
      <p:cxnSp>
        <p:nvCxnSpPr>
          <p:cNvPr id="9" name="Straight Arrow Connector 8"/>
          <p:cNvCxnSpPr/>
          <p:nvPr/>
        </p:nvCxnSpPr>
        <p:spPr>
          <a:xfrm rot="5400000">
            <a:off x="1215208"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5400000">
            <a:off x="4144166"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5400000">
            <a:off x="5144298"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a:off x="6144430"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a:off x="7216000"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5400000">
            <a:off x="3144034"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5400000">
            <a:off x="2143902"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rot="5400000" flipH="1" flipV="1">
            <a:off x="1215208" y="3928272"/>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rot="5400000" flipH="1" flipV="1">
            <a:off x="2178827" y="3893347"/>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5400000" flipH="1" flipV="1">
            <a:off x="3179753" y="3893347"/>
            <a:ext cx="785024" cy="79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rot="5400000" flipH="1" flipV="1">
            <a:off x="4179885"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flipH="1" flipV="1">
            <a:off x="5179223" y="3964785"/>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rot="5400000" flipH="1" flipV="1">
            <a:off x="6180149"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rot="5400000" flipH="1" flipV="1">
            <a:off x="7251719"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42852"/>
            <a:ext cx="7454632" cy="785818"/>
          </a:xfrm>
        </p:spPr>
        <p:txBody>
          <a:bodyPr/>
          <a:lstStyle/>
          <a:p>
            <a:r>
              <a:rPr lang="en-GB" b="1" dirty="0">
                <a:solidFill>
                  <a:schemeClr val="tx1"/>
                </a:solidFill>
              </a:rPr>
              <a:t>Applying Force-Field Analysis</a:t>
            </a:r>
          </a:p>
        </p:txBody>
      </p:sp>
      <p:sp>
        <p:nvSpPr>
          <p:cNvPr id="4" name="TextBox 3"/>
          <p:cNvSpPr txBox="1"/>
          <p:nvPr/>
        </p:nvSpPr>
        <p:spPr>
          <a:xfrm>
            <a:off x="214282" y="1000108"/>
            <a:ext cx="8715436" cy="461665"/>
          </a:xfrm>
          <a:prstGeom prst="rect">
            <a:avLst/>
          </a:prstGeom>
          <a:noFill/>
        </p:spPr>
        <p:txBody>
          <a:bodyPr wrap="square" rtlCol="0">
            <a:spAutoFit/>
          </a:bodyPr>
          <a:lstStyle/>
          <a:p>
            <a:pPr algn="ctr"/>
            <a:r>
              <a:rPr lang="en-GB" sz="2400" b="1" dirty="0"/>
              <a:t>Forces Resisting Change / Maintaining the Status Quo</a:t>
            </a:r>
          </a:p>
        </p:txBody>
      </p:sp>
      <p:sp>
        <p:nvSpPr>
          <p:cNvPr id="5" name="TextBox 4"/>
          <p:cNvSpPr txBox="1"/>
          <p:nvPr/>
        </p:nvSpPr>
        <p:spPr>
          <a:xfrm>
            <a:off x="500034" y="1714488"/>
            <a:ext cx="1500198" cy="923330"/>
          </a:xfrm>
          <a:prstGeom prst="rect">
            <a:avLst/>
          </a:prstGeom>
          <a:noFill/>
        </p:spPr>
        <p:txBody>
          <a:bodyPr wrap="square" rtlCol="0">
            <a:spAutoFit/>
          </a:bodyPr>
          <a:lstStyle/>
          <a:p>
            <a:pPr algn="ctr"/>
            <a:r>
              <a:rPr lang="en-GB" dirty="0"/>
              <a:t>Individual fears about job security</a:t>
            </a:r>
          </a:p>
        </p:txBody>
      </p:sp>
      <p:sp>
        <p:nvSpPr>
          <p:cNvPr id="6" name="TextBox 5"/>
          <p:cNvSpPr txBox="1"/>
          <p:nvPr/>
        </p:nvSpPr>
        <p:spPr>
          <a:xfrm>
            <a:off x="2143108" y="1643050"/>
            <a:ext cx="1857388" cy="923330"/>
          </a:xfrm>
          <a:prstGeom prst="rect">
            <a:avLst/>
          </a:prstGeom>
          <a:noFill/>
        </p:spPr>
        <p:txBody>
          <a:bodyPr wrap="square" rtlCol="0">
            <a:spAutoFit/>
          </a:bodyPr>
          <a:lstStyle/>
          <a:p>
            <a:pPr algn="ctr"/>
            <a:r>
              <a:rPr lang="en-GB" dirty="0"/>
              <a:t>Staff contentment with current system of work</a:t>
            </a:r>
          </a:p>
        </p:txBody>
      </p:sp>
      <p:sp>
        <p:nvSpPr>
          <p:cNvPr id="7" name="TextBox 6"/>
          <p:cNvSpPr txBox="1"/>
          <p:nvPr/>
        </p:nvSpPr>
        <p:spPr>
          <a:xfrm>
            <a:off x="4214810" y="1643050"/>
            <a:ext cx="2643206" cy="1200329"/>
          </a:xfrm>
          <a:prstGeom prst="rect">
            <a:avLst/>
          </a:prstGeom>
          <a:noFill/>
        </p:spPr>
        <p:txBody>
          <a:bodyPr wrap="square" rtlCol="0">
            <a:spAutoFit/>
          </a:bodyPr>
          <a:lstStyle/>
          <a:p>
            <a:pPr algn="ctr"/>
            <a:r>
              <a:rPr lang="en-GB" dirty="0"/>
              <a:t>Trade Union suspicions that changes will be used to enforce redundancies and/or reduce pay levels</a:t>
            </a:r>
          </a:p>
        </p:txBody>
      </p:sp>
      <p:sp>
        <p:nvSpPr>
          <p:cNvPr id="8" name="TextBox 7"/>
          <p:cNvSpPr txBox="1"/>
          <p:nvPr/>
        </p:nvSpPr>
        <p:spPr>
          <a:xfrm>
            <a:off x="6858016" y="1571612"/>
            <a:ext cx="1857388" cy="1754326"/>
          </a:xfrm>
          <a:prstGeom prst="rect">
            <a:avLst/>
          </a:prstGeom>
          <a:noFill/>
        </p:spPr>
        <p:txBody>
          <a:bodyPr wrap="square" rtlCol="0">
            <a:spAutoFit/>
          </a:bodyPr>
          <a:lstStyle/>
          <a:p>
            <a:pPr algn="ctr"/>
            <a:r>
              <a:rPr lang="en-GB" dirty="0"/>
              <a:t>Middle management anxieties concerning implementation of the changes</a:t>
            </a:r>
          </a:p>
        </p:txBody>
      </p:sp>
      <p:sp>
        <p:nvSpPr>
          <p:cNvPr id="9" name="TextBox 8"/>
          <p:cNvSpPr txBox="1"/>
          <p:nvPr/>
        </p:nvSpPr>
        <p:spPr>
          <a:xfrm>
            <a:off x="714348" y="3643314"/>
            <a:ext cx="7929618" cy="369332"/>
          </a:xfrm>
          <a:prstGeom prst="rect">
            <a:avLst/>
          </a:prstGeom>
          <a:noFill/>
        </p:spPr>
        <p:txBody>
          <a:bodyPr wrap="square" rtlCol="0">
            <a:spAutoFit/>
          </a:bodyPr>
          <a:lstStyle/>
          <a:p>
            <a:pPr algn="ctr"/>
            <a:r>
              <a:rPr lang="en-GB" dirty="0"/>
              <a:t>___________________________________________________________________</a:t>
            </a:r>
          </a:p>
        </p:txBody>
      </p:sp>
      <p:sp>
        <p:nvSpPr>
          <p:cNvPr id="10" name="TextBox 9"/>
          <p:cNvSpPr txBox="1"/>
          <p:nvPr/>
        </p:nvSpPr>
        <p:spPr>
          <a:xfrm>
            <a:off x="214282" y="4357694"/>
            <a:ext cx="2786082" cy="1754326"/>
          </a:xfrm>
          <a:prstGeom prst="rect">
            <a:avLst/>
          </a:prstGeom>
          <a:noFill/>
        </p:spPr>
        <p:txBody>
          <a:bodyPr wrap="square" rtlCol="0">
            <a:spAutoFit/>
          </a:bodyPr>
          <a:lstStyle/>
          <a:p>
            <a:pPr algn="ctr"/>
            <a:r>
              <a:rPr lang="en-GB" dirty="0"/>
              <a:t>Senior management’s desire to achieve cost competitiveness and survival of business by enhancing technology and broadening staff skills / responsibilities</a:t>
            </a:r>
          </a:p>
        </p:txBody>
      </p:sp>
      <p:sp>
        <p:nvSpPr>
          <p:cNvPr id="11" name="TextBox 10"/>
          <p:cNvSpPr txBox="1"/>
          <p:nvPr/>
        </p:nvSpPr>
        <p:spPr>
          <a:xfrm>
            <a:off x="3000364" y="4429132"/>
            <a:ext cx="2428892" cy="1200329"/>
          </a:xfrm>
          <a:prstGeom prst="rect">
            <a:avLst/>
          </a:prstGeom>
          <a:noFill/>
        </p:spPr>
        <p:txBody>
          <a:bodyPr wrap="square" rtlCol="0">
            <a:spAutoFit/>
          </a:bodyPr>
          <a:lstStyle/>
          <a:p>
            <a:pPr algn="ctr"/>
            <a:r>
              <a:rPr lang="en-GB" dirty="0"/>
              <a:t>Existence of competitors ready and willing to take over the company’s customers / business</a:t>
            </a:r>
          </a:p>
        </p:txBody>
      </p:sp>
      <p:sp>
        <p:nvSpPr>
          <p:cNvPr id="12" name="TextBox 11"/>
          <p:cNvSpPr txBox="1"/>
          <p:nvPr/>
        </p:nvSpPr>
        <p:spPr>
          <a:xfrm>
            <a:off x="5786446" y="4500570"/>
            <a:ext cx="1571636" cy="1477328"/>
          </a:xfrm>
          <a:prstGeom prst="rect">
            <a:avLst/>
          </a:prstGeom>
          <a:noFill/>
        </p:spPr>
        <p:txBody>
          <a:bodyPr wrap="square" rtlCol="0">
            <a:spAutoFit/>
          </a:bodyPr>
          <a:lstStyle/>
          <a:p>
            <a:pPr algn="ctr"/>
            <a:r>
              <a:rPr lang="en-GB" dirty="0"/>
              <a:t>Concern of all staff regarding survival of the business / their jobs</a:t>
            </a:r>
          </a:p>
        </p:txBody>
      </p:sp>
      <p:sp>
        <p:nvSpPr>
          <p:cNvPr id="13" name="TextBox 12"/>
          <p:cNvSpPr txBox="1"/>
          <p:nvPr/>
        </p:nvSpPr>
        <p:spPr>
          <a:xfrm>
            <a:off x="7572396" y="4429132"/>
            <a:ext cx="1357322" cy="1200329"/>
          </a:xfrm>
          <a:prstGeom prst="rect">
            <a:avLst/>
          </a:prstGeom>
          <a:noFill/>
        </p:spPr>
        <p:txBody>
          <a:bodyPr wrap="square" rtlCol="0">
            <a:spAutoFit/>
          </a:bodyPr>
          <a:lstStyle/>
          <a:p>
            <a:pPr algn="ctr"/>
            <a:r>
              <a:rPr lang="en-GB" dirty="0"/>
              <a:t>Prospects of multi-skilling attractive to many staff</a:t>
            </a:r>
          </a:p>
        </p:txBody>
      </p:sp>
      <p:cxnSp>
        <p:nvCxnSpPr>
          <p:cNvPr id="15" name="Straight Arrow Connector 14"/>
          <p:cNvCxnSpPr/>
          <p:nvPr/>
        </p:nvCxnSpPr>
        <p:spPr>
          <a:xfrm rot="5400000">
            <a:off x="750861" y="3106735"/>
            <a:ext cx="92869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6" idx="2"/>
          </p:cNvCxnSpPr>
          <p:nvPr/>
        </p:nvCxnSpPr>
        <p:spPr>
          <a:xfrm rot="5400000">
            <a:off x="2640492" y="2997690"/>
            <a:ext cx="86262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a:off x="5108579" y="324961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stCxn id="8" idx="2"/>
          </p:cNvCxnSpPr>
          <p:nvPr/>
        </p:nvCxnSpPr>
        <p:spPr>
          <a:xfrm rot="5400000">
            <a:off x="7663741" y="3448907"/>
            <a:ext cx="24593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rot="5400000" flipH="1" flipV="1">
            <a:off x="1465241" y="4106867"/>
            <a:ext cx="35719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rot="5400000" flipH="1" flipV="1">
            <a:off x="4001290" y="4142586"/>
            <a:ext cx="42862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rot="5400000" flipH="1" flipV="1">
            <a:off x="6287306" y="4214024"/>
            <a:ext cx="57150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rot="5400000" flipH="1" flipV="1">
            <a:off x="8037537" y="4178305"/>
            <a:ext cx="50006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214282" y="6143644"/>
            <a:ext cx="8715436" cy="523220"/>
          </a:xfrm>
          <a:prstGeom prst="rect">
            <a:avLst/>
          </a:prstGeom>
          <a:noFill/>
        </p:spPr>
        <p:txBody>
          <a:bodyPr wrap="square" rtlCol="0">
            <a:spAutoFit/>
          </a:bodyPr>
          <a:lstStyle/>
          <a:p>
            <a:pPr algn="ctr"/>
            <a:r>
              <a:rPr lang="en-GB" sz="2800" b="1" dirty="0"/>
              <a:t>Forces for Change</a:t>
            </a:r>
          </a:p>
        </p:txBody>
      </p:sp>
    </p:spTree>
    <p:extLst>
      <p:ext uri="{BB962C8B-B14F-4D97-AF65-F5344CB8AC3E}">
        <p14:creationId xmlns:p14="http://schemas.microsoft.com/office/powerpoint/2010/main" val="3533968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ate Placeholder 1"/>
          <p:cNvSpPr>
            <a:spLocks noGrp="1"/>
          </p:cNvSpPr>
          <p:nvPr>
            <p:ph type="dt" sz="half" idx="10"/>
          </p:nvPr>
        </p:nvSpPr>
        <p:spPr/>
        <p:txBody>
          <a:bodyPr/>
          <a:lstStyle/>
          <a:p>
            <a:r>
              <a:rPr lang="en-GB"/>
              <a:t>Strategy School</a:t>
            </a:r>
          </a:p>
        </p:txBody>
      </p:sp>
      <p:sp>
        <p:nvSpPr>
          <p:cNvPr id="12" name="Slide Number Placeholder 3"/>
          <p:cNvSpPr>
            <a:spLocks noGrp="1"/>
          </p:cNvSpPr>
          <p:nvPr>
            <p:ph type="sldNum" sz="quarter" idx="12"/>
          </p:nvPr>
        </p:nvSpPr>
        <p:spPr/>
        <p:txBody>
          <a:bodyPr/>
          <a:lstStyle/>
          <a:p>
            <a:fld id="{B5C41F9F-3207-409A-AD2C-0F13B6D6E485}" type="slidenum">
              <a:rPr lang="en-GB"/>
              <a:pPr/>
              <a:t>6</a:t>
            </a:fld>
            <a:endParaRPr lang="en-GB"/>
          </a:p>
        </p:txBody>
      </p:sp>
      <p:sp>
        <p:nvSpPr>
          <p:cNvPr id="4098" name="Oval 2"/>
          <p:cNvSpPr>
            <a:spLocks noChangeArrowheads="1"/>
          </p:cNvSpPr>
          <p:nvPr/>
        </p:nvSpPr>
        <p:spPr bwMode="auto">
          <a:xfrm>
            <a:off x="2208213" y="1041400"/>
            <a:ext cx="4760912" cy="4760913"/>
          </a:xfrm>
          <a:prstGeom prst="ellipse">
            <a:avLst/>
          </a:prstGeom>
          <a:solidFill>
            <a:srgbClr val="E5EBFF"/>
          </a:solidFill>
          <a:ln w="12700">
            <a:solidFill>
              <a:schemeClr val="tx1"/>
            </a:solidFill>
            <a:round/>
            <a:headEnd/>
            <a:tailEnd/>
          </a:ln>
          <a:effectLst/>
        </p:spPr>
        <p:txBody>
          <a:bodyPr wrap="none" anchor="ctr"/>
          <a:lstStyle/>
          <a:p>
            <a:endParaRPr lang="en-US"/>
          </a:p>
        </p:txBody>
      </p:sp>
      <p:sp>
        <p:nvSpPr>
          <p:cNvPr id="4099" name="Oval 3"/>
          <p:cNvSpPr>
            <a:spLocks noChangeArrowheads="1"/>
          </p:cNvSpPr>
          <p:nvPr/>
        </p:nvSpPr>
        <p:spPr bwMode="auto">
          <a:xfrm>
            <a:off x="2947988" y="1781175"/>
            <a:ext cx="3279775" cy="3279775"/>
          </a:xfrm>
          <a:prstGeom prst="ellipse">
            <a:avLst/>
          </a:prstGeom>
          <a:solidFill>
            <a:srgbClr val="9EB3FF"/>
          </a:solidFill>
          <a:ln w="12700">
            <a:solidFill>
              <a:schemeClr val="tx1"/>
            </a:solidFill>
            <a:round/>
            <a:headEnd/>
            <a:tailEnd/>
          </a:ln>
          <a:effectLst/>
        </p:spPr>
        <p:txBody>
          <a:bodyPr wrap="none" anchor="ctr"/>
          <a:lstStyle/>
          <a:p>
            <a:endParaRPr lang="en-US"/>
          </a:p>
        </p:txBody>
      </p:sp>
      <p:sp>
        <p:nvSpPr>
          <p:cNvPr id="4100" name="Oval 4"/>
          <p:cNvSpPr>
            <a:spLocks noChangeArrowheads="1"/>
          </p:cNvSpPr>
          <p:nvPr/>
        </p:nvSpPr>
        <p:spPr bwMode="auto">
          <a:xfrm>
            <a:off x="3679825" y="2513013"/>
            <a:ext cx="1816100" cy="1816100"/>
          </a:xfrm>
          <a:prstGeom prst="ellipse">
            <a:avLst/>
          </a:prstGeom>
          <a:solidFill>
            <a:srgbClr val="3365FB"/>
          </a:solidFill>
          <a:ln w="12700">
            <a:solidFill>
              <a:schemeClr val="tx1"/>
            </a:solidFill>
            <a:round/>
            <a:headEnd/>
            <a:tailEnd/>
          </a:ln>
          <a:effectLst/>
        </p:spPr>
        <p:txBody>
          <a:bodyPr wrap="none" anchor="ctr"/>
          <a:lstStyle/>
          <a:p>
            <a:endParaRPr lang="en-US"/>
          </a:p>
        </p:txBody>
      </p:sp>
      <p:sp>
        <p:nvSpPr>
          <p:cNvPr id="4101" name="Rectangle 5"/>
          <p:cNvSpPr>
            <a:spLocks noChangeArrowheads="1"/>
          </p:cNvSpPr>
          <p:nvPr/>
        </p:nvSpPr>
        <p:spPr bwMode="auto">
          <a:xfrm>
            <a:off x="1849438" y="5922963"/>
            <a:ext cx="6697662" cy="333375"/>
          </a:xfrm>
          <a:prstGeom prst="rect">
            <a:avLst/>
          </a:prstGeom>
          <a:noFill/>
          <a:ln w="12700">
            <a:noFill/>
            <a:miter lim="800000"/>
            <a:headEnd/>
            <a:tailEnd/>
          </a:ln>
          <a:effectLst/>
        </p:spPr>
        <p:txBody>
          <a:bodyPr lIns="90488" tIns="44450" rIns="90488" bIns="44450">
            <a:spAutoFit/>
          </a:bodyPr>
          <a:lstStyle/>
          <a:p>
            <a:pPr algn="r" eaLnBrk="0" hangingPunct="0"/>
            <a:r>
              <a:rPr lang="en-GB" sz="1600" b="1">
                <a:latin typeface="Arial" charset="0"/>
              </a:rPr>
              <a:t>Exhibit 5.10 Culture in three layers</a:t>
            </a:r>
          </a:p>
        </p:txBody>
      </p:sp>
      <p:sp>
        <p:nvSpPr>
          <p:cNvPr id="4102" name="Rectangle 6"/>
          <p:cNvSpPr>
            <a:spLocks noChangeArrowheads="1"/>
          </p:cNvSpPr>
          <p:nvPr/>
        </p:nvSpPr>
        <p:spPr bwMode="auto">
          <a:xfrm>
            <a:off x="593725" y="6169025"/>
            <a:ext cx="7940675" cy="180975"/>
          </a:xfrm>
          <a:prstGeom prst="rect">
            <a:avLst/>
          </a:prstGeom>
          <a:noFill/>
          <a:ln w="12700">
            <a:noFill/>
            <a:miter lim="800000"/>
            <a:headEnd/>
            <a:tailEnd/>
          </a:ln>
          <a:effectLst/>
        </p:spPr>
        <p:txBody>
          <a:bodyPr lIns="90488" tIns="44450" rIns="90488" bIns="44450">
            <a:spAutoFit/>
          </a:bodyPr>
          <a:lstStyle/>
          <a:p>
            <a:pPr algn="r" eaLnBrk="0" hangingPunct="0"/>
            <a:r>
              <a:rPr lang="en-GB" sz="600">
                <a:latin typeface="Arial" charset="0"/>
              </a:rPr>
              <a:t>Source: Adapted from E, Schein, </a:t>
            </a:r>
            <a:r>
              <a:rPr lang="en-GB" sz="600" i="1">
                <a:latin typeface="Arial" charset="0"/>
              </a:rPr>
              <a:t>Organisation Culture and Leadership</a:t>
            </a:r>
            <a:r>
              <a:rPr lang="en-GB" sz="600">
                <a:latin typeface="Arial" charset="0"/>
              </a:rPr>
              <a:t>, Jossey-Bass, 1985</a:t>
            </a:r>
          </a:p>
        </p:txBody>
      </p:sp>
      <p:sp>
        <p:nvSpPr>
          <p:cNvPr id="4103" name="Rectangle 7"/>
          <p:cNvSpPr>
            <a:spLocks noChangeArrowheads="1"/>
          </p:cNvSpPr>
          <p:nvPr/>
        </p:nvSpPr>
        <p:spPr bwMode="auto">
          <a:xfrm>
            <a:off x="3660775" y="3009900"/>
            <a:ext cx="1808163" cy="822325"/>
          </a:xfrm>
          <a:prstGeom prst="rect">
            <a:avLst/>
          </a:prstGeom>
          <a:noFill/>
          <a:ln w="12700">
            <a:noFill/>
            <a:miter lim="800000"/>
            <a:headEnd/>
            <a:tailEnd/>
          </a:ln>
          <a:effectLst/>
        </p:spPr>
        <p:txBody>
          <a:bodyPr wrap="none" lIns="90488" tIns="44450" rIns="90488" bIns="44450">
            <a:spAutoFit/>
          </a:bodyPr>
          <a:lstStyle/>
          <a:p>
            <a:pPr algn="ctr" eaLnBrk="0" hangingPunct="0"/>
            <a:r>
              <a:rPr lang="en-GB" sz="1600">
                <a:latin typeface="Arial" charset="0"/>
              </a:rPr>
              <a:t>Paradigm</a:t>
            </a:r>
          </a:p>
          <a:p>
            <a:pPr algn="ctr" eaLnBrk="0" hangingPunct="0"/>
            <a:r>
              <a:rPr lang="en-GB" sz="1600">
                <a:latin typeface="Arial" charset="0"/>
              </a:rPr>
              <a:t>Taken-for-granted</a:t>
            </a:r>
          </a:p>
          <a:p>
            <a:pPr algn="ctr" eaLnBrk="0" hangingPunct="0"/>
            <a:r>
              <a:rPr lang="en-GB" sz="1600">
                <a:latin typeface="Arial" charset="0"/>
              </a:rPr>
              <a:t>assumptions</a:t>
            </a:r>
          </a:p>
        </p:txBody>
      </p:sp>
      <p:sp>
        <p:nvSpPr>
          <p:cNvPr id="4104" name="Rectangle 8"/>
          <p:cNvSpPr>
            <a:spLocks noChangeArrowheads="1"/>
          </p:cNvSpPr>
          <p:nvPr/>
        </p:nvSpPr>
        <p:spPr bwMode="auto">
          <a:xfrm>
            <a:off x="4183063" y="2006600"/>
            <a:ext cx="788987" cy="333375"/>
          </a:xfrm>
          <a:prstGeom prst="rect">
            <a:avLst/>
          </a:prstGeom>
          <a:noFill/>
          <a:ln w="12700">
            <a:noFill/>
            <a:miter lim="800000"/>
            <a:headEnd/>
            <a:tailEnd/>
          </a:ln>
          <a:effectLst/>
        </p:spPr>
        <p:txBody>
          <a:bodyPr wrap="none" lIns="90488" tIns="44450" rIns="90488" bIns="44450">
            <a:spAutoFit/>
          </a:bodyPr>
          <a:lstStyle/>
          <a:p>
            <a:pPr algn="ctr" eaLnBrk="0" hangingPunct="0"/>
            <a:r>
              <a:rPr lang="en-GB" sz="1600">
                <a:solidFill>
                  <a:schemeClr val="accent2"/>
                </a:solidFill>
                <a:latin typeface="Arial" charset="0"/>
              </a:rPr>
              <a:t>Beliefs</a:t>
            </a:r>
            <a:endParaRPr lang="en-GB" sz="1600">
              <a:latin typeface="Arial" charset="0"/>
            </a:endParaRPr>
          </a:p>
        </p:txBody>
      </p:sp>
      <p:sp>
        <p:nvSpPr>
          <p:cNvPr id="4105" name="Rectangle 9"/>
          <p:cNvSpPr>
            <a:spLocks noChangeArrowheads="1"/>
          </p:cNvSpPr>
          <p:nvPr/>
        </p:nvSpPr>
        <p:spPr bwMode="auto">
          <a:xfrm>
            <a:off x="4176713" y="1257300"/>
            <a:ext cx="800100" cy="333375"/>
          </a:xfrm>
          <a:prstGeom prst="rect">
            <a:avLst/>
          </a:prstGeom>
          <a:noFill/>
          <a:ln w="12700">
            <a:noFill/>
            <a:miter lim="800000"/>
            <a:headEnd/>
            <a:tailEnd/>
          </a:ln>
          <a:effectLst/>
        </p:spPr>
        <p:txBody>
          <a:bodyPr wrap="none" lIns="90488" tIns="44450" rIns="90488" bIns="44450">
            <a:spAutoFit/>
          </a:bodyPr>
          <a:lstStyle/>
          <a:p>
            <a:pPr algn="ctr" eaLnBrk="0" hangingPunct="0"/>
            <a:r>
              <a:rPr lang="en-GB" sz="1600">
                <a:solidFill>
                  <a:schemeClr val="accent2"/>
                </a:solidFill>
                <a:latin typeface="Arial" charset="0"/>
              </a:rPr>
              <a:t>Values</a:t>
            </a:r>
          </a:p>
        </p:txBody>
      </p:sp>
    </p:spTree>
    <p:extLst>
      <p:ext uri="{BB962C8B-B14F-4D97-AF65-F5344CB8AC3E}">
        <p14:creationId xmlns:p14="http://schemas.microsoft.com/office/powerpoint/2010/main" val="3180505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GB"/>
              <a:t>Strategy School</a:t>
            </a:r>
          </a:p>
        </p:txBody>
      </p:sp>
      <p:sp>
        <p:nvSpPr>
          <p:cNvPr id="6" name="Slide Number Placeholder 5"/>
          <p:cNvSpPr>
            <a:spLocks noGrp="1"/>
          </p:cNvSpPr>
          <p:nvPr>
            <p:ph type="sldNum" sz="quarter" idx="12"/>
          </p:nvPr>
        </p:nvSpPr>
        <p:spPr/>
        <p:txBody>
          <a:bodyPr/>
          <a:lstStyle/>
          <a:p>
            <a:fld id="{9F68C369-E25E-41EA-9345-BBC208904443}" type="slidenum">
              <a:rPr lang="en-GB"/>
              <a:pPr/>
              <a:t>7</a:t>
            </a:fld>
            <a:endParaRPr lang="en-GB"/>
          </a:p>
        </p:txBody>
      </p:sp>
      <p:sp>
        <p:nvSpPr>
          <p:cNvPr id="81922" name="Rectangle 2"/>
          <p:cNvSpPr>
            <a:spLocks noGrp="1" noChangeArrowheads="1"/>
          </p:cNvSpPr>
          <p:nvPr>
            <p:ph type="title"/>
          </p:nvPr>
        </p:nvSpPr>
        <p:spPr/>
        <p:txBody>
          <a:bodyPr/>
          <a:lstStyle/>
          <a:p>
            <a:r>
              <a:rPr lang="en-GB"/>
              <a:t>Elements of Organisational Culture</a:t>
            </a:r>
          </a:p>
        </p:txBody>
      </p:sp>
      <p:sp>
        <p:nvSpPr>
          <p:cNvPr id="81923" name="Rectangle 3"/>
          <p:cNvSpPr>
            <a:spLocks noGrp="1" noChangeArrowheads="1"/>
          </p:cNvSpPr>
          <p:nvPr>
            <p:ph type="body" idx="1"/>
          </p:nvPr>
        </p:nvSpPr>
        <p:spPr/>
        <p:txBody>
          <a:bodyPr/>
          <a:lstStyle/>
          <a:p>
            <a:pPr marL="609600" indent="-609600"/>
            <a:r>
              <a:rPr lang="en-GB"/>
              <a:t>Every organisation has its OWN culture.</a:t>
            </a:r>
          </a:p>
          <a:p>
            <a:pPr marL="609600" indent="-609600"/>
            <a:r>
              <a:rPr lang="en-GB"/>
              <a:t>Culture = beliefs + values + learned 			     ways of managing</a:t>
            </a:r>
          </a:p>
          <a:p>
            <a:pPr marL="609600" indent="-609600"/>
            <a:r>
              <a:rPr lang="en-GB"/>
              <a:t>Influences the development of strategy</a:t>
            </a:r>
          </a:p>
        </p:txBody>
      </p:sp>
    </p:spTree>
    <p:extLst>
      <p:ext uri="{BB962C8B-B14F-4D97-AF65-F5344CB8AC3E}">
        <p14:creationId xmlns:p14="http://schemas.microsoft.com/office/powerpoint/2010/main" val="88405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2000"/>
                                        <p:tgtEl>
                                          <p:spTgt spid="8192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1923">
                                            <p:txEl>
                                              <p:pRg st="0" end="0"/>
                                            </p:txEl>
                                          </p:spTgt>
                                        </p:tgtEl>
                                        <p:attrNameLst>
                                          <p:attrName>style.visibility</p:attrName>
                                        </p:attrNameLst>
                                      </p:cBhvr>
                                      <p:to>
                                        <p:strVal val="visible"/>
                                      </p:to>
                                    </p:set>
                                    <p:animEffect transition="in" filter="fade">
                                      <p:cBhvr>
                                        <p:cTn id="12" dur="2000"/>
                                        <p:tgtEl>
                                          <p:spTgt spid="8192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1923">
                                            <p:txEl>
                                              <p:pRg st="1" end="1"/>
                                            </p:txEl>
                                          </p:spTgt>
                                        </p:tgtEl>
                                        <p:attrNameLst>
                                          <p:attrName>style.visibility</p:attrName>
                                        </p:attrNameLst>
                                      </p:cBhvr>
                                      <p:to>
                                        <p:strVal val="visible"/>
                                      </p:to>
                                    </p:set>
                                    <p:animEffect transition="in" filter="fade">
                                      <p:cBhvr>
                                        <p:cTn id="17" dur="2000"/>
                                        <p:tgtEl>
                                          <p:spTgt spid="8192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1923">
                                            <p:txEl>
                                              <p:pRg st="2" end="2"/>
                                            </p:txEl>
                                          </p:spTgt>
                                        </p:tgtEl>
                                        <p:attrNameLst>
                                          <p:attrName>style.visibility</p:attrName>
                                        </p:attrNameLst>
                                      </p:cBhvr>
                                      <p:to>
                                        <p:strVal val="visible"/>
                                      </p:to>
                                    </p:set>
                                    <p:animEffect transition="in" filter="fade">
                                      <p:cBhvr>
                                        <p:cTn id="22" dur="2000"/>
                                        <p:tgtEl>
                                          <p:spTgt spid="8192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P spid="81923"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GB"/>
              <a:t>Strategy School</a:t>
            </a:r>
          </a:p>
        </p:txBody>
      </p:sp>
      <p:sp>
        <p:nvSpPr>
          <p:cNvPr id="6" name="Slide Number Placeholder 5"/>
          <p:cNvSpPr>
            <a:spLocks noGrp="1"/>
          </p:cNvSpPr>
          <p:nvPr>
            <p:ph type="sldNum" sz="quarter" idx="12"/>
          </p:nvPr>
        </p:nvSpPr>
        <p:spPr/>
        <p:txBody>
          <a:bodyPr/>
          <a:lstStyle/>
          <a:p>
            <a:fld id="{F7C440D7-BF56-48D8-8D79-20FC84F8E572}" type="slidenum">
              <a:rPr lang="en-GB"/>
              <a:pPr/>
              <a:t>8</a:t>
            </a:fld>
            <a:endParaRPr lang="en-GB"/>
          </a:p>
        </p:txBody>
      </p:sp>
      <p:sp>
        <p:nvSpPr>
          <p:cNvPr id="77826" name="Rectangle 2"/>
          <p:cNvSpPr>
            <a:spLocks noGrp="1" noChangeArrowheads="1"/>
          </p:cNvSpPr>
          <p:nvPr>
            <p:ph type="title"/>
          </p:nvPr>
        </p:nvSpPr>
        <p:spPr/>
        <p:txBody>
          <a:bodyPr/>
          <a:lstStyle/>
          <a:p>
            <a:r>
              <a:rPr lang="en-GB"/>
              <a:t>Important Qualifications</a:t>
            </a:r>
          </a:p>
        </p:txBody>
      </p:sp>
      <p:sp>
        <p:nvSpPr>
          <p:cNvPr id="77827" name="Rectangle 3"/>
          <p:cNvSpPr>
            <a:spLocks noGrp="1" noChangeArrowheads="1"/>
          </p:cNvSpPr>
          <p:nvPr>
            <p:ph type="body" idx="1"/>
          </p:nvPr>
        </p:nvSpPr>
        <p:spPr/>
        <p:txBody>
          <a:bodyPr/>
          <a:lstStyle/>
          <a:p>
            <a:pPr marL="609600" indent="-609600"/>
            <a:r>
              <a:rPr lang="en-GB"/>
              <a:t>Organisations change over time</a:t>
            </a:r>
          </a:p>
          <a:p>
            <a:pPr marL="609600" indent="-609600">
              <a:buFont typeface="Wingdings" pitchFamily="2" charset="2"/>
              <a:buNone/>
            </a:pPr>
            <a:r>
              <a:rPr lang="en-GB"/>
              <a:t>	Small entrepreneurial business which matures into a larger organisation:-</a:t>
            </a:r>
          </a:p>
          <a:p>
            <a:pPr marL="609600" indent="-609600">
              <a:buFont typeface="Wingdings" pitchFamily="2" charset="2"/>
              <a:buNone/>
            </a:pPr>
            <a:r>
              <a:rPr lang="en-GB"/>
              <a:t>	Starts as power culture</a:t>
            </a:r>
          </a:p>
          <a:p>
            <a:pPr marL="609600" indent="-609600">
              <a:buFont typeface="Wingdings" pitchFamily="2" charset="2"/>
              <a:buNone/>
            </a:pPr>
            <a:r>
              <a:rPr lang="en-GB"/>
              <a:t>	Bureaucracy – role culture may move to task culture?</a:t>
            </a:r>
          </a:p>
        </p:txBody>
      </p:sp>
    </p:spTree>
    <p:extLst>
      <p:ext uri="{BB962C8B-B14F-4D97-AF65-F5344CB8AC3E}">
        <p14:creationId xmlns:p14="http://schemas.microsoft.com/office/powerpoint/2010/main" val="2167810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fade">
                                      <p:cBhvr>
                                        <p:cTn id="7" dur="2000"/>
                                        <p:tgtEl>
                                          <p:spTgt spid="778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7827">
                                            <p:txEl>
                                              <p:pRg st="0" end="0"/>
                                            </p:txEl>
                                          </p:spTgt>
                                        </p:tgtEl>
                                        <p:attrNameLst>
                                          <p:attrName>style.visibility</p:attrName>
                                        </p:attrNameLst>
                                      </p:cBhvr>
                                      <p:to>
                                        <p:strVal val="visible"/>
                                      </p:to>
                                    </p:set>
                                    <p:animEffect transition="in" filter="fade">
                                      <p:cBhvr>
                                        <p:cTn id="12" dur="2000"/>
                                        <p:tgtEl>
                                          <p:spTgt spid="7782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7827">
                                            <p:txEl>
                                              <p:pRg st="1" end="1"/>
                                            </p:txEl>
                                          </p:spTgt>
                                        </p:tgtEl>
                                        <p:attrNameLst>
                                          <p:attrName>style.visibility</p:attrName>
                                        </p:attrNameLst>
                                      </p:cBhvr>
                                      <p:to>
                                        <p:strVal val="visible"/>
                                      </p:to>
                                    </p:set>
                                    <p:animEffect transition="in" filter="fade">
                                      <p:cBhvr>
                                        <p:cTn id="17" dur="2000"/>
                                        <p:tgtEl>
                                          <p:spTgt spid="7782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7827">
                                            <p:txEl>
                                              <p:pRg st="2" end="2"/>
                                            </p:txEl>
                                          </p:spTgt>
                                        </p:tgtEl>
                                        <p:attrNameLst>
                                          <p:attrName>style.visibility</p:attrName>
                                        </p:attrNameLst>
                                      </p:cBhvr>
                                      <p:to>
                                        <p:strVal val="visible"/>
                                      </p:to>
                                    </p:set>
                                    <p:animEffect transition="in" filter="fade">
                                      <p:cBhvr>
                                        <p:cTn id="22" dur="2000"/>
                                        <p:tgtEl>
                                          <p:spTgt spid="7782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7827">
                                            <p:txEl>
                                              <p:pRg st="3" end="3"/>
                                            </p:txEl>
                                          </p:spTgt>
                                        </p:tgtEl>
                                        <p:attrNameLst>
                                          <p:attrName>style.visibility</p:attrName>
                                        </p:attrNameLst>
                                      </p:cBhvr>
                                      <p:to>
                                        <p:strVal val="visible"/>
                                      </p:to>
                                    </p:set>
                                    <p:animEffect transition="in" filter="fade">
                                      <p:cBhvr>
                                        <p:cTn id="27" dur="2000"/>
                                        <p:tgtEl>
                                          <p:spTgt spid="7782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p:bldP spid="77827"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GB"/>
              <a:t>Strategy School</a:t>
            </a:r>
          </a:p>
        </p:txBody>
      </p:sp>
      <p:sp>
        <p:nvSpPr>
          <p:cNvPr id="6" name="Slide Number Placeholder 5"/>
          <p:cNvSpPr>
            <a:spLocks noGrp="1"/>
          </p:cNvSpPr>
          <p:nvPr>
            <p:ph type="sldNum" sz="quarter" idx="12"/>
          </p:nvPr>
        </p:nvSpPr>
        <p:spPr/>
        <p:txBody>
          <a:bodyPr/>
          <a:lstStyle/>
          <a:p>
            <a:fld id="{50B3E9D9-2CDE-4DCD-BFE5-D34CBE5DC16E}" type="slidenum">
              <a:rPr lang="en-GB"/>
              <a:pPr/>
              <a:t>9</a:t>
            </a:fld>
            <a:endParaRPr lang="en-GB"/>
          </a:p>
        </p:txBody>
      </p:sp>
      <p:sp>
        <p:nvSpPr>
          <p:cNvPr id="69634" name="Rectangle 2"/>
          <p:cNvSpPr>
            <a:spLocks noGrp="1" noChangeArrowheads="1"/>
          </p:cNvSpPr>
          <p:nvPr>
            <p:ph type="title"/>
          </p:nvPr>
        </p:nvSpPr>
        <p:spPr/>
        <p:txBody>
          <a:bodyPr/>
          <a:lstStyle/>
          <a:p>
            <a:r>
              <a:rPr lang="en-GB"/>
              <a:t>Culture and Strategy</a:t>
            </a:r>
          </a:p>
        </p:txBody>
      </p:sp>
      <p:sp>
        <p:nvSpPr>
          <p:cNvPr id="69635" name="Rectangle 3"/>
          <p:cNvSpPr>
            <a:spLocks noGrp="1" noChangeArrowheads="1"/>
          </p:cNvSpPr>
          <p:nvPr>
            <p:ph type="body" idx="1"/>
          </p:nvPr>
        </p:nvSpPr>
        <p:spPr/>
        <p:txBody>
          <a:bodyPr/>
          <a:lstStyle/>
          <a:p>
            <a:r>
              <a:rPr lang="en-GB"/>
              <a:t>Not a </a:t>
            </a:r>
            <a:r>
              <a:rPr lang="en-GB" i="1"/>
              <a:t>best</a:t>
            </a:r>
            <a:r>
              <a:rPr lang="en-GB"/>
              <a:t> culture</a:t>
            </a:r>
          </a:p>
          <a:p>
            <a:r>
              <a:rPr lang="en-GB" i="1"/>
              <a:t>Fit </a:t>
            </a:r>
            <a:r>
              <a:rPr lang="en-GB"/>
              <a:t>between culture and strategy</a:t>
            </a:r>
          </a:p>
          <a:p>
            <a:r>
              <a:rPr lang="en-GB"/>
              <a:t>Culture is </a:t>
            </a:r>
            <a:r>
              <a:rPr lang="en-GB" i="1"/>
              <a:t>self-perpetuating</a:t>
            </a:r>
            <a:r>
              <a:rPr lang="en-GB"/>
              <a:t>; but may change</a:t>
            </a:r>
          </a:p>
          <a:p>
            <a:r>
              <a:rPr lang="en-GB"/>
              <a:t>Managing the </a:t>
            </a:r>
            <a:r>
              <a:rPr lang="en-GB" i="1"/>
              <a:t>mix of sub-cultures</a:t>
            </a:r>
          </a:p>
          <a:p>
            <a:endParaRPr lang="en-GB" i="1"/>
          </a:p>
          <a:p>
            <a:endParaRPr lang="en-GB" i="1"/>
          </a:p>
          <a:p>
            <a:endParaRPr lang="en-GB" i="1"/>
          </a:p>
          <a:p>
            <a:endParaRPr lang="en-GB" i="1"/>
          </a:p>
        </p:txBody>
      </p:sp>
    </p:spTree>
    <p:extLst>
      <p:ext uri="{BB962C8B-B14F-4D97-AF65-F5344CB8AC3E}">
        <p14:creationId xmlns:p14="http://schemas.microsoft.com/office/powerpoint/2010/main" val="3688677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9635">
                                            <p:txEl>
                                              <p:pRg st="0" end="0"/>
                                            </p:txEl>
                                          </p:spTgt>
                                        </p:tgtEl>
                                        <p:attrNameLst>
                                          <p:attrName>style.visibility</p:attrName>
                                        </p:attrNameLst>
                                      </p:cBhvr>
                                      <p:to>
                                        <p:strVal val="visible"/>
                                      </p:to>
                                    </p:set>
                                    <p:animEffect transition="in" filter="fade">
                                      <p:cBhvr>
                                        <p:cTn id="12" dur="2000"/>
                                        <p:tgtEl>
                                          <p:spTgt spid="6963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9635">
                                            <p:txEl>
                                              <p:pRg st="1" end="1"/>
                                            </p:txEl>
                                          </p:spTgt>
                                        </p:tgtEl>
                                        <p:attrNameLst>
                                          <p:attrName>style.visibility</p:attrName>
                                        </p:attrNameLst>
                                      </p:cBhvr>
                                      <p:to>
                                        <p:strVal val="visible"/>
                                      </p:to>
                                    </p:set>
                                    <p:animEffect transition="in" filter="fade">
                                      <p:cBhvr>
                                        <p:cTn id="17" dur="2000"/>
                                        <p:tgtEl>
                                          <p:spTgt spid="6963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9635">
                                            <p:txEl>
                                              <p:pRg st="2" end="2"/>
                                            </p:txEl>
                                          </p:spTgt>
                                        </p:tgtEl>
                                        <p:attrNameLst>
                                          <p:attrName>style.visibility</p:attrName>
                                        </p:attrNameLst>
                                      </p:cBhvr>
                                      <p:to>
                                        <p:strVal val="visible"/>
                                      </p:to>
                                    </p:set>
                                    <p:animEffect transition="in" filter="fade">
                                      <p:cBhvr>
                                        <p:cTn id="22" dur="2000"/>
                                        <p:tgtEl>
                                          <p:spTgt spid="6963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9635">
                                            <p:txEl>
                                              <p:pRg st="3" end="3"/>
                                            </p:txEl>
                                          </p:spTgt>
                                        </p:tgtEl>
                                        <p:attrNameLst>
                                          <p:attrName>style.visibility</p:attrName>
                                        </p:attrNameLst>
                                      </p:cBhvr>
                                      <p:to>
                                        <p:strVal val="visible"/>
                                      </p:to>
                                    </p:set>
                                    <p:animEffect transition="in" filter="fade">
                                      <p:cBhvr>
                                        <p:cTn id="27" dur="2000"/>
                                        <p:tgtEl>
                                          <p:spTgt spid="696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p:bldP spid="6963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6F5A2FC1-6D3C-4BC6-BB65-F1D5314B04EA}" type="slidenum">
              <a:rPr lang="en-GB"/>
              <a:pPr/>
              <a:t>10</a:t>
            </a:fld>
            <a:endParaRPr lang="en-GB"/>
          </a:p>
        </p:txBody>
      </p:sp>
      <p:sp>
        <p:nvSpPr>
          <p:cNvPr id="12290" name="Rectangle 2"/>
          <p:cNvSpPr>
            <a:spLocks noGrp="1" noChangeArrowheads="1"/>
          </p:cNvSpPr>
          <p:nvPr>
            <p:ph type="title"/>
          </p:nvPr>
        </p:nvSpPr>
        <p:spPr>
          <a:noFill/>
          <a:ln/>
        </p:spPr>
        <p:txBody>
          <a:bodyPr lIns="92075" tIns="46038" rIns="92075" bIns="46038" anchor="b"/>
          <a:lstStyle/>
          <a:p>
            <a:r>
              <a:rPr lang="en-GB" dirty="0"/>
              <a:t>Conclusion</a:t>
            </a:r>
          </a:p>
        </p:txBody>
      </p:sp>
      <p:sp>
        <p:nvSpPr>
          <p:cNvPr id="12291" name="Rectangle 3"/>
          <p:cNvSpPr>
            <a:spLocks noGrp="1" noChangeArrowheads="1"/>
          </p:cNvSpPr>
          <p:nvPr>
            <p:ph type="body" idx="1"/>
          </p:nvPr>
        </p:nvSpPr>
        <p:spPr>
          <a:noFill/>
          <a:ln/>
        </p:spPr>
        <p:txBody>
          <a:bodyPr lIns="92075" tIns="46038" rIns="92075" bIns="46038"/>
          <a:lstStyle/>
          <a:p>
            <a:r>
              <a:rPr lang="en-GB"/>
              <a:t>Change is complex &amp; often paradoxical</a:t>
            </a:r>
          </a:p>
          <a:p>
            <a:r>
              <a:rPr lang="en-GB"/>
              <a:t>Even simple technical changes can have social &amp; organisational implications whatever the expected domain of the change all domains must be looked at</a:t>
            </a:r>
          </a:p>
          <a:p>
            <a:r>
              <a:rPr lang="en-GB"/>
              <a:t>Organisational change needs to be tackled systematically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r>
              <a:rPr lang="en-GB" dirty="0"/>
              <a:t>Within your organisation you will need to identify if there was a change in culture after change was implemented</a:t>
            </a:r>
            <a:r>
              <a:rPr lang="en-GB"/>
              <a:t>.  </a:t>
            </a:r>
          </a:p>
          <a:p>
            <a:r>
              <a:rPr lang="en-GB"/>
              <a:t>Was </a:t>
            </a:r>
            <a:r>
              <a:rPr lang="en-GB" dirty="0"/>
              <a:t>a change in culture part of the aim/objectives of the project?</a:t>
            </a:r>
          </a:p>
        </p:txBody>
      </p:sp>
      <p:sp>
        <p:nvSpPr>
          <p:cNvPr id="4" name="Slide Number Placeholder 3"/>
          <p:cNvSpPr>
            <a:spLocks noGrp="1"/>
          </p:cNvSpPr>
          <p:nvPr>
            <p:ph type="sldNum" sz="quarter" idx="12"/>
          </p:nvPr>
        </p:nvSpPr>
        <p:spPr/>
        <p:txBody>
          <a:bodyPr/>
          <a:lstStyle/>
          <a:p>
            <a:fld id="{1B21A092-51FF-43FE-89D2-FA62BC85EA51}" type="slidenum">
              <a:rPr lang="en-GB" smtClean="0"/>
              <a:pPr/>
              <a:t>11</a:t>
            </a:fld>
            <a:endParaRPr lang="en-GB"/>
          </a:p>
        </p:txBody>
      </p:sp>
    </p:spTree>
    <p:extLst>
      <p:ext uri="{BB962C8B-B14F-4D97-AF65-F5344CB8AC3E}">
        <p14:creationId xmlns:p14="http://schemas.microsoft.com/office/powerpoint/2010/main" val="26866641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CD1106A4-0D50-45D7-A964-32FBE331D9CC}" type="slidenum">
              <a:rPr lang="en-GB"/>
              <a:pPr/>
              <a:t>12</a:t>
            </a:fld>
            <a:endParaRPr lang="en-GB"/>
          </a:p>
        </p:txBody>
      </p:sp>
      <p:sp>
        <p:nvSpPr>
          <p:cNvPr id="13314" name="Rectangle 2"/>
          <p:cNvSpPr>
            <a:spLocks noGrp="1" noChangeArrowheads="1"/>
          </p:cNvSpPr>
          <p:nvPr>
            <p:ph type="title"/>
          </p:nvPr>
        </p:nvSpPr>
        <p:spPr>
          <a:noFill/>
          <a:ln/>
        </p:spPr>
        <p:txBody>
          <a:bodyPr lIns="92075" tIns="46038" rIns="92075" bIns="46038" anchor="b"/>
          <a:lstStyle/>
          <a:p>
            <a:r>
              <a:rPr lang="en-GB" dirty="0"/>
              <a:t>Conclusion (</a:t>
            </a:r>
            <a:r>
              <a:rPr lang="en-GB" dirty="0" err="1"/>
              <a:t>contd</a:t>
            </a:r>
            <a:r>
              <a:rPr lang="en-GB" dirty="0"/>
              <a:t>)</a:t>
            </a:r>
          </a:p>
        </p:txBody>
      </p:sp>
      <p:sp>
        <p:nvSpPr>
          <p:cNvPr id="13315" name="Rectangle 3"/>
          <p:cNvSpPr>
            <a:spLocks noGrp="1" noChangeArrowheads="1"/>
          </p:cNvSpPr>
          <p:nvPr>
            <p:ph type="body" idx="1"/>
          </p:nvPr>
        </p:nvSpPr>
        <p:spPr>
          <a:noFill/>
          <a:ln/>
        </p:spPr>
        <p:txBody>
          <a:bodyPr lIns="92075" tIns="46038" rIns="92075" bIns="46038"/>
          <a:lstStyle/>
          <a:p>
            <a:r>
              <a:rPr lang="en-GB"/>
              <a:t>Change often doomed to failure - important to know causes of failure, build on previous mistakes &amp; learn to avoid principal pitfalls</a:t>
            </a:r>
          </a:p>
          <a:p>
            <a:r>
              <a:rPr lang="en-GB"/>
              <a:t>Whatever the change it will have human consequences. HRM &amp; HRD specialists should be involved at the start</a:t>
            </a:r>
          </a:p>
          <a:p>
            <a:r>
              <a:rPr lang="en-GB"/>
              <a:t>Role of HR developer in developing change process is as important as their role in skills training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FCFE5B64-4D8F-4B98-8365-3124880BA53E}" type="slidenum">
              <a:rPr lang="en-GB"/>
              <a:pPr/>
              <a:t>13</a:t>
            </a:fld>
            <a:endParaRPr lang="en-GB"/>
          </a:p>
        </p:txBody>
      </p:sp>
      <p:sp>
        <p:nvSpPr>
          <p:cNvPr id="16386" name="Rectangle 2"/>
          <p:cNvSpPr>
            <a:spLocks noGrp="1" noChangeArrowheads="1"/>
          </p:cNvSpPr>
          <p:nvPr>
            <p:ph type="title"/>
          </p:nvPr>
        </p:nvSpPr>
        <p:spPr>
          <a:noFill/>
          <a:ln/>
        </p:spPr>
        <p:txBody>
          <a:bodyPr lIns="92075" tIns="46038" rIns="92075" bIns="46038" anchor="b"/>
          <a:lstStyle/>
          <a:p>
            <a:r>
              <a:rPr lang="en-GB"/>
              <a:t>Key tasks</a:t>
            </a:r>
          </a:p>
        </p:txBody>
      </p:sp>
      <p:sp>
        <p:nvSpPr>
          <p:cNvPr id="16387" name="Rectangle 3"/>
          <p:cNvSpPr>
            <a:spLocks noGrp="1" noChangeArrowheads="1"/>
          </p:cNvSpPr>
          <p:nvPr>
            <p:ph type="body" idx="1"/>
          </p:nvPr>
        </p:nvSpPr>
        <p:spPr>
          <a:noFill/>
          <a:ln/>
        </p:spPr>
        <p:txBody>
          <a:bodyPr lIns="92075" tIns="46038" rIns="92075" bIns="46038"/>
          <a:lstStyle/>
          <a:p>
            <a:r>
              <a:rPr lang="en-GB"/>
              <a:t>Organisational analysis </a:t>
            </a:r>
          </a:p>
          <a:p>
            <a:pPr lvl="1"/>
            <a:r>
              <a:rPr lang="en-GB"/>
              <a:t>strategic analysis</a:t>
            </a:r>
          </a:p>
          <a:p>
            <a:pPr lvl="1"/>
            <a:r>
              <a:rPr lang="en-GB"/>
              <a:t>organisational capability analysis</a:t>
            </a:r>
          </a:p>
          <a:p>
            <a:pPr lvl="1"/>
            <a:r>
              <a:rPr lang="en-GB"/>
              <a:t>culture audit</a:t>
            </a:r>
          </a:p>
          <a:p>
            <a:pPr lvl="1"/>
            <a:r>
              <a:rPr lang="en-GB"/>
              <a:t>communications audit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383B6D61-D04D-4286-88DE-F45C1190338D}" type="slidenum">
              <a:rPr lang="en-GB"/>
              <a:pPr/>
              <a:t>14</a:t>
            </a:fld>
            <a:endParaRPr lang="en-GB"/>
          </a:p>
        </p:txBody>
      </p:sp>
      <p:sp>
        <p:nvSpPr>
          <p:cNvPr id="19458" name="Rectangle 2"/>
          <p:cNvSpPr>
            <a:spLocks noGrp="1" noChangeArrowheads="1"/>
          </p:cNvSpPr>
          <p:nvPr>
            <p:ph type="title"/>
          </p:nvPr>
        </p:nvSpPr>
        <p:spPr>
          <a:noFill/>
          <a:ln/>
        </p:spPr>
        <p:txBody>
          <a:bodyPr lIns="92075" tIns="46038" rIns="92075" bIns="46038" anchor="b"/>
          <a:lstStyle/>
          <a:p>
            <a:r>
              <a:rPr lang="en-GB"/>
              <a:t>Training contribution</a:t>
            </a:r>
          </a:p>
        </p:txBody>
      </p:sp>
      <p:sp>
        <p:nvSpPr>
          <p:cNvPr id="19459" name="Rectangle 3"/>
          <p:cNvSpPr>
            <a:spLocks noGrp="1" noChangeArrowheads="1"/>
          </p:cNvSpPr>
          <p:nvPr>
            <p:ph type="body" idx="1"/>
          </p:nvPr>
        </p:nvSpPr>
        <p:spPr>
          <a:noFill/>
          <a:ln/>
        </p:spPr>
        <p:txBody>
          <a:bodyPr lIns="92075" tIns="46038" rIns="92075" bIns="46038"/>
          <a:lstStyle/>
          <a:p>
            <a:r>
              <a:rPr lang="en-GB"/>
              <a:t>Ensuring that people implications of change are raised &amp; understood by organisational decision makers</a:t>
            </a:r>
          </a:p>
          <a:p>
            <a:r>
              <a:rPr lang="en-GB"/>
              <a:t>Helping individuals their ability to cope with change</a:t>
            </a:r>
          </a:p>
          <a:p>
            <a:r>
              <a:rPr lang="en-GB"/>
              <a:t>Developing managers to manage the required learning</a:t>
            </a:r>
          </a:p>
        </p:txBody>
      </p:sp>
    </p:spTree>
    <p:extLst>
      <p:ext uri="{BB962C8B-B14F-4D97-AF65-F5344CB8AC3E}">
        <p14:creationId xmlns:p14="http://schemas.microsoft.com/office/powerpoint/2010/main" val="30148705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5930CECF-C5D9-4F0C-B842-0DB1285AA306}" type="slidenum">
              <a:rPr lang="en-GB"/>
              <a:pPr/>
              <a:t>15</a:t>
            </a:fld>
            <a:endParaRPr lang="en-GB"/>
          </a:p>
        </p:txBody>
      </p:sp>
      <p:sp>
        <p:nvSpPr>
          <p:cNvPr id="20482" name="Rectangle 2"/>
          <p:cNvSpPr>
            <a:spLocks noGrp="1" noChangeArrowheads="1"/>
          </p:cNvSpPr>
          <p:nvPr>
            <p:ph type="title"/>
          </p:nvPr>
        </p:nvSpPr>
        <p:spPr>
          <a:noFill/>
          <a:ln/>
        </p:spPr>
        <p:txBody>
          <a:bodyPr lIns="92075" tIns="46038" rIns="92075" bIns="46038" anchor="b"/>
          <a:lstStyle/>
          <a:p>
            <a:r>
              <a:rPr lang="en-GB"/>
              <a:t>Training contribution</a:t>
            </a:r>
          </a:p>
        </p:txBody>
      </p:sp>
      <p:sp>
        <p:nvSpPr>
          <p:cNvPr id="20483" name="Rectangle 3"/>
          <p:cNvSpPr>
            <a:spLocks noGrp="1" noChangeArrowheads="1"/>
          </p:cNvSpPr>
          <p:nvPr>
            <p:ph type="body" idx="1"/>
          </p:nvPr>
        </p:nvSpPr>
        <p:spPr>
          <a:noFill/>
          <a:ln/>
        </p:spPr>
        <p:txBody>
          <a:bodyPr lIns="92075" tIns="46038" rIns="92075" bIns="46038"/>
          <a:lstStyle/>
          <a:p>
            <a:r>
              <a:rPr lang="en-GB" dirty="0"/>
              <a:t>Providing knowledge &amp; skills to utilise in the change process</a:t>
            </a:r>
          </a:p>
          <a:p>
            <a:r>
              <a:rPr lang="en-GB" dirty="0"/>
              <a:t>Helping in development of an outward looking &amp; future-orientated approach to managing the organisation</a:t>
            </a:r>
          </a:p>
        </p:txBody>
      </p:sp>
    </p:spTree>
    <p:extLst>
      <p:ext uri="{BB962C8B-B14F-4D97-AF65-F5344CB8AC3E}">
        <p14:creationId xmlns:p14="http://schemas.microsoft.com/office/powerpoint/2010/main" val="38472064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5C9DEAEB-6A4E-44FC-AC9F-73982FF0B332}" type="slidenum">
              <a:rPr lang="en-GB"/>
              <a:pPr/>
              <a:t>16</a:t>
            </a:fld>
            <a:endParaRPr lang="en-GB"/>
          </a:p>
        </p:txBody>
      </p:sp>
      <p:sp>
        <p:nvSpPr>
          <p:cNvPr id="10242" name="Rectangle 2"/>
          <p:cNvSpPr>
            <a:spLocks noGrp="1" noChangeArrowheads="1"/>
          </p:cNvSpPr>
          <p:nvPr>
            <p:ph type="title"/>
          </p:nvPr>
        </p:nvSpPr>
        <p:spPr>
          <a:noFill/>
          <a:ln/>
        </p:spPr>
        <p:txBody>
          <a:bodyPr lIns="92075" tIns="46038" rIns="92075" bIns="46038" anchor="b"/>
          <a:lstStyle/>
          <a:p>
            <a:r>
              <a:rPr lang="en-GB"/>
              <a:t>Role of HRD in organisational change</a:t>
            </a:r>
          </a:p>
        </p:txBody>
      </p:sp>
      <p:sp>
        <p:nvSpPr>
          <p:cNvPr id="10243" name="Rectangle 3"/>
          <p:cNvSpPr>
            <a:spLocks noGrp="1" noChangeArrowheads="1"/>
          </p:cNvSpPr>
          <p:nvPr>
            <p:ph type="body" idx="1"/>
          </p:nvPr>
        </p:nvSpPr>
        <p:spPr>
          <a:noFill/>
          <a:ln/>
        </p:spPr>
        <p:txBody>
          <a:bodyPr lIns="92075" tIns="46038" rIns="92075" bIns="46038"/>
          <a:lstStyle/>
          <a:p>
            <a:r>
              <a:rPr lang="en-GB"/>
              <a:t>Process roles (change agent/consultant)</a:t>
            </a:r>
          </a:p>
          <a:p>
            <a:pPr lvl="1"/>
            <a:r>
              <a:rPr lang="en-GB"/>
              <a:t>role in change assessment team</a:t>
            </a:r>
          </a:p>
          <a:p>
            <a:pPr lvl="1"/>
            <a:r>
              <a:rPr lang="en-GB"/>
              <a:t>team-building &amp; facilitation</a:t>
            </a:r>
          </a:p>
          <a:p>
            <a:pPr lvl="1"/>
            <a:r>
              <a:rPr lang="en-GB"/>
              <a:t>training in problem-solving &amp; analysis</a:t>
            </a:r>
          </a:p>
          <a:p>
            <a:pPr lvl="1"/>
            <a:r>
              <a:rPr lang="en-GB"/>
              <a:t>interpersonal skills training</a:t>
            </a:r>
          </a:p>
          <a:p>
            <a:pPr lvl="1"/>
            <a:r>
              <a:rPr lang="en-GB"/>
              <a:t>education about the nature of change</a:t>
            </a:r>
          </a:p>
        </p:txBody>
      </p:sp>
    </p:spTree>
    <p:extLst>
      <p:ext uri="{BB962C8B-B14F-4D97-AF65-F5344CB8AC3E}">
        <p14:creationId xmlns:p14="http://schemas.microsoft.com/office/powerpoint/2010/main" val="2032409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3666" name="Rectangle 2">
            <a:extLst>
              <a:ext uri="{FF2B5EF4-FFF2-40B4-BE49-F238E27FC236}">
                <a16:creationId xmlns:a16="http://schemas.microsoft.com/office/drawing/2014/main" id="{AA5ADD23-368B-4596-9554-E6B1EB72E2BB}"/>
              </a:ext>
            </a:extLst>
          </p:cNvPr>
          <p:cNvSpPr>
            <a:spLocks noGrp="1"/>
          </p:cNvSpPr>
          <p:nvPr>
            <p:ph type="title"/>
          </p:nvPr>
        </p:nvSpPr>
        <p:spPr>
          <a:xfrm>
            <a:off x="685800" y="304800"/>
            <a:ext cx="7772400" cy="1035968"/>
          </a:xfrm>
        </p:spPr>
        <p:txBody>
          <a:bodyPr/>
          <a:lstStyle/>
          <a:p>
            <a:pPr eaLnBrk="1" hangingPunct="1"/>
            <a:br>
              <a:rPr lang="en-US" altLang="en-US" sz="3600" dirty="0"/>
            </a:br>
            <a:r>
              <a:rPr lang="en-US" altLang="en-US" sz="3600" dirty="0"/>
              <a:t>Jaguar Case Study-Please see case on </a:t>
            </a:r>
            <a:r>
              <a:rPr lang="en-US" altLang="en-US" sz="3600" dirty="0" err="1"/>
              <a:t>moodle</a:t>
            </a:r>
            <a:br>
              <a:rPr lang="en-US" altLang="en-US" sz="3600"/>
            </a:br>
            <a:r>
              <a:rPr lang="en-US" altLang="en-US" sz="3600"/>
              <a:t>Tutorial</a:t>
            </a:r>
            <a:br>
              <a:rPr lang="en-US" altLang="en-US" sz="3600"/>
            </a:br>
            <a:br>
              <a:rPr lang="en-US" altLang="en-US" sz="3600" dirty="0"/>
            </a:br>
            <a:r>
              <a:rPr lang="en-US" altLang="en-US" sz="3600" dirty="0"/>
              <a:t>. . .</a:t>
            </a:r>
          </a:p>
        </p:txBody>
      </p:sp>
      <p:sp>
        <p:nvSpPr>
          <p:cNvPr id="113667" name="Rectangle 3">
            <a:extLst>
              <a:ext uri="{FF2B5EF4-FFF2-40B4-BE49-F238E27FC236}">
                <a16:creationId xmlns:a16="http://schemas.microsoft.com/office/drawing/2014/main" id="{BDF816E3-C946-401E-80F4-87A66185824B}"/>
              </a:ext>
            </a:extLst>
          </p:cNvPr>
          <p:cNvSpPr>
            <a:spLocks noGrp="1"/>
          </p:cNvSpPr>
          <p:nvPr>
            <p:ph idx="1"/>
          </p:nvPr>
        </p:nvSpPr>
        <p:spPr>
          <a:xfrm>
            <a:off x="26988" y="1484313"/>
            <a:ext cx="6400800" cy="3581400"/>
          </a:xfrm>
        </p:spPr>
        <p:txBody>
          <a:bodyPr/>
          <a:lstStyle/>
          <a:p>
            <a:pPr marL="533400" indent="-533400" eaLnBrk="1" hangingPunct="1">
              <a:spcAft>
                <a:spcPct val="65000"/>
              </a:spcAft>
              <a:buFont typeface="Wingdings" panose="05000000000000000000" pitchFamily="2" charset="2"/>
              <a:buAutoNum type="arabicPeriod"/>
              <a:defRPr/>
            </a:pPr>
            <a:r>
              <a:rPr lang="en-US" altLang="en-US" sz="2000" dirty="0">
                <a:solidFill>
                  <a:srgbClr val="0000FF"/>
                </a:solidFill>
                <a:latin typeface="Calibri Light" panose="020F0302020204030204" pitchFamily="34" charset="0"/>
                <a:cs typeface="Times New Roman" panose="02020603050405020304" pitchFamily="18" charset="0"/>
              </a:rPr>
              <a:t>Identify the reasons for the  required change at Jaguar.</a:t>
            </a:r>
          </a:p>
          <a:p>
            <a:pPr marL="533400" indent="-533400" eaLnBrk="1" hangingPunct="1">
              <a:spcAft>
                <a:spcPct val="65000"/>
              </a:spcAft>
              <a:buFont typeface="Wingdings" panose="05000000000000000000" pitchFamily="2" charset="2"/>
              <a:buAutoNum type="arabicPeriod"/>
              <a:defRPr/>
            </a:pPr>
            <a:r>
              <a:rPr lang="en-US" altLang="en-US" sz="2000" dirty="0">
                <a:solidFill>
                  <a:srgbClr val="0000FF"/>
                </a:solidFill>
                <a:latin typeface="Calibri Light" panose="020F0302020204030204" pitchFamily="34" charset="0"/>
                <a:cs typeface="Times New Roman" panose="02020603050405020304" pitchFamily="18" charset="0"/>
              </a:rPr>
              <a:t>What kind of resistance might the management team at Jaguar have  faced at the time of the proposed  and implementation stage of this change</a:t>
            </a:r>
          </a:p>
          <a:p>
            <a:pPr marL="0" indent="0" eaLnBrk="1" hangingPunct="1">
              <a:spcAft>
                <a:spcPct val="65000"/>
              </a:spcAft>
              <a:buFont typeface="Arial" panose="020B0604020202020204" pitchFamily="34" charset="0"/>
              <a:buNone/>
              <a:defRPr/>
            </a:pPr>
            <a:r>
              <a:rPr lang="en-US" altLang="en-US" sz="2000" dirty="0">
                <a:solidFill>
                  <a:srgbClr val="0000FF"/>
                </a:solidFill>
                <a:latin typeface="Calibri Light" panose="020F0302020204030204" pitchFamily="34" charset="0"/>
                <a:cs typeface="Times New Roman" panose="02020603050405020304" pitchFamily="18" charset="0"/>
              </a:rPr>
              <a:t>3:	</a:t>
            </a:r>
            <a:r>
              <a:rPr lang="en-US" altLang="en-US" sz="2000" dirty="0">
                <a:solidFill>
                  <a:srgbClr val="FF00FF"/>
                </a:solidFill>
                <a:latin typeface="Calibri Light" panose="020F0302020204030204" pitchFamily="34" charset="0"/>
                <a:cs typeface="Times New Roman" panose="02020603050405020304" pitchFamily="18" charset="0"/>
              </a:rPr>
              <a:t>Identify at least two or three actions that change 	leaders and those affected by the change can take 	to help reduce or eliminate that source of 	resistance.</a:t>
            </a:r>
          </a:p>
          <a:p>
            <a:pPr marL="0" indent="0" eaLnBrk="1" hangingPunct="1">
              <a:spcAft>
                <a:spcPct val="65000"/>
              </a:spcAft>
              <a:buFont typeface="Arial" panose="020B0604020202020204" pitchFamily="34" charset="0"/>
              <a:buNone/>
              <a:defRPr/>
            </a:pPr>
            <a:endParaRPr lang="en-US" altLang="en-US" sz="2400" dirty="0">
              <a:solidFill>
                <a:srgbClr val="0000FF"/>
              </a:solidFill>
              <a:latin typeface="Calibri Light" panose="020F0302020204030204" pitchFamily="34" charset="0"/>
              <a:cs typeface="Times New Roman" panose="02020603050405020304" pitchFamily="18" charset="0"/>
            </a:endParaRPr>
          </a:p>
        </p:txBody>
      </p:sp>
      <p:pic>
        <p:nvPicPr>
          <p:cNvPr id="113668" name="Picture 4" descr="bd06622_">
            <a:extLst>
              <a:ext uri="{FF2B5EF4-FFF2-40B4-BE49-F238E27FC236}">
                <a16:creationId xmlns:a16="http://schemas.microsoft.com/office/drawing/2014/main" id="{288BAE37-DCEC-4F09-A444-A4EEF4BA93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8125" y="1773238"/>
            <a:ext cx="2227263"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78723403"/>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13666"/>
                                        </p:tgtEl>
                                        <p:attrNameLst>
                                          <p:attrName>style.visibility</p:attrName>
                                        </p:attrNameLst>
                                      </p:cBhvr>
                                      <p:to>
                                        <p:strVal val="visible"/>
                                      </p:to>
                                    </p:set>
                                    <p:anim calcmode="lin" valueType="num">
                                      <p:cBhvr>
                                        <p:cTn id="7" dur="500" fill="hold"/>
                                        <p:tgtEl>
                                          <p:spTgt spid="113666"/>
                                        </p:tgtEl>
                                        <p:attrNameLst>
                                          <p:attrName>ppt_w</p:attrName>
                                        </p:attrNameLst>
                                      </p:cBhvr>
                                      <p:tavLst>
                                        <p:tav tm="0">
                                          <p:val>
                                            <p:fltVal val="0"/>
                                          </p:val>
                                        </p:tav>
                                        <p:tav tm="100000">
                                          <p:val>
                                            <p:strVal val="#ppt_w"/>
                                          </p:val>
                                        </p:tav>
                                      </p:tavLst>
                                    </p:anim>
                                    <p:anim calcmode="lin" valueType="num">
                                      <p:cBhvr>
                                        <p:cTn id="8" dur="500" fill="hold"/>
                                        <p:tgtEl>
                                          <p:spTgt spid="113666"/>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nodeType="afterEffect">
                                  <p:stCondLst>
                                    <p:cond delay="0"/>
                                  </p:stCondLst>
                                  <p:childTnLst>
                                    <p:set>
                                      <p:cBhvr>
                                        <p:cTn id="11" dur="1" fill="hold">
                                          <p:stCondLst>
                                            <p:cond delay="0"/>
                                          </p:stCondLst>
                                        </p:cTn>
                                        <p:tgtEl>
                                          <p:spTgt spid="113668"/>
                                        </p:tgtEl>
                                        <p:attrNameLst>
                                          <p:attrName>style.visibility</p:attrName>
                                        </p:attrNameLst>
                                      </p:cBhvr>
                                      <p:to>
                                        <p:strVal val="visible"/>
                                      </p:to>
                                    </p:set>
                                    <p:anim calcmode="lin" valueType="num">
                                      <p:cBhvr>
                                        <p:cTn id="12" dur="500" fill="hold"/>
                                        <p:tgtEl>
                                          <p:spTgt spid="113668"/>
                                        </p:tgtEl>
                                        <p:attrNameLst>
                                          <p:attrName>ppt_w</p:attrName>
                                        </p:attrNameLst>
                                      </p:cBhvr>
                                      <p:tavLst>
                                        <p:tav tm="0">
                                          <p:val>
                                            <p:fltVal val="0"/>
                                          </p:val>
                                        </p:tav>
                                        <p:tav tm="100000">
                                          <p:val>
                                            <p:strVal val="#ppt_w"/>
                                          </p:val>
                                        </p:tav>
                                      </p:tavLst>
                                    </p:anim>
                                    <p:anim calcmode="lin" valueType="num">
                                      <p:cBhvr>
                                        <p:cTn id="13" dur="500" fill="hold"/>
                                        <p:tgtEl>
                                          <p:spTgt spid="113668"/>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6" presetClass="entr" presetSubtype="37" fill="hold" grpId="0" nodeType="clickEffect">
                                  <p:stCondLst>
                                    <p:cond delay="0"/>
                                  </p:stCondLst>
                                  <p:childTnLst>
                                    <p:set>
                                      <p:cBhvr>
                                        <p:cTn id="17" dur="1" fill="hold">
                                          <p:stCondLst>
                                            <p:cond delay="0"/>
                                          </p:stCondLst>
                                        </p:cTn>
                                        <p:tgtEl>
                                          <p:spTgt spid="113667">
                                            <p:txEl>
                                              <p:pRg st="0" end="0"/>
                                            </p:txEl>
                                          </p:spTgt>
                                        </p:tgtEl>
                                        <p:attrNameLst>
                                          <p:attrName>style.visibility</p:attrName>
                                        </p:attrNameLst>
                                      </p:cBhvr>
                                      <p:to>
                                        <p:strVal val="visible"/>
                                      </p:to>
                                    </p:set>
                                    <p:animEffect transition="in" filter="barn(outVertical)">
                                      <p:cBhvr>
                                        <p:cTn id="18" dur="500"/>
                                        <p:tgtEl>
                                          <p:spTgt spid="113667">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37" fill="hold" grpId="0" nodeType="clickEffect">
                                  <p:stCondLst>
                                    <p:cond delay="0"/>
                                  </p:stCondLst>
                                  <p:childTnLst>
                                    <p:set>
                                      <p:cBhvr>
                                        <p:cTn id="22" dur="1" fill="hold">
                                          <p:stCondLst>
                                            <p:cond delay="0"/>
                                          </p:stCondLst>
                                        </p:cTn>
                                        <p:tgtEl>
                                          <p:spTgt spid="113667">
                                            <p:txEl>
                                              <p:pRg st="1" end="1"/>
                                            </p:txEl>
                                          </p:spTgt>
                                        </p:tgtEl>
                                        <p:attrNameLst>
                                          <p:attrName>style.visibility</p:attrName>
                                        </p:attrNameLst>
                                      </p:cBhvr>
                                      <p:to>
                                        <p:strVal val="visible"/>
                                      </p:to>
                                    </p:set>
                                    <p:animEffect transition="in" filter="barn(outVertical)">
                                      <p:cBhvr>
                                        <p:cTn id="23" dur="500"/>
                                        <p:tgtEl>
                                          <p:spTgt spid="113667">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6" presetClass="entr" presetSubtype="37" fill="hold" grpId="0" nodeType="clickEffect">
                                  <p:stCondLst>
                                    <p:cond delay="0"/>
                                  </p:stCondLst>
                                  <p:childTnLst>
                                    <p:set>
                                      <p:cBhvr>
                                        <p:cTn id="27" dur="1" fill="hold">
                                          <p:stCondLst>
                                            <p:cond delay="0"/>
                                          </p:stCondLst>
                                        </p:cTn>
                                        <p:tgtEl>
                                          <p:spTgt spid="113667">
                                            <p:txEl>
                                              <p:pRg st="2" end="2"/>
                                            </p:txEl>
                                          </p:spTgt>
                                        </p:tgtEl>
                                        <p:attrNameLst>
                                          <p:attrName>style.visibility</p:attrName>
                                        </p:attrNameLst>
                                      </p:cBhvr>
                                      <p:to>
                                        <p:strVal val="visible"/>
                                      </p:to>
                                    </p:set>
                                    <p:animEffect transition="in" filter="barn(outVertical)">
                                      <p:cBhvr>
                                        <p:cTn id="28" dur="500"/>
                                        <p:tgtEl>
                                          <p:spTgt spid="11366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6" grpId="0" autoUpdateAnimBg="0"/>
      <p:bldP spid="113667" grpId="0" build="p" autoUpdateAnimBg="0"/>
    </p:bld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9" ma:contentTypeDescription="Create a new document." ma:contentTypeScope="" ma:versionID="f2e96a3aff664dea3656c6ccd7eac80b">
  <xsd:schema xmlns:xsd="http://www.w3.org/2001/XMLSchema" xmlns:xs="http://www.w3.org/2001/XMLSchema" xmlns:p="http://schemas.microsoft.com/office/2006/metadata/properties" xmlns:ns3="bf13d2f1-3fb4-4d24-806f-713eb38c1b0e" xmlns:ns4="a3276f14-397d-4ed7-b8c7-ece791485ff1" targetNamespace="http://schemas.microsoft.com/office/2006/metadata/properties" ma:root="true" ma:fieldsID="1e89587b587a837bdb7862747cd0243a" ns3:_="" ns4:_="">
    <xsd:import namespace="bf13d2f1-3fb4-4d24-806f-713eb38c1b0e"/>
    <xsd:import namespace="a3276f14-397d-4ed7-b8c7-ece791485ff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2B1FBD-5815-44BD-8F47-E244B788825C}">
  <ds:schemaRefs>
    <ds:schemaRef ds:uri="http://schemas.microsoft.com/sharepoint/v3/contenttype/forms"/>
  </ds:schemaRefs>
</ds:datastoreItem>
</file>

<file path=customXml/itemProps2.xml><?xml version="1.0" encoding="utf-8"?>
<ds:datastoreItem xmlns:ds="http://schemas.openxmlformats.org/officeDocument/2006/customXml" ds:itemID="{53B753E1-CA5D-453F-8378-79E3BD7C60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a3276f14-397d-4ed7-b8c7-ece791485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1F7D4E3-5423-4CCB-89E6-9D2E7E527310}">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86</TotalTime>
  <Words>744</Words>
  <Application>Microsoft Office PowerPoint</Application>
  <PresentationFormat>On-screen Show (4:3)</PresentationFormat>
  <Paragraphs>110</Paragraphs>
  <Slides>17</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 Light</vt:lpstr>
      <vt:lpstr>Wingdings</vt:lpstr>
      <vt:lpstr>Default Design</vt:lpstr>
      <vt:lpstr>Organisational Change</vt:lpstr>
      <vt:lpstr>There are numerous forces that bring about change</vt:lpstr>
      <vt:lpstr>Change: Sequence of Events</vt:lpstr>
      <vt:lpstr>Force-Field Theory (Lewin, 1951)</vt:lpstr>
      <vt:lpstr>Applying Force-Field Analysis</vt:lpstr>
      <vt:lpstr>PowerPoint Presentation</vt:lpstr>
      <vt:lpstr>Elements of Organisational Culture</vt:lpstr>
      <vt:lpstr>Important Qualifications</vt:lpstr>
      <vt:lpstr>Culture and Strategy</vt:lpstr>
      <vt:lpstr>Conclusion</vt:lpstr>
      <vt:lpstr>Conclusion</vt:lpstr>
      <vt:lpstr>Conclusion (contd)</vt:lpstr>
      <vt:lpstr>Key tasks</vt:lpstr>
      <vt:lpstr>Training contribution</vt:lpstr>
      <vt:lpstr>Training contribution</vt:lpstr>
      <vt:lpstr>Role of HRD in organisational change</vt:lpstr>
      <vt:lpstr> Jaguar Case Study-Please see case on moodle Tutorial  . . .</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human potential to facilitate change</dc:title>
  <dc:creator>mbroomfi</dc:creator>
  <cp:lastModifiedBy>Maria Heffernan</cp:lastModifiedBy>
  <cp:revision>14</cp:revision>
  <dcterms:created xsi:type="dcterms:W3CDTF">2006-11-13T14:53:40Z</dcterms:created>
  <dcterms:modified xsi:type="dcterms:W3CDTF">2021-02-09T15:02:16Z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