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720" r:id="rId2"/>
    <p:sldId id="721" r:id="rId3"/>
    <p:sldId id="733" r:id="rId4"/>
    <p:sldId id="738" r:id="rId5"/>
    <p:sldId id="737" r:id="rId6"/>
    <p:sldId id="735" r:id="rId7"/>
    <p:sldId id="726" r:id="rId8"/>
    <p:sldId id="730" r:id="rId9"/>
    <p:sldId id="731" r:id="rId10"/>
    <p:sldId id="739" r:id="rId11"/>
    <p:sldId id="734" r:id="rId12"/>
    <p:sldId id="703" r:id="rId13"/>
    <p:sldId id="704" r:id="rId14"/>
    <p:sldId id="705" r:id="rId15"/>
    <p:sldId id="706" r:id="rId16"/>
    <p:sldId id="707" r:id="rId17"/>
    <p:sldId id="708" r:id="rId18"/>
    <p:sldId id="742" r:id="rId19"/>
    <p:sldId id="741" r:id="rId20"/>
    <p:sldId id="745" r:id="rId21"/>
    <p:sldId id="744" r:id="rId22"/>
    <p:sldId id="71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506" autoAdjust="0"/>
  </p:normalViewPr>
  <p:slideViewPr>
    <p:cSldViewPr snapToGrid="0">
      <p:cViewPr varScale="1">
        <p:scale>
          <a:sx n="62" d="100"/>
          <a:sy n="62" d="100"/>
        </p:scale>
        <p:origin x="1032" y="3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91745-1C07-4544-B83F-68C2FBB0D5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7579CF-70D3-4B9D-814F-FBC185CB7F76}">
      <dgm:prSet/>
      <dgm:spPr/>
      <dgm:t>
        <a:bodyPr/>
        <a:lstStyle/>
        <a:p>
          <a:pPr>
            <a:lnSpc>
              <a:spcPct val="100000"/>
            </a:lnSpc>
          </a:pPr>
          <a:r>
            <a:rPr lang="en-GB" b="1" dirty="0"/>
            <a:t>Biological and psychosocial interventions</a:t>
          </a:r>
          <a:endParaRPr lang="en-US" dirty="0"/>
        </a:p>
      </dgm:t>
    </dgm:pt>
    <dgm:pt modelId="{C5FCB114-D6C9-4F5A-BECC-388C106FAC88}" type="parTrans" cxnId="{AC780148-B9C2-48FF-AA7C-EF8A911B018D}">
      <dgm:prSet/>
      <dgm:spPr/>
      <dgm:t>
        <a:bodyPr/>
        <a:lstStyle/>
        <a:p>
          <a:endParaRPr lang="en-US"/>
        </a:p>
      </dgm:t>
    </dgm:pt>
    <dgm:pt modelId="{FBE1CC55-344A-49B5-906D-5F7462C3B8A2}" type="sibTrans" cxnId="{AC780148-B9C2-48FF-AA7C-EF8A911B018D}">
      <dgm:prSet/>
      <dgm:spPr/>
      <dgm:t>
        <a:bodyPr/>
        <a:lstStyle/>
        <a:p>
          <a:endParaRPr lang="en-US"/>
        </a:p>
      </dgm:t>
    </dgm:pt>
    <dgm:pt modelId="{70042F05-F303-44A5-9A78-74FE306DDA06}">
      <dgm:prSet/>
      <dgm:spPr/>
      <dgm:t>
        <a:bodyPr/>
        <a:lstStyle/>
        <a:p>
          <a:pPr>
            <a:lnSpc>
              <a:spcPct val="100000"/>
            </a:lnSpc>
          </a:pPr>
          <a:r>
            <a:rPr lang="en-GB" b="1"/>
            <a:t>Supportive policies</a:t>
          </a:r>
          <a:endParaRPr lang="en-US"/>
        </a:p>
      </dgm:t>
    </dgm:pt>
    <dgm:pt modelId="{A2FFA5CB-B913-450D-AF9D-E0C27E9295A9}" type="parTrans" cxnId="{D792AC85-B8DD-4675-A1AC-25049931E1C9}">
      <dgm:prSet/>
      <dgm:spPr/>
      <dgm:t>
        <a:bodyPr/>
        <a:lstStyle/>
        <a:p>
          <a:endParaRPr lang="en-US"/>
        </a:p>
      </dgm:t>
    </dgm:pt>
    <dgm:pt modelId="{6E53A847-80F9-4C39-B1D0-D373D48AEB55}" type="sibTrans" cxnId="{D792AC85-B8DD-4675-A1AC-25049931E1C9}">
      <dgm:prSet/>
      <dgm:spPr/>
      <dgm:t>
        <a:bodyPr/>
        <a:lstStyle/>
        <a:p>
          <a:endParaRPr lang="en-US"/>
        </a:p>
      </dgm:t>
    </dgm:pt>
    <dgm:pt modelId="{ADB6BAE3-9269-4AFC-949A-DAFF6D82B568}">
      <dgm:prSet/>
      <dgm:spPr/>
      <dgm:t>
        <a:bodyPr/>
        <a:lstStyle/>
        <a:p>
          <a:pPr>
            <a:lnSpc>
              <a:spcPct val="100000"/>
            </a:lnSpc>
          </a:pPr>
          <a:r>
            <a:rPr lang="en-GB" b="1" dirty="0"/>
            <a:t>Supportive physical environment</a:t>
          </a:r>
          <a:endParaRPr lang="en-US" dirty="0"/>
        </a:p>
      </dgm:t>
    </dgm:pt>
    <dgm:pt modelId="{96484469-7F8D-41C2-8C33-E1B4608C82D4}" type="parTrans" cxnId="{3D8C209C-2A82-4403-BF4D-C2139D7A7C1F}">
      <dgm:prSet/>
      <dgm:spPr/>
      <dgm:t>
        <a:bodyPr/>
        <a:lstStyle/>
        <a:p>
          <a:endParaRPr lang="en-US"/>
        </a:p>
      </dgm:t>
    </dgm:pt>
    <dgm:pt modelId="{1AA5F286-B42A-4169-A7E9-3A3B21BEE728}" type="sibTrans" cxnId="{3D8C209C-2A82-4403-BF4D-C2139D7A7C1F}">
      <dgm:prSet/>
      <dgm:spPr/>
      <dgm:t>
        <a:bodyPr/>
        <a:lstStyle/>
        <a:p>
          <a:endParaRPr lang="en-US"/>
        </a:p>
      </dgm:t>
    </dgm:pt>
    <dgm:pt modelId="{6E9EC561-A91E-4BD1-A3DB-08188A8C9116}" type="pres">
      <dgm:prSet presAssocID="{BD591745-1C07-4544-B83F-68C2FBB0D556}" presName="root" presStyleCnt="0">
        <dgm:presLayoutVars>
          <dgm:dir/>
          <dgm:resizeHandles val="exact"/>
        </dgm:presLayoutVars>
      </dgm:prSet>
      <dgm:spPr/>
    </dgm:pt>
    <dgm:pt modelId="{BD04B205-26D1-495A-B879-5F3EA0667626}" type="pres">
      <dgm:prSet presAssocID="{887579CF-70D3-4B9D-814F-FBC185CB7F76}" presName="compNode" presStyleCnt="0"/>
      <dgm:spPr/>
    </dgm:pt>
    <dgm:pt modelId="{1C831539-1B91-41AB-8352-174B1316BD63}" type="pres">
      <dgm:prSet presAssocID="{887579CF-70D3-4B9D-814F-FBC185CB7F76}" presName="bgRect" presStyleLbl="bgShp" presStyleIdx="0" presStyleCnt="3" custLinFactNeighborY="1293"/>
      <dgm:spPr/>
    </dgm:pt>
    <dgm:pt modelId="{4F1D22F3-704C-4F76-A83A-89069AAB266C}" type="pres">
      <dgm:prSet presAssocID="{887579CF-70D3-4B9D-814F-FBC185CB7F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Hand with Plant"/>
        </a:ext>
      </dgm:extLst>
    </dgm:pt>
    <dgm:pt modelId="{50F9961F-5A54-4644-A5A5-06E526590D63}" type="pres">
      <dgm:prSet presAssocID="{887579CF-70D3-4B9D-814F-FBC185CB7F76}" presName="spaceRect" presStyleCnt="0"/>
      <dgm:spPr/>
    </dgm:pt>
    <dgm:pt modelId="{4152A3E2-ABA6-4F5E-8330-18938CB30EE9}" type="pres">
      <dgm:prSet presAssocID="{887579CF-70D3-4B9D-814F-FBC185CB7F76}" presName="parTx" presStyleLbl="revTx" presStyleIdx="0" presStyleCnt="3">
        <dgm:presLayoutVars>
          <dgm:chMax val="0"/>
          <dgm:chPref val="0"/>
        </dgm:presLayoutVars>
      </dgm:prSet>
      <dgm:spPr/>
    </dgm:pt>
    <dgm:pt modelId="{82C34155-9DCB-4669-857C-80987EF7A59E}" type="pres">
      <dgm:prSet presAssocID="{FBE1CC55-344A-49B5-906D-5F7462C3B8A2}" presName="sibTrans" presStyleCnt="0"/>
      <dgm:spPr/>
    </dgm:pt>
    <dgm:pt modelId="{EB310AF0-F78C-4ECE-BF35-DD187D47C6FD}" type="pres">
      <dgm:prSet presAssocID="{70042F05-F303-44A5-9A78-74FE306DDA06}" presName="compNode" presStyleCnt="0"/>
      <dgm:spPr/>
    </dgm:pt>
    <dgm:pt modelId="{AABD9CB4-B62A-4A68-B1F3-C607B3DCCB81}" type="pres">
      <dgm:prSet presAssocID="{70042F05-F303-44A5-9A78-74FE306DDA06}" presName="bgRect" presStyleLbl="bgShp" presStyleIdx="1" presStyleCnt="3" custLinFactNeighborY="-9886"/>
      <dgm:spPr/>
    </dgm:pt>
    <dgm:pt modelId="{53942DD1-64AC-458A-8E47-B4C83359FD0D}" type="pres">
      <dgm:prSet presAssocID="{70042F05-F303-44A5-9A78-74FE306DDA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14DE1D6B-734E-4F8F-90D7-BA75AA57AD02}" type="pres">
      <dgm:prSet presAssocID="{70042F05-F303-44A5-9A78-74FE306DDA06}" presName="spaceRect" presStyleCnt="0"/>
      <dgm:spPr/>
    </dgm:pt>
    <dgm:pt modelId="{B23C299E-BE56-4242-B14D-7038BB91CE82}" type="pres">
      <dgm:prSet presAssocID="{70042F05-F303-44A5-9A78-74FE306DDA06}" presName="parTx" presStyleLbl="revTx" presStyleIdx="1" presStyleCnt="3">
        <dgm:presLayoutVars>
          <dgm:chMax val="0"/>
          <dgm:chPref val="0"/>
        </dgm:presLayoutVars>
      </dgm:prSet>
      <dgm:spPr/>
    </dgm:pt>
    <dgm:pt modelId="{36222C92-77A5-4935-B687-B4CAAD6ADA89}" type="pres">
      <dgm:prSet presAssocID="{6E53A847-80F9-4C39-B1D0-D373D48AEB55}" presName="sibTrans" presStyleCnt="0"/>
      <dgm:spPr/>
    </dgm:pt>
    <dgm:pt modelId="{4F3D816E-F98E-415E-A478-86831E3C9B17}" type="pres">
      <dgm:prSet presAssocID="{ADB6BAE3-9269-4AFC-949A-DAFF6D82B568}" presName="compNode" presStyleCnt="0"/>
      <dgm:spPr/>
    </dgm:pt>
    <dgm:pt modelId="{BEF2F300-BA18-478C-AB6D-5A11EC3A0469}" type="pres">
      <dgm:prSet presAssocID="{ADB6BAE3-9269-4AFC-949A-DAFF6D82B568}" presName="bgRect" presStyleLbl="bgShp" presStyleIdx="2" presStyleCnt="3"/>
      <dgm:spPr/>
    </dgm:pt>
    <dgm:pt modelId="{0B96E301-8C9D-4358-9B92-65D45CA3DCD4}" type="pres">
      <dgm:prSet presAssocID="{ADB6BAE3-9269-4AFC-949A-DAFF6D82B5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CC440715-E998-4DBB-B0C7-7D379A580ECB}" type="pres">
      <dgm:prSet presAssocID="{ADB6BAE3-9269-4AFC-949A-DAFF6D82B568}" presName="spaceRect" presStyleCnt="0"/>
      <dgm:spPr/>
    </dgm:pt>
    <dgm:pt modelId="{782870C6-C80E-4E28-8AE0-E4CC058D62B2}" type="pres">
      <dgm:prSet presAssocID="{ADB6BAE3-9269-4AFC-949A-DAFF6D82B568}" presName="parTx" presStyleLbl="revTx" presStyleIdx="2" presStyleCnt="3">
        <dgm:presLayoutVars>
          <dgm:chMax val="0"/>
          <dgm:chPref val="0"/>
        </dgm:presLayoutVars>
      </dgm:prSet>
      <dgm:spPr/>
    </dgm:pt>
  </dgm:ptLst>
  <dgm:cxnLst>
    <dgm:cxn modelId="{CAEA0D29-CA80-4D4B-BBB1-1FC59C060E7A}" type="presOf" srcId="{70042F05-F303-44A5-9A78-74FE306DDA06}" destId="{B23C299E-BE56-4242-B14D-7038BB91CE82}" srcOrd="0" destOrd="0" presId="urn:microsoft.com/office/officeart/2018/2/layout/IconVerticalSolidList"/>
    <dgm:cxn modelId="{AC780148-B9C2-48FF-AA7C-EF8A911B018D}" srcId="{BD591745-1C07-4544-B83F-68C2FBB0D556}" destId="{887579CF-70D3-4B9D-814F-FBC185CB7F76}" srcOrd="0" destOrd="0" parTransId="{C5FCB114-D6C9-4F5A-BECC-388C106FAC88}" sibTransId="{FBE1CC55-344A-49B5-906D-5F7462C3B8A2}"/>
    <dgm:cxn modelId="{6A242056-D3DE-4F9A-9F1E-156286864984}" type="presOf" srcId="{BD591745-1C07-4544-B83F-68C2FBB0D556}" destId="{6E9EC561-A91E-4BD1-A3DB-08188A8C9116}" srcOrd="0" destOrd="0" presId="urn:microsoft.com/office/officeart/2018/2/layout/IconVerticalSolidList"/>
    <dgm:cxn modelId="{D792AC85-B8DD-4675-A1AC-25049931E1C9}" srcId="{BD591745-1C07-4544-B83F-68C2FBB0D556}" destId="{70042F05-F303-44A5-9A78-74FE306DDA06}" srcOrd="1" destOrd="0" parTransId="{A2FFA5CB-B913-450D-AF9D-E0C27E9295A9}" sibTransId="{6E53A847-80F9-4C39-B1D0-D373D48AEB55}"/>
    <dgm:cxn modelId="{3D8C209C-2A82-4403-BF4D-C2139D7A7C1F}" srcId="{BD591745-1C07-4544-B83F-68C2FBB0D556}" destId="{ADB6BAE3-9269-4AFC-949A-DAFF6D82B568}" srcOrd="2" destOrd="0" parTransId="{96484469-7F8D-41C2-8C33-E1B4608C82D4}" sibTransId="{1AA5F286-B42A-4169-A7E9-3A3B21BEE728}"/>
    <dgm:cxn modelId="{676B0DF2-3C73-4406-A21E-C9C3CEB293FA}" type="presOf" srcId="{ADB6BAE3-9269-4AFC-949A-DAFF6D82B568}" destId="{782870C6-C80E-4E28-8AE0-E4CC058D62B2}" srcOrd="0" destOrd="0" presId="urn:microsoft.com/office/officeart/2018/2/layout/IconVerticalSolidList"/>
    <dgm:cxn modelId="{9EC890F2-F248-4DF6-B1C4-FA73C3141A19}" type="presOf" srcId="{887579CF-70D3-4B9D-814F-FBC185CB7F76}" destId="{4152A3E2-ABA6-4F5E-8330-18938CB30EE9}" srcOrd="0" destOrd="0" presId="urn:microsoft.com/office/officeart/2018/2/layout/IconVerticalSolidList"/>
    <dgm:cxn modelId="{4FAFADE6-235B-431C-BECA-FBE77ED2460B}" type="presParOf" srcId="{6E9EC561-A91E-4BD1-A3DB-08188A8C9116}" destId="{BD04B205-26D1-495A-B879-5F3EA0667626}" srcOrd="0" destOrd="0" presId="urn:microsoft.com/office/officeart/2018/2/layout/IconVerticalSolidList"/>
    <dgm:cxn modelId="{40EB27EE-E2DF-4867-83FA-6FDBE72241B1}" type="presParOf" srcId="{BD04B205-26D1-495A-B879-5F3EA0667626}" destId="{1C831539-1B91-41AB-8352-174B1316BD63}" srcOrd="0" destOrd="0" presId="urn:microsoft.com/office/officeart/2018/2/layout/IconVerticalSolidList"/>
    <dgm:cxn modelId="{B08C2AE5-5E6A-4A82-8BC9-392D308795EA}" type="presParOf" srcId="{BD04B205-26D1-495A-B879-5F3EA0667626}" destId="{4F1D22F3-704C-4F76-A83A-89069AAB266C}" srcOrd="1" destOrd="0" presId="urn:microsoft.com/office/officeart/2018/2/layout/IconVerticalSolidList"/>
    <dgm:cxn modelId="{F6569539-3723-4923-83E1-F76247175319}" type="presParOf" srcId="{BD04B205-26D1-495A-B879-5F3EA0667626}" destId="{50F9961F-5A54-4644-A5A5-06E526590D63}" srcOrd="2" destOrd="0" presId="urn:microsoft.com/office/officeart/2018/2/layout/IconVerticalSolidList"/>
    <dgm:cxn modelId="{9855B673-5555-4ECF-8C22-87856E6AB35C}" type="presParOf" srcId="{BD04B205-26D1-495A-B879-5F3EA0667626}" destId="{4152A3E2-ABA6-4F5E-8330-18938CB30EE9}" srcOrd="3" destOrd="0" presId="urn:microsoft.com/office/officeart/2018/2/layout/IconVerticalSolidList"/>
    <dgm:cxn modelId="{263E8045-3847-4F76-BF59-EDA8244E793E}" type="presParOf" srcId="{6E9EC561-A91E-4BD1-A3DB-08188A8C9116}" destId="{82C34155-9DCB-4669-857C-80987EF7A59E}" srcOrd="1" destOrd="0" presId="urn:microsoft.com/office/officeart/2018/2/layout/IconVerticalSolidList"/>
    <dgm:cxn modelId="{6F39D3AF-C52A-4027-A714-F3B27437D1E2}" type="presParOf" srcId="{6E9EC561-A91E-4BD1-A3DB-08188A8C9116}" destId="{EB310AF0-F78C-4ECE-BF35-DD187D47C6FD}" srcOrd="2" destOrd="0" presId="urn:microsoft.com/office/officeart/2018/2/layout/IconVerticalSolidList"/>
    <dgm:cxn modelId="{5C666B8F-A6CD-43D8-9EB0-2832A32475C7}" type="presParOf" srcId="{EB310AF0-F78C-4ECE-BF35-DD187D47C6FD}" destId="{AABD9CB4-B62A-4A68-B1F3-C607B3DCCB81}" srcOrd="0" destOrd="0" presId="urn:microsoft.com/office/officeart/2018/2/layout/IconVerticalSolidList"/>
    <dgm:cxn modelId="{0DD1C317-05BA-4400-98BF-40BDD897D729}" type="presParOf" srcId="{EB310AF0-F78C-4ECE-BF35-DD187D47C6FD}" destId="{53942DD1-64AC-458A-8E47-B4C83359FD0D}" srcOrd="1" destOrd="0" presId="urn:microsoft.com/office/officeart/2018/2/layout/IconVerticalSolidList"/>
    <dgm:cxn modelId="{6139633C-ACFD-4F6F-87AA-95D143A00456}" type="presParOf" srcId="{EB310AF0-F78C-4ECE-BF35-DD187D47C6FD}" destId="{14DE1D6B-734E-4F8F-90D7-BA75AA57AD02}" srcOrd="2" destOrd="0" presId="urn:microsoft.com/office/officeart/2018/2/layout/IconVerticalSolidList"/>
    <dgm:cxn modelId="{7EE49405-4CE0-4A99-B803-48A7E59096F7}" type="presParOf" srcId="{EB310AF0-F78C-4ECE-BF35-DD187D47C6FD}" destId="{B23C299E-BE56-4242-B14D-7038BB91CE82}" srcOrd="3" destOrd="0" presId="urn:microsoft.com/office/officeart/2018/2/layout/IconVerticalSolidList"/>
    <dgm:cxn modelId="{159C4BE9-2FEB-4BA1-A556-D9F952785013}" type="presParOf" srcId="{6E9EC561-A91E-4BD1-A3DB-08188A8C9116}" destId="{36222C92-77A5-4935-B687-B4CAAD6ADA89}" srcOrd="3" destOrd="0" presId="urn:microsoft.com/office/officeart/2018/2/layout/IconVerticalSolidList"/>
    <dgm:cxn modelId="{1B2FC88E-2B50-40B1-939C-74117E0F88B7}" type="presParOf" srcId="{6E9EC561-A91E-4BD1-A3DB-08188A8C9116}" destId="{4F3D816E-F98E-415E-A478-86831E3C9B17}" srcOrd="4" destOrd="0" presId="urn:microsoft.com/office/officeart/2018/2/layout/IconVerticalSolidList"/>
    <dgm:cxn modelId="{0638E8FD-50C7-47F1-A000-EAA2F4DD9AD7}" type="presParOf" srcId="{4F3D816E-F98E-415E-A478-86831E3C9B17}" destId="{BEF2F300-BA18-478C-AB6D-5A11EC3A0469}" srcOrd="0" destOrd="0" presId="urn:microsoft.com/office/officeart/2018/2/layout/IconVerticalSolidList"/>
    <dgm:cxn modelId="{11E691BD-0984-4AA6-A0BA-1025CB40589C}" type="presParOf" srcId="{4F3D816E-F98E-415E-A478-86831E3C9B17}" destId="{0B96E301-8C9D-4358-9B92-65D45CA3DCD4}" srcOrd="1" destOrd="0" presId="urn:microsoft.com/office/officeart/2018/2/layout/IconVerticalSolidList"/>
    <dgm:cxn modelId="{46B8C385-F3D5-46C0-9709-DFCED14C632A}" type="presParOf" srcId="{4F3D816E-F98E-415E-A478-86831E3C9B17}" destId="{CC440715-E998-4DBB-B0C7-7D379A580ECB}" srcOrd="2" destOrd="0" presId="urn:microsoft.com/office/officeart/2018/2/layout/IconVerticalSolidList"/>
    <dgm:cxn modelId="{9EE5DC0F-00D8-4104-8604-ADE4FAB80863}" type="presParOf" srcId="{4F3D816E-F98E-415E-A478-86831E3C9B17}" destId="{782870C6-C80E-4E28-8AE0-E4CC058D62B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31539-1B91-41AB-8352-174B1316BD63}">
      <dsp:nvSpPr>
        <dsp:cNvPr id="0" name=""/>
        <dsp:cNvSpPr/>
      </dsp:nvSpPr>
      <dsp:spPr>
        <a:xfrm>
          <a:off x="0" y="17088"/>
          <a:ext cx="11887199" cy="12793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1D22F3-704C-4F76-A83A-89069AAB266C}">
      <dsp:nvSpPr>
        <dsp:cNvPr id="0" name=""/>
        <dsp:cNvSpPr/>
      </dsp:nvSpPr>
      <dsp:spPr>
        <a:xfrm>
          <a:off x="387007" y="288403"/>
          <a:ext cx="703650" cy="703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52A3E2-ABA6-4F5E-8330-18938CB30EE9}">
      <dsp:nvSpPr>
        <dsp:cNvPr id="0" name=""/>
        <dsp:cNvSpPr/>
      </dsp:nvSpPr>
      <dsp:spPr>
        <a:xfrm>
          <a:off x="1477665" y="546"/>
          <a:ext cx="10409533" cy="1279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99" tIns="135399" rIns="135399" bIns="135399" numCol="1" spcCol="1270" anchor="ctr" anchorCtr="0">
          <a:noAutofit/>
        </a:bodyPr>
        <a:lstStyle/>
        <a:p>
          <a:pPr marL="0" lvl="0" indent="0" algn="l" defTabSz="1111250">
            <a:lnSpc>
              <a:spcPct val="100000"/>
            </a:lnSpc>
            <a:spcBef>
              <a:spcPct val="0"/>
            </a:spcBef>
            <a:spcAft>
              <a:spcPct val="35000"/>
            </a:spcAft>
            <a:buNone/>
          </a:pPr>
          <a:r>
            <a:rPr lang="en-GB" sz="2500" b="1" kern="1200" dirty="0"/>
            <a:t>Biological and psychosocial interventions</a:t>
          </a:r>
          <a:endParaRPr lang="en-US" sz="2500" kern="1200" dirty="0"/>
        </a:p>
      </dsp:txBody>
      <dsp:txXfrm>
        <a:off x="1477665" y="546"/>
        <a:ext cx="10409533" cy="1279364"/>
      </dsp:txXfrm>
    </dsp:sp>
    <dsp:sp modelId="{AABD9CB4-B62A-4A68-B1F3-C607B3DCCB81}">
      <dsp:nvSpPr>
        <dsp:cNvPr id="0" name=""/>
        <dsp:cNvSpPr/>
      </dsp:nvSpPr>
      <dsp:spPr>
        <a:xfrm>
          <a:off x="0" y="1473273"/>
          <a:ext cx="11887199" cy="12793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42DD1-64AC-458A-8E47-B4C83359FD0D}">
      <dsp:nvSpPr>
        <dsp:cNvPr id="0" name=""/>
        <dsp:cNvSpPr/>
      </dsp:nvSpPr>
      <dsp:spPr>
        <a:xfrm>
          <a:off x="387007" y="1887608"/>
          <a:ext cx="703650" cy="703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3C299E-BE56-4242-B14D-7038BB91CE82}">
      <dsp:nvSpPr>
        <dsp:cNvPr id="0" name=""/>
        <dsp:cNvSpPr/>
      </dsp:nvSpPr>
      <dsp:spPr>
        <a:xfrm>
          <a:off x="1477665" y="1599751"/>
          <a:ext cx="10409533" cy="1279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99" tIns="135399" rIns="135399" bIns="135399" numCol="1" spcCol="1270" anchor="ctr" anchorCtr="0">
          <a:noAutofit/>
        </a:bodyPr>
        <a:lstStyle/>
        <a:p>
          <a:pPr marL="0" lvl="0" indent="0" algn="l" defTabSz="1111250">
            <a:lnSpc>
              <a:spcPct val="100000"/>
            </a:lnSpc>
            <a:spcBef>
              <a:spcPct val="0"/>
            </a:spcBef>
            <a:spcAft>
              <a:spcPct val="35000"/>
            </a:spcAft>
            <a:buNone/>
          </a:pPr>
          <a:r>
            <a:rPr lang="en-GB" sz="2500" b="1" kern="1200"/>
            <a:t>Supportive policies</a:t>
          </a:r>
          <a:endParaRPr lang="en-US" sz="2500" kern="1200"/>
        </a:p>
      </dsp:txBody>
      <dsp:txXfrm>
        <a:off x="1477665" y="1599751"/>
        <a:ext cx="10409533" cy="1279364"/>
      </dsp:txXfrm>
    </dsp:sp>
    <dsp:sp modelId="{BEF2F300-BA18-478C-AB6D-5A11EC3A0469}">
      <dsp:nvSpPr>
        <dsp:cNvPr id="0" name=""/>
        <dsp:cNvSpPr/>
      </dsp:nvSpPr>
      <dsp:spPr>
        <a:xfrm>
          <a:off x="0" y="3198957"/>
          <a:ext cx="11887199" cy="12793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6E301-8C9D-4358-9B92-65D45CA3DCD4}">
      <dsp:nvSpPr>
        <dsp:cNvPr id="0" name=""/>
        <dsp:cNvSpPr/>
      </dsp:nvSpPr>
      <dsp:spPr>
        <a:xfrm>
          <a:off x="387007" y="3486814"/>
          <a:ext cx="703650" cy="703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870C6-C80E-4E28-8AE0-E4CC058D62B2}">
      <dsp:nvSpPr>
        <dsp:cNvPr id="0" name=""/>
        <dsp:cNvSpPr/>
      </dsp:nvSpPr>
      <dsp:spPr>
        <a:xfrm>
          <a:off x="1477665" y="3198957"/>
          <a:ext cx="10409533" cy="1279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99" tIns="135399" rIns="135399" bIns="135399" numCol="1" spcCol="1270" anchor="ctr" anchorCtr="0">
          <a:noAutofit/>
        </a:bodyPr>
        <a:lstStyle/>
        <a:p>
          <a:pPr marL="0" lvl="0" indent="0" algn="l" defTabSz="1111250">
            <a:lnSpc>
              <a:spcPct val="100000"/>
            </a:lnSpc>
            <a:spcBef>
              <a:spcPct val="0"/>
            </a:spcBef>
            <a:spcAft>
              <a:spcPct val="35000"/>
            </a:spcAft>
            <a:buNone/>
          </a:pPr>
          <a:r>
            <a:rPr lang="en-GB" sz="2500" b="1" kern="1200" dirty="0"/>
            <a:t>Supportive physical environment</a:t>
          </a:r>
          <a:endParaRPr lang="en-US" sz="2500" kern="1200" dirty="0"/>
        </a:p>
      </dsp:txBody>
      <dsp:txXfrm>
        <a:off x="1477665" y="3198957"/>
        <a:ext cx="10409533" cy="12793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867BB-7B33-D851-2F90-92CB416F6865}"/>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F852D5F-7B6B-3F54-65CE-35A24489A8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A8ED02F-0F2D-FD5B-80EF-0D94625D150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1574EDE8-766D-E96C-1955-B6FD62183D6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155216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547932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2599338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2196827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1012422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337837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916263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1724719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1329856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F434D-E452-2022-2F2B-CA8BE34966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66B187-14BB-AC6B-8C29-90DAB276E7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134C29-D6C4-3B4C-64A8-9905A326A7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1C8B80-9B40-A755-178D-FF44B89AF347}"/>
              </a:ext>
            </a:extLst>
          </p:cNvPr>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34245130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18</a:t>
            </a:fld>
            <a:endParaRPr lang="en-GB"/>
          </a:p>
        </p:txBody>
      </p:sp>
    </p:spTree>
    <p:extLst>
      <p:ext uri="{BB962C8B-B14F-4D97-AF65-F5344CB8AC3E}">
        <p14:creationId xmlns:p14="http://schemas.microsoft.com/office/powerpoint/2010/main" val="4191524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5CDC7-3085-60DE-C824-1FB615CD75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08CF69-9A13-3651-EA47-A2682D1D15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96C9A2-DE8E-4640-70EF-5A2BC64AB4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40EC6E-C7DE-90C3-A24E-369582D3E36E}"/>
              </a:ext>
            </a:extLst>
          </p:cNvPr>
          <p:cNvSpPr>
            <a:spLocks noGrp="1"/>
          </p:cNvSpPr>
          <p:nvPr>
            <p:ph type="sldNum" sz="quarter" idx="5"/>
          </p:nvPr>
        </p:nvSpPr>
        <p:spPr/>
        <p:txBody>
          <a:bodyPr/>
          <a:lstStyle/>
          <a:p>
            <a:fld id="{2219E802-ED00-4A52-97C8-1C0C840DA644}" type="slidenum">
              <a:rPr lang="en-GB" smtClean="0"/>
              <a:t>19</a:t>
            </a:fld>
            <a:endParaRPr lang="en-GB"/>
          </a:p>
        </p:txBody>
      </p:sp>
    </p:spTree>
    <p:extLst>
      <p:ext uri="{BB962C8B-B14F-4D97-AF65-F5344CB8AC3E}">
        <p14:creationId xmlns:p14="http://schemas.microsoft.com/office/powerpoint/2010/main" val="509930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11/02/2026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11/02/2026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11/02/2026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11/02/2026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11/02/2026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11/02/2026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11/02/2026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11/02/2026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11/02/2026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11/02/2026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11/02/2026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11/02/2026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1.pn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2.svg"/><Relationship Id="rId9" Type="http://schemas.microsoft.com/office/2007/relationships/diagramDrawing" Target="../diagrams/drawing1.xml"/></Relationships>
</file>

<file path=ppt/slides/_rels/slide1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5.png"/><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10" Type="http://schemas.openxmlformats.org/officeDocument/2006/relationships/image" Target="../media/image39.png"/><Relationship Id="rId4" Type="http://schemas.openxmlformats.org/officeDocument/2006/relationships/image" Target="../media/image15.png"/><Relationship Id="rId9" Type="http://schemas.openxmlformats.org/officeDocument/2006/relationships/image" Target="../media/image3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C1226-F704-0746-09D5-A92150515D24}"/>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080726C1-C2A4-6592-0CDE-945C1837435C}"/>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B510F43B-A9EF-D2F1-A9A6-D8FA28C9B0E1}"/>
              </a:ext>
            </a:extLst>
          </p:cNvPr>
          <p:cNvSpPr>
            <a:spLocks noGrp="1"/>
          </p:cNvSpPr>
          <p:nvPr>
            <p:ph type="ctrTitle"/>
          </p:nvPr>
        </p:nvSpPr>
        <p:spPr>
          <a:xfrm>
            <a:off x="2218340" y="1600200"/>
            <a:ext cx="10706352" cy="1828800"/>
          </a:xfrm>
        </p:spPr>
        <p:txBody>
          <a:bodyPr/>
          <a:lstStyle/>
          <a:p>
            <a:pPr algn="l" eaLnBrk="1" hangingPunct="1"/>
            <a:r>
              <a:rPr lang="en-GB" altLang="en-US" sz="2400" b="1" dirty="0"/>
              <a:t>BMNS4014. </a:t>
            </a:r>
            <a:r>
              <a:rPr lang="en-GB" sz="2400" b="1" dirty="0">
                <a:effectLst/>
                <a:ea typeface="Times New Roman" panose="02020603050405020304" pitchFamily="18" charset="0"/>
              </a:rPr>
              <a:t>Living well: A Life course approach to Health </a:t>
            </a:r>
            <a:r>
              <a:rPr lang="en-GB" sz="2400" b="1" dirty="0">
                <a:ea typeface="Times New Roman" panose="02020603050405020304" pitchFamily="18" charset="0"/>
              </a:rPr>
              <a:t>and</a:t>
            </a:r>
            <a:r>
              <a:rPr lang="en-GB" sz="2400" b="1" dirty="0">
                <a:effectLst/>
                <a:ea typeface="Times New Roman" panose="02020603050405020304" pitchFamily="18" charset="0"/>
              </a:rPr>
              <a:t> Wellbeing </a:t>
            </a:r>
            <a:br>
              <a:rPr lang="en-GB" altLang="en-US" sz="2400" b="1" dirty="0"/>
            </a:br>
            <a:r>
              <a:rPr lang="en-GB" sz="2400" dirty="0"/>
              <a:t>Le</a:t>
            </a:r>
            <a:r>
              <a:rPr lang="en-GB" altLang="en-US" sz="2400" dirty="0"/>
              <a:t>cture three. 2025/26.  A life course approach: trajectories, transitions </a:t>
            </a:r>
            <a:br>
              <a:rPr lang="en-GB" altLang="en-US" sz="2400" dirty="0"/>
            </a:br>
            <a:r>
              <a:rPr lang="en-GB" altLang="en-US" sz="2400" dirty="0"/>
              <a:t>and interventions</a:t>
            </a:r>
            <a:br>
              <a:rPr lang="en-GB" altLang="en-US" sz="4000" dirty="0"/>
            </a:br>
            <a:endParaRPr lang="en-GB" altLang="en-US" dirty="0"/>
          </a:p>
        </p:txBody>
      </p:sp>
      <p:pic>
        <p:nvPicPr>
          <p:cNvPr id="2" name="Picture 1">
            <a:extLst>
              <a:ext uri="{FF2B5EF4-FFF2-40B4-BE49-F238E27FC236}">
                <a16:creationId xmlns:a16="http://schemas.microsoft.com/office/drawing/2014/main" id="{5FEC8032-D100-DA8D-0361-3924F10718B0}"/>
              </a:ext>
            </a:extLst>
          </p:cNvPr>
          <p:cNvPicPr>
            <a:picLocks noChangeAspect="1"/>
          </p:cNvPicPr>
          <p:nvPr/>
        </p:nvPicPr>
        <p:blipFill>
          <a:blip r:embed="rId4"/>
          <a:stretch>
            <a:fillRect/>
          </a:stretch>
        </p:blipFill>
        <p:spPr>
          <a:xfrm>
            <a:off x="285741" y="1828800"/>
            <a:ext cx="1932599" cy="676715"/>
          </a:xfrm>
          <a:prstGeom prst="rect">
            <a:avLst/>
          </a:prstGeom>
        </p:spPr>
      </p:pic>
    </p:spTree>
    <p:extLst>
      <p:ext uri="{BB962C8B-B14F-4D97-AF65-F5344CB8AC3E}">
        <p14:creationId xmlns:p14="http://schemas.microsoft.com/office/powerpoint/2010/main" val="4117404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A3C2-34FC-258F-0C82-99695EACBC1F}"/>
              </a:ext>
            </a:extLst>
          </p:cNvPr>
          <p:cNvSpPr>
            <a:spLocks noGrp="1"/>
          </p:cNvSpPr>
          <p:nvPr>
            <p:ph type="title"/>
          </p:nvPr>
        </p:nvSpPr>
        <p:spPr>
          <a:xfrm>
            <a:off x="256674" y="274638"/>
            <a:ext cx="11325726" cy="563562"/>
          </a:xfrm>
        </p:spPr>
        <p:txBody>
          <a:bodyPr/>
          <a:lstStyle/>
          <a:p>
            <a:r>
              <a:rPr lang="en-GB" dirty="0"/>
              <a:t>Today</a:t>
            </a:r>
          </a:p>
        </p:txBody>
      </p:sp>
      <p:sp>
        <p:nvSpPr>
          <p:cNvPr id="3" name="Content Placeholder 2">
            <a:extLst>
              <a:ext uri="{FF2B5EF4-FFF2-40B4-BE49-F238E27FC236}">
                <a16:creationId xmlns:a16="http://schemas.microsoft.com/office/drawing/2014/main" id="{22137667-9B2A-5070-56F2-42304C9D92CC}"/>
              </a:ext>
            </a:extLst>
          </p:cNvPr>
          <p:cNvSpPr>
            <a:spLocks noGrp="1"/>
          </p:cNvSpPr>
          <p:nvPr>
            <p:ph sz="quarter" idx="1"/>
          </p:nvPr>
        </p:nvSpPr>
        <p:spPr>
          <a:xfrm>
            <a:off x="256674" y="838200"/>
            <a:ext cx="11325726" cy="5181600"/>
          </a:xfrm>
        </p:spPr>
        <p:txBody>
          <a:bodyPr/>
          <a:lstStyle/>
          <a:p>
            <a:r>
              <a:rPr lang="en-GB" sz="3600" dirty="0"/>
              <a:t>Brief recap of last week:</a:t>
            </a:r>
          </a:p>
          <a:p>
            <a:pPr lvl="1"/>
            <a:r>
              <a:rPr lang="en-GB" sz="3600" dirty="0"/>
              <a:t>The life course approach and its application to health and wellbeing</a:t>
            </a:r>
          </a:p>
          <a:p>
            <a:r>
              <a:rPr lang="en-GB" sz="3600" dirty="0"/>
              <a:t>Life course approach as ecosystem/ecological system</a:t>
            </a:r>
          </a:p>
          <a:p>
            <a:r>
              <a:rPr lang="en-GB" sz="3600" dirty="0"/>
              <a:t>The life course approach to health/wellbeing and life trajectories: before birth to after death</a:t>
            </a:r>
          </a:p>
          <a:p>
            <a:r>
              <a:rPr lang="en-GB" sz="3600" dirty="0"/>
              <a:t>Life course interventions</a:t>
            </a:r>
          </a:p>
          <a:p>
            <a:r>
              <a:rPr lang="en-GB" sz="3600" dirty="0"/>
              <a:t>Assignment one</a:t>
            </a:r>
          </a:p>
          <a:p>
            <a:pPr lvl="1"/>
            <a:endParaRPr lang="en-GB" dirty="0"/>
          </a:p>
          <a:p>
            <a:endParaRPr lang="en-GB" dirty="0"/>
          </a:p>
        </p:txBody>
      </p:sp>
    </p:spTree>
    <p:extLst>
      <p:ext uri="{BB962C8B-B14F-4D97-AF65-F5344CB8AC3E}">
        <p14:creationId xmlns:p14="http://schemas.microsoft.com/office/powerpoint/2010/main" val="2270891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60244-E4CA-6CC9-B6C4-81F70373CA37}"/>
              </a:ext>
            </a:extLst>
          </p:cNvPr>
          <p:cNvSpPr>
            <a:spLocks noGrp="1"/>
          </p:cNvSpPr>
          <p:nvPr>
            <p:ph type="title"/>
          </p:nvPr>
        </p:nvSpPr>
        <p:spPr>
          <a:xfrm>
            <a:off x="423333" y="274638"/>
            <a:ext cx="11159067" cy="572029"/>
          </a:xfrm>
        </p:spPr>
        <p:txBody>
          <a:bodyPr/>
          <a:lstStyle/>
          <a:p>
            <a:r>
              <a:rPr lang="en-GB" dirty="0"/>
              <a:t>Life/health/wellbeing trajectories</a:t>
            </a:r>
          </a:p>
        </p:txBody>
      </p:sp>
      <p:sp>
        <p:nvSpPr>
          <p:cNvPr id="3" name="Content Placeholder 2">
            <a:extLst>
              <a:ext uri="{FF2B5EF4-FFF2-40B4-BE49-F238E27FC236}">
                <a16:creationId xmlns:a16="http://schemas.microsoft.com/office/drawing/2014/main" id="{3C89E859-DF38-8113-4C5D-3541A1F72FB5}"/>
              </a:ext>
            </a:extLst>
          </p:cNvPr>
          <p:cNvSpPr>
            <a:spLocks noGrp="1"/>
          </p:cNvSpPr>
          <p:nvPr>
            <p:ph sz="quarter" idx="1"/>
          </p:nvPr>
        </p:nvSpPr>
        <p:spPr>
          <a:xfrm>
            <a:off x="220133" y="728133"/>
            <a:ext cx="11971867" cy="6129867"/>
          </a:xfrm>
        </p:spPr>
        <p:txBody>
          <a:bodyPr/>
          <a:lstStyle/>
          <a:p>
            <a:r>
              <a:rPr lang="en-GB" sz="3000" dirty="0"/>
              <a:t>According to the World Health Organization (WHO):</a:t>
            </a:r>
          </a:p>
          <a:p>
            <a:pPr marL="0" indent="0">
              <a:buNone/>
            </a:pPr>
            <a:r>
              <a:rPr lang="en-GB" sz="2800" dirty="0"/>
              <a:t>	A life course approach includes a good start to life, optimal development (of 	infants, children, adolescents and youth), adult health and well-being, healthy ageing 	and a dignified death at any age (2025, p. 3).</a:t>
            </a:r>
          </a:p>
          <a:p>
            <a:r>
              <a:rPr lang="en-GB" sz="3000" dirty="0"/>
              <a:t>We have seen that the life course approach to health/wellbeing considers life:</a:t>
            </a:r>
          </a:p>
          <a:p>
            <a:pPr lvl="1"/>
            <a:r>
              <a:rPr lang="en-GB" sz="2800" dirty="0"/>
              <a:t>in terms of critical and sensitive periods/transitions (biological/social/societal);</a:t>
            </a:r>
          </a:p>
          <a:p>
            <a:pPr lvl="1"/>
            <a:r>
              <a:rPr lang="en-GB" sz="2800" dirty="0"/>
              <a:t>from a complex multifactorial perspective, considering the influence/interplay of, e.g. biological/genetic, individual, social/societal, environmental elements </a:t>
            </a:r>
          </a:p>
          <a:p>
            <a:r>
              <a:rPr lang="en-GB" sz="2800" dirty="0"/>
              <a:t>We have also seen that health/wellbeing outcomes can fluctuate/vary because of this complex interplay throughout the life course, from pre-conception (see Barker, 2003) to old age (see Keane et al., 2025)</a:t>
            </a:r>
          </a:p>
          <a:p>
            <a:r>
              <a:rPr lang="en-GB" sz="2800" dirty="0"/>
              <a:t>Accordingly, any two people are likely to have different life/health/wellbeing trajectories</a:t>
            </a:r>
          </a:p>
        </p:txBody>
      </p:sp>
    </p:spTree>
    <p:extLst>
      <p:ext uri="{BB962C8B-B14F-4D97-AF65-F5344CB8AC3E}">
        <p14:creationId xmlns:p14="http://schemas.microsoft.com/office/powerpoint/2010/main" val="2470525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C664-6592-2A3F-3E8C-1143F55EE0FC}"/>
              </a:ext>
            </a:extLst>
          </p:cNvPr>
          <p:cNvSpPr>
            <a:spLocks noGrp="1"/>
          </p:cNvSpPr>
          <p:nvPr>
            <p:ph type="title"/>
          </p:nvPr>
        </p:nvSpPr>
        <p:spPr>
          <a:xfrm>
            <a:off x="135467" y="274639"/>
            <a:ext cx="12056533" cy="741362"/>
          </a:xfrm>
        </p:spPr>
        <p:txBody>
          <a:bodyPr/>
          <a:lstStyle/>
          <a:p>
            <a:r>
              <a:rPr lang="en-GB" sz="3000" dirty="0"/>
              <a:t>Life course as an, ‘ecosystem’: the life course health development (LCHD) concept (see Arons, </a:t>
            </a:r>
            <a:r>
              <a:rPr lang="en-GB" sz="3000" dirty="0" err="1"/>
              <a:t>Schickendanz</a:t>
            </a:r>
            <a:r>
              <a:rPr lang="en-GB" sz="3000" dirty="0"/>
              <a:t> and </a:t>
            </a:r>
            <a:r>
              <a:rPr lang="en-GB" sz="3000" dirty="0" err="1"/>
              <a:t>Hafon</a:t>
            </a:r>
            <a:r>
              <a:rPr lang="en-GB" sz="3000" dirty="0"/>
              <a:t>, 2022)  </a:t>
            </a:r>
          </a:p>
        </p:txBody>
      </p:sp>
      <p:sp>
        <p:nvSpPr>
          <p:cNvPr id="3" name="Content Placeholder 2">
            <a:extLst>
              <a:ext uri="{FF2B5EF4-FFF2-40B4-BE49-F238E27FC236}">
                <a16:creationId xmlns:a16="http://schemas.microsoft.com/office/drawing/2014/main" id="{242A0827-0BCA-D402-83F4-1DEB5C4A0799}"/>
              </a:ext>
            </a:extLst>
          </p:cNvPr>
          <p:cNvSpPr>
            <a:spLocks noGrp="1"/>
          </p:cNvSpPr>
          <p:nvPr>
            <p:ph sz="quarter" idx="1"/>
          </p:nvPr>
        </p:nvSpPr>
        <p:spPr>
          <a:xfrm>
            <a:off x="135467" y="880533"/>
            <a:ext cx="12056533" cy="5977467"/>
          </a:xfrm>
        </p:spPr>
        <p:txBody>
          <a:bodyPr/>
          <a:lstStyle/>
          <a:p>
            <a:pPr marL="0" indent="0">
              <a:buNone/>
            </a:pPr>
            <a:endParaRPr lang="en-GB" sz="2800" b="1" dirty="0"/>
          </a:p>
          <a:p>
            <a:pPr marL="0" indent="0">
              <a:buNone/>
            </a:pPr>
            <a:endParaRPr lang="en-GB" sz="2800" b="1" dirty="0"/>
          </a:p>
          <a:p>
            <a:pPr marL="0" indent="0">
              <a:buNone/>
            </a:pPr>
            <a:endParaRPr lang="en-GB" sz="2800" b="1" dirty="0"/>
          </a:p>
          <a:p>
            <a:pPr marL="0" indent="0">
              <a:buNone/>
            </a:pPr>
            <a:endParaRPr lang="en-GB" sz="2800" b="1" dirty="0"/>
          </a:p>
          <a:p>
            <a:pPr marL="0" indent="0">
              <a:buNone/>
            </a:pPr>
            <a:endParaRPr lang="en-GB" sz="2800" b="1" dirty="0"/>
          </a:p>
          <a:p>
            <a:pPr marL="0" indent="0">
              <a:buNone/>
            </a:pPr>
            <a:endParaRPr lang="en-GB" sz="2800" b="1" dirty="0"/>
          </a:p>
          <a:p>
            <a:pPr marL="0" indent="0">
              <a:buNone/>
            </a:pPr>
            <a:endParaRPr lang="en-GB" sz="2800" b="1" dirty="0"/>
          </a:p>
          <a:p>
            <a:pPr marL="0" indent="0">
              <a:buNone/>
            </a:pPr>
            <a:endParaRPr lang="en-GB" sz="2800" b="1" dirty="0"/>
          </a:p>
          <a:p>
            <a:pPr marL="0" indent="0">
              <a:buNone/>
            </a:pPr>
            <a:endParaRPr lang="en-GB" sz="2800" b="1" dirty="0"/>
          </a:p>
          <a:p>
            <a:pPr marL="0" indent="0">
              <a:buNone/>
            </a:pPr>
            <a:r>
              <a:rPr lang="en-GB" sz="2800" b="1" dirty="0"/>
              <a:t>‘Life course health development (LCHD) conceptual diagram’ </a:t>
            </a:r>
            <a:r>
              <a:rPr lang="en-GB" sz="2800" dirty="0"/>
              <a:t>– showing an, ‘ecosystem of health development as a dynamic interplay of biologic, social, and psychological factors over time’ (see Arons,</a:t>
            </a:r>
            <a:r>
              <a:rPr lang="de-DE" sz="2800" dirty="0"/>
              <a:t> Schickendanz and Halfon 2022, </a:t>
            </a:r>
            <a:r>
              <a:rPr lang="en-GB" sz="2800" dirty="0"/>
              <a:t>p. 368)</a:t>
            </a:r>
            <a:endParaRPr lang="en-GB" dirty="0"/>
          </a:p>
        </p:txBody>
      </p:sp>
      <p:pic>
        <p:nvPicPr>
          <p:cNvPr id="5" name="Content Placeholder 3">
            <a:extLst>
              <a:ext uri="{FF2B5EF4-FFF2-40B4-BE49-F238E27FC236}">
                <a16:creationId xmlns:a16="http://schemas.microsoft.com/office/drawing/2014/main" id="{0B1658D5-EB4D-F0B5-AE20-8BC7BE11FE3C}"/>
              </a:ext>
            </a:extLst>
          </p:cNvPr>
          <p:cNvPicPr>
            <a:picLocks noChangeAspect="1"/>
          </p:cNvPicPr>
          <p:nvPr/>
        </p:nvPicPr>
        <p:blipFill rotWithShape="1">
          <a:blip r:embed="rId3"/>
          <a:srcRect b="3639"/>
          <a:stretch>
            <a:fillRect/>
          </a:stretch>
        </p:blipFill>
        <p:spPr bwMode="auto">
          <a:xfrm>
            <a:off x="1736713" y="1016001"/>
            <a:ext cx="8854040" cy="4296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6380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7067-6CCF-7C76-95BA-8B09A35373B4}"/>
              </a:ext>
            </a:extLst>
          </p:cNvPr>
          <p:cNvSpPr>
            <a:spLocks noGrp="1"/>
          </p:cNvSpPr>
          <p:nvPr>
            <p:ph type="title"/>
          </p:nvPr>
        </p:nvSpPr>
        <p:spPr>
          <a:xfrm>
            <a:off x="186265" y="274638"/>
            <a:ext cx="12005735" cy="478907"/>
          </a:xfrm>
        </p:spPr>
        <p:txBody>
          <a:bodyPr/>
          <a:lstStyle/>
          <a:p>
            <a:br>
              <a:rPr lang="en-GB" sz="2400" dirty="0"/>
            </a:br>
            <a:r>
              <a:rPr lang="en-GB" sz="3200" dirty="0"/>
              <a:t>Life course as an, ‘ecological’ framework (Tomlinson et al, 2022)</a:t>
            </a:r>
          </a:p>
        </p:txBody>
      </p:sp>
      <p:pic>
        <p:nvPicPr>
          <p:cNvPr id="6" name="Picture 2">
            <a:extLst>
              <a:ext uri="{FF2B5EF4-FFF2-40B4-BE49-F238E27FC236}">
                <a16:creationId xmlns:a16="http://schemas.microsoft.com/office/drawing/2014/main" id="{77CF6034-A106-E7FA-B936-1C8B7EC3D8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1066" y="907920"/>
            <a:ext cx="5020733" cy="5042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9F093E09-C139-F18D-F4A3-CC26AD468F75}"/>
              </a:ext>
            </a:extLst>
          </p:cNvPr>
          <p:cNvSpPr txBox="1"/>
          <p:nvPr/>
        </p:nvSpPr>
        <p:spPr>
          <a:xfrm>
            <a:off x="6841066" y="6003330"/>
            <a:ext cx="4876801" cy="646331"/>
          </a:xfrm>
          <a:prstGeom prst="rect">
            <a:avLst/>
          </a:prstGeom>
          <a:noFill/>
        </p:spPr>
        <p:txBody>
          <a:bodyPr wrap="square" rtlCol="0">
            <a:spAutoFit/>
          </a:bodyPr>
          <a:lstStyle/>
          <a:p>
            <a:r>
              <a:rPr lang="en-GB" dirty="0"/>
              <a:t>Proximal and distal risk factors in a life course ecological approach (see Tomlinson et al., 2022)</a:t>
            </a:r>
          </a:p>
        </p:txBody>
      </p:sp>
      <p:sp>
        <p:nvSpPr>
          <p:cNvPr id="9" name="TextBox 8">
            <a:extLst>
              <a:ext uri="{FF2B5EF4-FFF2-40B4-BE49-F238E27FC236}">
                <a16:creationId xmlns:a16="http://schemas.microsoft.com/office/drawing/2014/main" id="{69E07BAB-FB65-EDE9-B646-48E5B52F2FF8}"/>
              </a:ext>
            </a:extLst>
          </p:cNvPr>
          <p:cNvSpPr txBox="1"/>
          <p:nvPr/>
        </p:nvSpPr>
        <p:spPr>
          <a:xfrm>
            <a:off x="186265" y="872563"/>
            <a:ext cx="6654801" cy="5632311"/>
          </a:xfrm>
          <a:prstGeom prst="rect">
            <a:avLst/>
          </a:prstGeom>
          <a:noFill/>
        </p:spPr>
        <p:txBody>
          <a:bodyPr wrap="square" rtlCol="0">
            <a:spAutoFit/>
          </a:bodyPr>
          <a:lstStyle/>
          <a:p>
            <a:r>
              <a:rPr lang="en-GB" sz="3000" dirty="0"/>
              <a:t>The, ‘ecological life course perspective’ displays how what happens to a child at each developmental stage is shaped &amp; influenced by earlier stages; discrete interventions (targeting a single issue &amp; developmental period) are essential, but need to be complemented by programmes targeting other influences, e.g. physical environment, policy, and institutions.  To realise their development potential, children &amp; adolescents require, ‘enabling environments’ across the life course (Tomlinson et al., 2022, p. 1)</a:t>
            </a:r>
          </a:p>
        </p:txBody>
      </p:sp>
    </p:spTree>
    <p:extLst>
      <p:ext uri="{BB962C8B-B14F-4D97-AF65-F5344CB8AC3E}">
        <p14:creationId xmlns:p14="http://schemas.microsoft.com/office/powerpoint/2010/main" val="4288674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A7668DC-CC8D-D37F-B010-7125F5F4C6ED}"/>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2135861" y="190569"/>
            <a:ext cx="6449339" cy="64768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D7CA22-EEA2-822A-0533-3120A05E5868}"/>
              </a:ext>
            </a:extLst>
          </p:cNvPr>
          <p:cNvSpPr txBox="1"/>
          <p:nvPr/>
        </p:nvSpPr>
        <p:spPr>
          <a:xfrm>
            <a:off x="7823201" y="5571067"/>
            <a:ext cx="3860800" cy="923330"/>
          </a:xfrm>
          <a:prstGeom prst="rect">
            <a:avLst/>
          </a:prstGeom>
          <a:noFill/>
        </p:spPr>
        <p:txBody>
          <a:bodyPr wrap="square" rtlCol="0">
            <a:spAutoFit/>
          </a:bodyPr>
          <a:lstStyle/>
          <a:p>
            <a:r>
              <a:rPr lang="en-GB" dirty="0"/>
              <a:t>Proximal and distal risk factors in a life course ecological approach (see Tomlinson et al., 2022)</a:t>
            </a:r>
          </a:p>
        </p:txBody>
      </p:sp>
    </p:spTree>
    <p:extLst>
      <p:ext uri="{BB962C8B-B14F-4D97-AF65-F5344CB8AC3E}">
        <p14:creationId xmlns:p14="http://schemas.microsoft.com/office/powerpoint/2010/main" val="2801629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86248-DAD6-DB3E-97C2-B40CE1959C4F}"/>
              </a:ext>
            </a:extLst>
          </p:cNvPr>
          <p:cNvSpPr>
            <a:spLocks noGrp="1"/>
          </p:cNvSpPr>
          <p:nvPr>
            <p:ph type="title"/>
          </p:nvPr>
        </p:nvSpPr>
        <p:spPr>
          <a:xfrm>
            <a:off x="220133" y="274639"/>
            <a:ext cx="11751734" cy="403788"/>
          </a:xfrm>
        </p:spPr>
        <p:txBody>
          <a:bodyPr/>
          <a:lstStyle/>
          <a:p>
            <a:r>
              <a:rPr lang="en-GB" sz="3000" dirty="0"/>
              <a:t>The life course approach to health/wellbeing: before birth to after death</a:t>
            </a:r>
          </a:p>
        </p:txBody>
      </p:sp>
      <p:sp>
        <p:nvSpPr>
          <p:cNvPr id="3" name="Content Placeholder 2">
            <a:extLst>
              <a:ext uri="{FF2B5EF4-FFF2-40B4-BE49-F238E27FC236}">
                <a16:creationId xmlns:a16="http://schemas.microsoft.com/office/drawing/2014/main" id="{310A65EF-2E31-225A-2C47-4A1F013B1609}"/>
              </a:ext>
            </a:extLst>
          </p:cNvPr>
          <p:cNvSpPr>
            <a:spLocks noGrp="1"/>
          </p:cNvSpPr>
          <p:nvPr>
            <p:ph sz="quarter" idx="1"/>
          </p:nvPr>
        </p:nvSpPr>
        <p:spPr>
          <a:xfrm>
            <a:off x="220133" y="678427"/>
            <a:ext cx="11971867" cy="5904934"/>
          </a:xfrm>
        </p:spPr>
        <p:txBody>
          <a:bodyPr/>
          <a:lstStyle/>
          <a:p>
            <a:r>
              <a:rPr lang="en-GB" sz="3000" b="1" dirty="0"/>
              <a:t>Preconception/(pre-) pregnancy care:</a:t>
            </a:r>
            <a:r>
              <a:rPr lang="en-GB" sz="3000" dirty="0"/>
              <a:t> biomedical/behavioural/social health interventions to women and couples before conception/during pregnancy </a:t>
            </a:r>
          </a:p>
          <a:p>
            <a:endParaRPr lang="en-GB" sz="3000" b="1" dirty="0"/>
          </a:p>
          <a:p>
            <a:pPr marL="0" indent="0">
              <a:buNone/>
            </a:pPr>
            <a:endParaRPr lang="en-GB" sz="3000" b="1" dirty="0"/>
          </a:p>
          <a:p>
            <a:r>
              <a:rPr lang="en-GB" sz="3000" b="1" dirty="0"/>
              <a:t>Good start to life</a:t>
            </a:r>
            <a:r>
              <a:rPr lang="en-GB" sz="3000" dirty="0">
                <a:latin typeface="Athiti" panose="020B0502040204020203" pitchFamily="2" charset="-34"/>
                <a:cs typeface="Athiti" panose="020B0502040204020203" pitchFamily="2" charset="-34"/>
              </a:rPr>
              <a:t>*: </a:t>
            </a:r>
          </a:p>
          <a:p>
            <a:pPr lvl="1"/>
            <a:r>
              <a:rPr lang="en-GB" sz="2800" dirty="0"/>
              <a:t>newborn (&lt; 28 days of age= newborn infant); infants (&lt;year)</a:t>
            </a:r>
            <a:endParaRPr lang="en-GB" sz="3000" b="1" dirty="0"/>
          </a:p>
          <a:p>
            <a:pPr marL="0" indent="0">
              <a:buNone/>
            </a:pPr>
            <a:endParaRPr lang="en-GB" sz="3000" b="1" dirty="0"/>
          </a:p>
          <a:p>
            <a:r>
              <a:rPr lang="en-GB" sz="3000" b="1" dirty="0"/>
              <a:t>Optimal development</a:t>
            </a:r>
            <a:r>
              <a:rPr lang="en-GB" sz="3000" dirty="0">
                <a:latin typeface="Athiti" panose="020B0502040204020203" pitchFamily="2" charset="-34"/>
                <a:cs typeface="Athiti" panose="020B0502040204020203" pitchFamily="2" charset="-34"/>
              </a:rPr>
              <a:t>*</a:t>
            </a:r>
            <a:r>
              <a:rPr lang="en-GB" sz="3000" dirty="0"/>
              <a:t>: </a:t>
            </a:r>
          </a:p>
          <a:p>
            <a:pPr lvl="1"/>
            <a:r>
              <a:rPr lang="en-GB" sz="2800" dirty="0"/>
              <a:t>children, including young children (1–4 years) and older children (5–9 years)</a:t>
            </a:r>
          </a:p>
          <a:p>
            <a:pPr lvl="1"/>
            <a:r>
              <a:rPr lang="en-GB" sz="2800" dirty="0"/>
              <a:t>Adolescents</a:t>
            </a:r>
            <a:r>
              <a:rPr lang="en-GB" sz="2800" dirty="0">
                <a:latin typeface="Athiti" panose="020B0502040204020203" pitchFamily="2" charset="-34"/>
                <a:cs typeface="Athiti" panose="020B0502040204020203" pitchFamily="2" charset="-34"/>
              </a:rPr>
              <a:t> </a:t>
            </a:r>
            <a:r>
              <a:rPr lang="en-GB" sz="2800" dirty="0"/>
              <a:t>(10–19 years)  </a:t>
            </a:r>
          </a:p>
          <a:p>
            <a:pPr lvl="1"/>
            <a:r>
              <a:rPr lang="en-GB" sz="2800" dirty="0"/>
              <a:t>Young people (10–24 years);                                                                                       youth (15–24 years) </a:t>
            </a:r>
          </a:p>
        </p:txBody>
      </p:sp>
      <p:pic>
        <p:nvPicPr>
          <p:cNvPr id="1026" name="Picture 2">
            <a:extLst>
              <a:ext uri="{FF2B5EF4-FFF2-40B4-BE49-F238E27FC236}">
                <a16:creationId xmlns:a16="http://schemas.microsoft.com/office/drawing/2014/main" id="{E5B0EA83-5479-F3ED-D7E3-5898E48399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5846" y="1833029"/>
            <a:ext cx="1830220" cy="124787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70E2E7F-08C0-0466-F354-A02195B3F92F}"/>
              </a:ext>
            </a:extLst>
          </p:cNvPr>
          <p:cNvPicPr>
            <a:picLocks noChangeAspect="1"/>
          </p:cNvPicPr>
          <p:nvPr/>
        </p:nvPicPr>
        <p:blipFill>
          <a:blip r:embed="rId4"/>
          <a:stretch>
            <a:fillRect/>
          </a:stretch>
        </p:blipFill>
        <p:spPr>
          <a:xfrm>
            <a:off x="6650953" y="1777841"/>
            <a:ext cx="1871817" cy="1247878"/>
          </a:xfrm>
          <a:prstGeom prst="rect">
            <a:avLst/>
          </a:prstGeom>
        </p:spPr>
      </p:pic>
      <p:pic>
        <p:nvPicPr>
          <p:cNvPr id="5" name="Picture 2" descr="74,700+ Baby 3 Month Stock Photos, Pictures &amp; Royalty-Free ...">
            <a:extLst>
              <a:ext uri="{FF2B5EF4-FFF2-40B4-BE49-F238E27FC236}">
                <a16:creationId xmlns:a16="http://schemas.microsoft.com/office/drawing/2014/main" id="{D09ECF03-E495-79D9-FD49-8715191901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0947" y="3630894"/>
            <a:ext cx="1523399" cy="11161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A75E6C0-E15C-FE23-488E-887596915A45}"/>
              </a:ext>
            </a:extLst>
          </p:cNvPr>
          <p:cNvPicPr>
            <a:picLocks noChangeAspect="1"/>
          </p:cNvPicPr>
          <p:nvPr/>
        </p:nvPicPr>
        <p:blipFill>
          <a:blip r:embed="rId6"/>
          <a:stretch>
            <a:fillRect/>
          </a:stretch>
        </p:blipFill>
        <p:spPr>
          <a:xfrm>
            <a:off x="9027623" y="2441641"/>
            <a:ext cx="1523399" cy="1013753"/>
          </a:xfrm>
          <a:prstGeom prst="rect">
            <a:avLst/>
          </a:prstGeom>
        </p:spPr>
      </p:pic>
      <p:pic>
        <p:nvPicPr>
          <p:cNvPr id="7" name="Picture 6">
            <a:extLst>
              <a:ext uri="{FF2B5EF4-FFF2-40B4-BE49-F238E27FC236}">
                <a16:creationId xmlns:a16="http://schemas.microsoft.com/office/drawing/2014/main" id="{61F60347-31E9-F62B-E4DF-965C1C88E422}"/>
              </a:ext>
            </a:extLst>
          </p:cNvPr>
          <p:cNvPicPr>
            <a:picLocks noChangeAspect="1"/>
          </p:cNvPicPr>
          <p:nvPr/>
        </p:nvPicPr>
        <p:blipFill>
          <a:blip r:embed="rId7"/>
          <a:stretch>
            <a:fillRect/>
          </a:stretch>
        </p:blipFill>
        <p:spPr>
          <a:xfrm>
            <a:off x="4949314" y="5333097"/>
            <a:ext cx="1665383" cy="1247877"/>
          </a:xfrm>
          <a:prstGeom prst="rect">
            <a:avLst/>
          </a:prstGeom>
        </p:spPr>
      </p:pic>
      <p:pic>
        <p:nvPicPr>
          <p:cNvPr id="8" name="Picture 7">
            <a:extLst>
              <a:ext uri="{FF2B5EF4-FFF2-40B4-BE49-F238E27FC236}">
                <a16:creationId xmlns:a16="http://schemas.microsoft.com/office/drawing/2014/main" id="{D34B4819-D8DB-BE8D-F29D-3311D96B038E}"/>
              </a:ext>
            </a:extLst>
          </p:cNvPr>
          <p:cNvPicPr>
            <a:picLocks noChangeAspect="1"/>
          </p:cNvPicPr>
          <p:nvPr/>
        </p:nvPicPr>
        <p:blipFill>
          <a:blip r:embed="rId8"/>
          <a:stretch>
            <a:fillRect/>
          </a:stretch>
        </p:blipFill>
        <p:spPr>
          <a:xfrm>
            <a:off x="6835262" y="5319955"/>
            <a:ext cx="933706" cy="1408129"/>
          </a:xfrm>
          <a:prstGeom prst="rect">
            <a:avLst/>
          </a:prstGeom>
        </p:spPr>
      </p:pic>
      <p:pic>
        <p:nvPicPr>
          <p:cNvPr id="9" name="Picture 8">
            <a:extLst>
              <a:ext uri="{FF2B5EF4-FFF2-40B4-BE49-F238E27FC236}">
                <a16:creationId xmlns:a16="http://schemas.microsoft.com/office/drawing/2014/main" id="{828322F4-AD1A-1061-F243-5084FAC5A875}"/>
              </a:ext>
            </a:extLst>
          </p:cNvPr>
          <p:cNvPicPr>
            <a:picLocks noChangeAspect="1"/>
          </p:cNvPicPr>
          <p:nvPr/>
        </p:nvPicPr>
        <p:blipFill>
          <a:blip r:embed="rId9"/>
          <a:stretch>
            <a:fillRect/>
          </a:stretch>
        </p:blipFill>
        <p:spPr>
          <a:xfrm>
            <a:off x="7882885" y="5373012"/>
            <a:ext cx="1710572" cy="1247877"/>
          </a:xfrm>
          <a:prstGeom prst="rect">
            <a:avLst/>
          </a:prstGeom>
        </p:spPr>
      </p:pic>
      <p:pic>
        <p:nvPicPr>
          <p:cNvPr id="10" name="Picture 9">
            <a:extLst>
              <a:ext uri="{FF2B5EF4-FFF2-40B4-BE49-F238E27FC236}">
                <a16:creationId xmlns:a16="http://schemas.microsoft.com/office/drawing/2014/main" id="{496C2739-3C71-5128-ACD8-2DFD95741572}"/>
              </a:ext>
            </a:extLst>
          </p:cNvPr>
          <p:cNvPicPr>
            <a:picLocks noChangeAspect="1"/>
          </p:cNvPicPr>
          <p:nvPr/>
        </p:nvPicPr>
        <p:blipFill>
          <a:blip r:embed="rId10"/>
          <a:stretch>
            <a:fillRect/>
          </a:stretch>
        </p:blipFill>
        <p:spPr>
          <a:xfrm>
            <a:off x="9873776" y="5373012"/>
            <a:ext cx="1816166" cy="1207962"/>
          </a:xfrm>
          <a:prstGeom prst="rect">
            <a:avLst/>
          </a:prstGeom>
        </p:spPr>
      </p:pic>
    </p:spTree>
    <p:extLst>
      <p:ext uri="{BB962C8B-B14F-4D97-AF65-F5344CB8AC3E}">
        <p14:creationId xmlns:p14="http://schemas.microsoft.com/office/powerpoint/2010/main" val="46208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1B7C63-D4EB-6CDA-F664-27613D20FA30}"/>
              </a:ext>
            </a:extLst>
          </p:cNvPr>
          <p:cNvSpPr>
            <a:spLocks noGrp="1"/>
          </p:cNvSpPr>
          <p:nvPr>
            <p:ph sz="quarter" idx="1"/>
          </p:nvPr>
        </p:nvSpPr>
        <p:spPr>
          <a:xfrm>
            <a:off x="206477" y="176982"/>
            <a:ext cx="11985523" cy="5842818"/>
          </a:xfrm>
        </p:spPr>
        <p:txBody>
          <a:bodyPr/>
          <a:lstStyle/>
          <a:p>
            <a:r>
              <a:rPr lang="en-GB" sz="3000" b="1" dirty="0"/>
              <a:t>Adult health and wellbeing</a:t>
            </a:r>
            <a:r>
              <a:rPr lang="en-GB" sz="3000" dirty="0">
                <a:latin typeface="Athiti" panose="020B0502040204020203" pitchFamily="2" charset="-34"/>
                <a:cs typeface="Athiti" panose="020B0502040204020203" pitchFamily="2" charset="-34"/>
              </a:rPr>
              <a:t>*</a:t>
            </a:r>
            <a:r>
              <a:rPr lang="en-GB" sz="3000" b="1" dirty="0"/>
              <a:t> </a:t>
            </a:r>
          </a:p>
          <a:p>
            <a:pPr lvl="1"/>
            <a:r>
              <a:rPr lang="en-GB" sz="2800" dirty="0"/>
              <a:t>Adults (from 30–44 and from 45–59) including pre-pregnancy </a:t>
            </a:r>
          </a:p>
          <a:p>
            <a:pPr lvl="1"/>
            <a:r>
              <a:rPr lang="en-GB" sz="2800" dirty="0"/>
              <a:t>Older people (ages 60 and over) </a:t>
            </a:r>
          </a:p>
          <a:p>
            <a:pPr marL="319088" lvl="1" indent="0">
              <a:buNone/>
            </a:pPr>
            <a:endParaRPr lang="en-GB" sz="2800" dirty="0"/>
          </a:p>
          <a:p>
            <a:pPr marL="319088" lvl="1" indent="0">
              <a:buNone/>
            </a:pPr>
            <a:endParaRPr lang="en-GB" sz="2800" dirty="0"/>
          </a:p>
          <a:p>
            <a:pPr marL="319088" lvl="1" indent="0">
              <a:buNone/>
            </a:pPr>
            <a:endParaRPr lang="en-GB" sz="2800" dirty="0"/>
          </a:p>
          <a:p>
            <a:r>
              <a:rPr lang="en-GB" sz="3000" b="1" dirty="0"/>
              <a:t>Palliative care</a:t>
            </a:r>
            <a:r>
              <a:rPr lang="en-GB" sz="3200" b="1" dirty="0"/>
              <a:t>: </a:t>
            </a:r>
            <a:r>
              <a:rPr lang="en-GB" sz="3200" dirty="0"/>
              <a:t>prevention/relief of suffering via early identification/correct assessment/treatment of pain/care (physical, psychosocial, spiritual, emotional – including to family members after a person’s death)</a:t>
            </a:r>
          </a:p>
          <a:p>
            <a:pPr marL="0" indent="0">
              <a:buNone/>
            </a:pPr>
            <a:endParaRPr lang="en-GB" sz="2800" dirty="0"/>
          </a:p>
          <a:p>
            <a:pPr marL="0" indent="0">
              <a:buNone/>
            </a:pPr>
            <a:endParaRPr lang="en-GB" sz="2800" dirty="0"/>
          </a:p>
          <a:p>
            <a:pPr marL="0" indent="0">
              <a:buNone/>
            </a:pPr>
            <a:endParaRPr lang="en-GB" sz="2800" dirty="0"/>
          </a:p>
          <a:p>
            <a:pPr marL="0" indent="0">
              <a:buNone/>
            </a:pPr>
            <a:r>
              <a:rPr lang="en-GB" sz="1400" dirty="0"/>
              <a:t>(</a:t>
            </a:r>
            <a:r>
              <a:rPr lang="en-GB" sz="1400" dirty="0">
                <a:latin typeface="Athiti" panose="020B0502040204020203" pitchFamily="2" charset="-34"/>
                <a:cs typeface="Athiti" panose="020B0502040204020203" pitchFamily="2" charset="-34"/>
              </a:rPr>
              <a:t>*</a:t>
            </a:r>
            <a:r>
              <a:rPr lang="en-GB" sz="1400" dirty="0"/>
              <a:t> WHO, UNICEF/United Nations (UN)-agency approximate age group categories – see WHO, 2025)</a:t>
            </a:r>
          </a:p>
          <a:p>
            <a:pPr marL="0" indent="0">
              <a:buNone/>
            </a:pPr>
            <a:r>
              <a:rPr lang="en-GB" sz="1400" dirty="0"/>
              <a:t>(See: WHO, 2018; 2024; 2024a; 2025; 2026; Weston, 2022; UN 2020)  </a:t>
            </a:r>
          </a:p>
          <a:p>
            <a:endParaRPr lang="en-GB" dirty="0"/>
          </a:p>
        </p:txBody>
      </p:sp>
      <p:pic>
        <p:nvPicPr>
          <p:cNvPr id="5" name="Picture 4">
            <a:extLst>
              <a:ext uri="{FF2B5EF4-FFF2-40B4-BE49-F238E27FC236}">
                <a16:creationId xmlns:a16="http://schemas.microsoft.com/office/drawing/2014/main" id="{1E79A368-8263-5C0B-A832-E2DEF6DB5B99}"/>
              </a:ext>
            </a:extLst>
          </p:cNvPr>
          <p:cNvPicPr>
            <a:picLocks noChangeAspect="1"/>
          </p:cNvPicPr>
          <p:nvPr/>
        </p:nvPicPr>
        <p:blipFill>
          <a:blip r:embed="rId3"/>
          <a:stretch>
            <a:fillRect/>
          </a:stretch>
        </p:blipFill>
        <p:spPr>
          <a:xfrm>
            <a:off x="2926790" y="4585115"/>
            <a:ext cx="2267201" cy="1511467"/>
          </a:xfrm>
          <a:prstGeom prst="rect">
            <a:avLst/>
          </a:prstGeom>
        </p:spPr>
      </p:pic>
      <p:pic>
        <p:nvPicPr>
          <p:cNvPr id="6" name="Picture 5">
            <a:extLst>
              <a:ext uri="{FF2B5EF4-FFF2-40B4-BE49-F238E27FC236}">
                <a16:creationId xmlns:a16="http://schemas.microsoft.com/office/drawing/2014/main" id="{F9A5FB30-7B28-4D78-577E-8C9A82E75EFB}"/>
              </a:ext>
            </a:extLst>
          </p:cNvPr>
          <p:cNvPicPr>
            <a:picLocks noChangeAspect="1"/>
          </p:cNvPicPr>
          <p:nvPr/>
        </p:nvPicPr>
        <p:blipFill>
          <a:blip r:embed="rId4"/>
          <a:stretch>
            <a:fillRect/>
          </a:stretch>
        </p:blipFill>
        <p:spPr>
          <a:xfrm>
            <a:off x="1749230" y="1784032"/>
            <a:ext cx="2134180" cy="1195141"/>
          </a:xfrm>
          <a:prstGeom prst="rect">
            <a:avLst/>
          </a:prstGeom>
        </p:spPr>
      </p:pic>
      <p:pic>
        <p:nvPicPr>
          <p:cNvPr id="7" name="Picture 6">
            <a:extLst>
              <a:ext uri="{FF2B5EF4-FFF2-40B4-BE49-F238E27FC236}">
                <a16:creationId xmlns:a16="http://schemas.microsoft.com/office/drawing/2014/main" id="{AA5A6DA7-D1F4-D9AE-F1A9-1A39FF2043D1}"/>
              </a:ext>
            </a:extLst>
          </p:cNvPr>
          <p:cNvPicPr>
            <a:picLocks noChangeAspect="1"/>
          </p:cNvPicPr>
          <p:nvPr/>
        </p:nvPicPr>
        <p:blipFill>
          <a:blip r:embed="rId5"/>
          <a:stretch>
            <a:fillRect/>
          </a:stretch>
        </p:blipFill>
        <p:spPr>
          <a:xfrm>
            <a:off x="7694608" y="1386119"/>
            <a:ext cx="2039327" cy="1357080"/>
          </a:xfrm>
          <a:prstGeom prst="rect">
            <a:avLst/>
          </a:prstGeom>
        </p:spPr>
      </p:pic>
      <p:pic>
        <p:nvPicPr>
          <p:cNvPr id="8" name="Picture 7">
            <a:extLst>
              <a:ext uri="{FF2B5EF4-FFF2-40B4-BE49-F238E27FC236}">
                <a16:creationId xmlns:a16="http://schemas.microsoft.com/office/drawing/2014/main" id="{0F7A16AA-6420-F83B-449A-347B812049D8}"/>
              </a:ext>
            </a:extLst>
          </p:cNvPr>
          <p:cNvPicPr>
            <a:picLocks noChangeAspect="1"/>
          </p:cNvPicPr>
          <p:nvPr/>
        </p:nvPicPr>
        <p:blipFill>
          <a:blip r:embed="rId6"/>
          <a:stretch>
            <a:fillRect/>
          </a:stretch>
        </p:blipFill>
        <p:spPr>
          <a:xfrm>
            <a:off x="6095999" y="4585115"/>
            <a:ext cx="2423356" cy="1357080"/>
          </a:xfrm>
          <a:prstGeom prst="rect">
            <a:avLst/>
          </a:prstGeom>
        </p:spPr>
      </p:pic>
      <p:pic>
        <p:nvPicPr>
          <p:cNvPr id="9" name="Picture 8">
            <a:extLst>
              <a:ext uri="{FF2B5EF4-FFF2-40B4-BE49-F238E27FC236}">
                <a16:creationId xmlns:a16="http://schemas.microsoft.com/office/drawing/2014/main" id="{E0C070D8-3773-0932-0BE2-75F4C0291956}"/>
              </a:ext>
            </a:extLst>
          </p:cNvPr>
          <p:cNvPicPr>
            <a:picLocks noChangeAspect="1"/>
          </p:cNvPicPr>
          <p:nvPr/>
        </p:nvPicPr>
        <p:blipFill>
          <a:blip r:embed="rId7"/>
          <a:stretch>
            <a:fillRect/>
          </a:stretch>
        </p:blipFill>
        <p:spPr>
          <a:xfrm>
            <a:off x="5414229" y="1156624"/>
            <a:ext cx="1363541" cy="2049037"/>
          </a:xfrm>
          <a:prstGeom prst="rect">
            <a:avLst/>
          </a:prstGeom>
        </p:spPr>
      </p:pic>
    </p:spTree>
    <p:extLst>
      <p:ext uri="{BB962C8B-B14F-4D97-AF65-F5344CB8AC3E}">
        <p14:creationId xmlns:p14="http://schemas.microsoft.com/office/powerpoint/2010/main" val="1794366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16D5-852F-8262-F2DE-161981EEB158}"/>
              </a:ext>
            </a:extLst>
          </p:cNvPr>
          <p:cNvSpPr>
            <a:spLocks noGrp="1"/>
          </p:cNvSpPr>
          <p:nvPr>
            <p:ph type="title"/>
          </p:nvPr>
        </p:nvSpPr>
        <p:spPr>
          <a:xfrm>
            <a:off x="118533" y="176982"/>
            <a:ext cx="11954933" cy="501044"/>
          </a:xfrm>
        </p:spPr>
        <p:txBody>
          <a:bodyPr/>
          <a:lstStyle/>
          <a:p>
            <a:r>
              <a:rPr lang="en-GB" sz="2800" dirty="0"/>
              <a:t>Influencing a life/health/wellbeing trajectory: intervening</a:t>
            </a:r>
          </a:p>
        </p:txBody>
      </p:sp>
      <p:sp>
        <p:nvSpPr>
          <p:cNvPr id="3" name="Content Placeholder 2">
            <a:extLst>
              <a:ext uri="{FF2B5EF4-FFF2-40B4-BE49-F238E27FC236}">
                <a16:creationId xmlns:a16="http://schemas.microsoft.com/office/drawing/2014/main" id="{E899E18F-3DA9-ADE6-0252-9E2FE85E005C}"/>
              </a:ext>
            </a:extLst>
          </p:cNvPr>
          <p:cNvSpPr>
            <a:spLocks noGrp="1"/>
          </p:cNvSpPr>
          <p:nvPr>
            <p:ph sz="quarter" idx="1"/>
          </p:nvPr>
        </p:nvSpPr>
        <p:spPr>
          <a:xfrm>
            <a:off x="118533" y="626534"/>
            <a:ext cx="11954933" cy="6231466"/>
          </a:xfrm>
        </p:spPr>
        <p:txBody>
          <a:bodyPr/>
          <a:lstStyle/>
          <a:p>
            <a:r>
              <a:rPr lang="en-GB" sz="3000" dirty="0"/>
              <a:t>Evidence indicates that implementing a life course approach – &amp; intervening at critical periods – can contribute to longer lives in good health &amp; increase wellbeing across the life course.  Research suggests improved                                    health/wellbeing are associated with:</a:t>
            </a:r>
          </a:p>
          <a:p>
            <a:pPr lvl="1"/>
            <a:r>
              <a:rPr lang="en-GB" sz="3000" dirty="0"/>
              <a:t>early intervention (educational) programmes                                                      (due to, e.g. improved education,                                                                                   improved employment/earnings, reduced criminality)                                                  (see Heckman et al., 2010)</a:t>
            </a:r>
          </a:p>
          <a:p>
            <a:pPr lvl="1"/>
            <a:r>
              <a:rPr lang="en-GB" sz="3000" dirty="0"/>
              <a:t>adolescent-stage interventions (e.g. for mental health,                                   school feeding, HPV vaccination/cervical cancer                                            elimination – see WHO, 2024). </a:t>
            </a:r>
          </a:p>
          <a:p>
            <a:pPr lvl="2"/>
            <a:r>
              <a:rPr lang="en-GB" sz="2200" dirty="0"/>
              <a:t>   </a:t>
            </a:r>
            <a:r>
              <a:rPr lang="en-GB" sz="2800" b="1" i="1" dirty="0"/>
              <a:t>What other health/wellbeing interventions could                                                        	 help people at earlier stages of life?                                                                                                                                         </a:t>
            </a:r>
          </a:p>
          <a:p>
            <a:pPr marL="319088" lvl="1" indent="0">
              <a:buNone/>
            </a:pPr>
            <a:r>
              <a:rPr lang="en-GB" sz="3000" dirty="0"/>
              <a:t>                                                                                                            </a:t>
            </a:r>
          </a:p>
          <a:p>
            <a:pPr lvl="1"/>
            <a:endParaRPr lang="en-GB" sz="3000" dirty="0"/>
          </a:p>
          <a:p>
            <a:pPr lvl="1"/>
            <a:endParaRPr lang="en-GB" sz="3000"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02DAE482-E83B-3BD6-2166-507126A0FB26}"/>
              </a:ext>
            </a:extLst>
          </p:cNvPr>
          <p:cNvPicPr>
            <a:picLocks noChangeAspect="1"/>
          </p:cNvPicPr>
          <p:nvPr/>
        </p:nvPicPr>
        <p:blipFill>
          <a:blip r:embed="rId3"/>
          <a:stretch>
            <a:fillRect/>
          </a:stretch>
        </p:blipFill>
        <p:spPr>
          <a:xfrm>
            <a:off x="8492140" y="1594819"/>
            <a:ext cx="2528128" cy="1988528"/>
          </a:xfrm>
          <a:prstGeom prst="rect">
            <a:avLst/>
          </a:prstGeom>
        </p:spPr>
      </p:pic>
      <p:sp>
        <p:nvSpPr>
          <p:cNvPr id="5" name="TextBox 4">
            <a:extLst>
              <a:ext uri="{FF2B5EF4-FFF2-40B4-BE49-F238E27FC236}">
                <a16:creationId xmlns:a16="http://schemas.microsoft.com/office/drawing/2014/main" id="{07184A95-EC1F-B5B3-56F2-7B9C3069C0F6}"/>
              </a:ext>
            </a:extLst>
          </p:cNvPr>
          <p:cNvSpPr txBox="1"/>
          <p:nvPr/>
        </p:nvSpPr>
        <p:spPr>
          <a:xfrm>
            <a:off x="8348133" y="3583347"/>
            <a:ext cx="3843867" cy="369332"/>
          </a:xfrm>
          <a:prstGeom prst="rect">
            <a:avLst/>
          </a:prstGeom>
          <a:noFill/>
        </p:spPr>
        <p:txBody>
          <a:bodyPr wrap="square" rtlCol="0">
            <a:spAutoFit/>
          </a:bodyPr>
          <a:lstStyle/>
          <a:p>
            <a:r>
              <a:rPr lang="en-GB" dirty="0"/>
              <a:t>The High/Scope Perry Preschool Program </a:t>
            </a:r>
          </a:p>
        </p:txBody>
      </p:sp>
      <p:pic>
        <p:nvPicPr>
          <p:cNvPr id="6" name="Picture 5">
            <a:extLst>
              <a:ext uri="{FF2B5EF4-FFF2-40B4-BE49-F238E27FC236}">
                <a16:creationId xmlns:a16="http://schemas.microsoft.com/office/drawing/2014/main" id="{5BEDF4BC-7C3D-F221-0A0C-093F1DA769A8}"/>
              </a:ext>
            </a:extLst>
          </p:cNvPr>
          <p:cNvPicPr>
            <a:picLocks noChangeAspect="1"/>
          </p:cNvPicPr>
          <p:nvPr/>
        </p:nvPicPr>
        <p:blipFill>
          <a:blip r:embed="rId4"/>
          <a:stretch>
            <a:fillRect/>
          </a:stretch>
        </p:blipFill>
        <p:spPr>
          <a:xfrm>
            <a:off x="9302793" y="3952679"/>
            <a:ext cx="1675988" cy="2367666"/>
          </a:xfrm>
          <a:prstGeom prst="rect">
            <a:avLst/>
          </a:prstGeom>
        </p:spPr>
      </p:pic>
      <p:sp>
        <p:nvSpPr>
          <p:cNvPr id="7" name="TextBox 6">
            <a:extLst>
              <a:ext uri="{FF2B5EF4-FFF2-40B4-BE49-F238E27FC236}">
                <a16:creationId xmlns:a16="http://schemas.microsoft.com/office/drawing/2014/main" id="{44AE26EE-82B7-B9AA-ADC0-835654ADC7BB}"/>
              </a:ext>
            </a:extLst>
          </p:cNvPr>
          <p:cNvSpPr txBox="1"/>
          <p:nvPr/>
        </p:nvSpPr>
        <p:spPr>
          <a:xfrm>
            <a:off x="9302793" y="6231466"/>
            <a:ext cx="1991740" cy="369332"/>
          </a:xfrm>
          <a:prstGeom prst="rect">
            <a:avLst/>
          </a:prstGeom>
          <a:noFill/>
        </p:spPr>
        <p:txBody>
          <a:bodyPr wrap="square" rtlCol="0">
            <a:spAutoFit/>
          </a:bodyPr>
          <a:lstStyle/>
          <a:p>
            <a:r>
              <a:rPr lang="en-GB" dirty="0"/>
              <a:t>(WHO, 2024)</a:t>
            </a:r>
          </a:p>
        </p:txBody>
      </p:sp>
      <p:pic>
        <p:nvPicPr>
          <p:cNvPr id="9" name="Graphic 8" descr="Customer review with solid fill">
            <a:extLst>
              <a:ext uri="{FF2B5EF4-FFF2-40B4-BE49-F238E27FC236}">
                <a16:creationId xmlns:a16="http://schemas.microsoft.com/office/drawing/2014/main" id="{3B908D63-413B-D1BC-541F-81D4FB80156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03199" y="5774266"/>
            <a:ext cx="914400" cy="914400"/>
          </a:xfrm>
          <a:prstGeom prst="rect">
            <a:avLst/>
          </a:prstGeom>
        </p:spPr>
      </p:pic>
    </p:spTree>
    <p:extLst>
      <p:ext uri="{BB962C8B-B14F-4D97-AF65-F5344CB8AC3E}">
        <p14:creationId xmlns:p14="http://schemas.microsoft.com/office/powerpoint/2010/main" val="1088395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2B529-929F-088A-9054-792E0784388E}"/>
              </a:ext>
            </a:extLst>
          </p:cNvPr>
          <p:cNvSpPr>
            <a:spLocks noGrp="1"/>
          </p:cNvSpPr>
          <p:nvPr>
            <p:ph type="title"/>
          </p:nvPr>
        </p:nvSpPr>
        <p:spPr>
          <a:xfrm>
            <a:off x="372532" y="287867"/>
            <a:ext cx="11819468" cy="795866"/>
          </a:xfrm>
        </p:spPr>
        <p:txBody>
          <a:bodyPr/>
          <a:lstStyle/>
          <a:p>
            <a:r>
              <a:rPr lang="en-GB" sz="3000" dirty="0"/>
              <a:t>Examples of life course health/wellbeing interventions targeted at early life stages (see Tomlinson et al., 2022)</a:t>
            </a:r>
          </a:p>
        </p:txBody>
      </p:sp>
      <p:sp>
        <p:nvSpPr>
          <p:cNvPr id="3" name="Content Placeholder 2">
            <a:extLst>
              <a:ext uri="{FF2B5EF4-FFF2-40B4-BE49-F238E27FC236}">
                <a16:creationId xmlns:a16="http://schemas.microsoft.com/office/drawing/2014/main" id="{904E87A6-4035-EC28-0303-642F21417B8A}"/>
              </a:ext>
            </a:extLst>
          </p:cNvPr>
          <p:cNvSpPr>
            <a:spLocks noGrp="1"/>
          </p:cNvSpPr>
          <p:nvPr>
            <p:ph sz="quarter" idx="1"/>
          </p:nvPr>
        </p:nvSpPr>
        <p:spPr>
          <a:xfrm>
            <a:off x="0" y="931332"/>
            <a:ext cx="12192000" cy="5774267"/>
          </a:xfrm>
        </p:spPr>
        <p:txBody>
          <a:bodyPr/>
          <a:lstStyle/>
          <a:p>
            <a:r>
              <a:rPr lang="en-GB" sz="3200" b="1" dirty="0"/>
              <a:t>Biological and psychosocial interventions</a:t>
            </a:r>
            <a:r>
              <a:rPr lang="en-GB" sz="3000" b="1" dirty="0"/>
              <a:t>: </a:t>
            </a:r>
            <a:r>
              <a:rPr lang="en-GB" sz="3000" dirty="0"/>
              <a:t>Antenatal, childbirth, and postnatal care • HIV prevention and care • Nutrition • Responsive care • Immunisation • Management of childhood illness • Physical activity • Adolescent friendly sexual and reproductive health services • Adolescent and caregiver mental health • Care for developmental delays, disorders, and disabilities • Injury prevention </a:t>
            </a:r>
          </a:p>
          <a:p>
            <a:r>
              <a:rPr lang="en-GB" sz="3200" b="1" dirty="0"/>
              <a:t>Supportive policies: </a:t>
            </a:r>
            <a:r>
              <a:rPr lang="en-GB" sz="3000" dirty="0"/>
              <a:t>Minimum wage • Universal healthcare • Maternity protection • Food safety and labelling • Affordable child care • Universal access to education • Sexual and reproductive rights • Road safety regulations • Tobacco and alcohol taxation • Family friendly workplace policies • Social protection schemes </a:t>
            </a:r>
          </a:p>
          <a:p>
            <a:r>
              <a:rPr lang="en-GB" sz="3200" b="1" dirty="0"/>
              <a:t>Supportive physical environment: </a:t>
            </a:r>
            <a:r>
              <a:rPr lang="en-GB" sz="3000" dirty="0"/>
              <a:t>Clean water • Adequate sanitation                 • Clean air • Clean energy • Environments free of toxins • Secure places for recreation • Safe roads • Smoke-free public spaces • Child friendly urban design</a:t>
            </a:r>
          </a:p>
        </p:txBody>
      </p:sp>
    </p:spTree>
    <p:extLst>
      <p:ext uri="{BB962C8B-B14F-4D97-AF65-F5344CB8AC3E}">
        <p14:creationId xmlns:p14="http://schemas.microsoft.com/office/powerpoint/2010/main" val="2534250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3623F-99CD-3E62-5B68-C91963F990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685E16-0C1D-D824-0D05-A23BB3B7B04D}"/>
              </a:ext>
            </a:extLst>
          </p:cNvPr>
          <p:cNvSpPr>
            <a:spLocks noGrp="1"/>
          </p:cNvSpPr>
          <p:nvPr>
            <p:ph type="title"/>
          </p:nvPr>
        </p:nvSpPr>
        <p:spPr>
          <a:xfrm>
            <a:off x="182880" y="274638"/>
            <a:ext cx="11653520" cy="472122"/>
          </a:xfrm>
        </p:spPr>
        <p:txBody>
          <a:bodyPr/>
          <a:lstStyle/>
          <a:p>
            <a:r>
              <a:rPr lang="en-GB" sz="3000" dirty="0"/>
              <a:t>When is a health/wellbeing intervention a, ‘life course intervention’?</a:t>
            </a:r>
          </a:p>
        </p:txBody>
      </p:sp>
      <p:sp>
        <p:nvSpPr>
          <p:cNvPr id="3" name="Content Placeholder 2">
            <a:extLst>
              <a:ext uri="{FF2B5EF4-FFF2-40B4-BE49-F238E27FC236}">
                <a16:creationId xmlns:a16="http://schemas.microsoft.com/office/drawing/2014/main" id="{1ECAA8A9-D032-1435-B7D9-815006FFF632}"/>
              </a:ext>
            </a:extLst>
          </p:cNvPr>
          <p:cNvSpPr>
            <a:spLocks noGrp="1"/>
          </p:cNvSpPr>
          <p:nvPr>
            <p:ph sz="quarter" idx="1"/>
          </p:nvPr>
        </p:nvSpPr>
        <p:spPr>
          <a:xfrm>
            <a:off x="182880" y="626534"/>
            <a:ext cx="12127653" cy="6231466"/>
          </a:xfrm>
        </p:spPr>
        <p:txBody>
          <a:bodyPr/>
          <a:lstStyle/>
          <a:p>
            <a:r>
              <a:rPr lang="en-GB" sz="3000" dirty="0"/>
              <a:t>According to Russ et al. (2022), life course interventions:</a:t>
            </a:r>
          </a:p>
          <a:p>
            <a:pPr lvl="1"/>
            <a:r>
              <a:rPr lang="en-GB" sz="3000" dirty="0"/>
              <a:t>aim to optimise health trajectories; </a:t>
            </a:r>
          </a:p>
          <a:p>
            <a:pPr lvl="1"/>
            <a:r>
              <a:rPr lang="en-GB" sz="3000" dirty="0"/>
              <a:t>are developmentally/longitudinally focused; </a:t>
            </a:r>
          </a:p>
          <a:p>
            <a:pPr lvl="1"/>
            <a:r>
              <a:rPr lang="en-GB" sz="3000" dirty="0"/>
              <a:t>are strategically timed; </a:t>
            </a:r>
          </a:p>
          <a:p>
            <a:pPr lvl="1"/>
            <a:r>
              <a:rPr lang="en-GB" sz="3000" dirty="0"/>
              <a:t>are designed to address multiple levels of ecosystems;</a:t>
            </a:r>
          </a:p>
          <a:p>
            <a:pPr lvl="1"/>
            <a:r>
              <a:rPr lang="en-GB" sz="3000" dirty="0"/>
              <a:t>are vertically/horizontally/longitudinally integrated; </a:t>
            </a:r>
          </a:p>
          <a:p>
            <a:pPr lvl="1"/>
            <a:r>
              <a:rPr lang="en-GB" sz="3000" dirty="0"/>
              <a:t>support emerging health-development capabilities;</a:t>
            </a:r>
          </a:p>
          <a:p>
            <a:pPr lvl="1"/>
            <a:r>
              <a:rPr lang="en-GB" sz="3000" dirty="0"/>
              <a:t>are collaboratively codesigned; </a:t>
            </a:r>
          </a:p>
          <a:p>
            <a:pPr lvl="1"/>
            <a:r>
              <a:rPr lang="en-GB" sz="3000" dirty="0"/>
              <a:t>are family-</a:t>
            </a:r>
            <a:r>
              <a:rPr lang="en-GB" sz="3000" dirty="0" err="1"/>
              <a:t>centered</a:t>
            </a:r>
            <a:r>
              <a:rPr lang="en-GB" sz="3000" dirty="0"/>
              <a:t>; </a:t>
            </a:r>
          </a:p>
          <a:p>
            <a:pPr lvl="1"/>
            <a:r>
              <a:rPr lang="en-GB" sz="3000" dirty="0"/>
              <a:t>are strengths-based; </a:t>
            </a:r>
          </a:p>
          <a:p>
            <a:pPr lvl="1"/>
            <a:r>
              <a:rPr lang="en-GB" sz="3000" dirty="0"/>
              <a:t>adopt antiracist approaches; </a:t>
            </a:r>
          </a:p>
          <a:p>
            <a:pPr lvl="1"/>
            <a:r>
              <a:rPr lang="en-GB" sz="3000" dirty="0"/>
              <a:t>focus on health equity.</a:t>
            </a:r>
          </a:p>
        </p:txBody>
      </p:sp>
    </p:spTree>
    <p:extLst>
      <p:ext uri="{BB962C8B-B14F-4D97-AF65-F5344CB8AC3E}">
        <p14:creationId xmlns:p14="http://schemas.microsoft.com/office/powerpoint/2010/main" val="65337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E3B3-7FDC-0D1E-9478-E35D18835DFF}"/>
              </a:ext>
            </a:extLst>
          </p:cNvPr>
          <p:cNvSpPr>
            <a:spLocks noGrp="1"/>
          </p:cNvSpPr>
          <p:nvPr>
            <p:ph type="title"/>
          </p:nvPr>
        </p:nvSpPr>
        <p:spPr>
          <a:xfrm>
            <a:off x="117987" y="274638"/>
            <a:ext cx="12270658" cy="433285"/>
          </a:xfrm>
        </p:spPr>
        <p:txBody>
          <a:bodyPr/>
          <a:lstStyle/>
          <a:p>
            <a:r>
              <a:rPr lang="en-GB" sz="3000" dirty="0"/>
              <a:t>Six criteria for interventions based on a life course approach (WHO, 2025)</a:t>
            </a:r>
          </a:p>
        </p:txBody>
      </p:sp>
      <p:sp>
        <p:nvSpPr>
          <p:cNvPr id="3" name="Content Placeholder 2">
            <a:extLst>
              <a:ext uri="{FF2B5EF4-FFF2-40B4-BE49-F238E27FC236}">
                <a16:creationId xmlns:a16="http://schemas.microsoft.com/office/drawing/2014/main" id="{BDC31F84-0E80-10B7-48C1-C3A4A2961E1B}"/>
              </a:ext>
            </a:extLst>
          </p:cNvPr>
          <p:cNvSpPr>
            <a:spLocks noGrp="1"/>
          </p:cNvSpPr>
          <p:nvPr>
            <p:ph sz="quarter" idx="1"/>
          </p:nvPr>
        </p:nvSpPr>
        <p:spPr>
          <a:xfrm>
            <a:off x="117987" y="707923"/>
            <a:ext cx="11828207" cy="6327058"/>
          </a:xfrm>
        </p:spPr>
        <p:txBody>
          <a:bodyPr/>
          <a:lstStyle/>
          <a:p>
            <a:r>
              <a:rPr lang="en-GB" b="1" dirty="0"/>
              <a:t>1) Focus on the whole person </a:t>
            </a:r>
          </a:p>
          <a:p>
            <a:pPr marL="0" indent="0">
              <a:buNone/>
            </a:pPr>
            <a:r>
              <a:rPr lang="en-GB" dirty="0"/>
              <a:t>	</a:t>
            </a:r>
          </a:p>
          <a:p>
            <a:pPr marL="0" indent="0">
              <a:buNone/>
            </a:pPr>
            <a:endParaRPr lang="en-GB" b="1" dirty="0"/>
          </a:p>
          <a:p>
            <a:pPr marL="0" indent="0">
              <a:buNone/>
            </a:pPr>
            <a:endParaRPr lang="en-GB" b="1" dirty="0"/>
          </a:p>
          <a:p>
            <a:pPr marL="0" indent="0">
              <a:buNone/>
            </a:pPr>
            <a:r>
              <a:rPr lang="en-GB" b="1" dirty="0"/>
              <a:t>	</a:t>
            </a:r>
          </a:p>
          <a:p>
            <a:r>
              <a:rPr lang="en-GB" b="1" dirty="0"/>
              <a:t>Description</a:t>
            </a:r>
            <a:r>
              <a:rPr lang="en-GB" dirty="0"/>
              <a:t>: uses a person-centred approach, considering the whole person and their needs across all life stages to survive and thrive.  This includes optimizing all health capacities and abilities of the individual to experience well-being – within the context of the person’s environment and goals, regardless of the presence of underlying diseases, risk factors or conditions. </a:t>
            </a:r>
          </a:p>
          <a:p>
            <a:r>
              <a:rPr lang="en-GB" b="1" dirty="0"/>
              <a:t>Practical implications</a:t>
            </a:r>
            <a:r>
              <a:rPr lang="en-GB" dirty="0"/>
              <a:t>: systems should co-design services with people of all ages, support self-care and autonomy, and foster trust in care relationships. Integrating person-centred practices in digital health, rehabilitation and chronic care enhances health trajectories. </a:t>
            </a:r>
          </a:p>
        </p:txBody>
      </p:sp>
      <p:pic>
        <p:nvPicPr>
          <p:cNvPr id="4" name="Picture 3">
            <a:extLst>
              <a:ext uri="{FF2B5EF4-FFF2-40B4-BE49-F238E27FC236}">
                <a16:creationId xmlns:a16="http://schemas.microsoft.com/office/drawing/2014/main" id="{3146AC57-F3CA-5AD2-95D6-EF22E79EE758}"/>
              </a:ext>
            </a:extLst>
          </p:cNvPr>
          <p:cNvPicPr>
            <a:picLocks noChangeAspect="1"/>
          </p:cNvPicPr>
          <p:nvPr/>
        </p:nvPicPr>
        <p:blipFill>
          <a:blip r:embed="rId2"/>
          <a:stretch>
            <a:fillRect/>
          </a:stretch>
        </p:blipFill>
        <p:spPr>
          <a:xfrm>
            <a:off x="5508477" y="707923"/>
            <a:ext cx="3399549" cy="2312194"/>
          </a:xfrm>
          <a:prstGeom prst="rect">
            <a:avLst/>
          </a:prstGeom>
        </p:spPr>
      </p:pic>
    </p:spTree>
    <p:extLst>
      <p:ext uri="{BB962C8B-B14F-4D97-AF65-F5344CB8AC3E}">
        <p14:creationId xmlns:p14="http://schemas.microsoft.com/office/powerpoint/2010/main" val="3997623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389C9D-657F-56A0-956E-EA0F6CA5B1A2}"/>
              </a:ext>
            </a:extLst>
          </p:cNvPr>
          <p:cNvSpPr>
            <a:spLocks noGrp="1"/>
          </p:cNvSpPr>
          <p:nvPr>
            <p:ph sz="quarter" idx="1"/>
          </p:nvPr>
        </p:nvSpPr>
        <p:spPr>
          <a:xfrm>
            <a:off x="191728" y="353961"/>
            <a:ext cx="11769213" cy="6504039"/>
          </a:xfrm>
        </p:spPr>
        <p:txBody>
          <a:bodyPr/>
          <a:lstStyle/>
          <a:p>
            <a:r>
              <a:rPr lang="en-GB" b="1" dirty="0"/>
              <a:t>2) Promote health equity </a:t>
            </a:r>
            <a:r>
              <a:rPr lang="en-GB" dirty="0"/>
              <a:t>(in each life stage and to optimize health trajectories) </a:t>
            </a:r>
          </a:p>
          <a:p>
            <a:endParaRPr lang="en-GB" dirty="0"/>
          </a:p>
          <a:p>
            <a:endParaRPr lang="en-GB" dirty="0"/>
          </a:p>
          <a:p>
            <a:endParaRPr lang="en-GB" b="1" dirty="0"/>
          </a:p>
          <a:p>
            <a:endParaRPr lang="en-GB" b="1" dirty="0"/>
          </a:p>
          <a:p>
            <a:pPr marL="0" indent="0">
              <a:buNone/>
            </a:pPr>
            <a:endParaRPr lang="en-GB" b="1" dirty="0"/>
          </a:p>
          <a:p>
            <a:r>
              <a:rPr lang="en-GB" b="1" dirty="0"/>
              <a:t>Description</a:t>
            </a:r>
            <a:r>
              <a:rPr lang="en-GB" dirty="0"/>
              <a:t>: recognises not everyone will have the same outcome and that different circumstances and contexts warrant different intensities of intervention. Designed to help the most disadvantaged individuals by addressing processes that may exclude people based on a range of characteristics such as age, gender, ethnicity, sexual orientation and socioeconomic status, while also addressing discrimination (e.g. ageism, sexism, racism).</a:t>
            </a:r>
          </a:p>
          <a:p>
            <a:r>
              <a:rPr lang="en-GB" b="1" dirty="0"/>
              <a:t>Practical implications</a:t>
            </a:r>
            <a:r>
              <a:rPr lang="en-GB" dirty="0"/>
              <a:t>: use an equity lens in all health planning.  Target interventions to underserved life stages or population groups and invest in upstream policies that influence health outcomes across generations</a:t>
            </a:r>
          </a:p>
        </p:txBody>
      </p:sp>
      <p:pic>
        <p:nvPicPr>
          <p:cNvPr id="4" name="Picture 3">
            <a:extLst>
              <a:ext uri="{FF2B5EF4-FFF2-40B4-BE49-F238E27FC236}">
                <a16:creationId xmlns:a16="http://schemas.microsoft.com/office/drawing/2014/main" id="{FF785C0E-0B6C-571A-224C-2B6E29153E8F}"/>
              </a:ext>
            </a:extLst>
          </p:cNvPr>
          <p:cNvPicPr>
            <a:picLocks noChangeAspect="1"/>
          </p:cNvPicPr>
          <p:nvPr/>
        </p:nvPicPr>
        <p:blipFill>
          <a:blip r:embed="rId2"/>
          <a:stretch>
            <a:fillRect/>
          </a:stretch>
        </p:blipFill>
        <p:spPr>
          <a:xfrm>
            <a:off x="3583858" y="850428"/>
            <a:ext cx="3288890" cy="2343335"/>
          </a:xfrm>
          <a:prstGeom prst="rect">
            <a:avLst/>
          </a:prstGeom>
        </p:spPr>
      </p:pic>
    </p:spTree>
    <p:extLst>
      <p:ext uri="{BB962C8B-B14F-4D97-AF65-F5344CB8AC3E}">
        <p14:creationId xmlns:p14="http://schemas.microsoft.com/office/powerpoint/2010/main" val="2257289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3E0FCC-CABC-0188-6D46-C541FBCC08F8}"/>
              </a:ext>
            </a:extLst>
          </p:cNvPr>
          <p:cNvSpPr>
            <a:spLocks noGrp="1"/>
          </p:cNvSpPr>
          <p:nvPr>
            <p:ph sz="quarter" idx="1"/>
          </p:nvPr>
        </p:nvSpPr>
        <p:spPr>
          <a:xfrm>
            <a:off x="162233" y="103239"/>
            <a:ext cx="11420168" cy="6480123"/>
          </a:xfrm>
        </p:spPr>
        <p:txBody>
          <a:bodyPr/>
          <a:lstStyle/>
          <a:p>
            <a:r>
              <a:rPr lang="en-GB" b="1" dirty="0"/>
              <a:t>3) Enable early or temporal action</a:t>
            </a:r>
          </a:p>
          <a:p>
            <a:endParaRPr lang="en-GB" b="1" dirty="0"/>
          </a:p>
          <a:p>
            <a:endParaRPr lang="en-GB" b="1" dirty="0"/>
          </a:p>
          <a:p>
            <a:endParaRPr lang="en-GB" b="1" dirty="0"/>
          </a:p>
          <a:p>
            <a:endParaRPr lang="en-GB" b="1" dirty="0"/>
          </a:p>
          <a:p>
            <a:endParaRPr lang="en-GB" b="1" dirty="0"/>
          </a:p>
          <a:p>
            <a:endParaRPr lang="en-GB" b="1" dirty="0"/>
          </a:p>
          <a:p>
            <a:endParaRPr lang="en-GB" b="1" dirty="0"/>
          </a:p>
          <a:p>
            <a:r>
              <a:rPr lang="en-GB" b="1" dirty="0"/>
              <a:t>Description</a:t>
            </a:r>
            <a:r>
              <a:rPr lang="en-GB" dirty="0"/>
              <a:t>: intervene early, including any life stage, not only newborn or childhood. Aims to improve reserves, plasticity and resilience contributing to trajectories of optimal development and healthy ageing. Focus on prevention, including secondary prevention inclusive of adults and older people. </a:t>
            </a:r>
          </a:p>
          <a:p>
            <a:r>
              <a:rPr lang="en-GB" b="1" dirty="0"/>
              <a:t>Practical implications</a:t>
            </a:r>
            <a:r>
              <a:rPr lang="en-GB" dirty="0"/>
              <a:t>: map interventions to life stage-specific needs and transitions. Prioritize early life investments and recognize that building health capacity is cumulative – what happens earlier influences later ability to respond to adversity</a:t>
            </a:r>
          </a:p>
        </p:txBody>
      </p:sp>
      <p:pic>
        <p:nvPicPr>
          <p:cNvPr id="4" name="Picture 3">
            <a:extLst>
              <a:ext uri="{FF2B5EF4-FFF2-40B4-BE49-F238E27FC236}">
                <a16:creationId xmlns:a16="http://schemas.microsoft.com/office/drawing/2014/main" id="{80791CA5-9EB4-7D68-59C2-2E87C3A169AA}"/>
              </a:ext>
            </a:extLst>
          </p:cNvPr>
          <p:cNvPicPr>
            <a:picLocks noChangeAspect="1"/>
          </p:cNvPicPr>
          <p:nvPr/>
        </p:nvPicPr>
        <p:blipFill>
          <a:blip r:embed="rId2"/>
          <a:stretch>
            <a:fillRect/>
          </a:stretch>
        </p:blipFill>
        <p:spPr>
          <a:xfrm>
            <a:off x="3758380" y="545689"/>
            <a:ext cx="3222524" cy="3222524"/>
          </a:xfrm>
          <a:prstGeom prst="rect">
            <a:avLst/>
          </a:prstGeom>
        </p:spPr>
      </p:pic>
    </p:spTree>
    <p:extLst>
      <p:ext uri="{BB962C8B-B14F-4D97-AF65-F5344CB8AC3E}">
        <p14:creationId xmlns:p14="http://schemas.microsoft.com/office/powerpoint/2010/main" val="22765875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981BE9-062B-A8A1-7775-5AD004285294}"/>
              </a:ext>
            </a:extLst>
          </p:cNvPr>
          <p:cNvSpPr>
            <a:spLocks noGrp="1"/>
          </p:cNvSpPr>
          <p:nvPr>
            <p:ph sz="quarter" idx="1"/>
          </p:nvPr>
        </p:nvSpPr>
        <p:spPr>
          <a:xfrm>
            <a:off x="250723" y="235974"/>
            <a:ext cx="11621729" cy="6489291"/>
          </a:xfrm>
        </p:spPr>
        <p:txBody>
          <a:bodyPr/>
          <a:lstStyle/>
          <a:p>
            <a:r>
              <a:rPr lang="en-GB" b="1" dirty="0"/>
              <a:t>4) Put in place appropriate, evidence-based action</a:t>
            </a:r>
          </a:p>
          <a:p>
            <a:endParaRPr lang="en-GB" b="1" dirty="0"/>
          </a:p>
          <a:p>
            <a:endParaRPr lang="en-GB" b="1" dirty="0"/>
          </a:p>
          <a:p>
            <a:endParaRPr lang="en-GB" b="1" dirty="0"/>
          </a:p>
          <a:p>
            <a:pPr marL="0" indent="0">
              <a:buNone/>
            </a:pPr>
            <a:endParaRPr lang="en-GB" b="1" dirty="0"/>
          </a:p>
          <a:p>
            <a:pPr marL="0" indent="0">
              <a:buNone/>
            </a:pPr>
            <a:endParaRPr lang="en-GB" b="1" dirty="0"/>
          </a:p>
          <a:p>
            <a:endParaRPr lang="en-GB" b="1" dirty="0"/>
          </a:p>
          <a:p>
            <a:r>
              <a:rPr lang="en-GB" b="1" dirty="0"/>
              <a:t>Description</a:t>
            </a:r>
            <a:r>
              <a:rPr lang="en-GB" dirty="0"/>
              <a:t>: targets critical and sensitive periods, transitions from one life stage to another, and turning points, optimizing health trajectories while strengthening health capacities. Not only considers management or prevention of diseases but also targets broader aspects of health and recognizes and addresses gender, socioeconomic- and sex-based differences. </a:t>
            </a:r>
          </a:p>
          <a:p>
            <a:r>
              <a:rPr lang="en-GB" b="1" dirty="0"/>
              <a:t>Practical implications</a:t>
            </a:r>
            <a:r>
              <a:rPr lang="en-GB" dirty="0"/>
              <a:t>: promote interdisciplinary research and policy. Use real-world data to tailor interventions to local contexts. Co-produce solutions with communities to ensure responsiveness and relevance</a:t>
            </a:r>
          </a:p>
        </p:txBody>
      </p:sp>
      <p:pic>
        <p:nvPicPr>
          <p:cNvPr id="4" name="Picture 3">
            <a:extLst>
              <a:ext uri="{FF2B5EF4-FFF2-40B4-BE49-F238E27FC236}">
                <a16:creationId xmlns:a16="http://schemas.microsoft.com/office/drawing/2014/main" id="{D7CB018A-FB90-C6EC-5C2C-86419AB26422}"/>
              </a:ext>
            </a:extLst>
          </p:cNvPr>
          <p:cNvPicPr>
            <a:picLocks noChangeAspect="1"/>
          </p:cNvPicPr>
          <p:nvPr/>
        </p:nvPicPr>
        <p:blipFill>
          <a:blip r:embed="rId2"/>
          <a:srcRect b="11288"/>
          <a:stretch>
            <a:fillRect/>
          </a:stretch>
        </p:blipFill>
        <p:spPr>
          <a:xfrm>
            <a:off x="2633817" y="800102"/>
            <a:ext cx="5291800" cy="2628898"/>
          </a:xfrm>
          <a:prstGeom prst="rect">
            <a:avLst/>
          </a:prstGeom>
        </p:spPr>
      </p:pic>
    </p:spTree>
    <p:extLst>
      <p:ext uri="{BB962C8B-B14F-4D97-AF65-F5344CB8AC3E}">
        <p14:creationId xmlns:p14="http://schemas.microsoft.com/office/powerpoint/2010/main" val="2657420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2098E5-7F5E-BDB4-5FAE-51AD38745576}"/>
              </a:ext>
            </a:extLst>
          </p:cNvPr>
          <p:cNvSpPr>
            <a:spLocks noGrp="1"/>
          </p:cNvSpPr>
          <p:nvPr>
            <p:ph sz="quarter" idx="1"/>
          </p:nvPr>
        </p:nvSpPr>
        <p:spPr>
          <a:xfrm>
            <a:off x="250722" y="265471"/>
            <a:ext cx="11739717" cy="6317891"/>
          </a:xfrm>
        </p:spPr>
        <p:txBody>
          <a:bodyPr/>
          <a:lstStyle/>
          <a:p>
            <a:r>
              <a:rPr lang="en-GB" b="1" dirty="0"/>
              <a:t>5) Ensure actions are taken together, including across sectors and generations</a:t>
            </a:r>
          </a:p>
          <a:p>
            <a:endParaRPr lang="en-GB" dirty="0"/>
          </a:p>
          <a:p>
            <a:endParaRPr lang="en-GB" dirty="0"/>
          </a:p>
          <a:p>
            <a:endParaRPr lang="en-GB" dirty="0"/>
          </a:p>
          <a:p>
            <a:endParaRPr lang="en-GB" dirty="0"/>
          </a:p>
          <a:p>
            <a:endParaRPr lang="en-GB" dirty="0"/>
          </a:p>
          <a:p>
            <a:endParaRPr lang="en-GB" dirty="0"/>
          </a:p>
          <a:p>
            <a:r>
              <a:rPr lang="en-GB" b="1" dirty="0"/>
              <a:t>Description</a:t>
            </a:r>
            <a:r>
              <a:rPr lang="en-GB" dirty="0"/>
              <a:t>: includes multiple disciplines and a cross-sectoral approach that is collaboratively co-designed by multidisciplinary teams, including all relevant stakeholders (clinical, community, etc.). May also include intergenerational action such as older persons providing support or engagement with younger people, or vice versa. </a:t>
            </a:r>
          </a:p>
          <a:p>
            <a:r>
              <a:rPr lang="en-GB" b="1" dirty="0"/>
              <a:t>Practical implications</a:t>
            </a:r>
            <a:r>
              <a:rPr lang="en-GB" dirty="0"/>
              <a:t>: establish platforms for intersectoral coordination. Co-develop interventions such as clean energy that yield good air quality co-benefits, e.g. for children to thrive and older people to maintain vitality. Support family caregivers across age groups.</a:t>
            </a:r>
          </a:p>
        </p:txBody>
      </p:sp>
      <p:pic>
        <p:nvPicPr>
          <p:cNvPr id="4" name="Picture 3">
            <a:extLst>
              <a:ext uri="{FF2B5EF4-FFF2-40B4-BE49-F238E27FC236}">
                <a16:creationId xmlns:a16="http://schemas.microsoft.com/office/drawing/2014/main" id="{DAA265FA-D3F2-EB6E-F9D2-8022E604F3BE}"/>
              </a:ext>
            </a:extLst>
          </p:cNvPr>
          <p:cNvPicPr>
            <a:picLocks noChangeAspect="1"/>
          </p:cNvPicPr>
          <p:nvPr/>
        </p:nvPicPr>
        <p:blipFill>
          <a:blip r:embed="rId2"/>
          <a:stretch>
            <a:fillRect/>
          </a:stretch>
        </p:blipFill>
        <p:spPr>
          <a:xfrm>
            <a:off x="3178737" y="817152"/>
            <a:ext cx="4092217" cy="2723185"/>
          </a:xfrm>
          <a:prstGeom prst="rect">
            <a:avLst/>
          </a:prstGeom>
        </p:spPr>
      </p:pic>
    </p:spTree>
    <p:extLst>
      <p:ext uri="{BB962C8B-B14F-4D97-AF65-F5344CB8AC3E}">
        <p14:creationId xmlns:p14="http://schemas.microsoft.com/office/powerpoint/2010/main" val="3413152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DAD786-F485-2493-C29F-063BC623F6B0}"/>
              </a:ext>
            </a:extLst>
          </p:cNvPr>
          <p:cNvSpPr>
            <a:spLocks noGrp="1"/>
          </p:cNvSpPr>
          <p:nvPr>
            <p:ph sz="quarter" idx="1"/>
          </p:nvPr>
        </p:nvSpPr>
        <p:spPr>
          <a:xfrm>
            <a:off x="176981" y="294969"/>
            <a:ext cx="11798709" cy="6430296"/>
          </a:xfrm>
        </p:spPr>
        <p:txBody>
          <a:bodyPr/>
          <a:lstStyle/>
          <a:p>
            <a:r>
              <a:rPr lang="en-GB" b="1" dirty="0"/>
              <a:t>6) Ensure actions cover and connect all life stages and critical periods</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r>
              <a:rPr lang="en-GB" b="1" dirty="0"/>
              <a:t>Description</a:t>
            </a:r>
            <a:r>
              <a:rPr lang="en-GB" dirty="0"/>
              <a:t>: ensure set of interventions cover all life stages and critical periods, to accelerate the reorientation of services towards health and well-being and optimize health trajectories. </a:t>
            </a:r>
          </a:p>
          <a:p>
            <a:r>
              <a:rPr lang="en-GB" b="1" dirty="0"/>
              <a:t>Practical implications</a:t>
            </a:r>
            <a:r>
              <a:rPr lang="en-GB" dirty="0"/>
              <a:t>: integrate services across levels and sectors. Ensure continuity during critical periods and transitions, like childbirth, school transitions or end-of-life care for a dignified death. Build adaptive systems that respond to emergencies and long-term trends. </a:t>
            </a:r>
          </a:p>
        </p:txBody>
      </p:sp>
      <p:pic>
        <p:nvPicPr>
          <p:cNvPr id="2" name="Picture 1">
            <a:extLst>
              <a:ext uri="{FF2B5EF4-FFF2-40B4-BE49-F238E27FC236}">
                <a16:creationId xmlns:a16="http://schemas.microsoft.com/office/drawing/2014/main" id="{947A60EC-9D99-02C8-90A0-853FD89509A6}"/>
              </a:ext>
            </a:extLst>
          </p:cNvPr>
          <p:cNvPicPr>
            <a:picLocks noChangeAspect="1"/>
          </p:cNvPicPr>
          <p:nvPr/>
        </p:nvPicPr>
        <p:blipFill>
          <a:blip r:embed="rId2"/>
          <a:stretch>
            <a:fillRect/>
          </a:stretch>
        </p:blipFill>
        <p:spPr>
          <a:xfrm>
            <a:off x="1395663" y="943142"/>
            <a:ext cx="8758989" cy="3649580"/>
          </a:xfrm>
          <a:prstGeom prst="rect">
            <a:avLst/>
          </a:prstGeom>
        </p:spPr>
      </p:pic>
    </p:spTree>
    <p:extLst>
      <p:ext uri="{BB962C8B-B14F-4D97-AF65-F5344CB8AC3E}">
        <p14:creationId xmlns:p14="http://schemas.microsoft.com/office/powerpoint/2010/main" val="133136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E7755-4B8E-1AEB-92B7-0075898E8688}"/>
              </a:ext>
            </a:extLst>
          </p:cNvPr>
          <p:cNvSpPr>
            <a:spLocks noGrp="1"/>
          </p:cNvSpPr>
          <p:nvPr>
            <p:ph type="title"/>
          </p:nvPr>
        </p:nvSpPr>
        <p:spPr>
          <a:xfrm>
            <a:off x="152400" y="274638"/>
            <a:ext cx="11430000" cy="656695"/>
          </a:xfrm>
        </p:spPr>
        <p:txBody>
          <a:bodyPr/>
          <a:lstStyle/>
          <a:p>
            <a:r>
              <a:rPr lang="en-GB" dirty="0"/>
              <a:t>Interventions over the life course</a:t>
            </a:r>
          </a:p>
        </p:txBody>
      </p:sp>
      <p:sp>
        <p:nvSpPr>
          <p:cNvPr id="3" name="Content Placeholder 2">
            <a:extLst>
              <a:ext uri="{FF2B5EF4-FFF2-40B4-BE49-F238E27FC236}">
                <a16:creationId xmlns:a16="http://schemas.microsoft.com/office/drawing/2014/main" id="{7156F167-3357-D76B-0FAA-28258356B83C}"/>
              </a:ext>
            </a:extLst>
          </p:cNvPr>
          <p:cNvSpPr>
            <a:spLocks noGrp="1"/>
          </p:cNvSpPr>
          <p:nvPr>
            <p:ph sz="quarter" idx="1"/>
          </p:nvPr>
        </p:nvSpPr>
        <p:spPr>
          <a:xfrm>
            <a:off x="381000" y="1447799"/>
            <a:ext cx="11658599" cy="5291667"/>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dirty="0"/>
              <a:t>           </a:t>
            </a:r>
            <a:r>
              <a:rPr lang="en-GB" sz="3000" b="1" i="1" dirty="0"/>
              <a:t>Taking into account these three elements, what life course 	interventions might be considered for people on the following slide?  </a:t>
            </a:r>
          </a:p>
        </p:txBody>
      </p:sp>
      <p:pic>
        <p:nvPicPr>
          <p:cNvPr id="4" name="Graphic 3" descr="Customer review with solid fill">
            <a:extLst>
              <a:ext uri="{FF2B5EF4-FFF2-40B4-BE49-F238E27FC236}">
                <a16:creationId xmlns:a16="http://schemas.microsoft.com/office/drawing/2014/main" id="{61CDF13C-5CFC-1CB7-5E36-AA5E9158006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2400" y="5655732"/>
            <a:ext cx="914401" cy="927629"/>
          </a:xfrm>
          <a:prstGeom prst="rect">
            <a:avLst/>
          </a:prstGeom>
        </p:spPr>
      </p:pic>
      <p:graphicFrame>
        <p:nvGraphicFramePr>
          <p:cNvPr id="5" name="Content Placeholder 2">
            <a:extLst>
              <a:ext uri="{FF2B5EF4-FFF2-40B4-BE49-F238E27FC236}">
                <a16:creationId xmlns:a16="http://schemas.microsoft.com/office/drawing/2014/main" id="{15E09442-8DC4-669A-1ACF-4E7BAFDEA9C8}"/>
              </a:ext>
            </a:extLst>
          </p:cNvPr>
          <p:cNvGraphicFramePr>
            <a:graphicFrameLocks/>
          </p:cNvGraphicFramePr>
          <p:nvPr>
            <p:extLst>
              <p:ext uri="{D42A27DB-BD31-4B8C-83A1-F6EECF244321}">
                <p14:modId xmlns:p14="http://schemas.microsoft.com/office/powerpoint/2010/main" val="3471411992"/>
              </p:ext>
            </p:extLst>
          </p:nvPr>
        </p:nvGraphicFramePr>
        <p:xfrm>
          <a:off x="152400" y="931333"/>
          <a:ext cx="11887199" cy="44788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61924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62C8D-0F9E-D88C-2155-F8F24D825C0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D1751FD-3029-3E6D-5E40-8FD0B8E194C4}"/>
              </a:ext>
            </a:extLst>
          </p:cNvPr>
          <p:cNvPicPr>
            <a:picLocks noChangeAspect="1"/>
          </p:cNvPicPr>
          <p:nvPr/>
        </p:nvPicPr>
        <p:blipFill>
          <a:blip r:embed="rId3"/>
          <a:stretch>
            <a:fillRect/>
          </a:stretch>
        </p:blipFill>
        <p:spPr>
          <a:xfrm>
            <a:off x="2403316" y="295682"/>
            <a:ext cx="2231360" cy="1628978"/>
          </a:xfrm>
          <a:prstGeom prst="rect">
            <a:avLst/>
          </a:prstGeom>
        </p:spPr>
      </p:pic>
      <p:pic>
        <p:nvPicPr>
          <p:cNvPr id="8" name="Picture 7">
            <a:extLst>
              <a:ext uri="{FF2B5EF4-FFF2-40B4-BE49-F238E27FC236}">
                <a16:creationId xmlns:a16="http://schemas.microsoft.com/office/drawing/2014/main" id="{55A4DC85-2ADA-ADCD-3FCF-CE1DD80D2DEA}"/>
              </a:ext>
            </a:extLst>
          </p:cNvPr>
          <p:cNvPicPr>
            <a:picLocks noChangeAspect="1"/>
          </p:cNvPicPr>
          <p:nvPr/>
        </p:nvPicPr>
        <p:blipFill>
          <a:blip r:embed="rId4"/>
          <a:stretch>
            <a:fillRect/>
          </a:stretch>
        </p:blipFill>
        <p:spPr>
          <a:xfrm>
            <a:off x="5472822" y="2300738"/>
            <a:ext cx="2857500" cy="1600200"/>
          </a:xfrm>
          <a:prstGeom prst="rect">
            <a:avLst/>
          </a:prstGeom>
        </p:spPr>
      </p:pic>
      <p:pic>
        <p:nvPicPr>
          <p:cNvPr id="9" name="Picture 8">
            <a:extLst>
              <a:ext uri="{FF2B5EF4-FFF2-40B4-BE49-F238E27FC236}">
                <a16:creationId xmlns:a16="http://schemas.microsoft.com/office/drawing/2014/main" id="{BC32A72D-2EF8-523D-585E-FC39BC7E0D2C}"/>
              </a:ext>
            </a:extLst>
          </p:cNvPr>
          <p:cNvPicPr>
            <a:picLocks noChangeAspect="1"/>
          </p:cNvPicPr>
          <p:nvPr/>
        </p:nvPicPr>
        <p:blipFill>
          <a:blip r:embed="rId5"/>
          <a:stretch>
            <a:fillRect/>
          </a:stretch>
        </p:blipFill>
        <p:spPr>
          <a:xfrm>
            <a:off x="2209308" y="2300738"/>
            <a:ext cx="2619375" cy="1743075"/>
          </a:xfrm>
          <a:prstGeom prst="rect">
            <a:avLst/>
          </a:prstGeom>
        </p:spPr>
      </p:pic>
      <p:pic>
        <p:nvPicPr>
          <p:cNvPr id="11" name="Picture 10">
            <a:extLst>
              <a:ext uri="{FF2B5EF4-FFF2-40B4-BE49-F238E27FC236}">
                <a16:creationId xmlns:a16="http://schemas.microsoft.com/office/drawing/2014/main" id="{162BA2F4-DA4F-ED5E-1A84-A79502094859}"/>
              </a:ext>
            </a:extLst>
          </p:cNvPr>
          <p:cNvPicPr>
            <a:picLocks noChangeAspect="1"/>
          </p:cNvPicPr>
          <p:nvPr/>
        </p:nvPicPr>
        <p:blipFill>
          <a:blip r:embed="rId6"/>
          <a:stretch>
            <a:fillRect/>
          </a:stretch>
        </p:blipFill>
        <p:spPr>
          <a:xfrm>
            <a:off x="5481651" y="324460"/>
            <a:ext cx="2857500" cy="1600200"/>
          </a:xfrm>
          <a:prstGeom prst="rect">
            <a:avLst/>
          </a:prstGeom>
        </p:spPr>
      </p:pic>
      <p:pic>
        <p:nvPicPr>
          <p:cNvPr id="12" name="Picture 11">
            <a:extLst>
              <a:ext uri="{FF2B5EF4-FFF2-40B4-BE49-F238E27FC236}">
                <a16:creationId xmlns:a16="http://schemas.microsoft.com/office/drawing/2014/main" id="{D4DCE3DA-9D73-B2CB-2C37-8759F6456B7E}"/>
              </a:ext>
            </a:extLst>
          </p:cNvPr>
          <p:cNvPicPr>
            <a:picLocks noChangeAspect="1"/>
          </p:cNvPicPr>
          <p:nvPr/>
        </p:nvPicPr>
        <p:blipFill>
          <a:blip r:embed="rId7"/>
          <a:stretch>
            <a:fillRect/>
          </a:stretch>
        </p:blipFill>
        <p:spPr>
          <a:xfrm>
            <a:off x="611796" y="4261405"/>
            <a:ext cx="1363541" cy="2049037"/>
          </a:xfrm>
          <a:prstGeom prst="rect">
            <a:avLst/>
          </a:prstGeom>
        </p:spPr>
      </p:pic>
      <p:pic>
        <p:nvPicPr>
          <p:cNvPr id="13" name="Picture 12">
            <a:extLst>
              <a:ext uri="{FF2B5EF4-FFF2-40B4-BE49-F238E27FC236}">
                <a16:creationId xmlns:a16="http://schemas.microsoft.com/office/drawing/2014/main" id="{DC94E930-29BD-8944-D54B-8A273D96380B}"/>
              </a:ext>
            </a:extLst>
          </p:cNvPr>
          <p:cNvPicPr>
            <a:picLocks noChangeAspect="1"/>
          </p:cNvPicPr>
          <p:nvPr/>
        </p:nvPicPr>
        <p:blipFill>
          <a:blip r:embed="rId8"/>
          <a:stretch>
            <a:fillRect/>
          </a:stretch>
        </p:blipFill>
        <p:spPr>
          <a:xfrm>
            <a:off x="5646218" y="4414387"/>
            <a:ext cx="2619375" cy="1743075"/>
          </a:xfrm>
          <a:prstGeom prst="rect">
            <a:avLst/>
          </a:prstGeom>
        </p:spPr>
      </p:pic>
      <p:pic>
        <p:nvPicPr>
          <p:cNvPr id="14" name="Picture 13">
            <a:extLst>
              <a:ext uri="{FF2B5EF4-FFF2-40B4-BE49-F238E27FC236}">
                <a16:creationId xmlns:a16="http://schemas.microsoft.com/office/drawing/2014/main" id="{CE8735C8-9BF1-C72C-8BC4-31EFB3D48270}"/>
              </a:ext>
            </a:extLst>
          </p:cNvPr>
          <p:cNvPicPr>
            <a:picLocks noChangeAspect="1"/>
          </p:cNvPicPr>
          <p:nvPr/>
        </p:nvPicPr>
        <p:blipFill>
          <a:blip r:embed="rId9"/>
          <a:stretch>
            <a:fillRect/>
          </a:stretch>
        </p:blipFill>
        <p:spPr>
          <a:xfrm>
            <a:off x="2775470" y="4400178"/>
            <a:ext cx="2460626" cy="1640417"/>
          </a:xfrm>
          <a:prstGeom prst="rect">
            <a:avLst/>
          </a:prstGeom>
        </p:spPr>
      </p:pic>
      <p:pic>
        <p:nvPicPr>
          <p:cNvPr id="15" name="Picture 14">
            <a:extLst>
              <a:ext uri="{FF2B5EF4-FFF2-40B4-BE49-F238E27FC236}">
                <a16:creationId xmlns:a16="http://schemas.microsoft.com/office/drawing/2014/main" id="{5BC78663-E9CA-A7F6-FCB5-DF33CFB2A53C}"/>
              </a:ext>
            </a:extLst>
          </p:cNvPr>
          <p:cNvPicPr>
            <a:picLocks noChangeAspect="1"/>
          </p:cNvPicPr>
          <p:nvPr/>
        </p:nvPicPr>
        <p:blipFill>
          <a:blip r:embed="rId10"/>
          <a:stretch>
            <a:fillRect/>
          </a:stretch>
        </p:blipFill>
        <p:spPr>
          <a:xfrm>
            <a:off x="8675715" y="4414387"/>
            <a:ext cx="2619375" cy="1743075"/>
          </a:xfrm>
          <a:prstGeom prst="rect">
            <a:avLst/>
          </a:prstGeom>
        </p:spPr>
      </p:pic>
    </p:spTree>
    <p:extLst>
      <p:ext uri="{BB962C8B-B14F-4D97-AF65-F5344CB8AC3E}">
        <p14:creationId xmlns:p14="http://schemas.microsoft.com/office/powerpoint/2010/main" val="3512493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BBA12-916B-85A2-BBB0-15194BEF5077}"/>
              </a:ext>
            </a:extLst>
          </p:cNvPr>
          <p:cNvSpPr>
            <a:spLocks noGrp="1"/>
          </p:cNvSpPr>
          <p:nvPr>
            <p:ph type="title"/>
          </p:nvPr>
        </p:nvSpPr>
        <p:spPr>
          <a:xfrm>
            <a:off x="177421" y="204716"/>
            <a:ext cx="11404979" cy="633484"/>
          </a:xfrm>
        </p:spPr>
        <p:txBody>
          <a:bodyPr/>
          <a:lstStyle/>
          <a:p>
            <a:r>
              <a:rPr lang="en-GB" dirty="0"/>
              <a:t>Assignment one (w/c 23</a:t>
            </a:r>
            <a:r>
              <a:rPr lang="en-GB" baseline="30000" dirty="0"/>
              <a:t>rd</a:t>
            </a:r>
            <a:r>
              <a:rPr lang="en-GB" dirty="0"/>
              <a:t> March) </a:t>
            </a:r>
          </a:p>
        </p:txBody>
      </p:sp>
      <p:sp>
        <p:nvSpPr>
          <p:cNvPr id="3" name="Content Placeholder 2">
            <a:extLst>
              <a:ext uri="{FF2B5EF4-FFF2-40B4-BE49-F238E27FC236}">
                <a16:creationId xmlns:a16="http://schemas.microsoft.com/office/drawing/2014/main" id="{9748F7D0-DD55-FD52-2A72-0B4B57155ECA}"/>
              </a:ext>
            </a:extLst>
          </p:cNvPr>
          <p:cNvSpPr>
            <a:spLocks noGrp="1"/>
          </p:cNvSpPr>
          <p:nvPr>
            <p:ph sz="quarter" idx="1"/>
          </p:nvPr>
        </p:nvSpPr>
        <p:spPr>
          <a:xfrm>
            <a:off x="177421" y="838200"/>
            <a:ext cx="11614245" cy="5815084"/>
          </a:xfrm>
        </p:spPr>
        <p:txBody>
          <a:bodyPr/>
          <a:lstStyle/>
          <a:p>
            <a:r>
              <a:rPr lang="en-GB" sz="3200" dirty="0"/>
              <a:t>Students will deliver a referenced 10-minute presentation to show a holistic understanding of the life course approach and its implications for health and wellbeing.</a:t>
            </a:r>
          </a:p>
          <a:p>
            <a:r>
              <a:rPr lang="en-GB" sz="3200" dirty="0"/>
              <a:t>Your presentation should demonstrate: </a:t>
            </a:r>
          </a:p>
          <a:p>
            <a:pPr lvl="1"/>
            <a:r>
              <a:rPr lang="en-GB" sz="3200" dirty="0"/>
              <a:t>Understanding of the life course approach to health and wellbeing.</a:t>
            </a:r>
          </a:p>
          <a:p>
            <a:pPr lvl="1"/>
            <a:r>
              <a:rPr lang="en-GB" sz="3200" dirty="0"/>
              <a:t>Understanding of the impact of early life, lifestyle choices, and wider determinants on long-term health. </a:t>
            </a:r>
          </a:p>
          <a:p>
            <a:pPr lvl="1"/>
            <a:r>
              <a:rPr lang="en-GB" sz="3200" dirty="0"/>
              <a:t>Understanding of the evolution of health and wellbeing throughout different life stages and transitions</a:t>
            </a:r>
          </a:p>
        </p:txBody>
      </p:sp>
    </p:spTree>
    <p:extLst>
      <p:ext uri="{BB962C8B-B14F-4D97-AF65-F5344CB8AC3E}">
        <p14:creationId xmlns:p14="http://schemas.microsoft.com/office/powerpoint/2010/main" val="1141122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143B0-68CC-6BE4-0E3B-244F1CC465A6}"/>
              </a:ext>
            </a:extLst>
          </p:cNvPr>
          <p:cNvSpPr>
            <a:spLocks noGrp="1"/>
          </p:cNvSpPr>
          <p:nvPr>
            <p:ph type="title"/>
          </p:nvPr>
        </p:nvSpPr>
        <p:spPr>
          <a:xfrm>
            <a:off x="172871" y="321564"/>
            <a:ext cx="11309445" cy="292585"/>
          </a:xfrm>
        </p:spPr>
        <p:txBody>
          <a:bodyPr/>
          <a:lstStyle/>
          <a:p>
            <a:r>
              <a:rPr lang="en-GB" sz="3000" dirty="0"/>
              <a:t>Presentation information (some ideas)</a:t>
            </a:r>
          </a:p>
        </p:txBody>
      </p:sp>
      <p:sp>
        <p:nvSpPr>
          <p:cNvPr id="3" name="Content Placeholder 2">
            <a:extLst>
              <a:ext uri="{FF2B5EF4-FFF2-40B4-BE49-F238E27FC236}">
                <a16:creationId xmlns:a16="http://schemas.microsoft.com/office/drawing/2014/main" id="{790A8C90-1442-A863-7B55-DB1B9042B95B}"/>
              </a:ext>
            </a:extLst>
          </p:cNvPr>
          <p:cNvSpPr>
            <a:spLocks noGrp="1"/>
          </p:cNvSpPr>
          <p:nvPr>
            <p:ph sz="quarter" idx="1"/>
          </p:nvPr>
        </p:nvSpPr>
        <p:spPr>
          <a:xfrm>
            <a:off x="0" y="464025"/>
            <a:ext cx="12192000" cy="6393976"/>
          </a:xfrm>
        </p:spPr>
        <p:txBody>
          <a:bodyPr/>
          <a:lstStyle/>
          <a:p>
            <a:r>
              <a:rPr lang="en-GB" sz="3000" dirty="0"/>
              <a:t>Introduce the presentation, indicate what it does/in what order; provide background/contextual information/define key terms</a:t>
            </a:r>
          </a:p>
          <a:p>
            <a:r>
              <a:rPr lang="en-GB" sz="3000" dirty="0"/>
              <a:t>Main discussion: consider, e.g. current issues in health/wellbeing; the life course approach &amp; its application to health/wellbeing.  Draw on relevant:</a:t>
            </a:r>
          </a:p>
          <a:p>
            <a:pPr lvl="1"/>
            <a:r>
              <a:rPr lang="en-GB" sz="3000" dirty="0"/>
              <a:t>theory/concepts/frameworks/models, research evidence, policy </a:t>
            </a:r>
          </a:p>
          <a:p>
            <a:r>
              <a:rPr lang="en-GB" sz="3000" dirty="0"/>
              <a:t>Conclude the presentation: revisit what was discussed/in what order.  Highlight key/significant information/messages</a:t>
            </a:r>
          </a:p>
          <a:p>
            <a:r>
              <a:rPr lang="en-GB" sz="3000" dirty="0"/>
              <a:t>Give recommendations for the future development of the field: drawing on the presentation, consider its implications in terms of future education, training, policy and research</a:t>
            </a:r>
          </a:p>
          <a:p>
            <a:r>
              <a:rPr lang="en-GB" sz="3000" dirty="0"/>
              <a:t>Try to finish with a key take-home message</a:t>
            </a:r>
          </a:p>
          <a:p>
            <a:pPr marL="0" indent="0">
              <a:buNone/>
            </a:pPr>
            <a:r>
              <a:rPr lang="en-GB" sz="3000" dirty="0"/>
              <a:t> </a:t>
            </a:r>
            <a:r>
              <a:rPr lang="en-GB" sz="3000" b="1" dirty="0"/>
              <a:t>NB</a:t>
            </a:r>
            <a:r>
              <a:rPr lang="en-GB" sz="3000" dirty="0"/>
              <a:t>: sources should be referenced and listed using Harvard guidelines</a:t>
            </a:r>
          </a:p>
          <a:p>
            <a:endParaRPr lang="en-GB" dirty="0"/>
          </a:p>
        </p:txBody>
      </p:sp>
    </p:spTree>
    <p:extLst>
      <p:ext uri="{BB962C8B-B14F-4D97-AF65-F5344CB8AC3E}">
        <p14:creationId xmlns:p14="http://schemas.microsoft.com/office/powerpoint/2010/main" val="2341744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EEEAB-D924-64B9-FBB9-98C54B9860B4}"/>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DFCA6D07-4F84-6930-0E33-8DB13DE58964}"/>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DE66083E-2A61-23A1-83E3-E2B31BB47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1460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7059</TotalTime>
  <Words>1971</Words>
  <Application>Microsoft Office PowerPoint</Application>
  <PresentationFormat>Widescreen</PresentationFormat>
  <Paragraphs>192</Paragraphs>
  <Slides>22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Athiti</vt:lpstr>
      <vt:lpstr>Calibri</vt:lpstr>
      <vt:lpstr>Franklin Gothic Book</vt:lpstr>
      <vt:lpstr>Perpetua</vt:lpstr>
      <vt:lpstr>Times New Roman</vt:lpstr>
      <vt:lpstr>Wingdings 2</vt:lpstr>
      <vt:lpstr>Equity</vt:lpstr>
      <vt:lpstr>BMNS4014. Living well: A Life course approach to Health and Wellbeing  Lecture three. 2025/26.  A life course approach: trajectories, transitions  and interventions </vt:lpstr>
      <vt:lpstr>Today</vt:lpstr>
      <vt:lpstr>Life/health/wellbeing trajectories</vt:lpstr>
      <vt:lpstr>Life course as an, ‘ecosystem’: the life course health development (LCHD) concept (see Arons, Schickendanz and Hafon, 2022)  </vt:lpstr>
      <vt:lpstr> Life course as an, ‘ecological’ framework (Tomlinson et al, 2022)</vt:lpstr>
      <vt:lpstr>PowerPoint Presentation</vt:lpstr>
      <vt:lpstr>The life course approach to health/wellbeing: before birth to after death</vt:lpstr>
      <vt:lpstr>PowerPoint Presentation</vt:lpstr>
      <vt:lpstr>Influencing a life/health/wellbeing trajectory: intervening</vt:lpstr>
      <vt:lpstr>Examples of life course health/wellbeing interventions targeted at early life stages (see Tomlinson et al., 2022)</vt:lpstr>
      <vt:lpstr>When is a health/wellbeing intervention a, ‘life course intervention’?</vt:lpstr>
      <vt:lpstr>Six criteria for interventions based on a life course approach (WHO, 2025)</vt:lpstr>
      <vt:lpstr>PowerPoint Presentation</vt:lpstr>
      <vt:lpstr>PowerPoint Presentation</vt:lpstr>
      <vt:lpstr>PowerPoint Presentation</vt:lpstr>
      <vt:lpstr>PowerPoint Presentation</vt:lpstr>
      <vt:lpstr>PowerPoint Presentation</vt:lpstr>
      <vt:lpstr>Interventions over the life course</vt:lpstr>
      <vt:lpstr>PowerPoint Presentation</vt:lpstr>
      <vt:lpstr>Assignment one (w/c 23rd March) </vt:lpstr>
      <vt:lpstr>Presentation information (some ideas)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207</cp:revision>
  <dcterms:created xsi:type="dcterms:W3CDTF">2021-08-31T06:51:44Z</dcterms:created>
  <dcterms:modified xsi:type="dcterms:W3CDTF">2026-02-11T08:25:51Z</dcterms:modified>
</cp:coreProperties>
</file>