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 descr="Large confetti"/>
          <p:cNvSpPr>
            <a:spLocks noChangeArrowheads="1"/>
          </p:cNvSpPr>
          <p:nvPr/>
        </p:nvSpPr>
        <p:spPr bwMode="ltGray">
          <a:xfrm>
            <a:off x="645584" y="1549400"/>
            <a:ext cx="10877549" cy="1689100"/>
          </a:xfrm>
          <a:prstGeom prst="rect">
            <a:avLst/>
          </a:prstGeom>
          <a:pattFill prst="lgConfetti">
            <a:fgClr>
              <a:schemeClr val="accent2">
                <a:alpha val="50195"/>
              </a:schemeClr>
            </a:fgClr>
            <a:bgClr>
              <a:schemeClr val="folHlink"/>
            </a:bgClr>
          </a:patt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endParaRPr kumimoji="1" lang="en-US" altLang="en-US" sz="2400"/>
          </a:p>
        </p:txBody>
      </p:sp>
      <p:sp>
        <p:nvSpPr>
          <p:cNvPr id="5" name="AutoShape 3"/>
          <p:cNvSpPr>
            <a:spLocks noChangeArrowheads="1"/>
          </p:cNvSpPr>
          <p:nvPr/>
        </p:nvSpPr>
        <p:spPr bwMode="ltGray">
          <a:xfrm>
            <a:off x="304800" y="3206750"/>
            <a:ext cx="11582400" cy="77788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endParaRPr kumimoji="1" lang="en-US" altLang="en-US" sz="2400"/>
          </a:p>
        </p:txBody>
      </p:sp>
      <p:sp>
        <p:nvSpPr>
          <p:cNvPr id="6" name="AutoShape 4"/>
          <p:cNvSpPr>
            <a:spLocks noChangeArrowheads="1"/>
          </p:cNvSpPr>
          <p:nvPr/>
        </p:nvSpPr>
        <p:spPr bwMode="ltGray">
          <a:xfrm>
            <a:off x="304800" y="1482725"/>
            <a:ext cx="11582400" cy="77788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endParaRPr kumimoji="1" lang="en-US" altLang="en-US" sz="2400"/>
          </a:p>
        </p:txBody>
      </p:sp>
      <p:sp>
        <p:nvSpPr>
          <p:cNvPr id="7" name="AutoShape 5"/>
          <p:cNvSpPr>
            <a:spLocks noChangeArrowheads="1"/>
          </p:cNvSpPr>
          <p:nvPr/>
        </p:nvSpPr>
        <p:spPr bwMode="ltGray">
          <a:xfrm>
            <a:off x="11497734" y="1246188"/>
            <a:ext cx="103717" cy="22352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endParaRPr kumimoji="1" lang="en-US" altLang="en-US" sz="2400"/>
          </a:p>
        </p:txBody>
      </p:sp>
      <p:sp>
        <p:nvSpPr>
          <p:cNvPr id="8" name="AutoShape 6"/>
          <p:cNvSpPr>
            <a:spLocks noChangeArrowheads="1"/>
          </p:cNvSpPr>
          <p:nvPr/>
        </p:nvSpPr>
        <p:spPr bwMode="ltGray">
          <a:xfrm>
            <a:off x="579967" y="1252538"/>
            <a:ext cx="103717" cy="22352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endParaRPr kumimoji="1" lang="en-US" altLang="en-US" sz="2400"/>
          </a:p>
        </p:txBody>
      </p:sp>
      <p:sp>
        <p:nvSpPr>
          <p:cNvPr id="9" name="AutoShape 7"/>
          <p:cNvSpPr>
            <a:spLocks noChangeArrowheads="1"/>
          </p:cNvSpPr>
          <p:nvPr/>
        </p:nvSpPr>
        <p:spPr bwMode="ltGray">
          <a:xfrm>
            <a:off x="3774018" y="5783264"/>
            <a:ext cx="4641849" cy="77787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endParaRPr kumimoji="1" lang="en-US" altLang="en-US" sz="2400"/>
          </a:p>
        </p:txBody>
      </p:sp>
      <p:sp>
        <p:nvSpPr>
          <p:cNvPr id="10" name="Rectangle 8" descr="Large confetti"/>
          <p:cNvSpPr>
            <a:spLocks noChangeArrowheads="1"/>
          </p:cNvSpPr>
          <p:nvPr/>
        </p:nvSpPr>
        <p:spPr bwMode="ltGray">
          <a:xfrm>
            <a:off x="5461001" y="5734051"/>
            <a:ext cx="1265767" cy="176213"/>
          </a:xfrm>
          <a:prstGeom prst="rect">
            <a:avLst/>
          </a:prstGeom>
          <a:pattFill prst="lgConfetti">
            <a:fgClr>
              <a:schemeClr val="accent2"/>
            </a:fgClr>
            <a:bgClr>
              <a:schemeClr val="folHlink"/>
            </a:bgClr>
          </a:patt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endParaRPr kumimoji="1" lang="en-US" altLang="en-US" sz="2400"/>
          </a:p>
        </p:txBody>
      </p:sp>
      <p:sp>
        <p:nvSpPr>
          <p:cNvPr id="29705" name="Rectangle 9" descr="Large confetti"/>
          <p:cNvSpPr>
            <a:spLocks noGrp="1" noChangeArrowheads="1"/>
          </p:cNvSpPr>
          <p:nvPr>
            <p:ph type="ctrTitle"/>
          </p:nvPr>
        </p:nvSpPr>
        <p:spPr>
          <a:xfrm>
            <a:off x="914400" y="1752600"/>
            <a:ext cx="10363200" cy="1143000"/>
          </a:xfrm>
          <a:pattFill prst="lgConfetti">
            <a:fgClr>
              <a:schemeClr val="accent2"/>
            </a:fgClr>
            <a:bgClr>
              <a:schemeClr val="folHlink"/>
            </a:bgClr>
          </a:pattFill>
        </p:spPr>
        <p:txBody>
          <a:bodyPr anchor="ctr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29706" name="Rectangle 10"/>
          <p:cNvSpPr>
            <a:spLocks noGrp="1" noChangeArrowheads="1"/>
          </p:cNvSpPr>
          <p:nvPr>
            <p:ph type="subTitle" idx="1"/>
          </p:nvPr>
        </p:nvSpPr>
        <p:spPr>
          <a:xfrm>
            <a:off x="1828800" y="3746500"/>
            <a:ext cx="85344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8400"/>
            <a:ext cx="2540000" cy="457200"/>
          </a:xfrm>
          <a:noFill/>
        </p:spPr>
        <p:txBody>
          <a:bodyPr anchor="b" anchorCtr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6D9FF30-A519-4DF0-9934-06EA9AECF3C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94756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F2B139-EA52-4336-BB8A-1B611B7DEC1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27835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01C19EF-5D10-40CF-934D-7064ECE707C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200404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905000"/>
            <a:ext cx="5080000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05000"/>
            <a:ext cx="5080000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A48D08-181A-4377-B3FB-6DD80BB1DE1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5373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F74D926-50A7-482D-8F54-BF8D4494180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0795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D7CA598-BDEF-42E8-99A4-0A48DEBBAD7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980992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03D8D8-1434-4547-A9F6-D480E57D3C2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0329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9B7F79-9819-4CD4-BE40-383C9DCB49F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36874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533AB29-3EA9-40B7-A286-9EBB6FE3C1E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759383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69DA2F1-6F38-4CD4-BD14-AFD5936F342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82619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95317" y="284164"/>
            <a:ext cx="2726267" cy="581183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84164"/>
            <a:ext cx="7977717" cy="5811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B73748E-C9D5-4D1E-AF29-AF09693B6F2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686522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384" y="284163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05000"/>
            <a:ext cx="5080000" cy="4191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6197600" y="1905000"/>
            <a:ext cx="5080000" cy="41910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BD3F0B2-91B7-409C-B712-FEB79814F62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815196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384" y="284163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05000"/>
            <a:ext cx="5080000" cy="4191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05000"/>
            <a:ext cx="5080000" cy="4191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1EA94F9-B6C4-4904-A83D-80674023A47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1037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 descr="Large confetti"/>
          <p:cNvSpPr>
            <a:spLocks noGrp="1" noChangeArrowheads="1"/>
          </p:cNvSpPr>
          <p:nvPr>
            <p:ph type="title"/>
          </p:nvPr>
        </p:nvSpPr>
        <p:spPr bwMode="auto">
          <a:xfrm>
            <a:off x="1458384" y="284163"/>
            <a:ext cx="103632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905000"/>
            <a:ext cx="10363200" cy="419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2867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867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1512888"/>
            <a:ext cx="11277600" cy="87312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endParaRPr kumimoji="1" lang="en-US" altLang="en-US" sz="2400"/>
          </a:p>
        </p:txBody>
      </p:sp>
      <p:sp>
        <p:nvSpPr>
          <p:cNvPr id="1031" name="Rectangle 7" descr="Large confetti"/>
          <p:cNvSpPr>
            <a:spLocks noChangeArrowheads="1"/>
          </p:cNvSpPr>
          <p:nvPr/>
        </p:nvSpPr>
        <p:spPr bwMode="ltGray">
          <a:xfrm>
            <a:off x="330200" y="0"/>
            <a:ext cx="1058333" cy="1841500"/>
          </a:xfrm>
          <a:prstGeom prst="rect">
            <a:avLst/>
          </a:prstGeom>
          <a:pattFill prst="lgConfetti">
            <a:fgClr>
              <a:schemeClr val="accent2"/>
            </a:fgClr>
            <a:bgClr>
              <a:schemeClr val="folHlink"/>
            </a:bgClr>
          </a:patt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endParaRPr kumimoji="1" lang="en-US" altLang="en-US" sz="2400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9423400" y="6553201"/>
            <a:ext cx="2768600" cy="79375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endParaRPr kumimoji="1" lang="en-US" altLang="en-US" sz="2400"/>
          </a:p>
        </p:txBody>
      </p:sp>
      <p:sp>
        <p:nvSpPr>
          <p:cNvPr id="28681" name="Rectangle 9" descr="Large confetti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10955867" y="6248400"/>
            <a:ext cx="711200" cy="609600"/>
          </a:xfrm>
          <a:prstGeom prst="rect">
            <a:avLst/>
          </a:prstGeom>
          <a:pattFill prst="lgConfetti">
            <a:fgClr>
              <a:schemeClr val="accent2"/>
            </a:fgClr>
            <a:bgClr>
              <a:schemeClr val="folHlink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>
            <a:lvl1pPr>
              <a:defRPr sz="1400">
                <a:solidFill>
                  <a:schemeClr val="bg1"/>
                </a:solidFill>
              </a:defRPr>
            </a:lvl1pPr>
          </a:lstStyle>
          <a:p>
            <a:fld id="{6FE3CB68-9BEE-4A2C-A36C-E45475F7B09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19864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SzPct val="85000"/>
        <a:buBlip>
          <a:blip r:embed="rId16"/>
        </a:buBlip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SzPct val="7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SzPct val="7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GB" altLang="en-US" sz="2800">
                <a:latin typeface="Comic Sans MS" panose="030F0702030302020204" pitchFamily="66" charset="0"/>
                <a:cs typeface="Arial" panose="020B0604020202020204" pitchFamily="34" charset="0"/>
              </a:rPr>
            </a:br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>Endocrine pathology – extreme effects on human behaviour</a:t>
            </a:r>
            <a:endParaRPr lang="en-GB" altLang="en-US" b="1">
              <a:latin typeface="Calibri" panose="020F0502020204030204" pitchFamily="34" charset="0"/>
            </a:endParaRP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2209800"/>
            <a:ext cx="8458200" cy="41910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000">
                <a:latin typeface="Comic Sans MS" panose="030F0702030302020204" pitchFamily="66" charset="0"/>
                <a:cs typeface="Arial" panose="020B0604020202020204" pitchFamily="34" charset="0"/>
              </a:rPr>
              <a:t>	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Both 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deficient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and 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excessive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hormone secretion are associated with a variety of human physiological, anatomical and behavioural disorders </a:t>
            </a:r>
          </a:p>
          <a:p>
            <a:pPr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(Erhardt and Goldman, 1992)</a:t>
            </a:r>
            <a:r>
              <a:rPr lang="en-GB" altLang="en-US" sz="2000">
                <a:latin typeface="Calibri" panose="020F0502020204030204" pitchFamily="34" charset="0"/>
              </a:rPr>
              <a:t> </a:t>
            </a:r>
          </a:p>
          <a:p>
            <a:pPr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7381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>Many hormonal disorders resemble psychiatric disorders</a:t>
            </a:r>
            <a:r>
              <a:rPr lang="en-GB" altLang="en-US" sz="280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209800" y="1905000"/>
            <a:ext cx="5181600" cy="46482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600">
                <a:latin typeface="Comic Sans MS" panose="030F0702030302020204" pitchFamily="66" charset="0"/>
                <a:cs typeface="Times New Roman" panose="02020603050405020304" pitchFamily="18" charset="0"/>
              </a:rPr>
              <a:t>   </a:t>
            </a:r>
            <a:r>
              <a:rPr lang="en-GB" altLang="en-US" sz="1800">
                <a:latin typeface="Comic Sans MS" panose="030F0702030302020204" pitchFamily="66" charset="0"/>
                <a:cs typeface="Times New Roman" panose="02020603050405020304" pitchFamily="18" charset="0"/>
              </a:rPr>
              <a:t>  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>
                <a:latin typeface="Comic Sans MS" panose="030F0702030302020204" pitchFamily="66" charset="0"/>
                <a:cs typeface="Arial" panose="020B0604020202020204" pitchFamily="34" charset="0"/>
              </a:rPr>
              <a:t>	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Parathyroid deficiency – build up of deposits of calcium in basal ganglia - 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symptoms resemble schizophrenia</a:t>
            </a:r>
            <a:endParaRPr lang="en-GB" altLang="en-US" sz="2000" b="1" i="1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Times New Roman" panose="02020603050405020304" pitchFamily="18" charset="0"/>
              </a:rPr>
              <a:t>	E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xcessive thyroid release - 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intense anxiety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000" b="1" i="1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altLang="en-US" sz="2000">
                <a:latin typeface="Calibri" panose="020F0502020204030204" pitchFamily="34" charset="0"/>
                <a:cs typeface="Times New Roman" panose="02020603050405020304" pitchFamily="18" charset="0"/>
              </a:rPr>
              <a:t>    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Decreased thyroid release - 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cognitive impairment and depression</a:t>
            </a:r>
            <a:endParaRPr lang="en-GB" altLang="en-US" sz="2000" b="1" i="1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altLang="en-US" sz="2000">
                <a:latin typeface="Calibri" panose="020F0502020204030204" pitchFamily="34" charset="0"/>
                <a:cs typeface="Times New Roman" panose="02020603050405020304" pitchFamily="18" charset="0"/>
              </a:rPr>
              <a:t>	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GB" altLang="en-US" sz="2000" b="1" i="1">
                <a:latin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nherited form of ADHD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in children - decreased sensitivity to thyroid hormone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>
                <a:latin typeface="Comic Sans MS" panose="030F0702030302020204" pitchFamily="66" charset="0"/>
                <a:cs typeface="Arial" panose="020B0604020202020204" pitchFamily="34" charset="0"/>
              </a:rPr>
              <a:t> </a:t>
            </a:r>
            <a:endParaRPr lang="en-GB" altLang="en-US" sz="1800">
              <a:latin typeface="Comic Sans MS" panose="030F0702030302020204" pitchFamily="66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>
                <a:latin typeface="Comic Sans MS" panose="030F0702030302020204" pitchFamily="66" charset="0"/>
                <a:cs typeface="Times New Roman" panose="02020603050405020304" pitchFamily="18" charset="0"/>
              </a:rPr>
              <a:t>	</a:t>
            </a:r>
            <a:endParaRPr lang="en-GB" altLang="en-US" sz="1800">
              <a:latin typeface="Comic Sans MS" panose="030F0702030302020204" pitchFamily="66" charset="0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2400">
              <a:latin typeface="Comic Sans MS" panose="030F0702030302020204" pitchFamily="66" charset="0"/>
            </a:endParaRPr>
          </a:p>
        </p:txBody>
      </p:sp>
      <p:pic>
        <p:nvPicPr>
          <p:cNvPr id="48132" name="Picture 7" descr="1227544921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108951" y="3810000"/>
            <a:ext cx="2112963" cy="2667000"/>
          </a:xfrm>
          <a:noFill/>
        </p:spPr>
      </p:pic>
      <p:pic>
        <p:nvPicPr>
          <p:cNvPr id="48133" name="Picture 9" descr="social-anxiety-googl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3401" y="1676401"/>
            <a:ext cx="2074863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80768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>
                <a:latin typeface="Comic Sans MS" panose="030F0702030302020204" pitchFamily="66" charset="0"/>
                <a:cs typeface="Arial" panose="020B0604020202020204" pitchFamily="34" charset="0"/>
              </a:rPr>
              <a:t>	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>
                <a:latin typeface="Comic Sans MS" panose="030F0702030302020204" pitchFamily="66" charset="0"/>
                <a:cs typeface="Arial" panose="020B0604020202020204" pitchFamily="34" charset="0"/>
              </a:rPr>
              <a:t>	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Excessive glucocorticoid exposure also associated with 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steroid dementia syndrome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(memory and attention problems)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(Wolkowitz et al, 2004)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Long-term excess of glucocorticoids - 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Cushing’s syndrome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8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>
                <a:latin typeface="Comic Sans MS" panose="030F0702030302020204" pitchFamily="66" charset="0"/>
                <a:cs typeface="Times New Roman" panose="02020603050405020304" pitchFamily="18" charset="0"/>
              </a:rPr>
              <a:t>	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/>
          </a:p>
        </p:txBody>
      </p:sp>
      <p:pic>
        <p:nvPicPr>
          <p:cNvPr id="49155" name="Picture 11" descr="bearded-lady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58001" y="1752600"/>
            <a:ext cx="3440113" cy="4724400"/>
          </a:xfrm>
          <a:noFill/>
        </p:spPr>
      </p:pic>
    </p:spTree>
    <p:extLst>
      <p:ext uri="{BB962C8B-B14F-4D97-AF65-F5344CB8AC3E}">
        <p14:creationId xmlns:p14="http://schemas.microsoft.com/office/powerpoint/2010/main" val="25946165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Calibri" panose="020F0502020204030204" pitchFamily="34" charset="0"/>
              </a:rPr>
              <a:t>Task</a:t>
            </a:r>
            <a:r>
              <a:rPr lang="en-GB" altLang="en-US"/>
              <a:t> 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Calibri" panose="020F0502020204030204" pitchFamily="34" charset="0"/>
              </a:rPr>
              <a:t>Search and report on the following conditions – note the signs and symptoms and causes. </a:t>
            </a:r>
          </a:p>
          <a:p>
            <a:pPr eaLnBrk="1" hangingPunct="1"/>
            <a:endParaRPr lang="en-GB" altLang="en-US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>
                <a:latin typeface="Calibri" panose="020F0502020204030204" pitchFamily="34" charset="0"/>
              </a:rPr>
              <a:t>Congenital Adrenal Hyperplasia</a:t>
            </a:r>
          </a:p>
          <a:p>
            <a:pPr eaLnBrk="1" hangingPunct="1"/>
            <a:r>
              <a:rPr lang="en-GB" altLang="en-US">
                <a:latin typeface="Calibri" panose="020F0502020204030204" pitchFamily="34" charset="0"/>
              </a:rPr>
              <a:t>Cushing’s Syndrome. </a:t>
            </a:r>
          </a:p>
          <a:p>
            <a:pPr eaLnBrk="1" hangingPunct="1"/>
            <a:r>
              <a:rPr lang="en-GB" altLang="en-US">
                <a:latin typeface="Calibri" panose="020F0502020204030204" pitchFamily="34" charset="0"/>
              </a:rPr>
              <a:t>Androgen-Insensitivity Syndrome</a:t>
            </a:r>
          </a:p>
        </p:txBody>
      </p:sp>
    </p:spTree>
    <p:extLst>
      <p:ext uri="{BB962C8B-B14F-4D97-AF65-F5344CB8AC3E}">
        <p14:creationId xmlns:p14="http://schemas.microsoft.com/office/powerpoint/2010/main" val="10204774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Calibri" panose="020F0502020204030204" pitchFamily="34" charset="0"/>
              </a:rPr>
              <a:t>Task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>
                <a:latin typeface="Calibri" panose="020F0502020204030204" pitchFamily="34" charset="0"/>
              </a:rPr>
              <a:t>Exophthalmos</a:t>
            </a:r>
          </a:p>
          <a:p>
            <a:pPr eaLnBrk="1" hangingPunct="1"/>
            <a:r>
              <a:rPr lang="en-GB" altLang="en-US" sz="2800" dirty="0">
                <a:latin typeface="Calibri" panose="020F0502020204030204" pitchFamily="34" charset="0"/>
              </a:rPr>
              <a:t>Graves Autoimmune Disease</a:t>
            </a:r>
          </a:p>
          <a:p>
            <a:pPr eaLnBrk="1" hangingPunct="1"/>
            <a:r>
              <a:rPr lang="en-GB" altLang="en-US" sz="2800" dirty="0">
                <a:latin typeface="Calibri" panose="020F0502020204030204" pitchFamily="34" charset="0"/>
              </a:rPr>
              <a:t>Hyperthyroidism</a:t>
            </a:r>
          </a:p>
          <a:p>
            <a:pPr eaLnBrk="1" hangingPunct="1"/>
            <a:r>
              <a:rPr lang="en-GB" altLang="en-US" sz="2800" dirty="0">
                <a:latin typeface="Calibri" panose="020F0502020204030204" pitchFamily="34" charset="0"/>
              </a:rPr>
              <a:t>Cretinism</a:t>
            </a:r>
          </a:p>
          <a:p>
            <a:pPr eaLnBrk="1" hangingPunct="1"/>
            <a:r>
              <a:rPr lang="en-GB" altLang="en-US" sz="2800" dirty="0">
                <a:latin typeface="Calibri" panose="020F0502020204030204" pitchFamily="34" charset="0"/>
              </a:rPr>
              <a:t>Hashimoto’s Autoimmune Disorder</a:t>
            </a:r>
          </a:p>
          <a:p>
            <a:pPr eaLnBrk="1" hangingPunct="1"/>
            <a:r>
              <a:rPr lang="en-GB" altLang="en-US" sz="2800" dirty="0">
                <a:latin typeface="Calibri" panose="020F0502020204030204" pitchFamily="34" charset="0"/>
              </a:rPr>
              <a:t>Hypothyroidism</a:t>
            </a:r>
          </a:p>
          <a:p>
            <a:pPr eaLnBrk="1" hangingPunct="1"/>
            <a:r>
              <a:rPr lang="en-GB" altLang="en-US" sz="2800" dirty="0">
                <a:latin typeface="Calibri" panose="020F0502020204030204" pitchFamily="34" charset="0"/>
              </a:rPr>
              <a:t>Achondroplasia</a:t>
            </a:r>
          </a:p>
          <a:p>
            <a:pPr eaLnBrk="1" hangingPunct="1"/>
            <a:r>
              <a:rPr lang="en-GB" altLang="en-US" sz="2800" dirty="0">
                <a:latin typeface="Calibri" panose="020F0502020204030204" pitchFamily="34" charset="0"/>
              </a:rPr>
              <a:t>Acromegaly</a:t>
            </a:r>
          </a:p>
        </p:txBody>
      </p:sp>
    </p:spTree>
    <p:extLst>
      <p:ext uri="{BB962C8B-B14F-4D97-AF65-F5344CB8AC3E}">
        <p14:creationId xmlns:p14="http://schemas.microsoft.com/office/powerpoint/2010/main" val="5689050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>The endocrine system is part of a much larger system – the body</a:t>
            </a:r>
            <a:r>
              <a:rPr lang="en-GB" altLang="en-US" sz="280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981200" y="1905000"/>
            <a:ext cx="3810000" cy="4724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000">
                <a:latin typeface="Comic Sans MS" panose="030F0702030302020204" pitchFamily="66" charset="0"/>
                <a:cs typeface="Arial" panose="020B0604020202020204" pitchFamily="34" charset="0"/>
              </a:rPr>
              <a:t>	</a:t>
            </a:r>
          </a:p>
          <a:p>
            <a:pPr eaLnBrk="1" hangingPunct="1">
              <a:buFontTx/>
              <a:buNone/>
            </a:pPr>
            <a:r>
              <a:rPr lang="en-GB" altLang="en-US" sz="2000">
                <a:latin typeface="Comic Sans MS" panose="030F0702030302020204" pitchFamily="66" charset="0"/>
                <a:cs typeface="Arial" panose="020B0604020202020204" pitchFamily="34" charset="0"/>
              </a:rPr>
              <a:t>	</a:t>
            </a:r>
          </a:p>
          <a:p>
            <a:pPr eaLnBrk="1" hangingPunct="1">
              <a:buFontTx/>
              <a:buNone/>
            </a:pPr>
            <a:r>
              <a:rPr lang="en-GB" altLang="en-US" sz="2000">
                <a:latin typeface="Comic Sans MS" panose="030F0702030302020204" pitchFamily="66" charset="0"/>
                <a:cs typeface="Arial" panose="020B0604020202020204" pitchFamily="34" charset="0"/>
              </a:rPr>
              <a:t>	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Both endocrine and neural systems work closely together in an intimate manner to integrate the systems of the body, and to produce adaptive responses to environmental challenges</a:t>
            </a:r>
            <a:r>
              <a:rPr lang="en-GB" altLang="en-US" sz="2000">
                <a:latin typeface="Comic Sans MS" panose="030F0702030302020204" pitchFamily="66" charset="0"/>
              </a:rPr>
              <a:t> </a:t>
            </a:r>
          </a:p>
        </p:txBody>
      </p:sp>
      <p:pic>
        <p:nvPicPr>
          <p:cNvPr id="52228" name="Picture 11" descr="human3dbody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75401" y="1905000"/>
            <a:ext cx="3402013" cy="4191000"/>
          </a:xfrm>
          <a:noFill/>
        </p:spPr>
      </p:pic>
    </p:spTree>
    <p:extLst>
      <p:ext uri="{BB962C8B-B14F-4D97-AF65-F5344CB8AC3E}">
        <p14:creationId xmlns:p14="http://schemas.microsoft.com/office/powerpoint/2010/main" val="1614153930"/>
      </p:ext>
    </p:extLst>
  </p:cSld>
  <p:clrMapOvr>
    <a:masterClrMapping/>
  </p:clrMapOvr>
</p:sld>
</file>

<file path=ppt/theme/theme1.xml><?xml version="1.0" encoding="utf-8"?>
<a:theme xmlns:a="http://schemas.openxmlformats.org/drawingml/2006/main" name="Ricepaper">
  <a:themeElements>
    <a:clrScheme name="Ricepaper 2">
      <a:dk1>
        <a:srgbClr val="00264C"/>
      </a:dk1>
      <a:lt1>
        <a:srgbClr val="FFFFE9"/>
      </a:lt1>
      <a:dk2>
        <a:srgbClr val="333333"/>
      </a:dk2>
      <a:lt2>
        <a:srgbClr val="333333"/>
      </a:lt2>
      <a:accent1>
        <a:srgbClr val="78C0B2"/>
      </a:accent1>
      <a:accent2>
        <a:srgbClr val="262D4C"/>
      </a:accent2>
      <a:accent3>
        <a:srgbClr val="FFFFF2"/>
      </a:accent3>
      <a:accent4>
        <a:srgbClr val="001F40"/>
      </a:accent4>
      <a:accent5>
        <a:srgbClr val="BEDCD5"/>
      </a:accent5>
      <a:accent6>
        <a:srgbClr val="212844"/>
      </a:accent6>
      <a:hlink>
        <a:srgbClr val="598BBD"/>
      </a:hlink>
      <a:folHlink>
        <a:srgbClr val="4D4D4D"/>
      </a:folHlink>
    </a:clrScheme>
    <a:fontScheme name="Ricepaper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miter lim="800000"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miter lim="800000"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Ricepaper 1">
        <a:dk1>
          <a:srgbClr val="9D9475"/>
        </a:dk1>
        <a:lt1>
          <a:srgbClr val="333333"/>
        </a:lt1>
        <a:dk2>
          <a:srgbClr val="333300"/>
        </a:dk2>
        <a:lt2>
          <a:srgbClr val="333333"/>
        </a:lt2>
        <a:accent1>
          <a:srgbClr val="B3C39F"/>
        </a:accent1>
        <a:accent2>
          <a:srgbClr val="DCD9CE"/>
        </a:accent2>
        <a:accent3>
          <a:srgbClr val="ADADAA"/>
        </a:accent3>
        <a:accent4>
          <a:srgbClr val="2A2A2A"/>
        </a:accent4>
        <a:accent5>
          <a:srgbClr val="D6DECD"/>
        </a:accent5>
        <a:accent6>
          <a:srgbClr val="C7C4BA"/>
        </a:accent6>
        <a:hlink>
          <a:srgbClr val="CC9900"/>
        </a:hlink>
        <a:folHlink>
          <a:srgbClr val="ADA68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icepaper 2">
        <a:dk1>
          <a:srgbClr val="00264C"/>
        </a:dk1>
        <a:lt1>
          <a:srgbClr val="FFFFE9"/>
        </a:lt1>
        <a:dk2>
          <a:srgbClr val="333333"/>
        </a:dk2>
        <a:lt2>
          <a:srgbClr val="333333"/>
        </a:lt2>
        <a:accent1>
          <a:srgbClr val="78C0B2"/>
        </a:accent1>
        <a:accent2>
          <a:srgbClr val="262D4C"/>
        </a:accent2>
        <a:accent3>
          <a:srgbClr val="FFFFF2"/>
        </a:accent3>
        <a:accent4>
          <a:srgbClr val="001F40"/>
        </a:accent4>
        <a:accent5>
          <a:srgbClr val="BEDCD5"/>
        </a:accent5>
        <a:accent6>
          <a:srgbClr val="212844"/>
        </a:accent6>
        <a:hlink>
          <a:srgbClr val="598BBD"/>
        </a:hlink>
        <a:folHlink>
          <a:srgbClr val="4D4D4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icepaper 3">
        <a:dk1>
          <a:srgbClr val="000000"/>
        </a:dk1>
        <a:lt1>
          <a:srgbClr val="F8F8F8"/>
        </a:lt1>
        <a:dk2>
          <a:srgbClr val="333333"/>
        </a:dk2>
        <a:lt2>
          <a:srgbClr val="5F5F5F"/>
        </a:lt2>
        <a:accent1>
          <a:srgbClr val="DDDDDD"/>
        </a:accent1>
        <a:accent2>
          <a:srgbClr val="808080"/>
        </a:accent2>
        <a:accent3>
          <a:srgbClr val="FBFBFB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5F5F5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icepaper 4">
        <a:dk1>
          <a:srgbClr val="00264C"/>
        </a:dk1>
        <a:lt1>
          <a:srgbClr val="FFFFFF"/>
        </a:lt1>
        <a:dk2>
          <a:srgbClr val="333333"/>
        </a:dk2>
        <a:lt2>
          <a:srgbClr val="2E697E"/>
        </a:lt2>
        <a:accent1>
          <a:srgbClr val="BAC8AA"/>
        </a:accent1>
        <a:accent2>
          <a:srgbClr val="6E9883"/>
        </a:accent2>
        <a:accent3>
          <a:srgbClr val="FFFFFF"/>
        </a:accent3>
        <a:accent4>
          <a:srgbClr val="001F40"/>
        </a:accent4>
        <a:accent5>
          <a:srgbClr val="D9E0D2"/>
        </a:accent5>
        <a:accent6>
          <a:srgbClr val="638976"/>
        </a:accent6>
        <a:hlink>
          <a:srgbClr val="CC9900"/>
        </a:hlink>
        <a:folHlink>
          <a:srgbClr val="7DAEC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icepaper 5">
        <a:dk1>
          <a:srgbClr val="20374E"/>
        </a:dk1>
        <a:lt1>
          <a:srgbClr val="DCE4D2"/>
        </a:lt1>
        <a:dk2>
          <a:srgbClr val="333333"/>
        </a:dk2>
        <a:lt2>
          <a:srgbClr val="524C46"/>
        </a:lt2>
        <a:accent1>
          <a:srgbClr val="C9C491"/>
        </a:accent1>
        <a:accent2>
          <a:srgbClr val="8A776A"/>
        </a:accent2>
        <a:accent3>
          <a:srgbClr val="EBEFE5"/>
        </a:accent3>
        <a:accent4>
          <a:srgbClr val="1A2D41"/>
        </a:accent4>
        <a:accent5>
          <a:srgbClr val="E1DEC7"/>
        </a:accent5>
        <a:accent6>
          <a:srgbClr val="7D6B5F"/>
        </a:accent6>
        <a:hlink>
          <a:srgbClr val="67895F"/>
        </a:hlink>
        <a:folHlink>
          <a:srgbClr val="4D4D4D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212</Words>
  <Application>Microsoft Office PowerPoint</Application>
  <PresentationFormat>Widescreen</PresentationFormat>
  <Paragraphs>42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Comic Sans MS</vt:lpstr>
      <vt:lpstr>Times New Roman</vt:lpstr>
      <vt:lpstr>Wingdings</vt:lpstr>
      <vt:lpstr>Ricepaper</vt:lpstr>
      <vt:lpstr> Endocrine pathology – extreme effects on human behaviour</vt:lpstr>
      <vt:lpstr>Many hormonal disorders resemble psychiatric disorders </vt:lpstr>
      <vt:lpstr>PowerPoint Presentation</vt:lpstr>
      <vt:lpstr>Task </vt:lpstr>
      <vt:lpstr>Task</vt:lpstr>
      <vt:lpstr>The endocrine system is part of a much larger system – the body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Endocrine pathology – extreme effects on human behaviour</dc:title>
  <dc:creator>Stuart Jones</dc:creator>
  <cp:lastModifiedBy>Stuart Jones</cp:lastModifiedBy>
  <cp:revision>2</cp:revision>
  <dcterms:created xsi:type="dcterms:W3CDTF">2021-01-23T02:22:30Z</dcterms:created>
  <dcterms:modified xsi:type="dcterms:W3CDTF">2022-01-31T12:33:49Z</dcterms:modified>
</cp:coreProperties>
</file>