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6" r:id="rId6"/>
    <p:sldMasterId id="2147483720" r:id="rId7"/>
    <p:sldMasterId id="2147483666" r:id="rId8"/>
  </p:sldMasterIdLst>
  <p:notesMasterIdLst>
    <p:notesMasterId r:id="rId22"/>
  </p:notesMasterIdLst>
  <p:sldIdLst>
    <p:sldId id="257" r:id="rId9"/>
    <p:sldId id="491" r:id="rId10"/>
    <p:sldId id="490" r:id="rId11"/>
    <p:sldId id="496" r:id="rId12"/>
    <p:sldId id="305" r:id="rId13"/>
    <p:sldId id="498" r:id="rId14"/>
    <p:sldId id="497" r:id="rId15"/>
    <p:sldId id="493" r:id="rId16"/>
    <p:sldId id="495" r:id="rId17"/>
    <p:sldId id="494" r:id="rId18"/>
    <p:sldId id="485" r:id="rId19"/>
    <p:sldId id="261" r:id="rId20"/>
    <p:sldId id="49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59842" autoAdjust="0"/>
  </p:normalViewPr>
  <p:slideViewPr>
    <p:cSldViewPr snapToGrid="0">
      <p:cViewPr varScale="1">
        <p:scale>
          <a:sx n="59" d="100"/>
          <a:sy n="59" d="100"/>
        </p:scale>
        <p:origin x="540" y="2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Sturrock" userId="67c2b33a-22c0-463e-873e-8a560312126b" providerId="ADAL" clId="{5DA2305F-F864-42F0-9426-181089A3A823}"/>
    <pc:docChg chg="modSld">
      <pc:chgData name="Bethan Sturrock" userId="67c2b33a-22c0-463e-873e-8a560312126b" providerId="ADAL" clId="{5DA2305F-F864-42F0-9426-181089A3A823}" dt="2026-04-19T13:02:06.086" v="15" actId="20577"/>
      <pc:docMkLst>
        <pc:docMk/>
      </pc:docMkLst>
      <pc:sldChg chg="modNotesTx">
        <pc:chgData name="Bethan Sturrock" userId="67c2b33a-22c0-463e-873e-8a560312126b" providerId="ADAL" clId="{5DA2305F-F864-42F0-9426-181089A3A823}" dt="2026-04-19T13:02:06.086" v="15" actId="20577"/>
        <pc:sldMkLst>
          <pc:docMk/>
          <pc:sldMk cId="3830831520"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r>
              <a:rPr lang="cy-GB" dirty="0" err="1"/>
              <a:t>Aim</a:t>
            </a:r>
            <a:r>
              <a:rPr lang="cy-GB" dirty="0"/>
              <a:t> of the </a:t>
            </a:r>
            <a:r>
              <a:rPr lang="cy-GB" dirty="0" err="1"/>
              <a:t>session</a:t>
            </a:r>
            <a:r>
              <a:rPr lang="cy-GB" dirty="0"/>
              <a:t> is to </a:t>
            </a:r>
            <a:r>
              <a:rPr lang="cy-GB" dirty="0" err="1"/>
              <a:t>look</a:t>
            </a:r>
            <a:r>
              <a:rPr lang="cy-GB" dirty="0"/>
              <a:t> at ALL </a:t>
            </a:r>
            <a:r>
              <a:rPr lang="cy-GB" dirty="0" err="1"/>
              <a:t>aspects</a:t>
            </a:r>
            <a:r>
              <a:rPr lang="cy-GB" dirty="0"/>
              <a:t> of the </a:t>
            </a:r>
            <a:r>
              <a:rPr lang="cy-GB" dirty="0" err="1"/>
              <a:t>learning</a:t>
            </a:r>
            <a:r>
              <a:rPr lang="cy-GB" dirty="0"/>
              <a:t> </a:t>
            </a:r>
            <a:r>
              <a:rPr lang="cy-GB" dirty="0" err="1"/>
              <a:t>environment</a:t>
            </a:r>
            <a:r>
              <a:rPr lang="cy-GB" dirty="0"/>
              <a:t> </a:t>
            </a:r>
            <a:r>
              <a:rPr lang="cy-GB" dirty="0" err="1"/>
              <a:t>and</a:t>
            </a:r>
            <a:r>
              <a:rPr lang="cy-GB" dirty="0"/>
              <a:t> </a:t>
            </a:r>
            <a:r>
              <a:rPr lang="cy-GB" dirty="0" err="1"/>
              <a:t>how</a:t>
            </a:r>
            <a:r>
              <a:rPr lang="cy-GB" dirty="0"/>
              <a:t> it can </a:t>
            </a:r>
            <a:r>
              <a:rPr lang="cy-GB" dirty="0" err="1"/>
              <a:t>support</a:t>
            </a:r>
            <a:r>
              <a:rPr lang="cy-GB" dirty="0"/>
              <a:t> </a:t>
            </a:r>
            <a:r>
              <a:rPr lang="cy-GB" dirty="0" err="1"/>
              <a:t>learning</a:t>
            </a:r>
            <a:r>
              <a:rPr lang="cy-GB" dirty="0"/>
              <a:t>.</a:t>
            </a:r>
          </a:p>
          <a:p>
            <a:endParaRPr lang="cy-GB" dirty="0"/>
          </a:p>
          <a:p>
            <a:r>
              <a:rPr lang="cy-GB" dirty="0" err="1"/>
              <a:t>Look</a:t>
            </a:r>
            <a:r>
              <a:rPr lang="cy-GB" dirty="0"/>
              <a:t> at </a:t>
            </a:r>
            <a:r>
              <a:rPr lang="cy-GB" dirty="0" err="1"/>
              <a:t>inddor</a:t>
            </a:r>
            <a:r>
              <a:rPr lang="cy-GB" dirty="0"/>
              <a:t> </a:t>
            </a:r>
            <a:r>
              <a:rPr lang="cy-GB" dirty="0" err="1"/>
              <a:t>learning</a:t>
            </a:r>
            <a:r>
              <a:rPr lang="cy-GB" dirty="0"/>
              <a:t> </a:t>
            </a:r>
            <a:r>
              <a:rPr lang="cy-GB" dirty="0" err="1"/>
              <a:t>areas</a:t>
            </a:r>
            <a:endParaRPr lang="cy-GB" dirty="0"/>
          </a:p>
          <a:p>
            <a:r>
              <a:rPr lang="cy-GB" dirty="0" err="1"/>
              <a:t>Outdoor</a:t>
            </a:r>
            <a:r>
              <a:rPr lang="cy-GB" dirty="0"/>
              <a:t> </a:t>
            </a:r>
            <a:r>
              <a:rPr lang="cy-GB" dirty="0" err="1"/>
              <a:t>learning</a:t>
            </a:r>
            <a:r>
              <a:rPr lang="cy-GB" dirty="0"/>
              <a:t> </a:t>
            </a:r>
            <a:r>
              <a:rPr lang="cy-GB" dirty="0" err="1"/>
              <a:t>areas</a:t>
            </a:r>
            <a:endParaRPr lang="cy-GB" dirty="0"/>
          </a:p>
          <a:p>
            <a:r>
              <a:rPr lang="cy-GB" dirty="0" err="1"/>
              <a:t>School</a:t>
            </a:r>
            <a:r>
              <a:rPr lang="cy-GB" dirty="0"/>
              <a:t> ethos – </a:t>
            </a:r>
            <a:r>
              <a:rPr lang="cy-GB" dirty="0" err="1"/>
              <a:t>adult</a:t>
            </a:r>
            <a:r>
              <a:rPr lang="cy-GB" dirty="0"/>
              <a:t> </a:t>
            </a:r>
            <a:r>
              <a:rPr lang="cy-GB" dirty="0" err="1"/>
              <a:t>behaviour</a:t>
            </a:r>
            <a:endParaRPr lang="cy-GB" dirty="0"/>
          </a:p>
          <a:p>
            <a:endParaRPr lang="cy-GB" dirty="0"/>
          </a:p>
          <a:p>
            <a:endParaRPr lang="cy-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24452-694E-D49F-1AE4-0A7D32B298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64E3CA-0115-CD8C-C3B3-94FFA2EF9E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352F8-9541-D834-3652-11AD749CB3F0}"/>
              </a:ext>
            </a:extLst>
          </p:cNvPr>
          <p:cNvSpPr>
            <a:spLocks noGrp="1"/>
          </p:cNvSpPr>
          <p:nvPr>
            <p:ph type="body" idx="1"/>
          </p:nvPr>
        </p:nvSpPr>
        <p:spPr/>
        <p:txBody>
          <a:bodyPr/>
          <a:lstStyle/>
          <a:p>
            <a:pPr rtl="0" fontAlgn="base"/>
            <a:r>
              <a:rPr lang="en-GB" sz="1200" b="1" i="0" u="none" strike="noStrike" kern="1200" dirty="0">
                <a:solidFill>
                  <a:schemeClr val="tx1"/>
                </a:solidFill>
                <a:effectLst/>
                <a:latin typeface="+mn-lt"/>
                <a:ea typeface="+mn-ea"/>
                <a:cs typeface="+mn-cs"/>
              </a:rPr>
              <a:t>10 minutes</a:t>
            </a: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err="1">
                <a:solidFill>
                  <a:schemeClr val="tx1"/>
                </a:solidFill>
                <a:effectLst/>
                <a:latin typeface="+mn-lt"/>
                <a:ea typeface="+mn-ea"/>
                <a:cs typeface="+mn-cs"/>
              </a:rPr>
              <a:t>Esboniwch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i</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fyfyrwyr</a:t>
            </a:r>
            <a:r>
              <a:rPr lang="en-GB" sz="1200" b="1" i="0" u="none" strike="noStrike" kern="1200" dirty="0">
                <a:solidFill>
                  <a:schemeClr val="tx1"/>
                </a:solidFill>
                <a:effectLst/>
                <a:latin typeface="+mn-lt"/>
                <a:ea typeface="+mn-ea"/>
                <a:cs typeface="+mn-cs"/>
              </a:rPr>
              <a:t> y </a:t>
            </a:r>
            <a:r>
              <a:rPr lang="en-GB" sz="1200" b="1" i="0" u="none" strike="noStrike" kern="1200" dirty="0" err="1">
                <a:solidFill>
                  <a:schemeClr val="tx1"/>
                </a:solidFill>
                <a:effectLst/>
                <a:latin typeface="+mn-lt"/>
                <a:ea typeface="+mn-ea"/>
                <a:cs typeface="+mn-cs"/>
              </a:rPr>
              <a:t>bydd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angen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iddynt</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ddechrau</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ystyried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sut</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mae'r</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hyn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maen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nhw'n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ei</a:t>
            </a:r>
            <a:r>
              <a:rPr lang="en-GB" sz="1200" b="1" i="0" u="none" strike="noStrike" kern="1200" dirty="0">
                <a:solidFill>
                  <a:schemeClr val="tx1"/>
                </a:solidFill>
                <a:effectLst/>
                <a:latin typeface="+mn-lt"/>
                <a:ea typeface="+mn-ea"/>
                <a:cs typeface="+mn-cs"/>
              </a:rPr>
              <a:t> weld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yr </a:t>
            </a:r>
            <a:r>
              <a:rPr lang="en-GB" sz="1200" b="1" i="0" u="none" strike="noStrike" kern="1200" dirty="0" err="1">
                <a:solidFill>
                  <a:schemeClr val="tx1"/>
                </a:solidFill>
                <a:effectLst/>
                <a:latin typeface="+mn-lt"/>
                <a:ea typeface="+mn-ea"/>
                <a:cs typeface="+mn-cs"/>
              </a:rPr>
              <a:t>ystafell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ddosbarth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effeithio</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ar</a:t>
            </a:r>
            <a:r>
              <a:rPr lang="en-GB" sz="1200" b="1" i="0" u="none" strike="noStrike" kern="1200" dirty="0">
                <a:solidFill>
                  <a:schemeClr val="tx1"/>
                </a:solidFill>
                <a:effectLst/>
                <a:latin typeface="+mn-lt"/>
                <a:ea typeface="+mn-ea"/>
                <a:cs typeface="+mn-cs"/>
              </a:rPr>
              <a:t> yr </a:t>
            </a:r>
            <a:r>
              <a:rPr lang="en-GB" sz="1200" b="1" i="0" u="none" strike="noStrike" kern="1200" dirty="0" err="1">
                <a:solidFill>
                  <a:schemeClr val="tx1"/>
                </a:solidFill>
                <a:effectLst/>
                <a:latin typeface="+mn-lt"/>
                <a:ea typeface="+mn-ea"/>
                <a:cs typeface="+mn-cs"/>
              </a:rPr>
              <a:t>agweddau</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canlynol</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ar</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ddatblygiad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plentyn</a:t>
            </a:r>
            <a:r>
              <a:rPr lang="en-GB" sz="1200" b="1" i="0" u="none" strike="noStrike" kern="1200" dirty="0">
                <a:solidFill>
                  <a:schemeClr val="tx1"/>
                </a:solidFill>
                <a:effectLst/>
                <a:latin typeface="+mn-lt"/>
                <a:ea typeface="+mn-ea"/>
                <a:cs typeface="+mn-cs"/>
              </a:rPr>
              <a:t>.
​
​
Mae </a:t>
            </a:r>
            <a:r>
              <a:rPr lang="en-GB" sz="1200" b="1" i="0" u="none" strike="noStrike" kern="1200" dirty="0" err="1">
                <a:solidFill>
                  <a:schemeClr val="tx1"/>
                </a:solidFill>
                <a:effectLst/>
                <a:latin typeface="+mn-lt"/>
                <a:ea typeface="+mn-ea"/>
                <a:cs typeface="+mn-cs"/>
              </a:rPr>
              <a:t>datblygiad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emosiynol</a:t>
            </a:r>
            <a:r>
              <a:rPr lang="en-GB" sz="1200" b="1"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ymwneud</a:t>
            </a:r>
            <a:r>
              <a:rPr lang="en-GB" sz="1200" b="0" i="0" u="none" strike="noStrike" kern="1200" dirty="0">
                <a:solidFill>
                  <a:schemeClr val="tx1"/>
                </a:solidFill>
                <a:effectLst/>
                <a:latin typeface="+mn-lt"/>
                <a:ea typeface="+mn-ea"/>
                <a:cs typeface="+mn-cs"/>
              </a:rPr>
              <a:t> â </a:t>
            </a:r>
            <a:r>
              <a:rPr lang="en-GB" sz="1200" b="0" i="0" u="none" strike="noStrike" kern="1200" dirty="0" err="1">
                <a:solidFill>
                  <a:schemeClr val="tx1"/>
                </a:solidFill>
                <a:effectLst/>
                <a:latin typeface="+mn-lt"/>
                <a:ea typeface="+mn-ea"/>
                <a:cs typeface="+mn-cs"/>
              </a:rPr>
              <a:t>theimladau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tuag</a:t>
            </a:r>
            <a:r>
              <a:rPr lang="en-GB" sz="1200" b="0" i="0" u="none" strike="noStrike" kern="1200" dirty="0">
                <a:solidFill>
                  <a:schemeClr val="tx1"/>
                </a:solidFill>
                <a:effectLst/>
                <a:latin typeface="+mn-lt"/>
                <a:ea typeface="+mn-ea"/>
                <a:cs typeface="+mn-cs"/>
              </a:rPr>
              <a:t> at ac am </a:t>
            </a:r>
            <a:r>
              <a:rPr lang="en-GB" sz="1200" b="0" i="0" u="none" strike="noStrike" kern="1200" dirty="0" err="1">
                <a:solidFill>
                  <a:schemeClr val="tx1"/>
                </a:solidFill>
                <a:effectLst/>
                <a:latin typeface="+mn-lt"/>
                <a:ea typeface="+mn-ea"/>
                <a:cs typeface="+mn-cs"/>
              </a:rPr>
              <a:t>bobl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gwrthrychau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sefyllfaoedd</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phrofiadau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
​
Mae </a:t>
            </a:r>
            <a:r>
              <a:rPr lang="en-GB" sz="1200" b="1" i="0" u="none" strike="noStrike" kern="1200" dirty="0" err="1">
                <a:solidFill>
                  <a:schemeClr val="tx1"/>
                </a:solidFill>
                <a:effectLst/>
                <a:latin typeface="+mn-lt"/>
                <a:ea typeface="+mn-ea"/>
                <a:cs typeface="+mn-cs"/>
              </a:rPr>
              <a:t>datblygiad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cymdeithasol</a:t>
            </a:r>
            <a:r>
              <a:rPr lang="en-GB" sz="1200" b="1"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cyfeirio</a:t>
            </a:r>
            <a:r>
              <a:rPr lang="en-GB" sz="1200" b="0" i="0" u="none" strike="noStrike" kern="1200" dirty="0">
                <a:solidFill>
                  <a:schemeClr val="tx1"/>
                </a:solidFill>
                <a:effectLst/>
                <a:latin typeface="+mn-lt"/>
                <a:ea typeface="+mn-ea"/>
                <a:cs typeface="+mn-cs"/>
              </a:rPr>
              <a:t> at y broses </a:t>
            </a:r>
            <a:r>
              <a:rPr lang="en-GB" sz="1200" b="0" i="0" u="none" strike="noStrike" kern="1200" dirty="0" err="1">
                <a:solidFill>
                  <a:schemeClr val="tx1"/>
                </a:solidFill>
                <a:effectLst/>
                <a:latin typeface="+mn-lt"/>
                <a:ea typeface="+mn-ea"/>
                <a:cs typeface="+mn-cs"/>
              </a:rPr>
              <a:t>lle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plentyn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dysgu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rhyngweithio</a:t>
            </a:r>
            <a:r>
              <a:rPr lang="en-GB" sz="1200" b="0" i="0" u="none" strike="noStrike" kern="1200" dirty="0">
                <a:solidFill>
                  <a:schemeClr val="tx1"/>
                </a:solidFill>
                <a:effectLst/>
                <a:latin typeface="+mn-lt"/>
                <a:ea typeface="+mn-ea"/>
                <a:cs typeface="+mn-cs"/>
              </a:rPr>
              <a:t> ag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gwmpas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Wrth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iddynt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ddatblygu</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chanfod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hunigoliaeth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hunain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cymuned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ennill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gyfathrebu</a:t>
            </a:r>
            <a:r>
              <a:rPr lang="en-GB" sz="1200" b="0" i="0" u="none" strike="noStrike" kern="1200" dirty="0">
                <a:solidFill>
                  <a:schemeClr val="tx1"/>
                </a:solidFill>
                <a:effectLst/>
                <a:latin typeface="+mn-lt"/>
                <a:ea typeface="+mn-ea"/>
                <a:cs typeface="+mn-cs"/>
              </a:rPr>
              <a:t> â </a:t>
            </a:r>
            <a:r>
              <a:rPr lang="en-GB" sz="1200" b="0" i="0" u="none" strike="noStrike" kern="1200" dirty="0" err="1">
                <a:solidFill>
                  <a:schemeClr val="tx1"/>
                </a:solidFill>
                <a:effectLst/>
                <a:latin typeface="+mn-lt"/>
                <a:ea typeface="+mn-ea"/>
                <a:cs typeface="+mn-cs"/>
              </a:rPr>
              <a:t>phobl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phrosesu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gweithredoedd</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
Mae </a:t>
            </a:r>
            <a:r>
              <a:rPr lang="en-GB" sz="1200" b="1" i="0" u="none" strike="noStrike" kern="1200" dirty="0" err="1">
                <a:solidFill>
                  <a:schemeClr val="tx1"/>
                </a:solidFill>
                <a:effectLst/>
                <a:latin typeface="+mn-lt"/>
                <a:ea typeface="+mn-ea"/>
                <a:cs typeface="+mn-cs"/>
              </a:rPr>
              <a:t>datblygiad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corfforol</a:t>
            </a:r>
            <a:r>
              <a:rPr lang="en-GB" sz="1200" b="1"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cynnwys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datblygu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rheolaeth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dros</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corff</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enwedig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cyhyrau</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chydlynu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corfforol</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
Mae </a:t>
            </a:r>
            <a:r>
              <a:rPr lang="en-GB" sz="1200" b="1" i="0" u="none" strike="noStrike" kern="1200" dirty="0" err="1">
                <a:solidFill>
                  <a:schemeClr val="tx1"/>
                </a:solidFill>
                <a:effectLst/>
                <a:latin typeface="+mn-lt"/>
                <a:ea typeface="+mn-ea"/>
                <a:cs typeface="+mn-cs"/>
              </a:rPr>
              <a:t>datblygiad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gwybyddol</a:t>
            </a:r>
            <a:r>
              <a:rPr lang="en-GB" sz="1200" b="1"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golygu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sut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meddwl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archwilio</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darganfod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datblygu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gwybodaeth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sgiliau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datrys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problemau</a:t>
            </a:r>
            <a:r>
              <a:rPr lang="en-GB" sz="1200" b="0" i="0" u="none" strike="noStrike" kern="1200" dirty="0">
                <a:solidFill>
                  <a:schemeClr val="tx1"/>
                </a:solidFill>
                <a:effectLst/>
                <a:latin typeface="+mn-lt"/>
                <a:ea typeface="+mn-ea"/>
                <a:cs typeface="+mn-cs"/>
              </a:rPr>
              <a:t> a dispositions,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helpu</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feddwl</a:t>
            </a:r>
            <a:r>
              <a:rPr lang="en-GB" sz="1200" b="0" i="0" u="none" strike="noStrike" kern="1200" dirty="0">
                <a:solidFill>
                  <a:schemeClr val="tx1"/>
                </a:solidFill>
                <a:effectLst/>
                <a:latin typeface="+mn-lt"/>
                <a:ea typeface="+mn-ea"/>
                <a:cs typeface="+mn-cs"/>
              </a:rPr>
              <a:t> am a </a:t>
            </a:r>
            <a:r>
              <a:rPr lang="en-GB" sz="1200" b="0" i="0" u="none" strike="noStrike" kern="1200" dirty="0" err="1">
                <a:solidFill>
                  <a:schemeClr val="tx1"/>
                </a:solidFill>
                <a:effectLst/>
                <a:latin typeface="+mn-lt"/>
                <a:ea typeface="+mn-ea"/>
                <a:cs typeface="+mn-cs"/>
              </a:rPr>
              <a:t>deall</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byd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cwmpas</a:t>
            </a:r>
            <a:r>
              <a:rPr lang="en-GB" sz="1200" b="0" i="0" u="none" strike="noStrike" kern="1200" dirty="0">
                <a:solidFill>
                  <a:schemeClr val="tx1"/>
                </a:solidFill>
                <a:effectLst/>
                <a:latin typeface="+mn-lt"/>
                <a:ea typeface="+mn-ea"/>
                <a:cs typeface="+mn-cs"/>
              </a:rPr>
              <a:t>. Mae </a:t>
            </a:r>
            <a:r>
              <a:rPr lang="en-GB" sz="1200" b="0" i="0" u="none" strike="noStrike" kern="1200" dirty="0" err="1">
                <a:solidFill>
                  <a:schemeClr val="tx1"/>
                </a:solidFill>
                <a:effectLst/>
                <a:latin typeface="+mn-lt"/>
                <a:ea typeface="+mn-ea"/>
                <a:cs typeface="+mn-cs"/>
              </a:rPr>
              <a:t>datblygiad</a:t>
            </a:r>
            <a:r>
              <a:rPr lang="en-GB" sz="1200" b="0" i="0" u="none" strike="noStrike" kern="1200" dirty="0">
                <a:solidFill>
                  <a:schemeClr val="tx1"/>
                </a:solidFill>
                <a:effectLst/>
                <a:latin typeface="+mn-lt"/>
                <a:ea typeface="+mn-ea"/>
                <a:cs typeface="+mn-cs"/>
              </a:rPr>
              <a:t> yr </a:t>
            </a:r>
            <a:r>
              <a:rPr lang="en-GB" sz="1200" b="0" i="0" u="none" strike="noStrike" kern="1200" dirty="0" err="1">
                <a:solidFill>
                  <a:schemeClr val="tx1"/>
                </a:solidFill>
                <a:effectLst/>
                <a:latin typeface="+mn-lt"/>
                <a:ea typeface="+mn-ea"/>
                <a:cs typeface="+mn-cs"/>
              </a:rPr>
              <a:t>ymennydd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rhan</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ddatblygiad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gwybyddol</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Lles</a:t>
            </a:r>
            <a:r>
              <a:rPr lang="en-GB" sz="1200" b="1" i="0" u="none" strike="noStrike" kern="1200" dirty="0">
                <a:solidFill>
                  <a:schemeClr val="tx1"/>
                </a:solidFill>
                <a:effectLst/>
                <a:latin typeface="+mn-lt"/>
                <a:ea typeface="+mn-ea"/>
                <a:cs typeface="+mn-cs"/>
              </a:rPr>
              <a:t> -o </a:t>
            </a:r>
            <a:r>
              <a:rPr lang="en-GB" sz="1200" b="1" i="0" u="none" strike="noStrike" kern="1200" dirty="0" err="1">
                <a:solidFill>
                  <a:schemeClr val="tx1"/>
                </a:solidFill>
                <a:effectLst/>
                <a:latin typeface="+mn-lt"/>
                <a:ea typeface="+mn-ea"/>
                <a:cs typeface="+mn-cs"/>
              </a:rPr>
              <a:t>fod</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gyfforddus</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iach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neu'n</a:t>
            </a:r>
            <a:r>
              <a:rPr lang="en-GB" sz="1200" b="1" i="0" u="none" strike="noStrike" kern="1200" dirty="0">
                <a:solidFill>
                  <a:schemeClr val="tx1"/>
                </a:solidFill>
                <a:effectLst/>
                <a:latin typeface="+mn-lt"/>
                <a:ea typeface="+mn-ea"/>
                <a:cs typeface="+mn-cs"/>
              </a:rPr>
              <a:t> hapus.
​
</a:t>
            </a:r>
            <a:r>
              <a:rPr lang="en-GB" sz="1200" b="1" i="0" u="none" strike="noStrike" kern="1200" dirty="0" err="1">
                <a:solidFill>
                  <a:schemeClr val="tx1"/>
                </a:solidFill>
                <a:effectLst/>
                <a:latin typeface="+mn-lt"/>
                <a:ea typeface="+mn-ea"/>
                <a:cs typeface="+mn-cs"/>
              </a:rPr>
              <a:t>Gwnewch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siŵr</a:t>
            </a:r>
            <a:r>
              <a:rPr lang="en-GB" sz="1200" b="1" i="0" u="none" strike="noStrike" kern="1200" dirty="0">
                <a:solidFill>
                  <a:schemeClr val="tx1"/>
                </a:solidFill>
                <a:effectLst/>
                <a:latin typeface="+mn-lt"/>
                <a:ea typeface="+mn-ea"/>
                <a:cs typeface="+mn-cs"/>
              </a:rPr>
              <a:t> bod y </a:t>
            </a:r>
            <a:r>
              <a:rPr lang="en-GB" sz="1200" b="1" i="0" u="none" strike="noStrike" kern="1200" dirty="0" err="1">
                <a:solidFill>
                  <a:schemeClr val="tx1"/>
                </a:solidFill>
                <a:effectLst/>
                <a:latin typeface="+mn-lt"/>
                <a:ea typeface="+mn-ea"/>
                <a:cs typeface="+mn-cs"/>
              </a:rPr>
              <a:t>myfyrwyr</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yn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deall</a:t>
            </a:r>
            <a:r>
              <a:rPr lang="en-GB" sz="1200" b="1" i="0" u="none" strike="noStrike" kern="1200" dirty="0">
                <a:solidFill>
                  <a:schemeClr val="tx1"/>
                </a:solidFill>
                <a:effectLst/>
                <a:latin typeface="+mn-lt"/>
                <a:ea typeface="+mn-ea"/>
                <a:cs typeface="+mn-cs"/>
              </a:rPr>
              <a:t> y </a:t>
            </a:r>
            <a:r>
              <a:rPr lang="en-GB" sz="1200" b="1" i="0" u="none" strike="noStrike" kern="1200" dirty="0" err="1">
                <a:solidFill>
                  <a:schemeClr val="tx1"/>
                </a:solidFill>
                <a:effectLst/>
                <a:latin typeface="+mn-lt"/>
                <a:ea typeface="+mn-ea"/>
                <a:cs typeface="+mn-cs"/>
              </a:rPr>
              <a:t>rhain</a:t>
            </a:r>
            <a:r>
              <a:rPr lang="en-GB" sz="1200" b="1" i="0" u="none" strike="noStrike" kern="1200" dirty="0">
                <a:solidFill>
                  <a:schemeClr val="tx1"/>
                </a:solidFill>
                <a:effectLst/>
                <a:latin typeface="+mn-lt"/>
                <a:ea typeface="+mn-ea"/>
                <a:cs typeface="+mn-cs"/>
              </a:rPr>
              <a:t>.
​
GWNEWCH Y PWYNT BOD YSGOLION YN RHOI'R HOLL ELFENNAU HYN AT EI GILYDD FEL EIN BOD YN CYRRAEDD Y SYNIAD O "ARFER DDA"</a:t>
            </a:r>
          </a:p>
          <a:p>
            <a:pPr rtl="0" fontAlgn="base"/>
            <a:endParaRPr lang="en-GB" sz="1200" b="1" i="0" u="none" strike="noStrike" kern="1200" dirty="0">
              <a:solidFill>
                <a:schemeClr val="tx1"/>
              </a:solidFill>
              <a:effectLst/>
              <a:latin typeface="+mn-lt"/>
              <a:ea typeface="+mn-ea"/>
              <a:cs typeface="+mn-cs"/>
            </a:endParaRP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a:t>
            </a: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Explain</a:t>
            </a:r>
            <a:r>
              <a:rPr lang="en-GB" sz="1200" b="0" i="0" u="none" strike="noStrike" kern="1200" dirty="0">
                <a:solidFill>
                  <a:schemeClr val="tx1"/>
                </a:solidFill>
                <a:effectLst/>
                <a:latin typeface="+mn-lt"/>
                <a:ea typeface="+mn-ea"/>
                <a:cs typeface="+mn-cs"/>
              </a:rPr>
              <a:t> to students that they will need to start considering how what they see in the classroom affects the following aspects of a child’s development.</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Emotional development</a:t>
            </a:r>
            <a:r>
              <a:rPr lang="en-GB" sz="1200" b="0" i="0" u="none" strike="noStrike" kern="1200" dirty="0">
                <a:solidFill>
                  <a:schemeClr val="tx1"/>
                </a:solidFill>
                <a:effectLst/>
                <a:latin typeface="+mn-lt"/>
                <a:ea typeface="+mn-ea"/>
                <a:cs typeface="+mn-cs"/>
              </a:rPr>
              <a:t> is about an individual's feelings for and about other people, objects, situations and experiences.</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Social development</a:t>
            </a:r>
            <a:r>
              <a:rPr lang="en-GB" sz="1200" b="0" i="0" u="none" strike="noStrike" kern="1200" dirty="0">
                <a:solidFill>
                  <a:schemeClr val="tx1"/>
                </a:solidFill>
                <a:effectLst/>
                <a:latin typeface="+mn-lt"/>
                <a:ea typeface="+mn-ea"/>
                <a:cs typeface="+mn-cs"/>
              </a:rPr>
              <a:t> refers to the process by which a child learns to interact with others around them. As they </a:t>
            </a:r>
            <a:r>
              <a:rPr lang="en-GB" sz="1200" b="1" i="0" u="none" strike="noStrike" kern="1200" dirty="0">
                <a:solidFill>
                  <a:schemeClr val="tx1"/>
                </a:solidFill>
                <a:effectLst/>
                <a:latin typeface="+mn-lt"/>
                <a:ea typeface="+mn-ea"/>
                <a:cs typeface="+mn-cs"/>
              </a:rPr>
              <a:t>develop</a:t>
            </a:r>
            <a:r>
              <a:rPr lang="en-GB" sz="1200" b="0" i="0" u="none" strike="noStrike" kern="1200" dirty="0">
                <a:solidFill>
                  <a:schemeClr val="tx1"/>
                </a:solidFill>
                <a:effectLst/>
                <a:latin typeface="+mn-lt"/>
                <a:ea typeface="+mn-ea"/>
                <a:cs typeface="+mn-cs"/>
              </a:rPr>
              <a:t> and perceive their own individuality within their community, they also gain skills to communicate with other people and process their actions.</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Physical development</a:t>
            </a:r>
            <a:r>
              <a:rPr lang="en-GB" sz="1200" b="0" i="0" u="none" strike="noStrike" kern="1200" dirty="0">
                <a:solidFill>
                  <a:schemeClr val="tx1"/>
                </a:solidFill>
                <a:effectLst/>
                <a:latin typeface="+mn-lt"/>
                <a:ea typeface="+mn-ea"/>
                <a:cs typeface="+mn-cs"/>
              </a:rPr>
              <a:t> involves </a:t>
            </a:r>
            <a:r>
              <a:rPr lang="en-GB" sz="1200" b="1" i="0" u="none" strike="noStrike" kern="1200" dirty="0">
                <a:solidFill>
                  <a:schemeClr val="tx1"/>
                </a:solidFill>
                <a:effectLst/>
                <a:latin typeface="+mn-lt"/>
                <a:ea typeface="+mn-ea"/>
                <a:cs typeface="+mn-cs"/>
              </a:rPr>
              <a:t>developing</a:t>
            </a:r>
            <a:r>
              <a:rPr lang="en-GB" sz="1200" b="0" i="0" u="none" strike="noStrike" kern="1200" dirty="0">
                <a:solidFill>
                  <a:schemeClr val="tx1"/>
                </a:solidFill>
                <a:effectLst/>
                <a:latin typeface="+mn-lt"/>
                <a:ea typeface="+mn-ea"/>
                <a:cs typeface="+mn-cs"/>
              </a:rPr>
              <a:t> control over the body, particularly muscles and </a:t>
            </a:r>
            <a:r>
              <a:rPr lang="en-GB" sz="1200" b="1" i="0" u="none" strike="noStrike" kern="1200" dirty="0">
                <a:solidFill>
                  <a:schemeClr val="tx1"/>
                </a:solidFill>
                <a:effectLst/>
                <a:latin typeface="+mn-lt"/>
                <a:ea typeface="+mn-ea"/>
                <a:cs typeface="+mn-cs"/>
              </a:rPr>
              <a:t>physical</a:t>
            </a:r>
            <a:r>
              <a:rPr lang="en-GB" sz="1200" b="0" i="0" u="none" strike="noStrike" kern="1200" dirty="0">
                <a:solidFill>
                  <a:schemeClr val="tx1"/>
                </a:solidFill>
                <a:effectLst/>
                <a:latin typeface="+mn-lt"/>
                <a:ea typeface="+mn-ea"/>
                <a:cs typeface="+mn-cs"/>
              </a:rPr>
              <a:t> coordination.</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Cognitive development</a:t>
            </a:r>
            <a:r>
              <a:rPr lang="en-GB" sz="1200" b="0" i="0" u="none" strike="noStrike" kern="1200" dirty="0">
                <a:solidFill>
                  <a:schemeClr val="tx1"/>
                </a:solidFill>
                <a:effectLst/>
                <a:latin typeface="+mn-lt"/>
                <a:ea typeface="+mn-ea"/>
                <a:cs typeface="+mn-cs"/>
              </a:rPr>
              <a:t> means how children think, explore and figure things out. It is the </a:t>
            </a:r>
            <a:r>
              <a:rPr lang="en-GB" sz="1200" b="1" i="0" u="none" strike="noStrike" kern="1200" dirty="0">
                <a:solidFill>
                  <a:schemeClr val="tx1"/>
                </a:solidFill>
                <a:effectLst/>
                <a:latin typeface="+mn-lt"/>
                <a:ea typeface="+mn-ea"/>
                <a:cs typeface="+mn-cs"/>
              </a:rPr>
              <a:t>development</a:t>
            </a:r>
            <a:r>
              <a:rPr lang="en-GB" sz="1200" b="0" i="0" u="none" strike="noStrike" kern="1200" dirty="0">
                <a:solidFill>
                  <a:schemeClr val="tx1"/>
                </a:solidFill>
                <a:effectLst/>
                <a:latin typeface="+mn-lt"/>
                <a:ea typeface="+mn-ea"/>
                <a:cs typeface="+mn-cs"/>
              </a:rPr>
              <a:t> of knowledge, skills, problem solving and dispositions, which help children to think about and understand the world around them. Brain </a:t>
            </a:r>
            <a:r>
              <a:rPr lang="en-GB" sz="1200" b="1" i="0" u="none" strike="noStrike" kern="1200" dirty="0">
                <a:solidFill>
                  <a:schemeClr val="tx1"/>
                </a:solidFill>
                <a:effectLst/>
                <a:latin typeface="+mn-lt"/>
                <a:ea typeface="+mn-ea"/>
                <a:cs typeface="+mn-cs"/>
              </a:rPr>
              <a:t>development</a:t>
            </a:r>
            <a:r>
              <a:rPr lang="en-GB" sz="1200" b="0" i="0" u="none" strike="noStrike" kern="1200" dirty="0">
                <a:solidFill>
                  <a:schemeClr val="tx1"/>
                </a:solidFill>
                <a:effectLst/>
                <a:latin typeface="+mn-lt"/>
                <a:ea typeface="+mn-ea"/>
                <a:cs typeface="+mn-cs"/>
              </a:rPr>
              <a:t> is part of </a:t>
            </a:r>
            <a:r>
              <a:rPr lang="en-GB" sz="1200" b="1" i="0" u="none" strike="noStrike" kern="1200" dirty="0">
                <a:solidFill>
                  <a:schemeClr val="tx1"/>
                </a:solidFill>
                <a:effectLst/>
                <a:latin typeface="+mn-lt"/>
                <a:ea typeface="+mn-ea"/>
                <a:cs typeface="+mn-cs"/>
              </a:rPr>
              <a:t>cognitive development</a:t>
            </a:r>
            <a:r>
              <a:rPr lang="en-GB" sz="1200" b="0" i="0" u="none" strike="noStrike"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Well-being</a:t>
            </a:r>
            <a:r>
              <a:rPr lang="en-GB" sz="1200" b="0" i="0" u="none" strike="noStrike" kern="1200" dirty="0">
                <a:solidFill>
                  <a:schemeClr val="tx1"/>
                </a:solidFill>
                <a:effectLst/>
                <a:latin typeface="+mn-lt"/>
                <a:ea typeface="+mn-ea"/>
                <a:cs typeface="+mn-cs"/>
              </a:rPr>
              <a:t> the state of being comfortable, healthy, or happy.</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Make sure the students understand these.</a:t>
            </a:r>
            <a:r>
              <a:rPr lang="en-US"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MAKE THE POINT THAT SCHOOLS PUT ALL THESE DIFFERETN ELEMENTS TOGETHER SO WE ARRIVE AT THE IDEA OF “GOOD PRACTICE”</a:t>
            </a:r>
            <a:endParaRPr lang="en-US"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8F15C3C-06B0-CE20-C02C-EB364E92095F}"/>
              </a:ext>
            </a:extLst>
          </p:cNvPr>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512615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0DFCB-51E2-0048-2B69-BD04C5D1A8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4CF06-8FEF-BA92-F6E8-4D8578C33A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54187E-0EB7-3D47-CD93-201A02405C01}"/>
              </a:ext>
            </a:extLst>
          </p:cNvPr>
          <p:cNvSpPr>
            <a:spLocks noGrp="1"/>
          </p:cNvSpPr>
          <p:nvPr>
            <p:ph type="body" idx="1"/>
          </p:nvPr>
        </p:nvSpPr>
        <p:spPr/>
        <p:txBody>
          <a:bodyPr/>
          <a:lstStyle/>
          <a:p>
            <a:pPr rtl="0" fontAlgn="base"/>
            <a:r>
              <a:rPr lang="en-GB" sz="1200" b="1" i="0" u="none" strike="noStrike" kern="1200" dirty="0">
                <a:solidFill>
                  <a:schemeClr val="tx1"/>
                </a:solidFill>
                <a:effectLst/>
                <a:latin typeface="+mn-lt"/>
                <a:ea typeface="+mn-ea"/>
                <a:cs typeface="+mn-cs"/>
              </a:rPr>
              <a:t>20 minutes</a:t>
            </a: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err="1">
                <a:solidFill>
                  <a:schemeClr val="tx1"/>
                </a:solidFill>
                <a:effectLst/>
                <a:latin typeface="+mn-lt"/>
                <a:ea typeface="+mn-ea"/>
                <a:cs typeface="+mn-cs"/>
              </a:rPr>
              <a:t>Arwain</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trafodaeth</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ar</a:t>
            </a:r>
            <a:r>
              <a:rPr lang="en-GB" sz="1200" b="1" i="0" u="none" strike="noStrike" kern="1200" dirty="0">
                <a:solidFill>
                  <a:schemeClr val="tx1"/>
                </a:solidFill>
                <a:effectLst/>
                <a:latin typeface="+mn-lt"/>
                <a:ea typeface="+mn-ea"/>
                <a:cs typeface="+mn-cs"/>
              </a:rPr>
              <a:t> y </a:t>
            </a:r>
            <a:r>
              <a:rPr lang="en-GB" sz="1200" b="1" i="0" u="none" strike="noStrike" kern="1200" dirty="0" err="1">
                <a:solidFill>
                  <a:schemeClr val="tx1"/>
                </a:solidFill>
                <a:effectLst/>
                <a:latin typeface="+mn-lt"/>
                <a:ea typeface="+mn-ea"/>
                <a:cs typeface="+mn-cs"/>
              </a:rPr>
              <a:t>gwahaniaethau</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a'r</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tebygrwydd</a:t>
            </a:r>
            <a:r>
              <a:rPr lang="en-GB" sz="1200" b="1" i="0" u="none" strike="noStrike" kern="1200" dirty="0">
                <a:solidFill>
                  <a:schemeClr val="tx1"/>
                </a:solidFill>
                <a:effectLst/>
                <a:latin typeface="+mn-lt"/>
                <a:ea typeface="+mn-ea"/>
                <a:cs typeface="+mn-cs"/>
              </a:rPr>
              <a:t>.
​
</a:t>
            </a:r>
            <a:r>
              <a:rPr lang="en-GB" sz="1200" b="1" i="0" u="none" strike="noStrike" kern="1200" dirty="0" err="1">
                <a:solidFill>
                  <a:schemeClr val="tx1"/>
                </a:solidFill>
                <a:effectLst/>
                <a:latin typeface="+mn-lt"/>
                <a:ea typeface="+mn-ea"/>
                <a:cs typeface="+mn-cs"/>
              </a:rPr>
              <a:t>Gweithgaredd</a:t>
            </a:r>
            <a:r>
              <a:rPr lang="en-GB" sz="1200" b="1"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Myfyrwyr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ysgrifennu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hatebion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ddogfen</a:t>
            </a:r>
            <a:r>
              <a:rPr lang="en-GB" sz="1200" b="0" i="0" u="none" strike="noStrike" kern="1200" dirty="0">
                <a:solidFill>
                  <a:schemeClr val="tx1"/>
                </a:solidFill>
                <a:effectLst/>
                <a:latin typeface="+mn-lt"/>
                <a:ea typeface="+mn-ea"/>
                <a:cs typeface="+mn-cs"/>
              </a:rPr>
              <a:t> Word neu </a:t>
            </a:r>
            <a:r>
              <a:rPr lang="en-GB" sz="1200" b="0" i="0" u="none" strike="noStrike" kern="1200" dirty="0" err="1">
                <a:solidFill>
                  <a:schemeClr val="tx1"/>
                </a:solidFill>
                <a:effectLst/>
                <a:latin typeface="+mn-lt"/>
                <a:ea typeface="+mn-ea"/>
                <a:cs typeface="+mn-cs"/>
              </a:rPr>
              <a:t>sleid</a:t>
            </a:r>
            <a:r>
              <a:rPr lang="en-GB" sz="1200" b="0" i="0" u="none" strike="noStrike" kern="1200" dirty="0">
                <a:solidFill>
                  <a:schemeClr val="tx1"/>
                </a:solidFill>
                <a:effectLst/>
                <a:latin typeface="+mn-lt"/>
                <a:ea typeface="+mn-ea"/>
                <a:cs typeface="+mn-cs"/>
              </a:rPr>
              <a:t> PPP </a:t>
            </a:r>
            <a:r>
              <a:rPr lang="en-GB" sz="1200" b="0" i="0" u="none" strike="noStrike" kern="1200" dirty="0" err="1">
                <a:solidFill>
                  <a:schemeClr val="tx1"/>
                </a:solidFill>
                <a:effectLst/>
                <a:latin typeface="+mn-lt"/>
                <a:ea typeface="+mn-ea"/>
                <a:cs typeface="+mn-cs"/>
              </a:rPr>
              <a:t>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llwytho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fyny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Padlet,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edrych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myfyrwyr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ffolder</a:t>
            </a:r>
            <a:r>
              <a:rPr lang="en-GB" sz="1200" b="0" i="0" u="none" strike="noStrike" kern="1200" dirty="0">
                <a:solidFill>
                  <a:schemeClr val="tx1"/>
                </a:solidFill>
                <a:effectLst/>
                <a:latin typeface="+mn-lt"/>
                <a:ea typeface="+mn-ea"/>
                <a:cs typeface="+mn-cs"/>
              </a:rPr>
              <a:t> neu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y Padlet (???) a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nodiadau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atebion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cwestiynau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allweddol</a:t>
            </a:r>
            <a:r>
              <a:rPr lang="en-GB" sz="1200" b="0" i="0" u="none" strike="noStrike" kern="1200" dirty="0">
                <a:solidFill>
                  <a:schemeClr val="tx1"/>
                </a:solidFill>
                <a:effectLst/>
                <a:latin typeface="+mn-lt"/>
                <a:ea typeface="+mn-ea"/>
                <a:cs typeface="+mn-cs"/>
              </a:rPr>
              <a:t>.</a:t>
            </a: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a:t>
            </a:r>
          </a:p>
          <a:p>
            <a:pPr rtl="0" fontAlgn="base"/>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Lead discussion on the differences and similarities.</a:t>
            </a:r>
            <a:r>
              <a:rPr lang="en-US" sz="1200" b="1"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Activity</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Students to write their answers on a Word document or PPP slide and upload to Padlet look at other students’ work in the folder or on the Padlet (???) and make notes in answer to the key questions.</a:t>
            </a:r>
            <a:endParaRPr lang="en-US"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865B3CAE-80B9-AC38-9AE8-766009469E4F}"/>
              </a:ext>
            </a:extLst>
          </p:cNvPr>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416739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5minutes</a:t>
            </a:r>
          </a:p>
          <a:p>
            <a:endParaRPr lang="en-GB" b="1" dirty="0"/>
          </a:p>
          <a:p>
            <a:r>
              <a:rPr lang="en-GB" b="1" dirty="0" err="1"/>
              <a:t>Casglwch</a:t>
            </a:r>
            <a:r>
              <a:rPr lang="en-GB" b="1" dirty="0"/>
              <a:t> </a:t>
            </a:r>
            <a:r>
              <a:rPr lang="en-GB" b="1" dirty="0" err="1"/>
              <a:t>feddyliau'r</a:t>
            </a:r>
            <a:r>
              <a:rPr lang="en-GB" b="1" dirty="0"/>
              <a:t> </a:t>
            </a:r>
            <a:r>
              <a:rPr lang="en-GB" b="1" dirty="0" err="1"/>
              <a:t>myfyrwyr</a:t>
            </a:r>
            <a:r>
              <a:rPr lang="en-GB" b="1" dirty="0"/>
              <a:t>. </a:t>
            </a:r>
            <a:r>
              <a:rPr lang="en-GB" b="1" dirty="0" err="1"/>
              <a:t>Mae'r</a:t>
            </a:r>
            <a:r>
              <a:rPr lang="en-GB" b="1" dirty="0"/>
              <a:t> tri </a:t>
            </a:r>
            <a:r>
              <a:rPr lang="en-GB" b="1" dirty="0" err="1"/>
              <a:t>phwynt</a:t>
            </a:r>
            <a:r>
              <a:rPr lang="en-GB" b="1" dirty="0"/>
              <a:t> </a:t>
            </a:r>
            <a:r>
              <a:rPr lang="en-GB" b="1" dirty="0" err="1"/>
              <a:t>ar</a:t>
            </a:r>
            <a:r>
              <a:rPr lang="en-GB" b="1" dirty="0"/>
              <a:t> y </a:t>
            </a:r>
            <a:r>
              <a:rPr lang="en-GB" b="1" dirty="0" err="1"/>
              <a:t>dde</a:t>
            </a:r>
            <a:r>
              <a:rPr lang="en-GB" b="1" dirty="0"/>
              <a:t> </a:t>
            </a:r>
            <a:r>
              <a:rPr lang="en-GB" b="1" dirty="0" err="1"/>
              <a:t>wedi'u</a:t>
            </a:r>
            <a:r>
              <a:rPr lang="en-GB" b="1" dirty="0"/>
              <a:t> </a:t>
            </a:r>
            <a:r>
              <a:rPr lang="en-GB" b="1" dirty="0" err="1"/>
              <a:t>hanimeiddio</a:t>
            </a:r>
            <a:r>
              <a:rPr lang="en-GB" b="1" dirty="0"/>
              <a:t>, ac </a:t>
            </a:r>
            <a:r>
              <a:rPr lang="en-GB" b="1" dirty="0" err="1"/>
              <a:t>yn</a:t>
            </a:r>
            <a:r>
              <a:rPr lang="en-GB" b="1" dirty="0"/>
              <a:t> </a:t>
            </a:r>
            <a:r>
              <a:rPr lang="en-GB" b="1" dirty="0" err="1"/>
              <a:t>bwriadu</a:t>
            </a:r>
            <a:r>
              <a:rPr lang="en-GB" b="1" dirty="0"/>
              <a:t> </a:t>
            </a:r>
            <a:r>
              <a:rPr lang="en-GB" b="1" dirty="0" err="1"/>
              <a:t>ystyried</a:t>
            </a:r>
            <a:r>
              <a:rPr lang="en-GB" b="1" dirty="0"/>
              <a:t> y </a:t>
            </a:r>
            <a:r>
              <a:rPr lang="en-GB" b="1" dirty="0" err="1"/>
              <a:t>syniadau</a:t>
            </a:r>
            <a:r>
              <a:rPr lang="en-GB" b="1" dirty="0"/>
              <a:t> </a:t>
            </a:r>
            <a:r>
              <a:rPr lang="en-GB" b="1" dirty="0" err="1"/>
              <a:t>canlynol</a:t>
            </a:r>
            <a:r>
              <a:rPr lang="en-GB" dirty="0"/>
              <a:t>
</a:t>
            </a:r>
          </a:p>
          <a:p>
            <a:r>
              <a:rPr lang="en-GB" dirty="0"/>
              <a:t>Mae </a:t>
            </a:r>
            <a:r>
              <a:rPr lang="en-GB" dirty="0" err="1"/>
              <a:t>angen</a:t>
            </a:r>
            <a:r>
              <a:rPr lang="en-GB" dirty="0"/>
              <a:t> </a:t>
            </a:r>
            <a:r>
              <a:rPr lang="en-GB" dirty="0" err="1"/>
              <a:t>i</a:t>
            </a:r>
            <a:r>
              <a:rPr lang="en-GB" dirty="0"/>
              <a:t> </a:t>
            </a:r>
            <a:r>
              <a:rPr lang="en-GB" b="1" dirty="0"/>
              <a:t>‘</a:t>
            </a:r>
            <a:r>
              <a:rPr lang="en-GB" b="1" dirty="0" err="1"/>
              <a:t>dda</a:t>
            </a:r>
            <a:r>
              <a:rPr lang="en-GB" b="1" dirty="0"/>
              <a:t>’ </a:t>
            </a:r>
            <a:r>
              <a:rPr lang="en-GB" dirty="0" err="1"/>
              <a:t>fod</a:t>
            </a:r>
            <a:r>
              <a:rPr lang="en-GB" dirty="0"/>
              <a:t> </a:t>
            </a:r>
            <a:r>
              <a:rPr lang="en-GB" dirty="0" err="1"/>
              <a:t>yn</a:t>
            </a:r>
            <a:r>
              <a:rPr lang="en-GB" dirty="0"/>
              <a:t> </a:t>
            </a:r>
            <a:r>
              <a:rPr lang="en-GB" dirty="0" err="1"/>
              <a:t>farn</a:t>
            </a:r>
            <a:r>
              <a:rPr lang="en-GB" dirty="0"/>
              <a:t> </a:t>
            </a:r>
            <a:r>
              <a:rPr lang="en-GB" dirty="0" err="1"/>
              <a:t>yn</a:t>
            </a:r>
            <a:r>
              <a:rPr lang="en-GB" dirty="0"/>
              <a:t> </a:t>
            </a:r>
            <a:r>
              <a:rPr lang="en-GB" dirty="0" err="1"/>
              <a:t>erbyn</a:t>
            </a:r>
            <a:r>
              <a:rPr lang="en-GB" dirty="0"/>
              <a:t> set o </a:t>
            </a:r>
            <a:r>
              <a:rPr lang="en-GB" dirty="0" err="1"/>
              <a:t>ganlyniadau</a:t>
            </a:r>
            <a:r>
              <a:rPr lang="en-GB" dirty="0"/>
              <a:t>, y </a:t>
            </a:r>
            <a:r>
              <a:rPr lang="en-GB" dirty="0" err="1"/>
              <a:t>gallwn</a:t>
            </a:r>
            <a:r>
              <a:rPr lang="en-GB" dirty="0"/>
              <a:t> </a:t>
            </a:r>
            <a:r>
              <a:rPr lang="en-GB" dirty="0" err="1"/>
              <a:t>gytuno</a:t>
            </a:r>
            <a:r>
              <a:rPr lang="en-GB" dirty="0"/>
              <a:t> </a:t>
            </a:r>
            <a:r>
              <a:rPr lang="en-GB" dirty="0" err="1"/>
              <a:t>arnynt</a:t>
            </a:r>
            <a:r>
              <a:rPr lang="en-GB" dirty="0"/>
              <a:t> o </a:t>
            </a:r>
            <a:r>
              <a:rPr lang="en-GB" dirty="0" err="1"/>
              <a:t>flaen</a:t>
            </a:r>
            <a:r>
              <a:rPr lang="en-GB" dirty="0"/>
              <a:t> </a:t>
            </a:r>
            <a:r>
              <a:rPr lang="en-GB" dirty="0" err="1"/>
              <a:t>llaw</a:t>
            </a:r>
            <a:r>
              <a:rPr lang="en-GB" dirty="0"/>
              <a:t>. 
</a:t>
            </a:r>
          </a:p>
          <a:p>
            <a:r>
              <a:rPr lang="en-GB" dirty="0" err="1"/>
              <a:t>Efallai</a:t>
            </a:r>
            <a:r>
              <a:rPr lang="en-GB" dirty="0"/>
              <a:t> y </a:t>
            </a:r>
            <a:r>
              <a:rPr lang="en-GB" dirty="0" err="1"/>
              <a:t>bydd</a:t>
            </a:r>
            <a:r>
              <a:rPr lang="en-GB" dirty="0"/>
              <a:t> plant </a:t>
            </a:r>
            <a:r>
              <a:rPr lang="en-GB" dirty="0" err="1"/>
              <a:t>yn</a:t>
            </a:r>
            <a:r>
              <a:rPr lang="en-GB" dirty="0"/>
              <a:t> </a:t>
            </a:r>
            <a:r>
              <a:rPr lang="en-GB" dirty="0" err="1"/>
              <a:t>mwynhau</a:t>
            </a:r>
            <a:r>
              <a:rPr lang="en-GB" dirty="0"/>
              <a:t> </a:t>
            </a:r>
            <a:r>
              <a:rPr lang="en-GB" dirty="0" err="1"/>
              <a:t>rhywbeth</a:t>
            </a:r>
            <a:r>
              <a:rPr lang="en-GB" dirty="0"/>
              <a:t>, </a:t>
            </a:r>
            <a:r>
              <a:rPr lang="en-GB" dirty="0" err="1"/>
              <a:t>ond</a:t>
            </a:r>
            <a:r>
              <a:rPr lang="en-GB" dirty="0"/>
              <a:t> </a:t>
            </a:r>
            <a:r>
              <a:rPr lang="en-GB" dirty="0" err="1"/>
              <a:t>nid</a:t>
            </a:r>
            <a:r>
              <a:rPr lang="en-GB" dirty="0"/>
              <a:t> </a:t>
            </a:r>
            <a:r>
              <a:rPr lang="en-GB" dirty="0" err="1"/>
              <a:t>ydynt</a:t>
            </a:r>
            <a:r>
              <a:rPr lang="en-GB" dirty="0"/>
              <a:t> </a:t>
            </a:r>
            <a:r>
              <a:rPr lang="en-GB" dirty="0" err="1"/>
              <a:t>yn</a:t>
            </a:r>
            <a:r>
              <a:rPr lang="en-GB" dirty="0"/>
              <a:t> </a:t>
            </a:r>
            <a:r>
              <a:rPr lang="en-GB" dirty="0" err="1"/>
              <a:t>dysgu</a:t>
            </a:r>
            <a:r>
              <a:rPr lang="en-GB" dirty="0"/>
              <a:t> </a:t>
            </a:r>
            <a:r>
              <a:rPr lang="en-GB" dirty="0" err="1"/>
              <a:t>llawer</a:t>
            </a:r>
            <a:r>
              <a:rPr lang="en-GB" dirty="0"/>
              <a:t>. </a:t>
            </a:r>
          </a:p>
          <a:p>
            <a:r>
              <a:rPr lang="en-GB" dirty="0"/>
              <a:t>Gall y </a:t>
            </a:r>
            <a:r>
              <a:rPr lang="en-GB" dirty="0" err="1"/>
              <a:t>nodau</a:t>
            </a:r>
            <a:r>
              <a:rPr lang="en-GB" dirty="0"/>
              <a:t> </a:t>
            </a:r>
            <a:r>
              <a:rPr lang="en-GB" dirty="0" err="1"/>
              <a:t>hyn</a:t>
            </a:r>
            <a:r>
              <a:rPr lang="en-GB" dirty="0"/>
              <a:t> </a:t>
            </a:r>
            <a:r>
              <a:rPr lang="en-GB" dirty="0" err="1"/>
              <a:t>fod</a:t>
            </a:r>
            <a:r>
              <a:rPr lang="en-GB" dirty="0"/>
              <a:t> </a:t>
            </a:r>
            <a:r>
              <a:rPr lang="en-GB" dirty="0" err="1"/>
              <a:t>yn</a:t>
            </a:r>
            <a:r>
              <a:rPr lang="en-GB" dirty="0"/>
              <a:t> </a:t>
            </a:r>
            <a:r>
              <a:rPr lang="en-GB" dirty="0" err="1"/>
              <a:t>gystadleuol</a:t>
            </a:r>
            <a:r>
              <a:rPr lang="en-GB" dirty="0"/>
              <a:t>, er </a:t>
            </a:r>
            <a:r>
              <a:rPr lang="en-GB" dirty="0" err="1"/>
              <a:t>enghraifft</a:t>
            </a:r>
            <a:r>
              <a:rPr lang="en-GB" dirty="0"/>
              <a:t> </a:t>
            </a:r>
            <a:r>
              <a:rPr lang="en-GB" dirty="0" err="1"/>
              <a:t>yn</a:t>
            </a:r>
            <a:r>
              <a:rPr lang="en-GB" dirty="0"/>
              <a:t> y </a:t>
            </a:r>
            <a:r>
              <a:rPr lang="en-GB" dirty="0" err="1"/>
              <a:t>cyfnod</a:t>
            </a:r>
            <a:r>
              <a:rPr lang="en-GB" dirty="0"/>
              <a:t> </a:t>
            </a:r>
            <a:r>
              <a:rPr lang="en-GB" dirty="0" err="1"/>
              <a:t>sylfaen</a:t>
            </a:r>
            <a:r>
              <a:rPr lang="en-GB" dirty="0"/>
              <a:t> </a:t>
            </a:r>
            <a:r>
              <a:rPr lang="en-GB" dirty="0" err="1"/>
              <a:t>mae</a:t>
            </a:r>
            <a:r>
              <a:rPr lang="en-GB" dirty="0"/>
              <a:t> </a:t>
            </a:r>
            <a:r>
              <a:rPr lang="en-GB" dirty="0" err="1"/>
              <a:t>angen</a:t>
            </a:r>
            <a:r>
              <a:rPr lang="en-GB" dirty="0"/>
              <a:t> </a:t>
            </a:r>
            <a:r>
              <a:rPr lang="en-GB" dirty="0" err="1"/>
              <a:t>dulliau</a:t>
            </a:r>
            <a:r>
              <a:rPr lang="en-GB" dirty="0"/>
              <a:t> </a:t>
            </a:r>
            <a:r>
              <a:rPr lang="en-GB" dirty="0" err="1"/>
              <a:t>sy'n</a:t>
            </a:r>
            <a:r>
              <a:rPr lang="en-GB" dirty="0"/>
              <a:t> </a:t>
            </a:r>
            <a:r>
              <a:rPr lang="en-GB" dirty="0" err="1"/>
              <a:t>datblygu</a:t>
            </a:r>
            <a:r>
              <a:rPr lang="en-GB" dirty="0"/>
              <a:t> </a:t>
            </a:r>
            <a:r>
              <a:rPr lang="en-GB" dirty="0" err="1"/>
              <a:t>pob</a:t>
            </a:r>
            <a:r>
              <a:rPr lang="en-GB" dirty="0"/>
              <a:t> </a:t>
            </a:r>
            <a:r>
              <a:rPr lang="en-GB" dirty="0" err="1"/>
              <a:t>agwedd</a:t>
            </a:r>
            <a:r>
              <a:rPr lang="en-GB" dirty="0"/>
              <a:t> </a:t>
            </a:r>
            <a:r>
              <a:rPr lang="en-GB" dirty="0" err="1"/>
              <a:t>ar</a:t>
            </a:r>
            <a:r>
              <a:rPr lang="en-GB" dirty="0"/>
              <a:t> y </a:t>
            </a:r>
            <a:r>
              <a:rPr lang="en-GB" dirty="0" err="1"/>
              <a:t>meysydd</a:t>
            </a:r>
            <a:r>
              <a:rPr lang="en-GB" dirty="0"/>
              <a:t> </a:t>
            </a:r>
            <a:r>
              <a:rPr lang="en-GB" dirty="0" err="1"/>
              <a:t>dysgu</a:t>
            </a:r>
            <a:r>
              <a:rPr lang="en-GB" dirty="0"/>
              <a:t>. </a:t>
            </a:r>
            <a:r>
              <a:rPr lang="en-GB" dirty="0" err="1"/>
              <a:t>Gellid</a:t>
            </a:r>
            <a:r>
              <a:rPr lang="en-GB" dirty="0"/>
              <a:t> </a:t>
            </a:r>
            <a:r>
              <a:rPr lang="en-GB" dirty="0" err="1"/>
              <a:t>gweld</a:t>
            </a:r>
            <a:r>
              <a:rPr lang="en-GB" dirty="0"/>
              <a:t> </a:t>
            </a:r>
            <a:r>
              <a:rPr lang="en-GB" dirty="0" err="1"/>
              <a:t>hyn</a:t>
            </a:r>
            <a:r>
              <a:rPr lang="en-GB" dirty="0"/>
              <a:t> </a:t>
            </a:r>
            <a:r>
              <a:rPr lang="en-GB" dirty="0" err="1"/>
              <a:t>mewn</a:t>
            </a:r>
            <a:r>
              <a:rPr lang="en-GB" dirty="0"/>
              <a:t> </a:t>
            </a:r>
            <a:r>
              <a:rPr lang="en-GB" dirty="0" err="1"/>
              <a:t>cyferbyniad</a:t>
            </a:r>
            <a:r>
              <a:rPr lang="en-GB" dirty="0"/>
              <a:t> â </a:t>
            </a:r>
            <a:r>
              <a:rPr lang="en-GB" dirty="0" err="1"/>
              <a:t>systemau</a:t>
            </a:r>
            <a:r>
              <a:rPr lang="en-GB" dirty="0"/>
              <a:t> </a:t>
            </a:r>
            <a:r>
              <a:rPr lang="en-GB" dirty="0" err="1"/>
              <a:t>eraill</a:t>
            </a:r>
            <a:r>
              <a:rPr lang="en-GB" dirty="0"/>
              <a:t>, </a:t>
            </a:r>
            <a:r>
              <a:rPr lang="en-GB" dirty="0" err="1"/>
              <a:t>fel</a:t>
            </a:r>
            <a:r>
              <a:rPr lang="en-GB" dirty="0"/>
              <a:t> </a:t>
            </a:r>
            <a:r>
              <a:rPr lang="en-GB" dirty="0" err="1"/>
              <a:t>Lloegr</a:t>
            </a:r>
            <a:r>
              <a:rPr lang="en-GB" dirty="0"/>
              <a:t>, a </a:t>
            </a:r>
            <a:r>
              <a:rPr lang="en-GB" dirty="0" err="1"/>
              <a:t>allai</a:t>
            </a:r>
            <a:r>
              <a:rPr lang="en-GB" dirty="0"/>
              <a:t> </a:t>
            </a:r>
            <a:r>
              <a:rPr lang="en-GB" dirty="0" err="1"/>
              <a:t>fod</a:t>
            </a:r>
            <a:r>
              <a:rPr lang="en-GB" dirty="0"/>
              <a:t> â </a:t>
            </a:r>
            <a:r>
              <a:rPr lang="en-GB" dirty="0" err="1"/>
              <a:t>ffocws</a:t>
            </a:r>
            <a:r>
              <a:rPr lang="en-GB" dirty="0"/>
              <a:t> </a:t>
            </a:r>
            <a:r>
              <a:rPr lang="en-GB" dirty="0" err="1"/>
              <a:t>mwy</a:t>
            </a:r>
            <a:r>
              <a:rPr lang="en-GB" dirty="0"/>
              <a:t> '</a:t>
            </a:r>
            <a:r>
              <a:rPr lang="en-GB" dirty="0" err="1"/>
              <a:t>academaidd</a:t>
            </a:r>
            <a:r>
              <a:rPr lang="en-GB" dirty="0"/>
              <a:t>' </a:t>
            </a:r>
            <a:r>
              <a:rPr lang="en-GB" dirty="0" err="1"/>
              <a:t>yn</a:t>
            </a:r>
            <a:r>
              <a:rPr lang="en-GB" dirty="0"/>
              <a:t> y </a:t>
            </a:r>
            <a:r>
              <a:rPr lang="en-GB" dirty="0" err="1"/>
              <a:t>Dysgu</a:t>
            </a:r>
            <a:r>
              <a:rPr lang="en-GB" dirty="0"/>
              <a:t> Sylfaen</a:t>
            </a:r>
          </a:p>
          <a:p>
            <a:endParaRPr lang="en-GB" dirty="0"/>
          </a:p>
          <a:p>
            <a:endParaRPr lang="en-GB" dirty="0"/>
          </a:p>
          <a:p>
            <a:r>
              <a:rPr lang="en-GB" dirty="0"/>
              <a:t>*******************************************************************************************************************************************</a:t>
            </a:r>
          </a:p>
          <a:p>
            <a:endParaRPr lang="en-GB" dirty="0"/>
          </a:p>
          <a:p>
            <a:r>
              <a:rPr lang="en-GB" b="1" dirty="0"/>
              <a:t>Gather the thoughts</a:t>
            </a:r>
            <a:r>
              <a:rPr lang="en-GB" b="1" baseline="0" dirty="0"/>
              <a:t> of the students. The three points on the right are animated, and intended to consider the following ideas</a:t>
            </a:r>
          </a:p>
          <a:p>
            <a:endParaRPr lang="en-GB" baseline="0" dirty="0"/>
          </a:p>
          <a:p>
            <a:r>
              <a:rPr lang="en-GB" b="1" dirty="0"/>
              <a:t>‘Good’ </a:t>
            </a:r>
            <a:r>
              <a:rPr lang="en-GB" dirty="0"/>
              <a:t>needs to</a:t>
            </a:r>
            <a:r>
              <a:rPr lang="en-GB" baseline="0" dirty="0"/>
              <a:t> be a judgement against a set of outcomes, which we can agree before hand. </a:t>
            </a:r>
          </a:p>
          <a:p>
            <a:endParaRPr lang="en-GB" baseline="0" dirty="0"/>
          </a:p>
          <a:p>
            <a:r>
              <a:rPr lang="en-GB" baseline="0" dirty="0"/>
              <a:t>Children may enjoy something, but not learn much. </a:t>
            </a:r>
          </a:p>
          <a:p>
            <a:r>
              <a:rPr lang="en-GB" baseline="0" dirty="0"/>
              <a:t>These aims may be competing, for example in the foundation phase we need approaches which develop all aspects of the areas of learning. This could be seen in contrast to other systems, such as England, which may have a more ‘academic’ focus in ‘KS1’</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316600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u="sng" dirty="0"/>
              <a:t>15 munud</a:t>
            </a:r>
          </a:p>
          <a:p>
            <a:endParaRPr lang="cy-GB" b="1" u="sng" dirty="0"/>
          </a:p>
          <a:p>
            <a:r>
              <a:rPr lang="cy-GB" b="1" u="sng" dirty="0"/>
              <a:t>Edrych ar
</a:t>
            </a:r>
          </a:p>
          <a:p>
            <a:pPr marL="171450" indent="-171450">
              <a:buFont typeface="Arial" panose="020B0604020202020204" pitchFamily="34" charset="0"/>
              <a:buChar char="•"/>
            </a:pPr>
            <a:r>
              <a:rPr lang="cy-GB" b="0" u="none" dirty="0"/>
              <a:t>Diwylliant cryf o welliant parhaus
Dysgu proffesiynol fel sbardun allweddol
Cydweithredu ac ymarfer a rennir
Ymarfer myfyriol ac ymholiad
Arweinyddiaeth gefnogol ond heriol
Addysgu a dysgu o Ansawdd Uchel</a:t>
            </a:r>
          </a:p>
          <a:p>
            <a:pPr marL="0" indent="0">
              <a:buFont typeface="Arial" panose="020B0604020202020204" pitchFamily="34" charset="0"/>
              <a:buNone/>
            </a:pPr>
            <a:endParaRPr lang="en-GB" b="1" u="sng"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332216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u="sng" dirty="0"/>
              <a:t>15 </a:t>
            </a:r>
            <a:r>
              <a:rPr lang="cy-GB" b="1" u="sng" dirty="0" err="1"/>
              <a:t>minutes</a:t>
            </a:r>
            <a:endParaRPr lang="cy-GB" b="1" u="sng" dirty="0"/>
          </a:p>
          <a:p>
            <a:endParaRPr lang="cy-GB" b="1" u="sng" dirty="0"/>
          </a:p>
          <a:p>
            <a:r>
              <a:rPr lang="cy-GB" b="1" u="sng" dirty="0" err="1"/>
              <a:t>Look</a:t>
            </a:r>
            <a:r>
              <a:rPr lang="cy-GB" b="1" u="sng" dirty="0"/>
              <a:t> at</a:t>
            </a:r>
          </a:p>
          <a:p>
            <a:endParaRPr lang="cy-GB" dirty="0"/>
          </a:p>
          <a:p>
            <a:pPr marL="171450" indent="-171450">
              <a:buFont typeface="Arial" panose="020B0604020202020204" pitchFamily="34" charset="0"/>
              <a:buChar char="•"/>
            </a:pPr>
            <a:r>
              <a:rPr lang="cy-GB" dirty="0" err="1"/>
              <a:t>Strong</a:t>
            </a:r>
            <a:r>
              <a:rPr lang="cy-GB" dirty="0"/>
              <a:t> </a:t>
            </a:r>
            <a:r>
              <a:rPr lang="cy-GB" dirty="0" err="1"/>
              <a:t>culture</a:t>
            </a:r>
            <a:r>
              <a:rPr lang="cy-GB" dirty="0"/>
              <a:t> of </a:t>
            </a:r>
            <a:r>
              <a:rPr lang="cy-GB" dirty="0" err="1"/>
              <a:t>continuous</a:t>
            </a:r>
            <a:r>
              <a:rPr lang="cy-GB" dirty="0"/>
              <a:t> </a:t>
            </a:r>
            <a:r>
              <a:rPr lang="cy-GB" dirty="0" err="1"/>
              <a:t>improvement</a:t>
            </a:r>
            <a:endParaRPr lang="cy-GB" dirty="0"/>
          </a:p>
          <a:p>
            <a:pPr marL="171450" indent="-171450">
              <a:buFont typeface="Arial" panose="020B0604020202020204" pitchFamily="34" charset="0"/>
              <a:buChar char="•"/>
            </a:pPr>
            <a:r>
              <a:rPr lang="cy-GB" dirty="0"/>
              <a:t>Professional </a:t>
            </a:r>
            <a:r>
              <a:rPr lang="cy-GB" dirty="0" err="1"/>
              <a:t>learning</a:t>
            </a:r>
            <a:r>
              <a:rPr lang="cy-GB" dirty="0"/>
              <a:t> as a </a:t>
            </a:r>
            <a:r>
              <a:rPr lang="cy-GB" dirty="0" err="1"/>
              <a:t>key</a:t>
            </a:r>
            <a:r>
              <a:rPr lang="cy-GB" dirty="0"/>
              <a:t> </a:t>
            </a:r>
            <a:r>
              <a:rPr lang="cy-GB" dirty="0" err="1"/>
              <a:t>driver</a:t>
            </a:r>
            <a:endParaRPr lang="cy-GB" dirty="0"/>
          </a:p>
          <a:p>
            <a:pPr marL="171450" indent="-171450">
              <a:buFont typeface="Arial" panose="020B0604020202020204" pitchFamily="34" charset="0"/>
              <a:buChar char="•"/>
            </a:pPr>
            <a:r>
              <a:rPr lang="cy-GB" dirty="0" err="1"/>
              <a:t>Collaboration</a:t>
            </a:r>
            <a:r>
              <a:rPr lang="cy-GB" dirty="0"/>
              <a:t> </a:t>
            </a:r>
            <a:r>
              <a:rPr lang="cy-GB" dirty="0" err="1"/>
              <a:t>and</a:t>
            </a:r>
            <a:r>
              <a:rPr lang="cy-GB" dirty="0"/>
              <a:t> </a:t>
            </a:r>
            <a:r>
              <a:rPr lang="cy-GB" dirty="0" err="1"/>
              <a:t>shared</a:t>
            </a:r>
            <a:r>
              <a:rPr lang="cy-GB" dirty="0"/>
              <a:t> </a:t>
            </a:r>
            <a:r>
              <a:rPr lang="cy-GB" dirty="0" err="1"/>
              <a:t>practice</a:t>
            </a:r>
            <a:endParaRPr lang="cy-GB" dirty="0"/>
          </a:p>
          <a:p>
            <a:pPr marL="171450" indent="-171450">
              <a:buFont typeface="Arial" panose="020B0604020202020204" pitchFamily="34" charset="0"/>
              <a:buChar char="•"/>
            </a:pPr>
            <a:r>
              <a:rPr lang="cy-GB" dirty="0" err="1"/>
              <a:t>Reflective</a:t>
            </a:r>
            <a:r>
              <a:rPr lang="cy-GB" dirty="0"/>
              <a:t> </a:t>
            </a:r>
            <a:r>
              <a:rPr lang="cy-GB" dirty="0" err="1"/>
              <a:t>practice</a:t>
            </a:r>
            <a:r>
              <a:rPr lang="cy-GB" dirty="0"/>
              <a:t> </a:t>
            </a:r>
            <a:r>
              <a:rPr lang="cy-GB" dirty="0" err="1"/>
              <a:t>and</a:t>
            </a:r>
            <a:r>
              <a:rPr lang="cy-GB" dirty="0"/>
              <a:t> </a:t>
            </a:r>
            <a:r>
              <a:rPr lang="cy-GB" dirty="0" err="1"/>
              <a:t>enquiry</a:t>
            </a:r>
            <a:endParaRPr lang="cy-GB" dirty="0"/>
          </a:p>
          <a:p>
            <a:pPr marL="171450" indent="-171450">
              <a:buFont typeface="Arial" panose="020B0604020202020204" pitchFamily="34" charset="0"/>
              <a:buChar char="•"/>
            </a:pPr>
            <a:r>
              <a:rPr lang="cy-GB" dirty="0" err="1"/>
              <a:t>Supportive</a:t>
            </a:r>
            <a:r>
              <a:rPr lang="cy-GB" dirty="0"/>
              <a:t> </a:t>
            </a:r>
            <a:r>
              <a:rPr lang="cy-GB" dirty="0" err="1"/>
              <a:t>but</a:t>
            </a:r>
            <a:r>
              <a:rPr lang="cy-GB" dirty="0"/>
              <a:t> </a:t>
            </a:r>
            <a:r>
              <a:rPr lang="cy-GB" dirty="0" err="1"/>
              <a:t>challenging</a:t>
            </a:r>
            <a:r>
              <a:rPr lang="cy-GB" dirty="0"/>
              <a:t> </a:t>
            </a:r>
            <a:r>
              <a:rPr lang="cy-GB" dirty="0" err="1"/>
              <a:t>leadership</a:t>
            </a:r>
            <a:endParaRPr lang="cy-GB" dirty="0"/>
          </a:p>
          <a:p>
            <a:pPr marL="171450" indent="-171450">
              <a:buFont typeface="Arial" panose="020B0604020202020204" pitchFamily="34" charset="0"/>
              <a:buChar char="•"/>
            </a:pPr>
            <a:r>
              <a:rPr lang="cy-GB" dirty="0" err="1"/>
              <a:t>High</a:t>
            </a:r>
            <a:r>
              <a:rPr lang="cy-GB" dirty="0"/>
              <a:t> </a:t>
            </a:r>
            <a:r>
              <a:rPr lang="cy-GB" dirty="0" err="1"/>
              <a:t>Quality</a:t>
            </a:r>
            <a:r>
              <a:rPr lang="cy-GB" dirty="0"/>
              <a:t> </a:t>
            </a:r>
            <a:r>
              <a:rPr lang="cy-GB" dirty="0" err="1"/>
              <a:t>teaching</a:t>
            </a:r>
            <a:r>
              <a:rPr lang="cy-GB" dirty="0"/>
              <a:t> </a:t>
            </a:r>
            <a:r>
              <a:rPr lang="cy-GB" dirty="0" err="1"/>
              <a:t>and</a:t>
            </a:r>
            <a:r>
              <a:rPr lang="cy-GB" dirty="0"/>
              <a:t> </a:t>
            </a:r>
            <a:r>
              <a:rPr lang="cy-GB" dirty="0" err="1"/>
              <a:t>learning</a:t>
            </a:r>
            <a:endParaRPr lang="cy-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2723281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174F4-5FF8-68DA-B367-4EE20298C1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8B6CA9-404C-4E83-5C22-930052F0D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BC8A21-5509-3D81-9B02-F46ECF878D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82C455-C283-973B-3C3C-CD1F5D67FBB3}"/>
              </a:ext>
            </a:extLst>
          </p:cNvPr>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3993310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D36B4-9DA9-CC41-D47C-1668D115FB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CC43B-54DB-B741-BDE6-17DE6E1A15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44D28-A771-840D-C41D-70E7805CD5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63862-402F-0F8F-B946-A29B419D41DE}"/>
              </a:ext>
            </a:extLst>
          </p:cNvPr>
          <p:cNvSpPr>
            <a:spLocks noGrp="1"/>
          </p:cNvSpPr>
          <p:nvPr>
            <p:ph type="sldNum" sz="quarter" idx="5"/>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2364547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9D2B9-AC04-D0A7-8098-8313A5225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F3A4F-2994-2F1E-415B-10EDEB5E7F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D7E59-F2F1-4D92-AA6F-41311104B258}"/>
              </a:ext>
            </a:extLst>
          </p:cNvPr>
          <p:cNvSpPr>
            <a:spLocks noGrp="1"/>
          </p:cNvSpPr>
          <p:nvPr>
            <p:ph type="body" idx="1"/>
          </p:nvPr>
        </p:nvSpPr>
        <p:spPr/>
        <p:txBody>
          <a:bodyPr/>
          <a:lstStyle/>
          <a:p>
            <a:endParaRPr lang="en-GB" b="1" dirty="0">
              <a:latin typeface="Aptos" panose="020B0004020202020204" pitchFamily="34" charset="0"/>
            </a:endParaRPr>
          </a:p>
          <a:p>
            <a:r>
              <a:rPr lang="en-GB" b="1" dirty="0">
                <a:latin typeface="Aptos" panose="020B0004020202020204" pitchFamily="34" charset="0"/>
              </a:rPr>
              <a:t>15-20 </a:t>
            </a:r>
            <a:r>
              <a:rPr lang="en-GB" b="1" dirty="0" err="1">
                <a:latin typeface="Aptos" panose="020B0004020202020204" pitchFamily="34" charset="0"/>
              </a:rPr>
              <a:t>munud</a:t>
            </a:r>
            <a:r>
              <a:rPr lang="en-GB" b="1" dirty="0">
                <a:latin typeface="Aptos" panose="020B0004020202020204" pitchFamily="34" charset="0"/>
              </a:rPr>
              <a:t> – 15-20 minutes</a:t>
            </a:r>
          </a:p>
          <a:p>
            <a:endParaRPr lang="en-GB" b="1" dirty="0">
              <a:latin typeface="Aptos" panose="020B0004020202020204" pitchFamily="34" charset="0"/>
            </a:endParaRPr>
          </a:p>
          <a:p>
            <a:r>
              <a:rPr lang="en-GB" b="1" dirty="0">
                <a:latin typeface="Aptos" panose="020B0004020202020204" pitchFamily="34" charset="0"/>
              </a:rPr>
              <a:t>1. </a:t>
            </a:r>
            <a:r>
              <a:rPr lang="en-GB" b="1" dirty="0" err="1">
                <a:latin typeface="Aptos" panose="020B0004020202020204" pitchFamily="34" charset="0"/>
              </a:rPr>
              <a:t>Gwella</a:t>
            </a:r>
            <a:r>
              <a:rPr lang="en-GB" b="1" dirty="0">
                <a:latin typeface="Aptos" panose="020B0004020202020204" pitchFamily="34" charset="0"/>
              </a:rPr>
              <a:t> </a:t>
            </a:r>
            <a:r>
              <a:rPr lang="en-GB" b="1" dirty="0" err="1">
                <a:latin typeface="Aptos" panose="020B0004020202020204" pitchFamily="34" charset="0"/>
              </a:rPr>
              <a:t>lles</a:t>
            </a:r>
            <a:r>
              <a:rPr lang="en-GB" b="1" dirty="0">
                <a:latin typeface="Aptos" panose="020B0004020202020204" pitchFamily="34" charset="0"/>
              </a:rPr>
              <a:t> ac iechyd </a:t>
            </a:r>
            <a:r>
              <a:rPr lang="en-GB" b="1" dirty="0" err="1">
                <a:latin typeface="Aptos" panose="020B0004020202020204" pitchFamily="34" charset="0"/>
              </a:rPr>
              <a:t>emosiynol</a:t>
            </a:r>
            <a:r>
              <a:rPr lang="en-GB" b="1" dirty="0">
                <a:latin typeface="Aptos" panose="020B0004020202020204" pitchFamily="34" charset="0"/>
              </a:rPr>
              <a:t>
</a:t>
            </a:r>
            <a:r>
              <a:rPr lang="en-GB" b="0" dirty="0">
                <a:latin typeface="Aptos" panose="020B0004020202020204" pitchFamily="34" charset="0"/>
              </a:rPr>
              <a:t>Mae bod </a:t>
            </a:r>
            <a:r>
              <a:rPr lang="en-GB" b="0" dirty="0" err="1">
                <a:latin typeface="Aptos" panose="020B0004020202020204" pitchFamily="34" charset="0"/>
              </a:rPr>
              <a:t>yn</a:t>
            </a:r>
            <a:r>
              <a:rPr lang="en-GB" b="0" dirty="0">
                <a:latin typeface="Aptos" panose="020B0004020202020204" pitchFamily="34" charset="0"/>
              </a:rPr>
              <a:t> yr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helpu</a:t>
            </a:r>
            <a:r>
              <a:rPr lang="en-GB" b="0" dirty="0">
                <a:latin typeface="Aptos" panose="020B0004020202020204" pitchFamily="34" charset="0"/>
              </a:rPr>
              <a:t> </a:t>
            </a:r>
            <a:r>
              <a:rPr lang="en-GB" b="0" dirty="0" err="1">
                <a:latin typeface="Aptos" panose="020B0004020202020204" pitchFamily="34" charset="0"/>
              </a:rPr>
              <a:t>disgyblion</a:t>
            </a:r>
            <a:r>
              <a:rPr lang="en-GB" b="0" dirty="0">
                <a:latin typeface="Aptos" panose="020B0004020202020204" pitchFamily="34" charset="0"/>
              </a:rPr>
              <a:t> </a:t>
            </a:r>
            <a:r>
              <a:rPr lang="en-GB" b="0" dirty="0" err="1">
                <a:latin typeface="Aptos" panose="020B0004020202020204" pitchFamily="34" charset="0"/>
              </a:rPr>
              <a:t>i</a:t>
            </a:r>
            <a:r>
              <a:rPr lang="en-GB" b="0" dirty="0">
                <a:latin typeface="Aptos" panose="020B0004020202020204" pitchFamily="34" charset="0"/>
              </a:rPr>
              <a:t> </a:t>
            </a:r>
            <a:r>
              <a:rPr lang="en-GB" b="0" dirty="0" err="1">
                <a:latin typeface="Aptos" panose="020B0004020202020204" pitchFamily="34" charset="0"/>
              </a:rPr>
              <a:t>deimlo'n</a:t>
            </a:r>
            <a:r>
              <a:rPr lang="en-GB" b="0" dirty="0">
                <a:latin typeface="Aptos" panose="020B0004020202020204" pitchFamily="34" charset="0"/>
              </a:rPr>
              <a:t> </a:t>
            </a:r>
            <a:r>
              <a:rPr lang="en-GB" b="0" dirty="0" err="1">
                <a:latin typeface="Aptos" panose="020B0004020202020204" pitchFamily="34" charset="0"/>
              </a:rPr>
              <a:t>dawelach</a:t>
            </a:r>
            <a:r>
              <a:rPr lang="en-GB" b="0" dirty="0">
                <a:latin typeface="Aptos" panose="020B0004020202020204" pitchFamily="34" charset="0"/>
              </a:rPr>
              <a:t> ac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hapusach</a:t>
            </a:r>
            <a:r>
              <a:rPr lang="en-GB" b="0" dirty="0">
                <a:latin typeface="Aptos" panose="020B0004020202020204" pitchFamily="34" charset="0"/>
              </a:rPr>
              <a:t> ac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cefnogi</a:t>
            </a:r>
            <a:r>
              <a:rPr lang="en-GB" b="0" dirty="0">
                <a:latin typeface="Aptos" panose="020B0004020202020204" pitchFamily="34" charset="0"/>
              </a:rPr>
              <a:t> </a:t>
            </a:r>
            <a:r>
              <a:rPr lang="en-GB" b="0" dirty="0" err="1">
                <a:latin typeface="Aptos" panose="020B0004020202020204" pitchFamily="34" charset="0"/>
              </a:rPr>
              <a:t>rheoleiddio</a:t>
            </a:r>
            <a:r>
              <a:rPr lang="en-GB" b="0" dirty="0">
                <a:latin typeface="Aptos" panose="020B0004020202020204" pitchFamily="34" charset="0"/>
              </a:rPr>
              <a:t> </a:t>
            </a:r>
            <a:r>
              <a:rPr lang="en-GB" b="0" dirty="0" err="1">
                <a:latin typeface="Aptos" panose="020B0004020202020204" pitchFamily="34" charset="0"/>
              </a:rPr>
              <a:t>emosiynol</a:t>
            </a:r>
            <a:r>
              <a:rPr lang="en-GB" b="0" dirty="0">
                <a:latin typeface="Aptos" panose="020B0004020202020204" pitchFamily="34" charset="0"/>
              </a:rPr>
              <a:t>. 
</a:t>
            </a:r>
            <a:r>
              <a:rPr lang="en-GB" b="0" dirty="0" err="1">
                <a:latin typeface="Aptos" panose="020B0004020202020204" pitchFamily="34" charset="0"/>
              </a:rPr>
              <a:t>Mae'n</a:t>
            </a:r>
            <a:r>
              <a:rPr lang="en-GB" b="0" dirty="0">
                <a:latin typeface="Aptos" panose="020B0004020202020204" pitchFamily="34" charset="0"/>
              </a:rPr>
              <a:t> </a:t>
            </a:r>
            <a:r>
              <a:rPr lang="en-GB" b="0" dirty="0" err="1">
                <a:latin typeface="Aptos" panose="020B0004020202020204" pitchFamily="34" charset="0"/>
              </a:rPr>
              <a:t>darparu</a:t>
            </a:r>
            <a:r>
              <a:rPr lang="en-GB" b="0" dirty="0">
                <a:latin typeface="Aptos" panose="020B0004020202020204" pitchFamily="34" charset="0"/>
              </a:rPr>
              <a:t> </a:t>
            </a:r>
            <a:r>
              <a:rPr lang="en-GB" b="0" dirty="0" err="1">
                <a:latin typeface="Aptos" panose="020B0004020202020204" pitchFamily="34" charset="0"/>
              </a:rPr>
              <a:t>lle</a:t>
            </a:r>
            <a:r>
              <a:rPr lang="en-GB" b="0" dirty="0">
                <a:latin typeface="Aptos" panose="020B0004020202020204" pitchFamily="34" charset="0"/>
              </a:rPr>
              <a:t> </a:t>
            </a:r>
            <a:r>
              <a:rPr lang="en-GB" b="0" dirty="0" err="1">
                <a:latin typeface="Aptos" panose="020B0004020202020204" pitchFamily="34" charset="0"/>
              </a:rPr>
              <a:t>ar</a:t>
            </a:r>
            <a:r>
              <a:rPr lang="en-GB" b="0" dirty="0">
                <a:latin typeface="Aptos" panose="020B0004020202020204" pitchFamily="34" charset="0"/>
              </a:rPr>
              <a:t> </a:t>
            </a:r>
            <a:r>
              <a:rPr lang="en-GB" b="0" dirty="0" err="1">
                <a:latin typeface="Aptos" panose="020B0004020202020204" pitchFamily="34" charset="0"/>
              </a:rPr>
              <a:t>gyfer</a:t>
            </a:r>
            <a:r>
              <a:rPr lang="en-GB" b="0" dirty="0">
                <a:latin typeface="Aptos" panose="020B0004020202020204" pitchFamily="34" charset="0"/>
              </a:rPr>
              <a:t> </a:t>
            </a:r>
            <a:r>
              <a:rPr lang="en-GB" b="0" dirty="0" err="1">
                <a:latin typeface="Aptos" panose="020B0004020202020204" pitchFamily="34" charset="0"/>
              </a:rPr>
              <a:t>ymlacio</a:t>
            </a:r>
            <a:r>
              <a:rPr lang="en-GB" b="0" dirty="0">
                <a:latin typeface="Aptos" panose="020B0004020202020204" pitchFamily="34" charset="0"/>
              </a:rPr>
              <a:t> a "grounding", </a:t>
            </a:r>
            <a:r>
              <a:rPr lang="en-GB" b="0" dirty="0" err="1">
                <a:latin typeface="Aptos" panose="020B0004020202020204" pitchFamily="34" charset="0"/>
              </a:rPr>
              <a:t>gan</a:t>
            </a:r>
            <a:r>
              <a:rPr lang="en-GB" b="0" dirty="0">
                <a:latin typeface="Aptos" panose="020B0004020202020204" pitchFamily="34" charset="0"/>
              </a:rPr>
              <a:t> </a:t>
            </a:r>
            <a:r>
              <a:rPr lang="en-GB" b="0" dirty="0" err="1">
                <a:latin typeface="Aptos" panose="020B0004020202020204" pitchFamily="34" charset="0"/>
              </a:rPr>
              <a:t>leihau</a:t>
            </a:r>
            <a:r>
              <a:rPr lang="en-GB" b="0" dirty="0">
                <a:latin typeface="Aptos" panose="020B0004020202020204" pitchFamily="34" charset="0"/>
              </a:rPr>
              <a:t> </a:t>
            </a:r>
            <a:r>
              <a:rPr lang="en-GB" b="0" dirty="0" err="1">
                <a:latin typeface="Aptos" panose="020B0004020202020204" pitchFamily="34" charset="0"/>
              </a:rPr>
              <a:t>straen</a:t>
            </a:r>
            <a:r>
              <a:rPr lang="en-GB" b="0" dirty="0">
                <a:latin typeface="Aptos" panose="020B0004020202020204" pitchFamily="34" charset="0"/>
              </a:rPr>
              <a:t> ac </a:t>
            </a:r>
            <a:r>
              <a:rPr lang="en-GB" b="0" dirty="0" err="1">
                <a:latin typeface="Aptos" panose="020B0004020202020204" pitchFamily="34" charset="0"/>
              </a:rPr>
              <a:t>ymddygiad</a:t>
            </a:r>
            <a:r>
              <a:rPr lang="en-GB" b="0" dirty="0">
                <a:latin typeface="Aptos" panose="020B0004020202020204" pitchFamily="34" charset="0"/>
              </a:rPr>
              <a:t> </a:t>
            </a:r>
            <a:r>
              <a:rPr lang="en-GB" b="0" dirty="0" err="1">
                <a:latin typeface="Aptos" panose="020B0004020202020204" pitchFamily="34" charset="0"/>
              </a:rPr>
              <a:t>heriol</a:t>
            </a:r>
            <a:r>
              <a:rPr lang="en-GB" b="0" dirty="0">
                <a:latin typeface="Aptos" panose="020B0004020202020204" pitchFamily="34" charset="0"/>
              </a:rPr>
              <a:t>. </a:t>
            </a:r>
            <a:r>
              <a:rPr lang="en-GB" b="1" dirty="0">
                <a:latin typeface="Aptos" panose="020B0004020202020204" pitchFamily="34" charset="0"/>
              </a:rPr>
              <a:t>
</a:t>
            </a:r>
          </a:p>
          <a:p>
            <a:r>
              <a:rPr lang="en-GB" b="1" dirty="0">
                <a:latin typeface="Aptos" panose="020B0004020202020204" pitchFamily="34" charset="0"/>
              </a:rPr>
              <a:t>2. </a:t>
            </a:r>
            <a:r>
              <a:rPr lang="en-GB" b="1" dirty="0" err="1">
                <a:latin typeface="Aptos" panose="020B0004020202020204" pitchFamily="34" charset="0"/>
              </a:rPr>
              <a:t>Cynyddu</a:t>
            </a:r>
            <a:r>
              <a:rPr lang="en-GB" b="1" dirty="0">
                <a:latin typeface="Aptos" panose="020B0004020202020204" pitchFamily="34" charset="0"/>
              </a:rPr>
              <a:t> </a:t>
            </a:r>
            <a:r>
              <a:rPr lang="en-GB" b="1" dirty="0" err="1">
                <a:latin typeface="Aptos" panose="020B0004020202020204" pitchFamily="34" charset="0"/>
              </a:rPr>
              <a:t>ymgysylltiad</a:t>
            </a:r>
            <a:r>
              <a:rPr lang="en-GB" b="1" dirty="0">
                <a:latin typeface="Aptos" panose="020B0004020202020204" pitchFamily="34" charset="0"/>
              </a:rPr>
              <a:t>, </a:t>
            </a:r>
            <a:r>
              <a:rPr lang="en-GB" b="1" dirty="0" err="1">
                <a:latin typeface="Aptos" panose="020B0004020202020204" pitchFamily="34" charset="0"/>
              </a:rPr>
              <a:t>cymhelliant</a:t>
            </a:r>
            <a:r>
              <a:rPr lang="en-GB" b="1" dirty="0">
                <a:latin typeface="Aptos" panose="020B0004020202020204" pitchFamily="34" charset="0"/>
              </a:rPr>
              <a:t>, a </a:t>
            </a:r>
            <a:r>
              <a:rPr lang="en-GB" b="1" dirty="0" err="1">
                <a:latin typeface="Aptos" panose="020B0004020202020204" pitchFamily="34" charset="0"/>
              </a:rPr>
              <a:t>chanolbwyntio</a:t>
            </a:r>
            <a:r>
              <a:rPr lang="en-GB" b="1" dirty="0">
                <a:latin typeface="Aptos" panose="020B0004020202020204" pitchFamily="34" charset="0"/>
              </a:rPr>
              <a:t>
</a:t>
            </a:r>
            <a:r>
              <a:rPr lang="en-GB" b="0" dirty="0">
                <a:latin typeface="Aptos" panose="020B0004020202020204" pitchFamily="34" charset="0"/>
              </a:rPr>
              <a:t>Mae </a:t>
            </a:r>
            <a:r>
              <a:rPr lang="en-GB" b="0" dirty="0" err="1">
                <a:latin typeface="Aptos" panose="020B0004020202020204" pitchFamily="34" charset="0"/>
              </a:rPr>
              <a:t>disgyblion</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aml</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fwy</a:t>
            </a:r>
            <a:r>
              <a:rPr lang="en-GB" b="0" dirty="0">
                <a:latin typeface="Aptos" panose="020B0004020202020204" pitchFamily="34" charset="0"/>
              </a:rPr>
              <a:t> </a:t>
            </a:r>
            <a:r>
              <a:rPr lang="en-GB" b="0" dirty="0" err="1">
                <a:latin typeface="Aptos" panose="020B0004020202020204" pitchFamily="34" charset="0"/>
              </a:rPr>
              <a:t>cymhellol</a:t>
            </a:r>
            <a:r>
              <a:rPr lang="en-GB" b="0" dirty="0">
                <a:latin typeface="Aptos" panose="020B0004020202020204" pitchFamily="34" charset="0"/>
              </a:rPr>
              <a:t> ac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awyddus</a:t>
            </a:r>
            <a:r>
              <a:rPr lang="en-GB" b="0" dirty="0">
                <a:latin typeface="Aptos" panose="020B0004020202020204" pitchFamily="34" charset="0"/>
              </a:rPr>
              <a:t> </a:t>
            </a:r>
            <a:r>
              <a:rPr lang="en-GB" b="0" dirty="0" err="1">
                <a:latin typeface="Aptos" panose="020B0004020202020204" pitchFamily="34" charset="0"/>
              </a:rPr>
              <a:t>i</a:t>
            </a:r>
            <a:r>
              <a:rPr lang="en-GB" b="0" dirty="0">
                <a:latin typeface="Aptos" panose="020B0004020202020204" pitchFamily="34" charset="0"/>
              </a:rPr>
              <a:t> </a:t>
            </a:r>
            <a:r>
              <a:rPr lang="en-GB" b="0" dirty="0" err="1">
                <a:latin typeface="Aptos" panose="020B0004020202020204" pitchFamily="34" charset="0"/>
              </a:rPr>
              <a:t>ddysgu</a:t>
            </a:r>
            <a:r>
              <a:rPr lang="en-GB" b="0" dirty="0">
                <a:latin typeface="Aptos" panose="020B0004020202020204" pitchFamily="34" charset="0"/>
              </a:rPr>
              <a:t> </a:t>
            </a:r>
            <a:r>
              <a:rPr lang="en-GB" b="0" dirty="0" err="1">
                <a:latin typeface="Aptos" panose="020B0004020202020204" pitchFamily="34" charset="0"/>
              </a:rPr>
              <a:t>mewn</a:t>
            </a:r>
            <a:r>
              <a:rPr lang="en-GB" b="0" dirty="0">
                <a:latin typeface="Aptos" panose="020B0004020202020204" pitchFamily="34" charset="0"/>
              </a:rPr>
              <a:t> </a:t>
            </a:r>
            <a:r>
              <a:rPr lang="en-GB" b="0" dirty="0" err="1">
                <a:latin typeface="Aptos" panose="020B0004020202020204" pitchFamily="34" charset="0"/>
              </a:rPr>
              <a:t>lleoliadau</a:t>
            </a:r>
            <a:r>
              <a:rPr lang="en-GB" b="0" dirty="0">
                <a:latin typeface="Aptos" panose="020B0004020202020204" pitchFamily="34" charset="0"/>
              </a:rPr>
              <a:t>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Ar</a:t>
            </a:r>
            <a:r>
              <a:rPr lang="en-GB" b="0" dirty="0">
                <a:latin typeface="Aptos" panose="020B0004020202020204" pitchFamily="34" charset="0"/>
              </a:rPr>
              <a:t> </a:t>
            </a:r>
            <a:r>
              <a:rPr lang="en-GB" b="0" dirty="0" err="1">
                <a:latin typeface="Aptos" panose="020B0004020202020204" pitchFamily="34" charset="0"/>
              </a:rPr>
              <a:t>ôl</a:t>
            </a:r>
            <a:r>
              <a:rPr lang="en-GB" b="0" dirty="0">
                <a:latin typeface="Aptos" panose="020B0004020202020204" pitchFamily="34" charset="0"/>
              </a:rPr>
              <a:t> </a:t>
            </a:r>
            <a:r>
              <a:rPr lang="en-GB" b="0" dirty="0" err="1">
                <a:latin typeface="Aptos" panose="020B0004020202020204" pitchFamily="34" charset="0"/>
              </a:rPr>
              <a:t>sesiynau</a:t>
            </a:r>
            <a:r>
              <a:rPr lang="en-GB" b="0" dirty="0">
                <a:latin typeface="Aptos" panose="020B0004020202020204" pitchFamily="34" charset="0"/>
              </a:rPr>
              <a:t>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mae</a:t>
            </a:r>
            <a:r>
              <a:rPr lang="en-GB" b="0" dirty="0">
                <a:latin typeface="Aptos" panose="020B0004020202020204" pitchFamily="34" charset="0"/>
              </a:rPr>
              <a:t> </a:t>
            </a:r>
            <a:r>
              <a:rPr lang="en-GB" b="0" dirty="0" err="1">
                <a:latin typeface="Aptos" panose="020B0004020202020204" pitchFamily="34" charset="0"/>
              </a:rPr>
              <a:t>eu</a:t>
            </a:r>
            <a:r>
              <a:rPr lang="en-GB" b="0" dirty="0">
                <a:latin typeface="Aptos" panose="020B0004020202020204" pitchFamily="34" charset="0"/>
              </a:rPr>
              <a:t> </a:t>
            </a:r>
            <a:r>
              <a:rPr lang="en-GB" b="0" dirty="0" err="1">
                <a:latin typeface="Aptos" panose="020B0004020202020204" pitchFamily="34" charset="0"/>
              </a:rPr>
              <a:t>ffocws</a:t>
            </a:r>
            <a:r>
              <a:rPr lang="en-GB" b="0" dirty="0">
                <a:latin typeface="Aptos" panose="020B0004020202020204" pitchFamily="34" charset="0"/>
              </a:rPr>
              <a:t> </a:t>
            </a:r>
            <a:r>
              <a:rPr lang="en-GB" b="0" dirty="0" err="1">
                <a:latin typeface="Aptos" panose="020B0004020202020204" pitchFamily="34" charset="0"/>
              </a:rPr>
              <a:t>a'u</a:t>
            </a:r>
            <a:r>
              <a:rPr lang="en-GB" b="0" dirty="0">
                <a:latin typeface="Aptos" panose="020B0004020202020204" pitchFamily="34" charset="0"/>
              </a:rPr>
              <a:t> </a:t>
            </a:r>
            <a:r>
              <a:rPr lang="en-GB" b="0" dirty="0" err="1">
                <a:latin typeface="Aptos" panose="020B0004020202020204" pitchFamily="34" charset="0"/>
              </a:rPr>
              <a:t>canolbwyntio</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yr </a:t>
            </a:r>
            <a:r>
              <a:rPr lang="en-GB" b="0" dirty="0" err="1">
                <a:latin typeface="Aptos" panose="020B0004020202020204" pitchFamily="34" charset="0"/>
              </a:rPr>
              <a:t>ystafell</a:t>
            </a:r>
            <a:r>
              <a:rPr lang="en-GB" b="0" dirty="0">
                <a:latin typeface="Aptos" panose="020B0004020202020204" pitchFamily="34" charset="0"/>
              </a:rPr>
              <a:t> </a:t>
            </a:r>
            <a:r>
              <a:rPr lang="en-GB" b="0" dirty="0" err="1">
                <a:latin typeface="Aptos" panose="020B0004020202020204" pitchFamily="34" charset="0"/>
              </a:rPr>
              <a:t>ddosbarth</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gwella</a:t>
            </a:r>
            <a:r>
              <a:rPr lang="en-GB" b="0" dirty="0">
                <a:latin typeface="Aptos" panose="020B0004020202020204" pitchFamily="34" charset="0"/>
              </a:rPr>
              <a:t>. </a:t>
            </a:r>
            <a:r>
              <a:rPr lang="en-GB" b="1" dirty="0">
                <a:latin typeface="Aptos" panose="020B0004020202020204" pitchFamily="34" charset="0"/>
              </a:rPr>
              <a:t>
</a:t>
            </a:r>
          </a:p>
          <a:p>
            <a:r>
              <a:rPr lang="en-GB" b="1" dirty="0">
                <a:latin typeface="Aptos" panose="020B0004020202020204" pitchFamily="34" charset="0"/>
              </a:rPr>
              <a:t>3. </a:t>
            </a:r>
            <a:r>
              <a:rPr lang="en-GB" b="1" dirty="0" err="1">
                <a:latin typeface="Aptos" panose="020B0004020202020204" pitchFamily="34" charset="0"/>
              </a:rPr>
              <a:t>Adeiladu</a:t>
            </a:r>
            <a:r>
              <a:rPr lang="en-GB" b="1" dirty="0">
                <a:latin typeface="Aptos" panose="020B0004020202020204" pitchFamily="34" charset="0"/>
              </a:rPr>
              <a:t> </a:t>
            </a:r>
            <a:r>
              <a:rPr lang="en-GB" b="1" dirty="0" err="1">
                <a:latin typeface="Aptos" panose="020B0004020202020204" pitchFamily="34" charset="0"/>
              </a:rPr>
              <a:t>hyder</a:t>
            </a:r>
            <a:r>
              <a:rPr lang="en-GB" b="1" dirty="0">
                <a:latin typeface="Aptos" panose="020B0004020202020204" pitchFamily="34" charset="0"/>
              </a:rPr>
              <a:t>, </a:t>
            </a:r>
            <a:r>
              <a:rPr lang="en-GB" b="1" dirty="0" err="1">
                <a:latin typeface="Aptos" panose="020B0004020202020204" pitchFamily="34" charset="0"/>
              </a:rPr>
              <a:t>annibyniaeth</a:t>
            </a:r>
            <a:r>
              <a:rPr lang="en-GB" b="1" dirty="0">
                <a:latin typeface="Aptos" panose="020B0004020202020204" pitchFamily="34" charset="0"/>
              </a:rPr>
              <a:t> a </a:t>
            </a:r>
            <a:r>
              <a:rPr lang="en-GB" b="1" dirty="0" err="1">
                <a:latin typeface="Aptos" panose="020B0004020202020204" pitchFamily="34" charset="0"/>
              </a:rPr>
              <a:t>gwytnwch</a:t>
            </a:r>
            <a:r>
              <a:rPr lang="en-GB" b="1" dirty="0">
                <a:latin typeface="Aptos" panose="020B0004020202020204" pitchFamily="34" charset="0"/>
              </a:rPr>
              <a:t>
</a:t>
            </a:r>
            <a:r>
              <a:rPr lang="en-GB" b="0" dirty="0">
                <a:latin typeface="Aptos" panose="020B0004020202020204" pitchFamily="34" charset="0"/>
              </a:rPr>
              <a:t>Mae </a:t>
            </a:r>
            <a:r>
              <a:rPr lang="en-GB" b="0" dirty="0" err="1">
                <a:latin typeface="Aptos" panose="020B0004020202020204" pitchFamily="34" charset="0"/>
              </a:rPr>
              <a:t>dysgu</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yr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annog</a:t>
            </a:r>
            <a:r>
              <a:rPr lang="en-GB" b="0" dirty="0">
                <a:latin typeface="Aptos" panose="020B0004020202020204" pitchFamily="34" charset="0"/>
              </a:rPr>
              <a:t> </a:t>
            </a:r>
            <a:r>
              <a:rPr lang="en-GB" b="0" dirty="0" err="1">
                <a:latin typeface="Aptos" panose="020B0004020202020204" pitchFamily="34" charset="0"/>
              </a:rPr>
              <a:t>disgyblion</a:t>
            </a:r>
            <a:r>
              <a:rPr lang="en-GB" b="0" dirty="0">
                <a:latin typeface="Aptos" panose="020B0004020202020204" pitchFamily="34" charset="0"/>
              </a:rPr>
              <a:t> </a:t>
            </a:r>
            <a:r>
              <a:rPr lang="en-GB" b="0" dirty="0" err="1">
                <a:latin typeface="Aptos" panose="020B0004020202020204" pitchFamily="34" charset="0"/>
              </a:rPr>
              <a:t>i</a:t>
            </a:r>
            <a:r>
              <a:rPr lang="en-GB" b="0" dirty="0">
                <a:latin typeface="Aptos" panose="020B0004020202020204" pitchFamily="34" charset="0"/>
              </a:rPr>
              <a:t> </a:t>
            </a:r>
            <a:r>
              <a:rPr lang="en-GB" b="0" dirty="0" err="1">
                <a:latin typeface="Aptos" panose="020B0004020202020204" pitchFamily="34" charset="0"/>
              </a:rPr>
              <a:t>gymryd</a:t>
            </a:r>
            <a:r>
              <a:rPr lang="en-GB" b="0" dirty="0">
                <a:latin typeface="Aptos" panose="020B0004020202020204" pitchFamily="34" charset="0"/>
              </a:rPr>
              <a:t> </a:t>
            </a:r>
            <a:r>
              <a:rPr lang="en-GB" b="0" dirty="0" err="1">
                <a:latin typeface="Aptos" panose="020B0004020202020204" pitchFamily="34" charset="0"/>
              </a:rPr>
              <a:t>risgiau</a:t>
            </a:r>
            <a:r>
              <a:rPr lang="en-GB" b="0" dirty="0">
                <a:latin typeface="Aptos" panose="020B0004020202020204" pitchFamily="34" charset="0"/>
              </a:rPr>
              <a:t>, </a:t>
            </a:r>
            <a:r>
              <a:rPr lang="en-GB" b="0" dirty="0" err="1">
                <a:latin typeface="Aptos" panose="020B0004020202020204" pitchFamily="34" charset="0"/>
              </a:rPr>
              <a:t>datrys</a:t>
            </a:r>
            <a:r>
              <a:rPr lang="en-GB" b="0" dirty="0">
                <a:latin typeface="Aptos" panose="020B0004020202020204" pitchFamily="34" charset="0"/>
              </a:rPr>
              <a:t> </a:t>
            </a:r>
            <a:r>
              <a:rPr lang="en-GB" b="0" dirty="0" err="1">
                <a:latin typeface="Aptos" panose="020B0004020202020204" pitchFamily="34" charset="0"/>
              </a:rPr>
              <a:t>problemau</a:t>
            </a:r>
            <a:r>
              <a:rPr lang="en-GB" b="0" dirty="0">
                <a:latin typeface="Aptos" panose="020B0004020202020204" pitchFamily="34" charset="0"/>
              </a:rPr>
              <a:t>, a </a:t>
            </a:r>
            <a:r>
              <a:rPr lang="en-GB" b="0" dirty="0" err="1">
                <a:latin typeface="Aptos" panose="020B0004020202020204" pitchFamily="34" charset="0"/>
              </a:rPr>
              <a:t>dyfalbarhau</a:t>
            </a:r>
            <a:r>
              <a:rPr lang="en-GB" b="0" dirty="0">
                <a:latin typeface="Aptos" panose="020B0004020202020204" pitchFamily="34" charset="0"/>
              </a:rPr>
              <a:t>. 
Mae </a:t>
            </a:r>
            <a:r>
              <a:rPr lang="en-GB" b="0" dirty="0" err="1">
                <a:latin typeface="Aptos" panose="020B0004020202020204" pitchFamily="34" charset="0"/>
              </a:rPr>
              <a:t>hyn</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arwain</a:t>
            </a:r>
            <a:r>
              <a:rPr lang="en-GB" b="0" dirty="0">
                <a:latin typeface="Aptos" panose="020B0004020202020204" pitchFamily="34" charset="0"/>
              </a:rPr>
              <a:t> at </a:t>
            </a:r>
            <a:r>
              <a:rPr lang="en-GB" b="0" dirty="0" err="1">
                <a:latin typeface="Aptos" panose="020B0004020202020204" pitchFamily="34" charset="0"/>
              </a:rPr>
              <a:t>fwy</a:t>
            </a:r>
            <a:r>
              <a:rPr lang="en-GB" b="0" dirty="0">
                <a:latin typeface="Aptos" panose="020B0004020202020204" pitchFamily="34" charset="0"/>
              </a:rPr>
              <a:t> o </a:t>
            </a:r>
            <a:r>
              <a:rPr lang="en-GB" b="0" dirty="0" err="1">
                <a:latin typeface="Aptos" panose="020B0004020202020204" pitchFamily="34" charset="0"/>
              </a:rPr>
              <a:t>hyder</a:t>
            </a:r>
            <a:r>
              <a:rPr lang="en-GB" b="0" dirty="0">
                <a:latin typeface="Aptos" panose="020B0004020202020204" pitchFamily="34" charset="0"/>
              </a:rPr>
              <a:t>, </a:t>
            </a:r>
            <a:r>
              <a:rPr lang="en-GB" b="0" dirty="0" err="1">
                <a:latin typeface="Aptos" panose="020B0004020202020204" pitchFamily="34" charset="0"/>
              </a:rPr>
              <a:t>hunan-ymwybyddiaeth</a:t>
            </a:r>
            <a:r>
              <a:rPr lang="en-GB" b="0" dirty="0">
                <a:latin typeface="Aptos" panose="020B0004020202020204" pitchFamily="34" charset="0"/>
              </a:rPr>
              <a:t>, ac </a:t>
            </a:r>
            <a:r>
              <a:rPr lang="en-GB" b="0" dirty="0" err="1">
                <a:latin typeface="Aptos" panose="020B0004020202020204" pitchFamily="34" charset="0"/>
              </a:rPr>
              <a:t>annibyniaeth</a:t>
            </a:r>
            <a:r>
              <a:rPr lang="en-GB" b="0" dirty="0">
                <a:latin typeface="Aptos" panose="020B0004020202020204" pitchFamily="34" charset="0"/>
              </a:rPr>
              <a:t>. </a:t>
            </a:r>
          </a:p>
          <a:p>
            <a:r>
              <a:rPr lang="en-GB" b="1" dirty="0">
                <a:latin typeface="Aptos" panose="020B0004020202020204" pitchFamily="34" charset="0"/>
              </a:rPr>
              <a:t>
4. </a:t>
            </a:r>
            <a:r>
              <a:rPr lang="en-GB" b="1" dirty="0" err="1">
                <a:latin typeface="Aptos" panose="020B0004020202020204" pitchFamily="34" charset="0"/>
              </a:rPr>
              <a:t>Datblygu</a:t>
            </a:r>
            <a:r>
              <a:rPr lang="en-GB" b="1" dirty="0">
                <a:latin typeface="Aptos" panose="020B0004020202020204" pitchFamily="34" charset="0"/>
              </a:rPr>
              <a:t> </a:t>
            </a:r>
            <a:r>
              <a:rPr lang="en-GB" b="1" dirty="0" err="1">
                <a:latin typeface="Aptos" panose="020B0004020202020204" pitchFamily="34" charset="0"/>
              </a:rPr>
              <a:t>sgiliau</a:t>
            </a:r>
            <a:r>
              <a:rPr lang="en-GB" b="1" dirty="0">
                <a:latin typeface="Aptos" panose="020B0004020202020204" pitchFamily="34" charset="0"/>
              </a:rPr>
              <a:t> </a:t>
            </a:r>
            <a:r>
              <a:rPr lang="en-GB" b="1" dirty="0" err="1">
                <a:latin typeface="Aptos" panose="020B0004020202020204" pitchFamily="34" charset="0"/>
              </a:rPr>
              <a:t>cymdeithasol</a:t>
            </a:r>
            <a:r>
              <a:rPr lang="en-GB" b="1" dirty="0">
                <a:latin typeface="Aptos" panose="020B0004020202020204" pitchFamily="34" charset="0"/>
              </a:rPr>
              <a:t> a </a:t>
            </a:r>
            <a:r>
              <a:rPr lang="en-GB" b="1" dirty="0" err="1">
                <a:latin typeface="Aptos" panose="020B0004020202020204" pitchFamily="34" charset="0"/>
              </a:rPr>
              <a:t>gwaith</a:t>
            </a:r>
            <a:r>
              <a:rPr lang="en-GB" b="1" dirty="0">
                <a:latin typeface="Aptos" panose="020B0004020202020204" pitchFamily="34" charset="0"/>
              </a:rPr>
              <a:t> </a:t>
            </a:r>
            <a:r>
              <a:rPr lang="en-GB" b="1" dirty="0" err="1">
                <a:latin typeface="Aptos" panose="020B0004020202020204" pitchFamily="34" charset="0"/>
              </a:rPr>
              <a:t>tîm</a:t>
            </a:r>
            <a:r>
              <a:rPr lang="en-GB" b="1" dirty="0">
                <a:latin typeface="Aptos" panose="020B0004020202020204" pitchFamily="34" charset="0"/>
              </a:rPr>
              <a:t>
</a:t>
            </a:r>
            <a:r>
              <a:rPr lang="en-GB" b="0" dirty="0">
                <a:latin typeface="Aptos" panose="020B0004020202020204" pitchFamily="34" charset="0"/>
              </a:rPr>
              <a:t>Mae </a:t>
            </a:r>
            <a:r>
              <a:rPr lang="en-GB" b="0" dirty="0" err="1">
                <a:latin typeface="Aptos" panose="020B0004020202020204" pitchFamily="34" charset="0"/>
              </a:rPr>
              <a:t>disgyblion</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dysgu</a:t>
            </a:r>
            <a:r>
              <a:rPr lang="en-GB" b="0" dirty="0">
                <a:latin typeface="Aptos" panose="020B0004020202020204" pitchFamily="34" charset="0"/>
              </a:rPr>
              <a:t> </a:t>
            </a:r>
            <a:r>
              <a:rPr lang="en-GB" b="0" dirty="0" err="1">
                <a:latin typeface="Aptos" panose="020B0004020202020204" pitchFamily="34" charset="0"/>
              </a:rPr>
              <a:t>cydweithredu</a:t>
            </a:r>
            <a:r>
              <a:rPr lang="en-GB" b="0" dirty="0">
                <a:latin typeface="Aptos" panose="020B0004020202020204" pitchFamily="34" charset="0"/>
              </a:rPr>
              <a:t>, </a:t>
            </a:r>
            <a:r>
              <a:rPr lang="en-GB" b="0" dirty="0" err="1">
                <a:latin typeface="Aptos" panose="020B0004020202020204" pitchFamily="34" charset="0"/>
              </a:rPr>
              <a:t>cyfathrebu</a:t>
            </a:r>
            <a:r>
              <a:rPr lang="en-GB" b="0" dirty="0">
                <a:latin typeface="Aptos" panose="020B0004020202020204" pitchFamily="34" charset="0"/>
              </a:rPr>
              <a:t>, a </a:t>
            </a:r>
            <a:r>
              <a:rPr lang="en-GB" b="0" dirty="0" err="1">
                <a:latin typeface="Aptos" panose="020B0004020202020204" pitchFamily="34" charset="0"/>
              </a:rPr>
              <a:t>gweithio'n</a:t>
            </a:r>
            <a:r>
              <a:rPr lang="en-GB" b="0" dirty="0">
                <a:latin typeface="Aptos" panose="020B0004020202020204" pitchFamily="34" charset="0"/>
              </a:rPr>
              <a:t> </a:t>
            </a:r>
            <a:r>
              <a:rPr lang="en-GB" b="0" dirty="0" err="1">
                <a:latin typeface="Aptos" panose="020B0004020202020204" pitchFamily="34" charset="0"/>
              </a:rPr>
              <a:t>effeithiol</a:t>
            </a:r>
            <a:r>
              <a:rPr lang="en-GB" b="0" dirty="0">
                <a:latin typeface="Aptos" panose="020B0004020202020204" pitchFamily="34" charset="0"/>
              </a:rPr>
              <a:t> </a:t>
            </a:r>
            <a:r>
              <a:rPr lang="en-GB" b="0" dirty="0" err="1">
                <a:latin typeface="Aptos" panose="020B0004020202020204" pitchFamily="34" charset="0"/>
              </a:rPr>
              <a:t>gydag</a:t>
            </a:r>
            <a:r>
              <a:rPr lang="en-GB" b="0" dirty="0">
                <a:latin typeface="Aptos" panose="020B0004020202020204" pitchFamily="34" charset="0"/>
              </a:rPr>
              <a:t> </a:t>
            </a:r>
            <a:r>
              <a:rPr lang="en-GB" b="0" dirty="0" err="1">
                <a:latin typeface="Aptos" panose="020B0004020202020204" pitchFamily="34" charset="0"/>
              </a:rPr>
              <a:t>eraill</a:t>
            </a:r>
            <a:r>
              <a:rPr lang="en-GB" b="0" dirty="0">
                <a:latin typeface="Aptos" panose="020B0004020202020204" pitchFamily="34" charset="0"/>
              </a:rPr>
              <a:t>. 
Mae </a:t>
            </a:r>
            <a:r>
              <a:rPr lang="en-GB" b="0" dirty="0" err="1">
                <a:latin typeface="Aptos" panose="020B0004020202020204" pitchFamily="34" charset="0"/>
              </a:rPr>
              <a:t>gweithgareddau</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hyrwyddo</a:t>
            </a:r>
            <a:r>
              <a:rPr lang="en-GB" b="0" dirty="0">
                <a:latin typeface="Aptos" panose="020B0004020202020204" pitchFamily="34" charset="0"/>
              </a:rPr>
              <a:t> </a:t>
            </a:r>
            <a:r>
              <a:rPr lang="en-GB" b="0" dirty="0" err="1">
                <a:latin typeface="Aptos" panose="020B0004020202020204" pitchFamily="34" charset="0"/>
              </a:rPr>
              <a:t>gwaith</a:t>
            </a:r>
            <a:r>
              <a:rPr lang="en-GB" b="0" dirty="0">
                <a:latin typeface="Aptos" panose="020B0004020202020204" pitchFamily="34" charset="0"/>
              </a:rPr>
              <a:t> </a:t>
            </a:r>
            <a:r>
              <a:rPr lang="en-GB" b="0" dirty="0" err="1">
                <a:latin typeface="Aptos" panose="020B0004020202020204" pitchFamily="34" charset="0"/>
              </a:rPr>
              <a:t>tîm</a:t>
            </a:r>
            <a:r>
              <a:rPr lang="en-GB" b="0" dirty="0">
                <a:latin typeface="Aptos" panose="020B0004020202020204" pitchFamily="34" charset="0"/>
              </a:rPr>
              <a:t> ac </a:t>
            </a:r>
            <a:r>
              <a:rPr lang="en-GB" b="0" dirty="0" err="1">
                <a:latin typeface="Aptos" panose="020B0004020202020204" pitchFamily="34" charset="0"/>
              </a:rPr>
              <a:t>addasrwydd</a:t>
            </a:r>
            <a:r>
              <a:rPr lang="en-GB" b="0" dirty="0">
                <a:latin typeface="Aptos" panose="020B0004020202020204" pitchFamily="34" charset="0"/>
              </a:rPr>
              <a:t> </a:t>
            </a:r>
            <a:r>
              <a:rPr lang="en-GB" b="0" dirty="0" err="1">
                <a:latin typeface="Aptos" panose="020B0004020202020204" pitchFamily="34" charset="0"/>
              </a:rPr>
              <a:t>mewn</a:t>
            </a:r>
            <a:r>
              <a:rPr lang="en-GB" b="0" dirty="0">
                <a:latin typeface="Aptos" panose="020B0004020202020204" pitchFamily="34" charset="0"/>
              </a:rPr>
              <a:t> </a:t>
            </a:r>
            <a:r>
              <a:rPr lang="en-GB" b="0" dirty="0" err="1">
                <a:latin typeface="Aptos" panose="020B0004020202020204" pitchFamily="34" charset="0"/>
              </a:rPr>
              <a:t>amgylcheddau</a:t>
            </a:r>
            <a:r>
              <a:rPr lang="en-GB" b="0" dirty="0">
                <a:latin typeface="Aptos" panose="020B0004020202020204" pitchFamily="34" charset="0"/>
              </a:rPr>
              <a:t> </a:t>
            </a:r>
            <a:r>
              <a:rPr lang="en-GB" b="0" dirty="0" err="1">
                <a:latin typeface="Aptos" panose="020B0004020202020204" pitchFamily="34" charset="0"/>
              </a:rPr>
              <a:t>llai</a:t>
            </a:r>
            <a:r>
              <a:rPr lang="en-GB" b="0" dirty="0">
                <a:latin typeface="Aptos" panose="020B0004020202020204" pitchFamily="34" charset="0"/>
              </a:rPr>
              <a:t> </a:t>
            </a:r>
            <a:r>
              <a:rPr lang="en-GB" b="0" dirty="0" err="1">
                <a:latin typeface="Aptos" panose="020B0004020202020204" pitchFamily="34" charset="0"/>
              </a:rPr>
              <a:t>strwythuredig</a:t>
            </a:r>
            <a:r>
              <a:rPr lang="en-GB" b="0" dirty="0">
                <a:latin typeface="Aptos" panose="020B0004020202020204" pitchFamily="34" charset="0"/>
              </a:rPr>
              <a:t>. </a:t>
            </a:r>
          </a:p>
          <a:p>
            <a:r>
              <a:rPr lang="en-GB" b="1" dirty="0">
                <a:latin typeface="Aptos" panose="020B0004020202020204" pitchFamily="34" charset="0"/>
              </a:rPr>
              <a:t>
5. </a:t>
            </a:r>
            <a:r>
              <a:rPr lang="en-GB" b="1" dirty="0" err="1">
                <a:latin typeface="Aptos" panose="020B0004020202020204" pitchFamily="34" charset="0"/>
              </a:rPr>
              <a:t>Gwella</a:t>
            </a:r>
            <a:r>
              <a:rPr lang="en-GB" b="1" dirty="0">
                <a:latin typeface="Aptos" panose="020B0004020202020204" pitchFamily="34" charset="0"/>
              </a:rPr>
              <a:t> </a:t>
            </a:r>
            <a:r>
              <a:rPr lang="en-GB" b="1" dirty="0" err="1">
                <a:latin typeface="Aptos" panose="020B0004020202020204" pitchFamily="34" charset="0"/>
              </a:rPr>
              <a:t>dysgu</a:t>
            </a:r>
            <a:r>
              <a:rPr lang="en-GB" b="1" dirty="0">
                <a:latin typeface="Aptos" panose="020B0004020202020204" pitchFamily="34" charset="0"/>
              </a:rPr>
              <a:t> </a:t>
            </a:r>
            <a:r>
              <a:rPr lang="en-GB" b="1" dirty="0" err="1">
                <a:latin typeface="Aptos" panose="020B0004020202020204" pitchFamily="34" charset="0"/>
              </a:rPr>
              <a:t>ar</a:t>
            </a:r>
            <a:r>
              <a:rPr lang="en-GB" b="1" dirty="0">
                <a:latin typeface="Aptos" panose="020B0004020202020204" pitchFamily="34" charset="0"/>
              </a:rPr>
              <a:t> draws y </a:t>
            </a:r>
            <a:r>
              <a:rPr lang="en-GB" b="1" dirty="0" err="1">
                <a:latin typeface="Aptos" panose="020B0004020202020204" pitchFamily="34" charset="0"/>
              </a:rPr>
              <a:t>cwricwlwm</a:t>
            </a:r>
            <a:r>
              <a:rPr lang="en-GB" b="1" dirty="0">
                <a:latin typeface="Aptos" panose="020B0004020202020204" pitchFamily="34" charset="0"/>
              </a:rPr>
              <a:t>
</a:t>
            </a:r>
            <a:r>
              <a:rPr lang="en-GB" b="0" dirty="0">
                <a:latin typeface="Aptos" panose="020B0004020202020204" pitchFamily="34" charset="0"/>
              </a:rPr>
              <a:t>Mae </a:t>
            </a:r>
            <a:r>
              <a:rPr lang="en-GB" b="0" dirty="0" err="1">
                <a:latin typeface="Aptos" panose="020B0004020202020204" pitchFamily="34" charset="0"/>
              </a:rPr>
              <a:t>amgylcheddau</a:t>
            </a:r>
            <a:r>
              <a:rPr lang="en-GB" b="0" dirty="0">
                <a:latin typeface="Aptos" panose="020B0004020202020204" pitchFamily="34" charset="0"/>
              </a:rPr>
              <a:t>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darparu</a:t>
            </a:r>
            <a:r>
              <a:rPr lang="en-GB" b="0" dirty="0">
                <a:latin typeface="Aptos" panose="020B0004020202020204" pitchFamily="34" charset="0"/>
              </a:rPr>
              <a:t> </a:t>
            </a:r>
            <a:r>
              <a:rPr lang="en-GB" b="0" dirty="0" err="1">
                <a:latin typeface="Aptos" panose="020B0004020202020204" pitchFamily="34" charset="0"/>
              </a:rPr>
              <a:t>profiadau</a:t>
            </a:r>
            <a:r>
              <a:rPr lang="en-GB" b="0" dirty="0">
                <a:latin typeface="Aptos" panose="020B0004020202020204" pitchFamily="34" charset="0"/>
              </a:rPr>
              <a:t> </a:t>
            </a:r>
            <a:r>
              <a:rPr lang="en-GB" b="0" dirty="0" err="1">
                <a:latin typeface="Aptos" panose="020B0004020202020204" pitchFamily="34" charset="0"/>
              </a:rPr>
              <a:t>bywyd</a:t>
            </a:r>
            <a:r>
              <a:rPr lang="en-GB" b="0" dirty="0">
                <a:latin typeface="Aptos" panose="020B0004020202020204" pitchFamily="34" charset="0"/>
              </a:rPr>
              <a:t> go </a:t>
            </a:r>
            <a:r>
              <a:rPr lang="en-GB" b="0" dirty="0" err="1">
                <a:latin typeface="Aptos" panose="020B0004020202020204" pitchFamily="34" charset="0"/>
              </a:rPr>
              <a:t>iawn</a:t>
            </a:r>
            <a:r>
              <a:rPr lang="en-GB" b="0" dirty="0">
                <a:latin typeface="Aptos" panose="020B0004020202020204" pitchFamily="34" charset="0"/>
              </a:rPr>
              <a:t>, </a:t>
            </a:r>
            <a:r>
              <a:rPr lang="en-GB" b="0" dirty="0" err="1">
                <a:latin typeface="Aptos" panose="020B0004020202020204" pitchFamily="34" charset="0"/>
              </a:rPr>
              <a:t>ymarferol</a:t>
            </a:r>
            <a:r>
              <a:rPr lang="en-GB" b="0" dirty="0">
                <a:latin typeface="Aptos" panose="020B0004020202020204" pitchFamily="34" charset="0"/>
              </a:rPr>
              <a:t> </a:t>
            </a:r>
            <a:r>
              <a:rPr lang="en-GB" b="0" dirty="0" err="1">
                <a:latin typeface="Aptos" panose="020B0004020202020204" pitchFamily="34" charset="0"/>
              </a:rPr>
              <a:t>sy'n</a:t>
            </a:r>
            <a:r>
              <a:rPr lang="en-GB" b="0" dirty="0">
                <a:latin typeface="Aptos" panose="020B0004020202020204" pitchFamily="34" charset="0"/>
              </a:rPr>
              <a:t> </a:t>
            </a:r>
            <a:r>
              <a:rPr lang="en-GB" b="0" dirty="0" err="1">
                <a:latin typeface="Aptos" panose="020B0004020202020204" pitchFamily="34" charset="0"/>
              </a:rPr>
              <a:t>dyfnhau</a:t>
            </a:r>
            <a:r>
              <a:rPr lang="en-GB" b="0" dirty="0">
                <a:latin typeface="Aptos" panose="020B0004020202020204" pitchFamily="34" charset="0"/>
              </a:rPr>
              <a:t> </a:t>
            </a:r>
            <a:r>
              <a:rPr lang="en-GB" b="0" dirty="0" err="1">
                <a:latin typeface="Aptos" panose="020B0004020202020204" pitchFamily="34" charset="0"/>
              </a:rPr>
              <a:t>dealltwriaeth</a:t>
            </a:r>
            <a:r>
              <a:rPr lang="en-GB" b="0" dirty="0">
                <a:latin typeface="Aptos" panose="020B0004020202020204" pitchFamily="34" charset="0"/>
              </a:rPr>
              <a:t>. 
</a:t>
            </a:r>
            <a:r>
              <a:rPr lang="en-GB" b="0" dirty="0" err="1">
                <a:latin typeface="Aptos" panose="020B0004020202020204" pitchFamily="34" charset="0"/>
              </a:rPr>
              <a:t>Maent</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cefnogi</a:t>
            </a:r>
            <a:r>
              <a:rPr lang="en-GB" b="0" dirty="0">
                <a:latin typeface="Aptos" panose="020B0004020202020204" pitchFamily="34" charset="0"/>
              </a:rPr>
              <a:t> </a:t>
            </a:r>
            <a:r>
              <a:rPr lang="en-GB" b="0" dirty="0" err="1">
                <a:latin typeface="Aptos" panose="020B0004020202020204" pitchFamily="34" charset="0"/>
              </a:rPr>
              <a:t>sgiliau</a:t>
            </a:r>
            <a:r>
              <a:rPr lang="en-GB" b="0" dirty="0">
                <a:latin typeface="Aptos" panose="020B0004020202020204" pitchFamily="34" charset="0"/>
              </a:rPr>
              <a:t> </a:t>
            </a:r>
            <a:r>
              <a:rPr lang="en-GB" b="0" dirty="0" err="1">
                <a:latin typeface="Aptos" panose="020B0004020202020204" pitchFamily="34" charset="0"/>
              </a:rPr>
              <a:t>fel</a:t>
            </a:r>
            <a:r>
              <a:rPr lang="en-GB" b="0" dirty="0">
                <a:latin typeface="Aptos" panose="020B0004020202020204" pitchFamily="34" charset="0"/>
              </a:rPr>
              <a:t> </a:t>
            </a:r>
            <a:r>
              <a:rPr lang="en-GB" b="0" dirty="0" err="1">
                <a:latin typeface="Aptos" panose="020B0004020202020204" pitchFamily="34" charset="0"/>
              </a:rPr>
              <a:t>datrys</a:t>
            </a:r>
            <a:r>
              <a:rPr lang="en-GB" b="0" dirty="0">
                <a:latin typeface="Aptos" panose="020B0004020202020204" pitchFamily="34" charset="0"/>
              </a:rPr>
              <a:t> </a:t>
            </a:r>
            <a:r>
              <a:rPr lang="en-GB" b="0" dirty="0" err="1">
                <a:latin typeface="Aptos" panose="020B0004020202020204" pitchFamily="34" charset="0"/>
              </a:rPr>
              <a:t>problemau</a:t>
            </a:r>
            <a:r>
              <a:rPr lang="en-GB" b="0" dirty="0">
                <a:latin typeface="Aptos" panose="020B0004020202020204" pitchFamily="34" charset="0"/>
              </a:rPr>
              <a:t>, </a:t>
            </a:r>
            <a:r>
              <a:rPr lang="en-GB" b="0" dirty="0" err="1">
                <a:latin typeface="Aptos" panose="020B0004020202020204" pitchFamily="34" charset="0"/>
              </a:rPr>
              <a:t>creadigrwydd</a:t>
            </a:r>
            <a:r>
              <a:rPr lang="en-GB" b="0" dirty="0">
                <a:latin typeface="Aptos" panose="020B0004020202020204" pitchFamily="34" charset="0"/>
              </a:rPr>
              <a:t>, a </a:t>
            </a:r>
            <a:r>
              <a:rPr lang="en-GB" b="0" dirty="0" err="1">
                <a:latin typeface="Aptos" panose="020B0004020202020204" pitchFamily="34" charset="0"/>
              </a:rPr>
              <a:t>meddwl</a:t>
            </a:r>
            <a:r>
              <a:rPr lang="en-GB" b="0" dirty="0">
                <a:latin typeface="Aptos" panose="020B0004020202020204" pitchFamily="34" charset="0"/>
              </a:rPr>
              <a:t> </a:t>
            </a:r>
            <a:r>
              <a:rPr lang="en-GB" b="0" dirty="0" err="1">
                <a:latin typeface="Aptos" panose="020B0004020202020204" pitchFamily="34" charset="0"/>
              </a:rPr>
              <a:t>beirniadol</a:t>
            </a:r>
            <a:r>
              <a:rPr lang="en-GB" b="0" dirty="0">
                <a:latin typeface="Aptos" panose="020B0004020202020204" pitchFamily="34" charset="0"/>
              </a:rPr>
              <a:t>. </a:t>
            </a:r>
          </a:p>
          <a:p>
            <a:r>
              <a:rPr lang="en-GB" b="1" dirty="0">
                <a:latin typeface="Aptos" panose="020B0004020202020204" pitchFamily="34" charset="0"/>
              </a:rPr>
              <a:t>
6. </a:t>
            </a:r>
            <a:r>
              <a:rPr lang="en-GB" b="1" dirty="0" err="1">
                <a:latin typeface="Aptos" panose="020B0004020202020204" pitchFamily="34" charset="0"/>
              </a:rPr>
              <a:t>Cefnogi</a:t>
            </a:r>
            <a:r>
              <a:rPr lang="en-GB" b="1" dirty="0">
                <a:latin typeface="Aptos" panose="020B0004020202020204" pitchFamily="34" charset="0"/>
              </a:rPr>
              <a:t> </a:t>
            </a:r>
            <a:r>
              <a:rPr lang="en-GB" b="1" dirty="0" err="1">
                <a:latin typeface="Aptos" panose="020B0004020202020204" pitchFamily="34" charset="0"/>
              </a:rPr>
              <a:t>datblygiad</a:t>
            </a:r>
            <a:r>
              <a:rPr lang="en-GB" b="1" dirty="0">
                <a:latin typeface="Aptos" panose="020B0004020202020204" pitchFamily="34" charset="0"/>
              </a:rPr>
              <a:t> </a:t>
            </a:r>
            <a:r>
              <a:rPr lang="en-GB" b="1" dirty="0" err="1">
                <a:latin typeface="Aptos" panose="020B0004020202020204" pitchFamily="34" charset="0"/>
              </a:rPr>
              <a:t>corfforol</a:t>
            </a:r>
            <a:r>
              <a:rPr lang="en-GB" b="1" dirty="0">
                <a:latin typeface="Aptos" panose="020B0004020202020204" pitchFamily="34" charset="0"/>
              </a:rPr>
              <a:t>
</a:t>
            </a:r>
            <a:r>
              <a:rPr lang="en-GB" b="0" dirty="0">
                <a:latin typeface="Aptos" panose="020B0004020202020204" pitchFamily="34" charset="0"/>
              </a:rPr>
              <a:t>Mae </a:t>
            </a:r>
            <a:r>
              <a:rPr lang="en-GB" b="0" dirty="0" err="1">
                <a:latin typeface="Aptos" panose="020B0004020202020204" pitchFamily="34" charset="0"/>
              </a:rPr>
              <a:t>gweithgareddau</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yr </a:t>
            </a:r>
            <a:r>
              <a:rPr lang="en-GB" b="0" dirty="0" err="1">
                <a:latin typeface="Aptos" panose="020B0004020202020204" pitchFamily="34" charset="0"/>
              </a:rPr>
              <a:t>awyr</a:t>
            </a:r>
            <a:r>
              <a:rPr lang="en-GB" b="0" dirty="0">
                <a:latin typeface="Aptos" panose="020B0004020202020204" pitchFamily="34" charset="0"/>
              </a:rPr>
              <a:t> </a:t>
            </a:r>
            <a:r>
              <a:rPr lang="en-GB" b="0" dirty="0" err="1">
                <a:latin typeface="Aptos" panose="020B0004020202020204" pitchFamily="34" charset="0"/>
              </a:rPr>
              <a:t>agored</a:t>
            </a:r>
            <a:r>
              <a:rPr lang="en-GB" b="0" dirty="0">
                <a:latin typeface="Aptos" panose="020B0004020202020204" pitchFamily="34" charset="0"/>
              </a:rPr>
              <a:t> </a:t>
            </a:r>
            <a:r>
              <a:rPr lang="en-GB" b="0" dirty="0" err="1">
                <a:latin typeface="Aptos" panose="020B0004020202020204" pitchFamily="34" charset="0"/>
              </a:rPr>
              <a:t>yn</a:t>
            </a:r>
            <a:r>
              <a:rPr lang="en-GB" b="0" dirty="0">
                <a:latin typeface="Aptos" panose="020B0004020202020204" pitchFamily="34" charset="0"/>
              </a:rPr>
              <a:t> </a:t>
            </a:r>
            <a:r>
              <a:rPr lang="en-GB" b="0" dirty="0" err="1">
                <a:latin typeface="Aptos" panose="020B0004020202020204" pitchFamily="34" charset="0"/>
              </a:rPr>
              <a:t>gwella</a:t>
            </a:r>
            <a:r>
              <a:rPr lang="en-GB" b="0" dirty="0">
                <a:latin typeface="Aptos" panose="020B0004020202020204" pitchFamily="34" charset="0"/>
              </a:rPr>
              <a:t> </a:t>
            </a:r>
            <a:r>
              <a:rPr lang="en-GB" b="0" dirty="0" err="1">
                <a:latin typeface="Aptos" panose="020B0004020202020204" pitchFamily="34" charset="0"/>
              </a:rPr>
              <a:t>cydbwysedd</a:t>
            </a:r>
            <a:r>
              <a:rPr lang="en-GB" b="0" dirty="0">
                <a:latin typeface="Aptos" panose="020B0004020202020204" pitchFamily="34" charset="0"/>
              </a:rPr>
              <a:t>, </a:t>
            </a:r>
            <a:r>
              <a:rPr lang="en-GB" b="0" dirty="0" err="1">
                <a:latin typeface="Aptos" panose="020B0004020202020204" pitchFamily="34" charset="0"/>
              </a:rPr>
              <a:t>cydlynu</a:t>
            </a:r>
            <a:r>
              <a:rPr lang="en-GB" b="0" dirty="0">
                <a:latin typeface="Aptos" panose="020B0004020202020204" pitchFamily="34" charset="0"/>
              </a:rPr>
              <a:t> ac iechyd </a:t>
            </a:r>
            <a:r>
              <a:rPr lang="en-GB" b="0" dirty="0" err="1">
                <a:latin typeface="Aptos" panose="020B0004020202020204" pitchFamily="34" charset="0"/>
              </a:rPr>
              <a:t>corfforol</a:t>
            </a:r>
            <a:r>
              <a:rPr lang="en-GB" b="0" dirty="0">
                <a:latin typeface="Aptos" panose="020B0004020202020204" pitchFamily="34" charset="0"/>
              </a:rPr>
              <a:t> </a:t>
            </a:r>
            <a:r>
              <a:rPr lang="en-GB" b="0" dirty="0" err="1">
                <a:latin typeface="Aptos" panose="020B0004020202020204" pitchFamily="34" charset="0"/>
              </a:rPr>
              <a:t>cyffredinol</a:t>
            </a:r>
            <a:r>
              <a:rPr lang="en-GB" b="0" dirty="0">
                <a:latin typeface="Aptos" panose="020B0004020202020204" pitchFamily="34" charset="0"/>
              </a:rPr>
              <a:t>.</a:t>
            </a:r>
          </a:p>
          <a:p>
            <a:r>
              <a:rPr lang="en-GB" b="1" dirty="0">
                <a:latin typeface="Aptos" panose="020B0004020202020204" pitchFamily="34" charset="0"/>
              </a:rPr>
              <a:t>***********************************************************************************************************************************</a:t>
            </a:r>
          </a:p>
          <a:p>
            <a:endParaRPr lang="en-GB" b="1" dirty="0">
              <a:latin typeface="Aptos" panose="020B0004020202020204" pitchFamily="34" charset="0"/>
            </a:endParaRPr>
          </a:p>
          <a:p>
            <a:r>
              <a:rPr lang="en-GB" b="1" dirty="0">
                <a:latin typeface="Aptos" panose="020B0004020202020204" pitchFamily="34" charset="0"/>
              </a:rPr>
              <a:t>1. Improves wellbeing and emotional health</a:t>
            </a:r>
          </a:p>
          <a:p>
            <a:r>
              <a:rPr lang="en-GB" dirty="0">
                <a:latin typeface="Aptos" panose="020B0004020202020204" pitchFamily="34" charset="0"/>
              </a:rPr>
              <a:t>Being outdoors helps pupils </a:t>
            </a:r>
            <a:r>
              <a:rPr lang="en-GB" b="1" dirty="0">
                <a:latin typeface="Aptos" panose="020B0004020202020204" pitchFamily="34" charset="0"/>
              </a:rPr>
              <a:t>feel calmer and happier</a:t>
            </a:r>
            <a:r>
              <a:rPr lang="en-GB" dirty="0">
                <a:latin typeface="Aptos" panose="020B0004020202020204" pitchFamily="34" charset="0"/>
              </a:rPr>
              <a:t> and supports emotional regulation. </a:t>
            </a:r>
          </a:p>
          <a:p>
            <a:r>
              <a:rPr lang="en-GB" dirty="0">
                <a:latin typeface="Aptos" panose="020B0004020202020204" pitchFamily="34" charset="0"/>
              </a:rPr>
              <a:t>It provides space for </a:t>
            </a:r>
            <a:r>
              <a:rPr lang="en-GB" b="1" dirty="0">
                <a:latin typeface="Aptos" panose="020B0004020202020204" pitchFamily="34" charset="0"/>
              </a:rPr>
              <a:t>relaxation and “grounding”</a:t>
            </a:r>
            <a:r>
              <a:rPr lang="en-GB" dirty="0">
                <a:latin typeface="Aptos" panose="020B0004020202020204" pitchFamily="34" charset="0"/>
              </a:rPr>
              <a:t>, reducing stress and challenging behaviour. </a:t>
            </a:r>
          </a:p>
          <a:p>
            <a:endParaRPr lang="en-GB" dirty="0">
              <a:latin typeface="Aptos" panose="020B0004020202020204" pitchFamily="34" charset="0"/>
            </a:endParaRPr>
          </a:p>
          <a:p>
            <a:r>
              <a:rPr lang="en-GB" b="1" dirty="0">
                <a:latin typeface="Aptos" panose="020B0004020202020204" pitchFamily="34" charset="0"/>
              </a:rPr>
              <a:t>2. Increases engagement, motivation, and concentration</a:t>
            </a:r>
          </a:p>
          <a:p>
            <a:r>
              <a:rPr lang="en-GB" dirty="0">
                <a:latin typeface="Aptos" panose="020B0004020202020204" pitchFamily="34" charset="0"/>
              </a:rPr>
              <a:t>Pupils are often </a:t>
            </a:r>
            <a:r>
              <a:rPr lang="en-GB" b="1" dirty="0">
                <a:latin typeface="Aptos" panose="020B0004020202020204" pitchFamily="34" charset="0"/>
              </a:rPr>
              <a:t>more motivated and eager to learn</a:t>
            </a:r>
            <a:r>
              <a:rPr lang="en-GB" dirty="0">
                <a:latin typeface="Aptos" panose="020B0004020202020204" pitchFamily="34" charset="0"/>
              </a:rPr>
              <a:t> in outdoor settings. </a:t>
            </a:r>
          </a:p>
          <a:p>
            <a:r>
              <a:rPr lang="en-GB" dirty="0">
                <a:latin typeface="Aptos" panose="020B0004020202020204" pitchFamily="34" charset="0"/>
              </a:rPr>
              <a:t>After outdoor sessions, their </a:t>
            </a:r>
            <a:r>
              <a:rPr lang="en-GB" b="1" dirty="0">
                <a:latin typeface="Aptos" panose="020B0004020202020204" pitchFamily="34" charset="0"/>
              </a:rPr>
              <a:t>focus and concentration in the classroom improve</a:t>
            </a:r>
            <a:r>
              <a:rPr lang="en-GB" dirty="0">
                <a:latin typeface="Aptos" panose="020B0004020202020204" pitchFamily="34" charset="0"/>
              </a:rPr>
              <a:t>. </a:t>
            </a:r>
          </a:p>
          <a:p>
            <a:endParaRPr lang="en-GB" dirty="0">
              <a:latin typeface="Aptos" panose="020B0004020202020204" pitchFamily="34" charset="0"/>
            </a:endParaRPr>
          </a:p>
          <a:p>
            <a:r>
              <a:rPr lang="en-GB" b="1" dirty="0">
                <a:latin typeface="Aptos" panose="020B0004020202020204" pitchFamily="34" charset="0"/>
              </a:rPr>
              <a:t>3. Builds confidence, independence, and resilience</a:t>
            </a:r>
          </a:p>
          <a:p>
            <a:r>
              <a:rPr lang="en-GB" dirty="0">
                <a:latin typeface="Aptos" panose="020B0004020202020204" pitchFamily="34" charset="0"/>
              </a:rPr>
              <a:t>Outdoor learning encourages pupils to </a:t>
            </a:r>
            <a:r>
              <a:rPr lang="en-GB" b="1" dirty="0">
                <a:latin typeface="Aptos" panose="020B0004020202020204" pitchFamily="34" charset="0"/>
              </a:rPr>
              <a:t>take risks, solve problems, and persevere</a:t>
            </a:r>
            <a:r>
              <a:rPr lang="en-GB" dirty="0">
                <a:latin typeface="Aptos" panose="020B0004020202020204" pitchFamily="34" charset="0"/>
              </a:rPr>
              <a:t>. </a:t>
            </a:r>
          </a:p>
          <a:p>
            <a:r>
              <a:rPr lang="en-GB" dirty="0">
                <a:latin typeface="Aptos" panose="020B0004020202020204" pitchFamily="34" charset="0"/>
              </a:rPr>
              <a:t>This leads to greater </a:t>
            </a:r>
            <a:r>
              <a:rPr lang="en-GB" b="1" dirty="0">
                <a:latin typeface="Aptos" panose="020B0004020202020204" pitchFamily="34" charset="0"/>
              </a:rPr>
              <a:t>confidence, self-awareness, and independence</a:t>
            </a:r>
            <a:r>
              <a:rPr lang="en-GB" dirty="0">
                <a:latin typeface="Aptos" panose="020B0004020202020204" pitchFamily="34" charset="0"/>
              </a:rPr>
              <a:t>. </a:t>
            </a:r>
          </a:p>
          <a:p>
            <a:endParaRPr lang="en-GB" dirty="0">
              <a:latin typeface="Aptos" panose="020B0004020202020204" pitchFamily="34" charset="0"/>
            </a:endParaRPr>
          </a:p>
          <a:p>
            <a:r>
              <a:rPr lang="en-GB" b="1" dirty="0">
                <a:latin typeface="Aptos" panose="020B0004020202020204" pitchFamily="34" charset="0"/>
              </a:rPr>
              <a:t>4. Develops social and teamwork skills</a:t>
            </a:r>
          </a:p>
          <a:p>
            <a:r>
              <a:rPr lang="en-GB" dirty="0">
                <a:latin typeface="Aptos" panose="020B0004020202020204" pitchFamily="34" charset="0"/>
              </a:rPr>
              <a:t>Pupils learn to </a:t>
            </a:r>
            <a:r>
              <a:rPr lang="en-GB" b="1" dirty="0">
                <a:latin typeface="Aptos" panose="020B0004020202020204" pitchFamily="34" charset="0"/>
              </a:rPr>
              <a:t>co-operate, communicate, and work effectively with others</a:t>
            </a:r>
            <a:r>
              <a:rPr lang="en-GB" dirty="0">
                <a:latin typeface="Aptos" panose="020B0004020202020204" pitchFamily="34" charset="0"/>
              </a:rPr>
              <a:t>. </a:t>
            </a:r>
          </a:p>
          <a:p>
            <a:r>
              <a:rPr lang="en-GB" dirty="0">
                <a:latin typeface="Aptos" panose="020B0004020202020204" pitchFamily="34" charset="0"/>
              </a:rPr>
              <a:t>Activities promote </a:t>
            </a:r>
            <a:r>
              <a:rPr lang="en-GB" b="1" dirty="0">
                <a:latin typeface="Aptos" panose="020B0004020202020204" pitchFamily="34" charset="0"/>
              </a:rPr>
              <a:t>teamwork and adaptability</a:t>
            </a:r>
            <a:r>
              <a:rPr lang="en-GB" dirty="0">
                <a:latin typeface="Aptos" panose="020B0004020202020204" pitchFamily="34" charset="0"/>
              </a:rPr>
              <a:t> in less structured environments. </a:t>
            </a:r>
          </a:p>
          <a:p>
            <a:endParaRPr lang="en-GB" dirty="0">
              <a:latin typeface="Aptos" panose="020B0004020202020204" pitchFamily="34" charset="0"/>
            </a:endParaRPr>
          </a:p>
          <a:p>
            <a:r>
              <a:rPr lang="en-GB" b="1" dirty="0">
                <a:latin typeface="Aptos" panose="020B0004020202020204" pitchFamily="34" charset="0"/>
              </a:rPr>
              <a:t>5. Enhances learning across the curriculum</a:t>
            </a:r>
          </a:p>
          <a:p>
            <a:r>
              <a:rPr lang="en-GB" dirty="0">
                <a:latin typeface="Aptos" panose="020B0004020202020204" pitchFamily="34" charset="0"/>
              </a:rPr>
              <a:t>Outdoor environments provide </a:t>
            </a:r>
            <a:r>
              <a:rPr lang="en-GB" b="1" dirty="0">
                <a:latin typeface="Aptos" panose="020B0004020202020204" pitchFamily="34" charset="0"/>
              </a:rPr>
              <a:t>real-life, hands-on experiences</a:t>
            </a:r>
            <a:r>
              <a:rPr lang="en-GB" dirty="0">
                <a:latin typeface="Aptos" panose="020B0004020202020204" pitchFamily="34" charset="0"/>
              </a:rPr>
              <a:t> that deepen understanding. </a:t>
            </a:r>
          </a:p>
          <a:p>
            <a:r>
              <a:rPr lang="en-GB" dirty="0">
                <a:latin typeface="Aptos" panose="020B0004020202020204" pitchFamily="34" charset="0"/>
              </a:rPr>
              <a:t>They support skills like </a:t>
            </a:r>
            <a:r>
              <a:rPr lang="en-GB" b="1" dirty="0">
                <a:latin typeface="Aptos" panose="020B0004020202020204" pitchFamily="34" charset="0"/>
              </a:rPr>
              <a:t>problem-solving, creativity, and critical thinking</a:t>
            </a:r>
            <a:r>
              <a:rPr lang="en-GB" dirty="0">
                <a:latin typeface="Aptos" panose="020B0004020202020204" pitchFamily="34" charset="0"/>
              </a:rPr>
              <a:t>. </a:t>
            </a:r>
          </a:p>
          <a:p>
            <a:endParaRPr lang="en-GB" dirty="0">
              <a:latin typeface="Aptos" panose="020B0004020202020204" pitchFamily="34" charset="0"/>
            </a:endParaRPr>
          </a:p>
          <a:p>
            <a:r>
              <a:rPr lang="en-GB" b="1" dirty="0">
                <a:latin typeface="Aptos" panose="020B0004020202020204" pitchFamily="34" charset="0"/>
              </a:rPr>
              <a:t>6. Supports physical development</a:t>
            </a:r>
          </a:p>
          <a:p>
            <a:r>
              <a:rPr lang="en-GB" dirty="0">
                <a:latin typeface="Aptos" panose="020B0004020202020204" pitchFamily="34" charset="0"/>
              </a:rPr>
              <a:t>Activities outdoors improve </a:t>
            </a:r>
            <a:r>
              <a:rPr lang="en-GB" b="1" dirty="0">
                <a:latin typeface="Aptos" panose="020B0004020202020204" pitchFamily="34" charset="0"/>
              </a:rPr>
              <a:t>balance, coordination, and overall physical health</a:t>
            </a:r>
            <a:r>
              <a:rPr lang="en-GB" dirty="0">
                <a:latin typeface="Aptos" panose="020B0004020202020204" pitchFamily="34" charset="0"/>
              </a:rPr>
              <a:t>. </a:t>
            </a:r>
          </a:p>
          <a:p>
            <a:endParaRPr lang="en-GB" dirty="0"/>
          </a:p>
        </p:txBody>
      </p:sp>
      <p:sp>
        <p:nvSpPr>
          <p:cNvPr id="4" name="Slide Number Placeholder 3">
            <a:extLst>
              <a:ext uri="{FF2B5EF4-FFF2-40B4-BE49-F238E27FC236}">
                <a16:creationId xmlns:a16="http://schemas.microsoft.com/office/drawing/2014/main" id="{47BD4694-4CDF-2231-3E14-5C368D71CDF8}"/>
              </a:ext>
            </a:extLst>
          </p:cNvPr>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2743220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43626-53E7-B8D3-5019-C5BC4C08C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F2B26-C926-166F-FFA8-F46D4F0B17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0BC0C-68CB-3A9F-5178-E9C191783E8C}"/>
              </a:ext>
            </a:extLst>
          </p:cNvPr>
          <p:cNvSpPr>
            <a:spLocks noGrp="1"/>
          </p:cNvSpPr>
          <p:nvPr>
            <p:ph type="body" idx="1"/>
          </p:nvPr>
        </p:nvSpPr>
        <p:spPr/>
        <p:txBody>
          <a:bodyPr/>
          <a:lstStyle/>
          <a:p>
            <a:r>
              <a:rPr lang="en-GB" b="1" dirty="0"/>
              <a:t>10 minutes – 10 </a:t>
            </a:r>
            <a:r>
              <a:rPr lang="en-GB" b="1" dirty="0" err="1"/>
              <a:t>munud</a:t>
            </a:r>
            <a:endParaRPr lang="en-GB" b="1" dirty="0"/>
          </a:p>
          <a:p>
            <a:endParaRPr lang="en-GB" b="1" dirty="0"/>
          </a:p>
          <a:p>
            <a:endParaRPr lang="en-GB" b="1" dirty="0"/>
          </a:p>
          <a:p>
            <a:r>
              <a:rPr lang="en-GB" b="1" dirty="0" err="1"/>
              <a:t>Gwella</a:t>
            </a:r>
            <a:r>
              <a:rPr lang="en-GB" b="1" dirty="0"/>
              <a:t> </a:t>
            </a:r>
            <a:r>
              <a:rPr lang="en-GB" b="1" dirty="0" err="1"/>
              <a:t>lles</a:t>
            </a:r>
            <a:r>
              <a:rPr lang="en-GB" b="1" dirty="0"/>
              <a:t> – </a:t>
            </a:r>
            <a:r>
              <a:rPr lang="en-GB" b="0" dirty="0" err="1"/>
              <a:t>mae</a:t>
            </a:r>
            <a:r>
              <a:rPr lang="en-GB" b="0" dirty="0"/>
              <a:t> </a:t>
            </a:r>
            <a:r>
              <a:rPr lang="en-GB" b="0" dirty="0" err="1"/>
              <a:t>disgyblion</a:t>
            </a:r>
            <a:r>
              <a:rPr lang="en-GB" b="0" dirty="0"/>
              <a:t> </a:t>
            </a:r>
            <a:r>
              <a:rPr lang="en-GB" b="0" dirty="0" err="1"/>
              <a:t>yn</a:t>
            </a:r>
            <a:r>
              <a:rPr lang="en-GB" b="0" dirty="0"/>
              <a:t> </a:t>
            </a:r>
            <a:r>
              <a:rPr lang="en-GB" b="0" dirty="0" err="1"/>
              <a:t>teimlo'n</a:t>
            </a:r>
            <a:r>
              <a:rPr lang="en-GB" b="0" dirty="0"/>
              <a:t> </a:t>
            </a:r>
            <a:r>
              <a:rPr lang="en-GB" b="0" dirty="0" err="1"/>
              <a:t>fwy</a:t>
            </a:r>
            <a:r>
              <a:rPr lang="en-GB" b="0" dirty="0"/>
              <a:t> </a:t>
            </a:r>
            <a:r>
              <a:rPr lang="en-GB" b="0" dirty="0" err="1"/>
              <a:t>hamddenol</a:t>
            </a:r>
            <a:r>
              <a:rPr lang="en-GB" b="0" dirty="0"/>
              <a:t>, hapus, a </a:t>
            </a:r>
            <a:r>
              <a:rPr lang="en-GB" b="0" dirty="0" err="1"/>
              <a:t>llai</a:t>
            </a:r>
            <a:r>
              <a:rPr lang="en-GB" b="0" dirty="0"/>
              <a:t> o </a:t>
            </a:r>
            <a:r>
              <a:rPr lang="en-GB" b="0" dirty="0" err="1"/>
              <a:t>straen</a:t>
            </a:r>
            <a:r>
              <a:rPr lang="en-GB" b="0" dirty="0"/>
              <a:t> </a:t>
            </a:r>
            <a:r>
              <a:rPr lang="en-GB" b="0" dirty="0" err="1"/>
              <a:t>wrth</a:t>
            </a:r>
            <a:r>
              <a:rPr lang="en-GB" b="0" dirty="0"/>
              <a:t> </a:t>
            </a:r>
            <a:r>
              <a:rPr lang="en-GB" b="0" dirty="0" err="1"/>
              <a:t>ddysgu</a:t>
            </a:r>
            <a:r>
              <a:rPr lang="en-GB" b="0" dirty="0"/>
              <a:t> </a:t>
            </a:r>
            <a:r>
              <a:rPr lang="en-GB" b="0" dirty="0" err="1"/>
              <a:t>yn</a:t>
            </a:r>
            <a:r>
              <a:rPr lang="en-GB" b="0" dirty="0"/>
              <a:t> yr </a:t>
            </a:r>
            <a:r>
              <a:rPr lang="en-GB" b="0" dirty="0" err="1"/>
              <a:t>awyr</a:t>
            </a:r>
            <a:r>
              <a:rPr lang="en-GB" b="0" dirty="0"/>
              <a:t> </a:t>
            </a:r>
            <a:r>
              <a:rPr lang="en-GB" b="0" dirty="0" err="1"/>
              <a:t>agored</a:t>
            </a:r>
            <a:r>
              <a:rPr lang="en-GB" b="0" dirty="0"/>
              <a:t>. </a:t>
            </a:r>
            <a:r>
              <a:rPr lang="en-GB" b="1" dirty="0"/>
              <a:t>
</a:t>
            </a:r>
          </a:p>
          <a:p>
            <a:r>
              <a:rPr lang="en-GB" b="1" dirty="0"/>
              <a:t>Yn </a:t>
            </a:r>
            <a:r>
              <a:rPr lang="en-GB" b="1" dirty="0" err="1"/>
              <a:t>cynyddu</a:t>
            </a:r>
            <a:r>
              <a:rPr lang="en-GB" b="1" dirty="0"/>
              <a:t> </a:t>
            </a:r>
            <a:r>
              <a:rPr lang="en-GB" b="1" dirty="0" err="1"/>
              <a:t>ymgysylltiad</a:t>
            </a:r>
            <a:r>
              <a:rPr lang="en-GB" b="1" dirty="0"/>
              <a:t> – </a:t>
            </a:r>
            <a:r>
              <a:rPr lang="en-GB" b="0" dirty="0" err="1"/>
              <a:t>mae</a:t>
            </a:r>
            <a:r>
              <a:rPr lang="en-GB" b="0" dirty="0"/>
              <a:t> plant </a:t>
            </a:r>
            <a:r>
              <a:rPr lang="en-GB" b="0" dirty="0" err="1"/>
              <a:t>yn</a:t>
            </a:r>
            <a:r>
              <a:rPr lang="en-GB" b="0" dirty="0"/>
              <a:t> </a:t>
            </a:r>
            <a:r>
              <a:rPr lang="en-GB" b="0" dirty="0" err="1"/>
              <a:t>fwy</a:t>
            </a:r>
            <a:r>
              <a:rPr lang="en-GB" b="0" dirty="0"/>
              <a:t> </a:t>
            </a:r>
            <a:r>
              <a:rPr lang="en-GB" b="0" dirty="0" err="1"/>
              <a:t>diddorol</a:t>
            </a:r>
            <a:r>
              <a:rPr lang="en-GB" b="0" dirty="0"/>
              <a:t>, </a:t>
            </a:r>
            <a:r>
              <a:rPr lang="en-GB" b="0" dirty="0" err="1"/>
              <a:t>ysgogol</a:t>
            </a:r>
            <a:r>
              <a:rPr lang="en-GB" b="0" dirty="0"/>
              <a:t> a </a:t>
            </a:r>
            <a:r>
              <a:rPr lang="en-GB" b="0" dirty="0" err="1"/>
              <a:t>brwdfrydig</a:t>
            </a:r>
            <a:r>
              <a:rPr lang="en-GB" b="0" dirty="0"/>
              <a:t> am </a:t>
            </a:r>
            <a:r>
              <a:rPr lang="en-GB" b="0" dirty="0" err="1"/>
              <a:t>eu</a:t>
            </a:r>
            <a:r>
              <a:rPr lang="en-GB" b="0" dirty="0"/>
              <a:t> </a:t>
            </a:r>
            <a:r>
              <a:rPr lang="en-GB" b="0" dirty="0" err="1"/>
              <a:t>dysgu</a:t>
            </a:r>
            <a:r>
              <a:rPr lang="en-GB" b="0" dirty="0"/>
              <a:t>. </a:t>
            </a:r>
            <a:r>
              <a:rPr lang="en-GB" b="1" dirty="0"/>
              <a:t>
</a:t>
            </a:r>
          </a:p>
          <a:p>
            <a:r>
              <a:rPr lang="en-GB" b="1" dirty="0" err="1"/>
              <a:t>Gwella</a:t>
            </a:r>
            <a:r>
              <a:rPr lang="en-GB" b="1" dirty="0"/>
              <a:t> </a:t>
            </a:r>
            <a:r>
              <a:rPr lang="en-GB" b="1" dirty="0" err="1"/>
              <a:t>canolbwyntio</a:t>
            </a:r>
            <a:r>
              <a:rPr lang="en-GB" b="1" dirty="0"/>
              <a:t> – </a:t>
            </a:r>
            <a:r>
              <a:rPr lang="en-GB" b="0" dirty="0" err="1"/>
              <a:t>mae</a:t>
            </a:r>
            <a:r>
              <a:rPr lang="en-GB" b="0" dirty="0"/>
              <a:t> </a:t>
            </a:r>
            <a:r>
              <a:rPr lang="en-GB" b="0" dirty="0" err="1"/>
              <a:t>amser</a:t>
            </a:r>
            <a:r>
              <a:rPr lang="en-GB" b="0" dirty="0"/>
              <a:t> y </a:t>
            </a:r>
            <a:r>
              <a:rPr lang="en-GB" b="0" dirty="0" err="1"/>
              <a:t>tu</a:t>
            </a:r>
            <a:r>
              <a:rPr lang="en-GB" b="0" dirty="0"/>
              <a:t> </a:t>
            </a:r>
            <a:r>
              <a:rPr lang="en-GB" b="0" dirty="0" err="1"/>
              <a:t>allan</a:t>
            </a:r>
            <a:r>
              <a:rPr lang="en-GB" b="0" dirty="0"/>
              <a:t> </a:t>
            </a:r>
            <a:r>
              <a:rPr lang="en-GB" b="0" dirty="0" err="1"/>
              <a:t>yn</a:t>
            </a:r>
            <a:r>
              <a:rPr lang="en-GB" b="0" dirty="0"/>
              <a:t> </a:t>
            </a:r>
            <a:r>
              <a:rPr lang="en-GB" b="0" dirty="0" err="1"/>
              <a:t>helpu</a:t>
            </a:r>
            <a:r>
              <a:rPr lang="en-GB" b="0" dirty="0"/>
              <a:t> </a:t>
            </a:r>
            <a:r>
              <a:rPr lang="en-GB" b="0" dirty="0" err="1"/>
              <a:t>disgyblion</a:t>
            </a:r>
            <a:r>
              <a:rPr lang="en-GB" b="0" dirty="0"/>
              <a:t> </a:t>
            </a:r>
            <a:r>
              <a:rPr lang="en-GB" b="0" dirty="0" err="1"/>
              <a:t>i</a:t>
            </a:r>
            <a:r>
              <a:rPr lang="en-GB" b="0" dirty="0"/>
              <a:t> </a:t>
            </a:r>
            <a:r>
              <a:rPr lang="en-GB" b="0" dirty="0" err="1"/>
              <a:t>ganolbwyntio'n</a:t>
            </a:r>
            <a:r>
              <a:rPr lang="en-GB" b="0" dirty="0"/>
              <a:t> well pan </a:t>
            </a:r>
            <a:r>
              <a:rPr lang="en-GB" b="0" dirty="0" err="1"/>
              <a:t>fyddant</a:t>
            </a:r>
            <a:r>
              <a:rPr lang="en-GB" b="0" dirty="0"/>
              <a:t> </a:t>
            </a:r>
            <a:r>
              <a:rPr lang="en-GB" b="0" dirty="0" err="1"/>
              <a:t>yn</a:t>
            </a:r>
            <a:r>
              <a:rPr lang="en-GB" b="0" dirty="0"/>
              <a:t> </a:t>
            </a:r>
            <a:r>
              <a:rPr lang="en-GB" b="0" dirty="0" err="1"/>
              <a:t>dychwelyd</a:t>
            </a:r>
            <a:r>
              <a:rPr lang="en-GB" b="0" dirty="0"/>
              <a:t> </a:t>
            </a:r>
            <a:r>
              <a:rPr lang="en-GB" b="0" dirty="0" err="1"/>
              <a:t>i</a:t>
            </a:r>
            <a:r>
              <a:rPr lang="en-GB" b="0" dirty="0"/>
              <a:t> </a:t>
            </a:r>
            <a:r>
              <a:rPr lang="en-GB" b="0" dirty="0" err="1"/>
              <a:t>dasgau</a:t>
            </a:r>
            <a:r>
              <a:rPr lang="en-GB" b="0" dirty="0"/>
              <a:t> </a:t>
            </a:r>
            <a:r>
              <a:rPr lang="en-GB" b="0" dirty="0" err="1"/>
              <a:t>ystafell</a:t>
            </a:r>
            <a:r>
              <a:rPr lang="en-GB" b="0" dirty="0"/>
              <a:t> </a:t>
            </a:r>
            <a:r>
              <a:rPr lang="en-GB" b="0" dirty="0" err="1"/>
              <a:t>ddosbarth</a:t>
            </a:r>
            <a:r>
              <a:rPr lang="en-GB" b="0" dirty="0"/>
              <a:t>. </a:t>
            </a:r>
            <a:r>
              <a:rPr lang="en-GB" b="1" dirty="0"/>
              <a:t>
</a:t>
            </a:r>
          </a:p>
          <a:p>
            <a:r>
              <a:rPr lang="en-GB" b="1" dirty="0" err="1"/>
              <a:t>Adeiladu</a:t>
            </a:r>
            <a:r>
              <a:rPr lang="en-GB" b="1" dirty="0"/>
              <a:t> </a:t>
            </a:r>
            <a:r>
              <a:rPr lang="en-GB" b="1" dirty="0" err="1"/>
              <a:t>hyder</a:t>
            </a:r>
            <a:r>
              <a:rPr lang="en-GB" b="1" dirty="0"/>
              <a:t> ac </a:t>
            </a:r>
            <a:r>
              <a:rPr lang="en-GB" b="1" dirty="0" err="1"/>
              <a:t>annibyniaeth</a:t>
            </a:r>
            <a:r>
              <a:rPr lang="en-GB" b="1" dirty="0"/>
              <a:t> – </a:t>
            </a:r>
            <a:r>
              <a:rPr lang="en-GB" b="0" dirty="0" err="1"/>
              <a:t>mae</a:t>
            </a:r>
            <a:r>
              <a:rPr lang="en-GB" b="0" dirty="0"/>
              <a:t> </a:t>
            </a:r>
            <a:r>
              <a:rPr lang="en-GB" b="0" dirty="0" err="1"/>
              <a:t>disgyblion</a:t>
            </a:r>
            <a:r>
              <a:rPr lang="en-GB" b="0" dirty="0"/>
              <a:t> </a:t>
            </a:r>
            <a:r>
              <a:rPr lang="en-GB" b="0" dirty="0" err="1"/>
              <a:t>yn</a:t>
            </a:r>
            <a:r>
              <a:rPr lang="en-GB" b="0" dirty="0"/>
              <a:t> </a:t>
            </a:r>
            <a:r>
              <a:rPr lang="en-GB" b="0" dirty="0" err="1"/>
              <a:t>cael</a:t>
            </a:r>
            <a:r>
              <a:rPr lang="en-GB" b="0" dirty="0"/>
              <a:t> </a:t>
            </a:r>
            <a:r>
              <a:rPr lang="en-GB" b="0" dirty="0" err="1"/>
              <a:t>eu</a:t>
            </a:r>
            <a:r>
              <a:rPr lang="en-GB" b="0" dirty="0"/>
              <a:t> </a:t>
            </a:r>
            <a:r>
              <a:rPr lang="en-GB" b="0" dirty="0" err="1"/>
              <a:t>hannog</a:t>
            </a:r>
            <a:r>
              <a:rPr lang="en-GB" b="0" dirty="0"/>
              <a:t> </a:t>
            </a:r>
            <a:r>
              <a:rPr lang="en-GB" b="0" dirty="0" err="1"/>
              <a:t>i</a:t>
            </a:r>
            <a:r>
              <a:rPr lang="en-GB" b="0" dirty="0"/>
              <a:t> </a:t>
            </a:r>
            <a:r>
              <a:rPr lang="en-GB" b="0" dirty="0" err="1"/>
              <a:t>archwilio</a:t>
            </a:r>
            <a:r>
              <a:rPr lang="en-GB" b="0" dirty="0"/>
              <a:t>, </a:t>
            </a:r>
            <a:r>
              <a:rPr lang="en-GB" b="0" dirty="0" err="1"/>
              <a:t>cymryd</a:t>
            </a:r>
            <a:r>
              <a:rPr lang="en-GB" b="0" dirty="0"/>
              <a:t> </a:t>
            </a:r>
            <a:r>
              <a:rPr lang="en-GB" b="0" dirty="0" err="1"/>
              <a:t>risgiau</a:t>
            </a:r>
            <a:r>
              <a:rPr lang="en-GB" b="0" dirty="0"/>
              <a:t>, a </a:t>
            </a:r>
            <a:r>
              <a:rPr lang="en-GB" b="0" dirty="0" err="1"/>
              <a:t>datrys</a:t>
            </a:r>
            <a:r>
              <a:rPr lang="en-GB" b="0" dirty="0"/>
              <a:t> </a:t>
            </a:r>
            <a:r>
              <a:rPr lang="en-GB" b="0" dirty="0" err="1"/>
              <a:t>problemau</a:t>
            </a:r>
            <a:r>
              <a:rPr lang="en-GB" b="0" dirty="0"/>
              <a:t> </a:t>
            </a:r>
            <a:r>
              <a:rPr lang="en-GB" b="0" dirty="0" err="1"/>
              <a:t>ar</a:t>
            </a:r>
            <a:r>
              <a:rPr lang="en-GB" b="0" dirty="0"/>
              <a:t> </a:t>
            </a:r>
            <a:r>
              <a:rPr lang="en-GB" b="0" dirty="0" err="1"/>
              <a:t>eu</a:t>
            </a:r>
            <a:r>
              <a:rPr lang="en-GB" b="0" dirty="0"/>
              <a:t> </a:t>
            </a:r>
            <a:r>
              <a:rPr lang="en-GB" b="0" dirty="0" err="1"/>
              <a:t>pennau</a:t>
            </a:r>
            <a:r>
              <a:rPr lang="en-GB" b="0" dirty="0"/>
              <a:t> </a:t>
            </a:r>
            <a:r>
              <a:rPr lang="en-GB" b="0" dirty="0" err="1"/>
              <a:t>eu</a:t>
            </a:r>
            <a:r>
              <a:rPr lang="en-GB" b="0" dirty="0"/>
              <a:t> </a:t>
            </a:r>
            <a:r>
              <a:rPr lang="en-GB" b="0" dirty="0" err="1"/>
              <a:t>hunain</a:t>
            </a:r>
            <a:r>
              <a:rPr lang="en-GB" b="0" dirty="0"/>
              <a:t>. </a:t>
            </a:r>
            <a:r>
              <a:rPr lang="en-GB" b="1" dirty="0"/>
              <a:t>
</a:t>
            </a:r>
          </a:p>
          <a:p>
            <a:r>
              <a:rPr lang="en-GB" b="1" dirty="0" err="1"/>
              <a:t>Datblygu</a:t>
            </a:r>
            <a:r>
              <a:rPr lang="en-GB" b="1" dirty="0"/>
              <a:t> </a:t>
            </a:r>
            <a:r>
              <a:rPr lang="en-GB" b="1" dirty="0" err="1"/>
              <a:t>sgiliau</a:t>
            </a:r>
            <a:r>
              <a:rPr lang="en-GB" b="1" dirty="0"/>
              <a:t> </a:t>
            </a:r>
            <a:r>
              <a:rPr lang="en-GB" b="1" dirty="0" err="1"/>
              <a:t>cymdeithasol</a:t>
            </a:r>
            <a:r>
              <a:rPr lang="en-GB" b="1" dirty="0"/>
              <a:t> – </a:t>
            </a:r>
            <a:r>
              <a:rPr lang="en-GB" b="0" dirty="0" err="1"/>
              <a:t>mae</a:t>
            </a:r>
            <a:r>
              <a:rPr lang="en-GB" b="0" dirty="0"/>
              <a:t> </a:t>
            </a:r>
            <a:r>
              <a:rPr lang="en-GB" b="0" dirty="0" err="1"/>
              <a:t>gweithgareddau</a:t>
            </a:r>
            <a:r>
              <a:rPr lang="en-GB" b="0" dirty="0"/>
              <a:t> </a:t>
            </a:r>
            <a:r>
              <a:rPr lang="en-GB" b="0" dirty="0" err="1"/>
              <a:t>awyr</a:t>
            </a:r>
            <a:r>
              <a:rPr lang="en-GB" b="0" dirty="0"/>
              <a:t> </a:t>
            </a:r>
            <a:r>
              <a:rPr lang="en-GB" b="0" dirty="0" err="1"/>
              <a:t>agored</a:t>
            </a:r>
            <a:r>
              <a:rPr lang="en-GB" b="0" dirty="0"/>
              <a:t> </a:t>
            </a:r>
            <a:r>
              <a:rPr lang="en-GB" b="0" dirty="0" err="1"/>
              <a:t>yn</a:t>
            </a:r>
            <a:r>
              <a:rPr lang="en-GB" b="0" dirty="0"/>
              <a:t> </a:t>
            </a:r>
            <a:r>
              <a:rPr lang="en-GB" b="0" dirty="0" err="1"/>
              <a:t>hyrwyddo</a:t>
            </a:r>
            <a:r>
              <a:rPr lang="en-GB" b="0" dirty="0"/>
              <a:t> </a:t>
            </a:r>
            <a:r>
              <a:rPr lang="en-GB" b="0" dirty="0" err="1"/>
              <a:t>gwaith</a:t>
            </a:r>
            <a:r>
              <a:rPr lang="en-GB" b="0" dirty="0"/>
              <a:t> </a:t>
            </a:r>
            <a:r>
              <a:rPr lang="en-GB" b="0" dirty="0" err="1"/>
              <a:t>tîm</a:t>
            </a:r>
            <a:r>
              <a:rPr lang="en-GB" b="0" dirty="0"/>
              <a:t>, </a:t>
            </a:r>
            <a:r>
              <a:rPr lang="en-GB" b="0" dirty="0" err="1"/>
              <a:t>cyfathrebu</a:t>
            </a:r>
            <a:r>
              <a:rPr lang="en-GB" b="0" dirty="0"/>
              <a:t> a </a:t>
            </a:r>
            <a:r>
              <a:rPr lang="en-GB" b="0" dirty="0" err="1"/>
              <a:t>chydweithrediad</a:t>
            </a:r>
            <a:r>
              <a:rPr lang="en-GB" b="0" dirty="0"/>
              <a:t>. </a:t>
            </a:r>
            <a:r>
              <a:rPr lang="en-GB" b="1" dirty="0"/>
              <a:t>
</a:t>
            </a:r>
          </a:p>
          <a:p>
            <a:r>
              <a:rPr lang="en-GB" b="1" dirty="0" err="1"/>
              <a:t>Cefnogi</a:t>
            </a:r>
            <a:r>
              <a:rPr lang="en-GB" b="1" dirty="0"/>
              <a:t> </a:t>
            </a:r>
            <a:r>
              <a:rPr lang="en-GB" b="1" dirty="0" err="1"/>
              <a:t>datblygiad</a:t>
            </a:r>
            <a:r>
              <a:rPr lang="en-GB" b="1" dirty="0"/>
              <a:t> </a:t>
            </a:r>
            <a:r>
              <a:rPr lang="en-GB" b="1" dirty="0" err="1"/>
              <a:t>corfforol</a:t>
            </a:r>
            <a:r>
              <a:rPr lang="en-GB" b="1" dirty="0"/>
              <a:t> – </a:t>
            </a:r>
            <a:r>
              <a:rPr lang="en-GB" b="0" dirty="0" err="1"/>
              <a:t>mae</a:t>
            </a:r>
            <a:r>
              <a:rPr lang="en-GB" b="0" dirty="0"/>
              <a:t> </a:t>
            </a:r>
            <a:r>
              <a:rPr lang="en-GB" b="0" dirty="0" err="1"/>
              <a:t>disgyblion</a:t>
            </a:r>
            <a:r>
              <a:rPr lang="en-GB" b="0" dirty="0"/>
              <a:t> </a:t>
            </a:r>
            <a:r>
              <a:rPr lang="en-GB" b="0" dirty="0" err="1"/>
              <a:t>yn</a:t>
            </a:r>
            <a:r>
              <a:rPr lang="en-GB" b="0" dirty="0"/>
              <a:t> </a:t>
            </a:r>
            <a:r>
              <a:rPr lang="en-GB" b="0" dirty="0" err="1"/>
              <a:t>fwy</a:t>
            </a:r>
            <a:r>
              <a:rPr lang="en-GB" b="0" dirty="0"/>
              <a:t> </a:t>
            </a:r>
            <a:r>
              <a:rPr lang="en-GB" b="0" dirty="0" err="1"/>
              <a:t>egnïol</a:t>
            </a:r>
            <a:r>
              <a:rPr lang="en-GB" b="0" dirty="0"/>
              <a:t>, </a:t>
            </a:r>
            <a:r>
              <a:rPr lang="en-GB" b="0" dirty="0" err="1"/>
              <a:t>gan</a:t>
            </a:r>
            <a:r>
              <a:rPr lang="en-GB" b="0" dirty="0"/>
              <a:t> </a:t>
            </a:r>
            <a:r>
              <a:rPr lang="en-GB" b="0" dirty="0" err="1"/>
              <a:t>wella</a:t>
            </a:r>
            <a:r>
              <a:rPr lang="en-GB" b="0" dirty="0"/>
              <a:t> </a:t>
            </a:r>
            <a:r>
              <a:rPr lang="en-GB" b="0" dirty="0" err="1"/>
              <a:t>eu</a:t>
            </a:r>
            <a:r>
              <a:rPr lang="en-GB" b="0" dirty="0"/>
              <a:t> </a:t>
            </a:r>
            <a:r>
              <a:rPr lang="en-GB" b="0" dirty="0" err="1"/>
              <a:t>hiechyd</a:t>
            </a:r>
            <a:r>
              <a:rPr lang="en-GB" b="0" dirty="0"/>
              <a:t> </a:t>
            </a:r>
            <a:r>
              <a:rPr lang="en-GB" b="0" dirty="0" err="1"/>
              <a:t>a'u</a:t>
            </a:r>
            <a:r>
              <a:rPr lang="en-GB" b="0" dirty="0"/>
              <a:t> </a:t>
            </a:r>
            <a:r>
              <a:rPr lang="en-GB" b="0" dirty="0" err="1"/>
              <a:t>cydgysylltiad</a:t>
            </a:r>
            <a:r>
              <a:rPr lang="en-GB" b="0" dirty="0"/>
              <a:t>.</a:t>
            </a:r>
          </a:p>
          <a:p>
            <a:endParaRPr lang="en-GB" b="1" dirty="0"/>
          </a:p>
          <a:p>
            <a:r>
              <a:rPr lang="en-GB" b="1" dirty="0"/>
              <a:t>*************************************************************************************************************************</a:t>
            </a:r>
          </a:p>
          <a:p>
            <a:r>
              <a:rPr lang="en-GB" b="1" dirty="0"/>
              <a:t>Improves wellbeing</a:t>
            </a:r>
            <a:r>
              <a:rPr lang="en-GB" dirty="0"/>
              <a:t> – pupils feel more relaxed, happy, and less stressed when learning outdoors. </a:t>
            </a:r>
          </a:p>
          <a:p>
            <a:endParaRPr lang="en-GB" b="1" dirty="0"/>
          </a:p>
          <a:p>
            <a:r>
              <a:rPr lang="en-GB" b="1" dirty="0"/>
              <a:t>Increases engagement</a:t>
            </a:r>
            <a:r>
              <a:rPr lang="en-GB" dirty="0"/>
              <a:t> – children are more interested, motivated, and enthusiastic about their learning. </a:t>
            </a:r>
          </a:p>
          <a:p>
            <a:endParaRPr lang="en-GB" b="1" dirty="0"/>
          </a:p>
          <a:p>
            <a:r>
              <a:rPr lang="en-GB" b="1" dirty="0"/>
              <a:t>Enhances concentration</a:t>
            </a:r>
            <a:r>
              <a:rPr lang="en-GB" dirty="0"/>
              <a:t> – time outside helps pupils focus better when they return to classroom tasks. </a:t>
            </a:r>
          </a:p>
          <a:p>
            <a:endParaRPr lang="en-GB" b="1" dirty="0"/>
          </a:p>
          <a:p>
            <a:r>
              <a:rPr lang="en-GB" b="1" dirty="0"/>
              <a:t>Builds confidence and independence</a:t>
            </a:r>
            <a:r>
              <a:rPr lang="en-GB" dirty="0"/>
              <a:t> – pupils are encouraged to explore, take risks, and solve problems on their own. </a:t>
            </a:r>
          </a:p>
          <a:p>
            <a:endParaRPr lang="en-GB" b="1" dirty="0"/>
          </a:p>
          <a:p>
            <a:r>
              <a:rPr lang="en-GB" b="1" dirty="0"/>
              <a:t>Develops social skills</a:t>
            </a:r>
            <a:r>
              <a:rPr lang="en-GB" dirty="0"/>
              <a:t> – outdoor activities promote teamwork, communication, and cooperation. </a:t>
            </a:r>
          </a:p>
          <a:p>
            <a:endParaRPr lang="en-GB" b="1" dirty="0"/>
          </a:p>
          <a:p>
            <a:r>
              <a:rPr lang="en-GB" b="1" dirty="0"/>
              <a:t>Supports physical development</a:t>
            </a:r>
            <a:r>
              <a:rPr lang="en-GB" dirty="0"/>
              <a:t> – pupils are more active, improving their health and coordination.</a:t>
            </a:r>
          </a:p>
        </p:txBody>
      </p:sp>
      <p:sp>
        <p:nvSpPr>
          <p:cNvPr id="4" name="Slide Number Placeholder 3">
            <a:extLst>
              <a:ext uri="{FF2B5EF4-FFF2-40B4-BE49-F238E27FC236}">
                <a16:creationId xmlns:a16="http://schemas.microsoft.com/office/drawing/2014/main" id="{3E131FAA-EDD3-9ECD-4FE4-8FF0B17FD21C}"/>
              </a:ext>
            </a:extLst>
          </p:cNvPr>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3531160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15 </a:t>
            </a:r>
            <a:r>
              <a:rPr lang="en-GB" b="1"/>
              <a:t>minutes- 15 munud</a:t>
            </a:r>
            <a:endParaRPr lang="en-GB" b="1" dirty="0"/>
          </a:p>
          <a:p>
            <a:r>
              <a:rPr lang="en-GB" b="1" dirty="0"/>
              <a:t>
</a:t>
            </a:r>
            <a:r>
              <a:rPr lang="en-GB" b="0" dirty="0" err="1"/>
              <a:t>Gwylio</a:t>
            </a:r>
            <a:r>
              <a:rPr lang="en-GB" b="0" dirty="0"/>
              <a:t> </a:t>
            </a:r>
            <a:r>
              <a:rPr lang="en-GB" b="0" dirty="0" err="1"/>
              <a:t>fideo</a:t>
            </a:r>
            <a:r>
              <a:rPr lang="en-GB" b="0" dirty="0"/>
              <a:t>
</a:t>
            </a:r>
            <a:r>
              <a:rPr lang="en-GB" b="0" dirty="0" err="1"/>
              <a:t>Myfyrwyr</a:t>
            </a:r>
            <a:r>
              <a:rPr lang="en-GB" b="0" dirty="0"/>
              <a:t> </a:t>
            </a:r>
            <a:r>
              <a:rPr lang="en-GB" b="0" dirty="0" err="1"/>
              <a:t>i</a:t>
            </a:r>
            <a:r>
              <a:rPr lang="en-GB" b="0" dirty="0"/>
              <a:t> </a:t>
            </a:r>
            <a:r>
              <a:rPr lang="en-GB" b="0" dirty="0" err="1"/>
              <a:t>drafod</a:t>
            </a:r>
            <a:r>
              <a:rPr lang="en-GB" b="0" dirty="0"/>
              <a:t> y </a:t>
            </a:r>
            <a:r>
              <a:rPr lang="en-GB" b="0" dirty="0" err="1"/>
              <a:t>gwahaniaethau</a:t>
            </a:r>
            <a:r>
              <a:rPr lang="en-GB" b="0" dirty="0"/>
              <a:t> </a:t>
            </a:r>
            <a:r>
              <a:rPr lang="en-GB" b="0" dirty="0" err="1"/>
              <a:t>yn</a:t>
            </a:r>
            <a:r>
              <a:rPr lang="en-GB" b="0" dirty="0"/>
              <a:t> </a:t>
            </a:r>
            <a:r>
              <a:rPr lang="en-GB" b="0" dirty="0" err="1"/>
              <a:t>ddau</a:t>
            </a:r>
            <a:r>
              <a:rPr lang="en-GB" b="0" dirty="0"/>
              <a:t> </a:t>
            </a:r>
            <a:r>
              <a:rPr lang="en-GB" b="0" dirty="0" err="1"/>
              <a:t>hanner</a:t>
            </a:r>
            <a:r>
              <a:rPr lang="en-GB" b="0" dirty="0"/>
              <a:t> y </a:t>
            </a:r>
            <a:r>
              <a:rPr lang="en-GB" b="0" dirty="0" err="1"/>
              <a:t>fideo</a:t>
            </a:r>
            <a:r>
              <a:rPr lang="en-GB" b="0" dirty="0"/>
              <a:t>.</a:t>
            </a:r>
            <a:r>
              <a:rPr lang="en-GB" b="1" dirty="0"/>
              <a:t>
</a:t>
            </a:r>
          </a:p>
          <a:p>
            <a:r>
              <a:rPr lang="en-GB" b="0" dirty="0" err="1"/>
              <a:t>Gwnewch</a:t>
            </a:r>
            <a:r>
              <a:rPr lang="en-GB" b="0" dirty="0"/>
              <a:t> y </a:t>
            </a:r>
            <a:r>
              <a:rPr lang="en-GB" b="0" dirty="0" err="1"/>
              <a:t>pwynt</a:t>
            </a:r>
            <a:r>
              <a:rPr lang="en-GB" b="0" dirty="0"/>
              <a:t> </a:t>
            </a:r>
            <a:r>
              <a:rPr lang="en-GB" b="1" dirty="0" err="1"/>
              <a:t>nad</a:t>
            </a:r>
            <a:r>
              <a:rPr lang="en-GB" b="1" dirty="0"/>
              <a:t> yr </a:t>
            </a:r>
            <a:r>
              <a:rPr lang="en-GB" b="1" dirty="0" err="1"/>
              <a:t>amgylchedd</a:t>
            </a:r>
            <a:r>
              <a:rPr lang="en-GB" b="1" dirty="0"/>
              <a:t> </a:t>
            </a:r>
            <a:r>
              <a:rPr lang="en-GB" b="1" dirty="0" err="1"/>
              <a:t>ffisegol</a:t>
            </a:r>
            <a:r>
              <a:rPr lang="en-GB" b="1" dirty="0"/>
              <a:t> </a:t>
            </a:r>
            <a:r>
              <a:rPr lang="en-GB" b="1" dirty="0" err="1"/>
              <a:t>neu'r</a:t>
            </a:r>
            <a:r>
              <a:rPr lang="en-GB" b="1" dirty="0"/>
              <a:t> </a:t>
            </a:r>
            <a:r>
              <a:rPr lang="en-GB" b="1" dirty="0" err="1"/>
              <a:t>adnoddau</a:t>
            </a:r>
            <a:r>
              <a:rPr lang="en-GB" b="1" dirty="0"/>
              <a:t> </a:t>
            </a:r>
            <a:r>
              <a:rPr lang="en-GB" b="1" dirty="0" err="1"/>
              <a:t>yn</a:t>
            </a:r>
            <a:r>
              <a:rPr lang="en-GB" b="1" dirty="0"/>
              <a:t> </a:t>
            </a:r>
            <a:r>
              <a:rPr lang="en-GB" b="1" dirty="0" err="1"/>
              <a:t>unig</a:t>
            </a:r>
            <a:r>
              <a:rPr lang="en-GB" b="1" dirty="0"/>
              <a:t> </a:t>
            </a:r>
            <a:r>
              <a:rPr lang="en-GB" b="1" dirty="0" err="1"/>
              <a:t>sy'n</a:t>
            </a:r>
            <a:r>
              <a:rPr lang="en-GB" b="1" dirty="0"/>
              <a:t> </a:t>
            </a:r>
            <a:r>
              <a:rPr lang="en-GB" b="1" dirty="0" err="1"/>
              <a:t>gwneud</a:t>
            </a:r>
            <a:r>
              <a:rPr lang="en-GB" b="1" dirty="0"/>
              <a:t> </a:t>
            </a:r>
            <a:r>
              <a:rPr lang="en-GB" b="1" dirty="0" err="1"/>
              <a:t>gwahaniaeth</a:t>
            </a:r>
            <a:r>
              <a:rPr lang="en-GB" b="1" dirty="0"/>
              <a:t>, </a:t>
            </a:r>
            <a:r>
              <a:rPr lang="en-GB" b="0" dirty="0" err="1"/>
              <a:t>ond</a:t>
            </a:r>
            <a:r>
              <a:rPr lang="en-GB" b="0" dirty="0"/>
              <a:t> </a:t>
            </a:r>
            <a:r>
              <a:rPr lang="en-GB" b="1" dirty="0"/>
              <a:t>ethos</a:t>
            </a:r>
            <a:r>
              <a:rPr lang="en-GB" b="0" dirty="0"/>
              <a:t> yr </a:t>
            </a:r>
            <a:r>
              <a:rPr lang="en-GB" b="0" dirty="0" err="1"/>
              <a:t>ysgol</a:t>
            </a:r>
            <a:r>
              <a:rPr lang="en-GB" b="0" dirty="0"/>
              <a:t>.</a:t>
            </a:r>
            <a:r>
              <a:rPr lang="en-GB" b="1" dirty="0"/>
              <a:t>
Yr ethos </a:t>
            </a:r>
            <a:r>
              <a:rPr lang="en-GB" b="1" dirty="0" err="1"/>
              <a:t>yw</a:t>
            </a:r>
            <a:r>
              <a:rPr lang="en-GB" b="1" dirty="0"/>
              <a:t> </a:t>
            </a:r>
            <a:r>
              <a:rPr lang="en-GB" b="1" dirty="0" err="1"/>
              <a:t>ysbryd</a:t>
            </a:r>
            <a:r>
              <a:rPr lang="en-GB" b="1" dirty="0"/>
              <a:t> </a:t>
            </a:r>
            <a:r>
              <a:rPr lang="en-GB" b="1" dirty="0" err="1"/>
              <a:t>nodweddiadol</a:t>
            </a:r>
            <a:r>
              <a:rPr lang="en-GB" b="1" dirty="0"/>
              <a:t> </a:t>
            </a:r>
            <a:r>
              <a:rPr lang="en-GB" b="0" dirty="0" err="1"/>
              <a:t>ysgol</a:t>
            </a:r>
            <a:r>
              <a:rPr lang="en-GB" b="0" dirty="0"/>
              <a:t> </a:t>
            </a:r>
            <a:r>
              <a:rPr lang="en-GB" b="0" dirty="0" err="1"/>
              <a:t>fel</a:t>
            </a:r>
            <a:r>
              <a:rPr lang="en-GB" b="0" dirty="0"/>
              <a:t> </a:t>
            </a:r>
            <a:r>
              <a:rPr lang="en-GB" b="0" dirty="0" err="1"/>
              <a:t>y'i</a:t>
            </a:r>
            <a:r>
              <a:rPr lang="en-GB" b="0" dirty="0"/>
              <a:t> </a:t>
            </a:r>
            <a:r>
              <a:rPr lang="en-GB" b="0" dirty="0" err="1"/>
              <a:t>manifestir</a:t>
            </a:r>
            <a:r>
              <a:rPr lang="en-GB" b="0" dirty="0"/>
              <a:t> </a:t>
            </a:r>
            <a:r>
              <a:rPr lang="en-GB" b="0" dirty="0" err="1"/>
              <a:t>yn</a:t>
            </a:r>
            <a:r>
              <a:rPr lang="en-GB" b="0" dirty="0"/>
              <a:t> </a:t>
            </a:r>
            <a:r>
              <a:rPr lang="en-GB" b="0" dirty="0" err="1"/>
              <a:t>ei</a:t>
            </a:r>
            <a:r>
              <a:rPr lang="en-GB" b="0" dirty="0"/>
              <a:t> </a:t>
            </a:r>
            <a:r>
              <a:rPr lang="en-GB" b="0" dirty="0" err="1"/>
              <a:t>agweddau</a:t>
            </a:r>
            <a:r>
              <a:rPr lang="en-GB" b="0" dirty="0"/>
              <a:t> </a:t>
            </a:r>
            <a:r>
              <a:rPr lang="en-GB" b="0" dirty="0" err="1"/>
              <a:t>a'i</a:t>
            </a:r>
            <a:r>
              <a:rPr lang="en-GB" b="0" dirty="0"/>
              <a:t> </a:t>
            </a:r>
            <a:r>
              <a:rPr lang="en-GB" b="0" dirty="0" err="1"/>
              <a:t>dyheadau</a:t>
            </a:r>
            <a:r>
              <a:rPr lang="en-GB" b="0" dirty="0"/>
              <a:t>.</a:t>
            </a:r>
            <a:r>
              <a:rPr lang="en-GB" b="1" dirty="0"/>
              <a:t>
</a:t>
            </a:r>
          </a:p>
          <a:p>
            <a:r>
              <a:rPr lang="en-GB" b="1" dirty="0"/>
              <a:t>Mae </a:t>
            </a:r>
            <a:r>
              <a:rPr lang="en-GB" b="1" dirty="0" err="1"/>
              <a:t>datganiad</a:t>
            </a:r>
            <a:r>
              <a:rPr lang="en-GB" b="1" dirty="0"/>
              <a:t> </a:t>
            </a:r>
            <a:r>
              <a:rPr lang="en-GB" b="1" dirty="0" err="1"/>
              <a:t>gweledigaeth</a:t>
            </a:r>
            <a:r>
              <a:rPr lang="en-GB" b="1" dirty="0"/>
              <a:t>, neu </a:t>
            </a:r>
            <a:r>
              <a:rPr lang="en-GB" b="1" dirty="0" err="1"/>
              <a:t>yn</a:t>
            </a:r>
            <a:r>
              <a:rPr lang="en-GB" b="1" dirty="0"/>
              <a:t> </a:t>
            </a:r>
            <a:r>
              <a:rPr lang="en-GB" b="1" dirty="0" err="1"/>
              <a:t>syml</a:t>
            </a:r>
            <a:r>
              <a:rPr lang="en-GB" b="1" dirty="0"/>
              <a:t> </a:t>
            </a:r>
            <a:r>
              <a:rPr lang="en-GB" b="1" dirty="0" err="1"/>
              <a:t>gweledigaeth</a:t>
            </a:r>
            <a:r>
              <a:rPr lang="en-GB" b="1" dirty="0"/>
              <a:t>, </a:t>
            </a:r>
            <a:r>
              <a:rPr lang="en-GB" b="0" dirty="0" err="1"/>
              <a:t>yn</a:t>
            </a:r>
            <a:r>
              <a:rPr lang="en-GB" b="0" dirty="0"/>
              <a:t> </a:t>
            </a:r>
            <a:r>
              <a:rPr lang="en-GB" b="0" dirty="0" err="1"/>
              <a:t>ddatganiad</a:t>
            </a:r>
            <a:r>
              <a:rPr lang="en-GB" b="0" dirty="0"/>
              <a:t> </a:t>
            </a:r>
            <a:r>
              <a:rPr lang="en-GB" b="0" dirty="0" err="1"/>
              <a:t>cyhoeddus</a:t>
            </a:r>
            <a:r>
              <a:rPr lang="en-GB" b="0" dirty="0"/>
              <a:t> y </a:t>
            </a:r>
            <a:r>
              <a:rPr lang="en-GB" b="0" dirty="0" err="1"/>
              <a:t>mae</a:t>
            </a:r>
            <a:r>
              <a:rPr lang="en-GB" b="0" dirty="0"/>
              <a:t> </a:t>
            </a:r>
            <a:r>
              <a:rPr lang="en-GB" b="0" dirty="0" err="1"/>
              <a:t>ysgolion</a:t>
            </a:r>
            <a:r>
              <a:rPr lang="en-GB" b="0" dirty="0"/>
              <a:t> neu </a:t>
            </a:r>
            <a:r>
              <a:rPr lang="en-GB" b="0" dirty="0" err="1"/>
              <a:t>sefydliadau</a:t>
            </a:r>
            <a:r>
              <a:rPr lang="en-GB" b="0" dirty="0"/>
              <a:t> </a:t>
            </a:r>
            <a:r>
              <a:rPr lang="en-GB" b="0" dirty="0" err="1"/>
              <a:t>addysgol</a:t>
            </a:r>
            <a:r>
              <a:rPr lang="en-GB" b="0" dirty="0"/>
              <a:t> </a:t>
            </a:r>
            <a:r>
              <a:rPr lang="en-GB" b="0" dirty="0" err="1"/>
              <a:t>eraill</a:t>
            </a:r>
            <a:r>
              <a:rPr lang="en-GB" b="0" dirty="0"/>
              <a:t> </a:t>
            </a:r>
            <a:r>
              <a:rPr lang="en-GB" b="0" dirty="0" err="1"/>
              <a:t>yn</a:t>
            </a:r>
            <a:r>
              <a:rPr lang="en-GB" b="0" dirty="0"/>
              <a:t> </a:t>
            </a:r>
            <a:r>
              <a:rPr lang="en-GB" b="0" dirty="0" err="1"/>
              <a:t>ei</a:t>
            </a:r>
            <a:r>
              <a:rPr lang="en-GB" b="0" dirty="0"/>
              <a:t> </a:t>
            </a:r>
            <a:r>
              <a:rPr lang="en-GB" b="0" dirty="0" err="1"/>
              <a:t>ddefnyddio</a:t>
            </a:r>
            <a:r>
              <a:rPr lang="en-GB" b="0" dirty="0"/>
              <a:t> </a:t>
            </a:r>
            <a:r>
              <a:rPr lang="en-GB" b="0" dirty="0" err="1"/>
              <a:t>i</a:t>
            </a:r>
            <a:r>
              <a:rPr lang="en-GB" b="0" dirty="0"/>
              <a:t> </a:t>
            </a:r>
            <a:r>
              <a:rPr lang="en-GB" b="0" dirty="0" err="1"/>
              <a:t>ddisgrifio</a:t>
            </a:r>
            <a:r>
              <a:rPr lang="en-GB" b="0" dirty="0"/>
              <a:t> </a:t>
            </a:r>
            <a:r>
              <a:rPr lang="en-GB" b="0" dirty="0" err="1"/>
              <a:t>eu</a:t>
            </a:r>
            <a:r>
              <a:rPr lang="en-GB" b="0" dirty="0"/>
              <a:t> </a:t>
            </a:r>
            <a:r>
              <a:rPr lang="en-GB" b="0" dirty="0" err="1"/>
              <a:t>nodau</a:t>
            </a:r>
            <a:r>
              <a:rPr lang="en-GB" b="0" dirty="0"/>
              <a:t> </a:t>
            </a:r>
            <a:r>
              <a:rPr lang="en-GB" b="0" dirty="0" err="1"/>
              <a:t>lefel</a:t>
            </a:r>
            <a:r>
              <a:rPr lang="en-GB" b="0" dirty="0"/>
              <a:t> </a:t>
            </a:r>
            <a:r>
              <a:rPr lang="en-GB" b="0" dirty="0" err="1"/>
              <a:t>uchel</a:t>
            </a:r>
            <a:r>
              <a:rPr lang="en-GB" b="0" dirty="0"/>
              <a:t> </a:t>
            </a:r>
            <a:r>
              <a:rPr lang="en-GB" b="0" dirty="0" err="1"/>
              <a:t>ar</a:t>
            </a:r>
            <a:r>
              <a:rPr lang="en-GB" b="0" dirty="0"/>
              <a:t> </a:t>
            </a:r>
            <a:r>
              <a:rPr lang="en-GB" b="0" dirty="0" err="1"/>
              <a:t>gyfer</a:t>
            </a:r>
            <a:r>
              <a:rPr lang="en-GB" b="0" dirty="0"/>
              <a:t> y </a:t>
            </a:r>
            <a:r>
              <a:rPr lang="en-GB" b="0" dirty="0" err="1"/>
              <a:t>dyfodol</a:t>
            </a:r>
            <a:r>
              <a:rPr lang="en-GB" b="0" dirty="0"/>
              <a:t> - yr </a:t>
            </a:r>
            <a:r>
              <a:rPr lang="en-GB" b="0" dirty="0" err="1"/>
              <a:t>hyn</a:t>
            </a:r>
            <a:r>
              <a:rPr lang="en-GB" b="0" dirty="0"/>
              <a:t> y </a:t>
            </a:r>
            <a:r>
              <a:rPr lang="en-GB" b="0" dirty="0" err="1"/>
              <a:t>maent</a:t>
            </a:r>
            <a:r>
              <a:rPr lang="en-GB" b="0" dirty="0"/>
              <a:t> </a:t>
            </a:r>
            <a:r>
              <a:rPr lang="en-GB" b="0" dirty="0" err="1"/>
              <a:t>yn</a:t>
            </a:r>
            <a:r>
              <a:rPr lang="en-GB" b="0" dirty="0"/>
              <a:t> </a:t>
            </a:r>
            <a:r>
              <a:rPr lang="en-GB" b="0" dirty="0" err="1"/>
              <a:t>gobeithio</a:t>
            </a:r>
            <a:r>
              <a:rPr lang="en-GB" b="0" dirty="0"/>
              <a:t> </a:t>
            </a:r>
            <a:r>
              <a:rPr lang="en-GB" b="0" dirty="0" err="1"/>
              <a:t>ei</a:t>
            </a:r>
            <a:r>
              <a:rPr lang="en-GB" b="0" dirty="0"/>
              <a:t> </a:t>
            </a:r>
            <a:r>
              <a:rPr lang="en-GB" b="0" dirty="0" err="1"/>
              <a:t>gyflawni</a:t>
            </a:r>
            <a:r>
              <a:rPr lang="en-GB" b="0" dirty="0"/>
              <a:t> </a:t>
            </a:r>
            <a:r>
              <a:rPr lang="en-GB" b="0" dirty="0" err="1"/>
              <a:t>os</a:t>
            </a:r>
            <a:r>
              <a:rPr lang="en-GB" b="0" dirty="0"/>
              <a:t> </a:t>
            </a:r>
            <a:r>
              <a:rPr lang="en-GB" b="0" dirty="0" err="1"/>
              <a:t>ydynt</a:t>
            </a:r>
            <a:r>
              <a:rPr lang="en-GB" b="0" dirty="0"/>
              <a:t> </a:t>
            </a:r>
            <a:r>
              <a:rPr lang="en-GB" b="0" dirty="0" err="1"/>
              <a:t>yn</a:t>
            </a:r>
            <a:r>
              <a:rPr lang="en-GB" b="0" dirty="0"/>
              <a:t> </a:t>
            </a:r>
            <a:r>
              <a:rPr lang="en-GB" b="0" dirty="0" err="1"/>
              <a:t>cyflawni</a:t>
            </a:r>
            <a:r>
              <a:rPr lang="en-GB" b="0" dirty="0"/>
              <a:t> </a:t>
            </a:r>
            <a:r>
              <a:rPr lang="en-GB" b="0" dirty="0" err="1"/>
              <a:t>eu</a:t>
            </a:r>
            <a:r>
              <a:rPr lang="en-GB" b="0" dirty="0"/>
              <a:t> </a:t>
            </a:r>
            <a:r>
              <a:rPr lang="en-GB" b="0" dirty="0" err="1"/>
              <a:t>pwrpas</a:t>
            </a:r>
            <a:r>
              <a:rPr lang="en-GB" b="0" dirty="0"/>
              <a:t> neu </a:t>
            </a:r>
            <a:r>
              <a:rPr lang="en-GB" b="0" dirty="0" err="1"/>
              <a:t>genhadaeth</a:t>
            </a:r>
            <a:r>
              <a:rPr lang="en-GB" b="0" dirty="0"/>
              <a:t> </a:t>
            </a:r>
            <a:r>
              <a:rPr lang="en-GB" b="0" dirty="0" err="1"/>
              <a:t>sefydliadol</a:t>
            </a:r>
            <a:r>
              <a:rPr lang="en-GB" b="0" dirty="0"/>
              <a:t> </a:t>
            </a:r>
            <a:r>
              <a:rPr lang="en-GB" b="0" dirty="0" err="1"/>
              <a:t>yn</a:t>
            </a:r>
            <a:r>
              <a:rPr lang="en-GB" b="0" dirty="0"/>
              <a:t> </a:t>
            </a:r>
            <a:r>
              <a:rPr lang="en-GB" b="0" dirty="0" err="1"/>
              <a:t>llwyddiannus</a:t>
            </a:r>
            <a:r>
              <a:rPr lang="en-GB" b="0" dirty="0"/>
              <a:t>
</a:t>
            </a:r>
          </a:p>
          <a:p>
            <a:r>
              <a:rPr lang="en-GB" b="1" dirty="0"/>
              <a:t>Mae </a:t>
            </a:r>
            <a:r>
              <a:rPr lang="en-GB" b="1" dirty="0" err="1"/>
              <a:t>datganiad</a:t>
            </a:r>
            <a:r>
              <a:rPr lang="en-GB" b="1" dirty="0"/>
              <a:t> </a:t>
            </a:r>
            <a:r>
              <a:rPr lang="en-GB" b="1" dirty="0" err="1"/>
              <a:t>cenhadaeth</a:t>
            </a:r>
            <a:r>
              <a:rPr lang="en-GB" b="1" dirty="0"/>
              <a:t> </a:t>
            </a:r>
            <a:r>
              <a:rPr lang="en-GB" b="1" dirty="0" err="1"/>
              <a:t>yn</a:t>
            </a:r>
            <a:r>
              <a:rPr lang="en-GB" b="1" dirty="0"/>
              <a:t> </a:t>
            </a:r>
            <a:r>
              <a:rPr lang="en-GB" b="1" dirty="0" err="1"/>
              <a:t>grynodeb</a:t>
            </a:r>
            <a:r>
              <a:rPr lang="en-GB" b="1" dirty="0"/>
              <a:t> </a:t>
            </a:r>
            <a:r>
              <a:rPr lang="en-GB" b="1" dirty="0" err="1"/>
              <a:t>ffurfiol</a:t>
            </a:r>
            <a:r>
              <a:rPr lang="en-GB" b="1" dirty="0"/>
              <a:t> o </a:t>
            </a:r>
            <a:r>
              <a:rPr lang="en-GB" b="1" dirty="0" err="1"/>
              <a:t>nodau</a:t>
            </a:r>
            <a:r>
              <a:rPr lang="en-GB" b="1" dirty="0"/>
              <a:t> a </a:t>
            </a:r>
            <a:r>
              <a:rPr lang="en-GB" b="1" dirty="0" err="1"/>
              <a:t>gwerthoedd</a:t>
            </a:r>
            <a:r>
              <a:rPr lang="en-GB" b="1" dirty="0"/>
              <a:t> </a:t>
            </a:r>
            <a:r>
              <a:rPr lang="en-GB" b="1" dirty="0" err="1"/>
              <a:t>ysgol</a:t>
            </a:r>
            <a:r>
              <a:rPr lang="en-GB" b="1" dirty="0"/>
              <a:t>.
Y </a:t>
            </a:r>
            <a:r>
              <a:rPr lang="en-GB" b="1" dirty="0" err="1"/>
              <a:t>gwerthoedd</a:t>
            </a:r>
            <a:r>
              <a:rPr lang="en-GB" b="1" dirty="0"/>
              <a:t> </a:t>
            </a:r>
            <a:r>
              <a:rPr lang="en-GB" b="1" dirty="0" err="1"/>
              <a:t>yw'r</a:t>
            </a:r>
            <a:r>
              <a:rPr lang="en-GB" b="1" dirty="0"/>
              <a:t> </a:t>
            </a:r>
            <a:r>
              <a:rPr lang="en-GB" b="0" dirty="0" err="1"/>
              <a:t>rhinweddau</a:t>
            </a:r>
            <a:r>
              <a:rPr lang="en-GB" b="0" dirty="0"/>
              <a:t> </a:t>
            </a:r>
            <a:r>
              <a:rPr lang="en-GB" b="0" dirty="0" err="1"/>
              <a:t>neu'r</a:t>
            </a:r>
            <a:r>
              <a:rPr lang="en-GB" b="0" dirty="0"/>
              <a:t> </a:t>
            </a:r>
            <a:r>
              <a:rPr lang="en-GB" b="0" dirty="0" err="1"/>
              <a:t>syniadau</a:t>
            </a:r>
            <a:r>
              <a:rPr lang="en-GB" b="0" dirty="0"/>
              <a:t> </a:t>
            </a:r>
            <a:r>
              <a:rPr lang="en-GB" b="0" dirty="0" err="1"/>
              <a:t>sy'n</a:t>
            </a:r>
            <a:r>
              <a:rPr lang="en-GB" b="0" dirty="0"/>
              <a:t> </a:t>
            </a:r>
            <a:r>
              <a:rPr lang="en-GB" b="0" dirty="0" err="1"/>
              <a:t>cael</a:t>
            </a:r>
            <a:r>
              <a:rPr lang="en-GB" b="0" dirty="0"/>
              <a:t> </a:t>
            </a:r>
            <a:r>
              <a:rPr lang="en-GB" b="0" dirty="0" err="1"/>
              <a:t>eu</a:t>
            </a:r>
            <a:r>
              <a:rPr lang="en-GB" b="0" dirty="0"/>
              <a:t> </a:t>
            </a:r>
            <a:r>
              <a:rPr lang="en-GB" b="0" dirty="0" err="1"/>
              <a:t>hystyried</a:t>
            </a:r>
            <a:r>
              <a:rPr lang="en-GB" b="0" dirty="0"/>
              <a:t> </a:t>
            </a:r>
            <a:r>
              <a:rPr lang="en-GB" b="0" dirty="0" err="1"/>
              <a:t>yn</a:t>
            </a:r>
            <a:r>
              <a:rPr lang="en-GB" b="0" dirty="0"/>
              <a:t> </a:t>
            </a:r>
            <a:r>
              <a:rPr lang="en-GB" b="0" dirty="0" err="1"/>
              <a:t>bwysig</a:t>
            </a:r>
            <a:r>
              <a:rPr lang="en-GB" b="0" dirty="0"/>
              <a:t>. 
</a:t>
            </a:r>
          </a:p>
          <a:p>
            <a:r>
              <a:rPr lang="en-GB" b="1" dirty="0" err="1"/>
              <a:t>Nodau</a:t>
            </a:r>
            <a:r>
              <a:rPr lang="en-GB" b="1" dirty="0"/>
              <a:t>: </a:t>
            </a:r>
            <a:r>
              <a:rPr lang="en-GB" b="1" dirty="0" err="1"/>
              <a:t>yn</a:t>
            </a:r>
            <a:r>
              <a:rPr lang="en-GB" b="1" dirty="0"/>
              <a:t> </a:t>
            </a:r>
            <a:r>
              <a:rPr lang="en-GB" b="1" dirty="0" err="1"/>
              <a:t>fwy</a:t>
            </a:r>
            <a:r>
              <a:rPr lang="en-GB" b="1" dirty="0"/>
              <a:t> </a:t>
            </a:r>
            <a:r>
              <a:rPr lang="en-GB" b="1" dirty="0" err="1"/>
              <a:t>penodol</a:t>
            </a:r>
            <a:r>
              <a:rPr lang="en-GB" b="1" dirty="0"/>
              <a:t> </a:t>
            </a:r>
            <a:r>
              <a:rPr lang="en-GB" b="1" dirty="0" err="1"/>
              <a:t>na</a:t>
            </a:r>
            <a:r>
              <a:rPr lang="en-GB" b="1" dirty="0"/>
              <a:t> </a:t>
            </a:r>
            <a:r>
              <a:rPr lang="en-GB" b="1" dirty="0" err="1"/>
              <a:t>chenhadaeth</a:t>
            </a:r>
            <a:r>
              <a:rPr lang="en-GB" b="1" dirty="0"/>
              <a:t> </a:t>
            </a:r>
            <a:r>
              <a:rPr lang="en-GB" b="1" dirty="0" err="1"/>
              <a:t>ysgolion</a:t>
            </a:r>
            <a:r>
              <a:rPr lang="en-GB" b="1" dirty="0"/>
              <a:t>, </a:t>
            </a:r>
            <a:r>
              <a:rPr lang="en-GB" b="1" dirty="0" err="1"/>
              <a:t>mae'r</a:t>
            </a:r>
            <a:r>
              <a:rPr lang="en-GB" b="1" dirty="0"/>
              <a:t> </a:t>
            </a:r>
            <a:r>
              <a:rPr lang="en-GB" b="1" dirty="0" err="1"/>
              <a:t>nodau</a:t>
            </a:r>
            <a:r>
              <a:rPr lang="en-GB" b="1" dirty="0"/>
              <a:t> </a:t>
            </a:r>
            <a:r>
              <a:rPr lang="en-GB" b="1" dirty="0" err="1"/>
              <a:t>yn</a:t>
            </a:r>
            <a:r>
              <a:rPr lang="en-GB" b="1" dirty="0"/>
              <a:t> </a:t>
            </a:r>
            <a:r>
              <a:rPr lang="en-GB" b="1" dirty="0" err="1"/>
              <a:t>tueddu</a:t>
            </a:r>
            <a:r>
              <a:rPr lang="en-GB" b="1" dirty="0"/>
              <a:t> </a:t>
            </a:r>
            <a:r>
              <a:rPr lang="en-GB" b="1" dirty="0" err="1"/>
              <a:t>i</a:t>
            </a:r>
            <a:r>
              <a:rPr lang="en-GB" b="1" dirty="0"/>
              <a:t> </a:t>
            </a:r>
            <a:r>
              <a:rPr lang="en-GB" b="1" dirty="0" err="1"/>
              <a:t>sôn</a:t>
            </a:r>
            <a:r>
              <a:rPr lang="en-GB" b="1" dirty="0"/>
              <a:t> am </a:t>
            </a:r>
            <a:r>
              <a:rPr lang="en-GB" b="1" dirty="0" err="1"/>
              <a:t>ymddygiadau</a:t>
            </a:r>
            <a:r>
              <a:rPr lang="en-GB" b="1" dirty="0"/>
              <a:t> a </a:t>
            </a:r>
            <a:r>
              <a:rPr lang="en-GB" b="1" dirty="0" err="1"/>
              <a:t>chyflawniadau</a:t>
            </a:r>
            <a:r>
              <a:rPr lang="en-GB" b="1" dirty="0"/>
              <a:t> </a:t>
            </a:r>
            <a:r>
              <a:rPr lang="en-GB" b="1" dirty="0" err="1"/>
              <a:t>penodol</a:t>
            </a:r>
            <a:r>
              <a:rPr lang="en-GB" b="1" dirty="0"/>
              <a:t>.
</a:t>
            </a:r>
          </a:p>
          <a:p>
            <a:endParaRPr lang="en-GB" b="1" dirty="0"/>
          </a:p>
          <a:p>
            <a:r>
              <a:rPr lang="en-GB" b="1" dirty="0"/>
              <a:t>*******************************************************************************************************************</a:t>
            </a:r>
          </a:p>
          <a:p>
            <a:r>
              <a:rPr lang="en-GB" b="1" dirty="0"/>
              <a:t>Activity</a:t>
            </a:r>
          </a:p>
          <a:p>
            <a:r>
              <a:rPr lang="en-GB" dirty="0"/>
              <a:t>Watch a video</a:t>
            </a:r>
          </a:p>
          <a:p>
            <a:r>
              <a:rPr lang="en-GB" dirty="0"/>
              <a:t>Students to discuss the differences in the two halves of the video.</a:t>
            </a:r>
          </a:p>
          <a:p>
            <a:r>
              <a:rPr lang="en-GB" dirty="0"/>
              <a:t>Make the point that it is not just the physical environment</a:t>
            </a:r>
            <a:r>
              <a:rPr lang="en-GB" baseline="0" dirty="0"/>
              <a:t> or resources that make a difference, it is the ethos of the school.</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ethos</a:t>
            </a:r>
            <a:r>
              <a:rPr lang="en-GB" sz="1200" b="0" i="0" u="none" strike="noStrike" kern="1200" dirty="0">
                <a:solidFill>
                  <a:schemeClr val="tx1"/>
                </a:solidFill>
                <a:effectLst/>
                <a:latin typeface="+mn-lt"/>
                <a:ea typeface="+mn-ea"/>
                <a:cs typeface="+mn-cs"/>
              </a:rPr>
              <a:t> is the characteristic spirit of a school as manifested in its attitudes and aspirations.</a:t>
            </a:r>
            <a:endParaRPr lang="en-GB" dirty="0"/>
          </a:p>
          <a:p>
            <a:endParaRPr lang="en-GB" dirty="0"/>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vision</a:t>
            </a:r>
            <a:r>
              <a:rPr lang="en-GB" sz="1200" b="0" i="0" u="none" strike="noStrike" kern="1200" dirty="0">
                <a:solidFill>
                  <a:schemeClr val="tx1"/>
                </a:solidFill>
                <a:effectLst/>
                <a:latin typeface="+mn-lt"/>
                <a:ea typeface="+mn-ea"/>
                <a:cs typeface="+mn-cs"/>
              </a:rPr>
              <a:t> statement, or simply a vision, is a public declaration that schools or other educational organizations use to describe their high-level goals for the future—what they hope to achieve if they successfully fulfil their organizational purpose or mission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mission</a:t>
            </a:r>
            <a:r>
              <a:rPr lang="en-GB" sz="1200" b="0" i="0" u="none" strike="noStrike" kern="1200" dirty="0">
                <a:solidFill>
                  <a:schemeClr val="tx1"/>
                </a:solidFill>
                <a:effectLst/>
                <a:latin typeface="+mn-lt"/>
                <a:ea typeface="+mn-ea"/>
                <a:cs typeface="+mn-cs"/>
              </a:rPr>
              <a:t> statement is a formal summary of the aims and values of a school.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a:t>
            </a:r>
            <a:r>
              <a:rPr lang="en-GB" sz="1200" b="0" i="0" u="none" strike="noStrike" kern="1200" baseline="0" dirty="0">
                <a:solidFill>
                  <a:schemeClr val="tx1"/>
                </a:solidFill>
                <a:effectLst/>
                <a:latin typeface="+mn-lt"/>
                <a:ea typeface="+mn-ea"/>
                <a:cs typeface="+mn-cs"/>
              </a:rPr>
              <a:t> </a:t>
            </a:r>
            <a:r>
              <a:rPr lang="en-GB" sz="1200" b="1" i="0" u="none" strike="noStrike" kern="1200" baseline="0" dirty="0">
                <a:solidFill>
                  <a:schemeClr val="tx1"/>
                </a:solidFill>
                <a:effectLst/>
                <a:latin typeface="+mn-lt"/>
                <a:ea typeface="+mn-ea"/>
                <a:cs typeface="+mn-cs"/>
              </a:rPr>
              <a:t>values </a:t>
            </a:r>
            <a:r>
              <a:rPr lang="en-GB" sz="1200" b="0" i="0" u="none" strike="noStrike" kern="1200" baseline="0" dirty="0">
                <a:solidFill>
                  <a:schemeClr val="tx1"/>
                </a:solidFill>
                <a:effectLst/>
                <a:latin typeface="+mn-lt"/>
                <a:ea typeface="+mn-ea"/>
                <a:cs typeface="+mn-cs"/>
              </a:rPr>
              <a:t>are the </a:t>
            </a:r>
            <a:r>
              <a:rPr lang="en-GB" sz="1200" b="0" i="0" u="none" strike="noStrike" kern="1200" dirty="0">
                <a:solidFill>
                  <a:schemeClr val="tx1"/>
                </a:solidFill>
                <a:effectLst/>
                <a:latin typeface="+mn-lt"/>
                <a:ea typeface="+mn-ea"/>
                <a:cs typeface="+mn-cs"/>
              </a:rPr>
              <a:t>qualities or ideas that is considered important.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Aims:</a:t>
            </a:r>
            <a:r>
              <a:rPr lang="en-GB" sz="1200" b="1" i="0" u="none" strike="noStrike" kern="1200" baseline="0" dirty="0">
                <a:solidFill>
                  <a:schemeClr val="tx1"/>
                </a:solidFill>
                <a:effectLst/>
                <a:latin typeface="+mn-lt"/>
                <a:ea typeface="+mn-ea"/>
                <a:cs typeface="+mn-cs"/>
              </a:rPr>
              <a:t> </a:t>
            </a:r>
            <a:r>
              <a:rPr lang="en-GB" sz="1200" b="0" i="0" u="none" strike="noStrike" kern="1200" baseline="0" dirty="0">
                <a:solidFill>
                  <a:schemeClr val="tx1"/>
                </a:solidFill>
                <a:effectLst/>
                <a:latin typeface="+mn-lt"/>
                <a:ea typeface="+mn-ea"/>
                <a:cs typeface="+mn-cs"/>
              </a:rPr>
              <a:t> more specific than a schools mission, the aims tend to mention particular behaviours and achievements.</a:t>
            </a:r>
          </a:p>
          <a:p>
            <a:endParaRPr lang="en-GB" sz="1200" b="0" i="0" u="none" strike="noStrike" kern="1200" baseline="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696530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10D70-91A6-50DF-8144-7F3518F219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E33055-C054-8F74-13ED-A611209AA0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8D35EA-6259-E1F4-9A2E-140CD003658A}"/>
              </a:ext>
            </a:extLst>
          </p:cNvPr>
          <p:cNvSpPr>
            <a:spLocks noGrp="1"/>
          </p:cNvSpPr>
          <p:nvPr>
            <p:ph type="body" idx="1"/>
          </p:nvPr>
        </p:nvSpPr>
        <p:spPr/>
        <p:txBody>
          <a:bodyPr/>
          <a:lstStyle/>
          <a:p>
            <a:r>
              <a:rPr lang="cy-GB" b="1" dirty="0">
                <a:latin typeface="Aptos" panose="020B0004020202020204" pitchFamily="34" charset="0"/>
              </a:rPr>
              <a:t>10 </a:t>
            </a:r>
            <a:r>
              <a:rPr lang="cy-GB" b="1" dirty="0" err="1">
                <a:latin typeface="Aptos" panose="020B0004020202020204" pitchFamily="34" charset="0"/>
              </a:rPr>
              <a:t>minutes</a:t>
            </a:r>
            <a:r>
              <a:rPr lang="cy-GB" b="1" dirty="0">
                <a:latin typeface="Aptos" panose="020B0004020202020204" pitchFamily="34" charset="0"/>
              </a:rPr>
              <a:t> -10 munud</a:t>
            </a:r>
          </a:p>
          <a:p>
            <a:endParaRPr lang="cy-GB" dirty="0">
              <a:latin typeface="Aptos" panose="020B0004020202020204" pitchFamily="34" charset="0"/>
            </a:endParaRPr>
          </a:p>
          <a:p>
            <a:r>
              <a:rPr lang="cy-GB" dirty="0">
                <a:latin typeface="Aptos" panose="020B0004020202020204" pitchFamily="34" charset="0"/>
              </a:rPr>
              <a:t>Efallai y bydd myfyrwyr yn dweud...</a:t>
            </a:r>
          </a:p>
          <a:p>
            <a:pPr marL="171450" indent="-171450">
              <a:buFont typeface="Arial" panose="020B0604020202020204" pitchFamily="34" charset="0"/>
              <a:buChar char="•"/>
            </a:pPr>
            <a:r>
              <a:rPr lang="cy-GB" dirty="0">
                <a:latin typeface="Aptos" panose="020B0004020202020204" pitchFamily="34" charset="0"/>
              </a:rPr>
              <a:t>Defnyddio </a:t>
            </a:r>
            <a:r>
              <a:rPr lang="cy-GB" b="1" dirty="0">
                <a:latin typeface="Aptos" panose="020B0004020202020204" pitchFamily="34" charset="0"/>
              </a:rPr>
              <a:t>iaith gadarnhaol </a:t>
            </a:r>
            <a:r>
              <a:rPr lang="cy-GB" dirty="0">
                <a:latin typeface="Aptos" panose="020B0004020202020204" pitchFamily="34" charset="0"/>
              </a:rPr>
              <a:t>
Dangos </a:t>
            </a:r>
            <a:r>
              <a:rPr lang="cy-GB" b="1" dirty="0">
                <a:latin typeface="Aptos" panose="020B0004020202020204" pitchFamily="34" charset="0"/>
              </a:rPr>
              <a:t>gwrando gweithredol </a:t>
            </a:r>
            <a:r>
              <a:rPr lang="cy-GB" dirty="0">
                <a:latin typeface="Aptos" panose="020B0004020202020204" pitchFamily="34" charset="0"/>
              </a:rPr>
              <a:t>
Cynnal </a:t>
            </a:r>
            <a:r>
              <a:rPr lang="cy-GB" b="1" dirty="0">
                <a:latin typeface="Aptos" panose="020B0004020202020204" pitchFamily="34" charset="0"/>
              </a:rPr>
              <a:t>tôn tawel, parchus</a:t>
            </a:r>
          </a:p>
          <a:p>
            <a:endParaRPr lang="cy-GB" dirty="0">
              <a:latin typeface="Aptos" panose="020B0004020202020204" pitchFamily="34" charset="0"/>
            </a:endParaRPr>
          </a:p>
          <a:p>
            <a:endParaRPr lang="cy-GB" dirty="0">
              <a:latin typeface="Aptos" panose="020B0004020202020204" pitchFamily="34" charset="0"/>
            </a:endParaRPr>
          </a:p>
          <a:p>
            <a:r>
              <a:rPr lang="cy-GB" dirty="0" err="1">
                <a:latin typeface="Aptos" panose="020B0004020202020204" pitchFamily="34" charset="0"/>
              </a:rPr>
              <a:t>Students</a:t>
            </a:r>
            <a:r>
              <a:rPr lang="cy-GB" dirty="0">
                <a:latin typeface="Aptos" panose="020B0004020202020204" pitchFamily="34" charset="0"/>
              </a:rPr>
              <a:t> </a:t>
            </a:r>
            <a:r>
              <a:rPr lang="cy-GB" dirty="0" err="1">
                <a:latin typeface="Aptos" panose="020B0004020202020204" pitchFamily="34" charset="0"/>
              </a:rPr>
              <a:t>may</a:t>
            </a:r>
            <a:r>
              <a:rPr lang="cy-GB" dirty="0">
                <a:latin typeface="Aptos" panose="020B0004020202020204" pitchFamily="34" charset="0"/>
              </a:rPr>
              <a:t> </a:t>
            </a:r>
            <a:r>
              <a:rPr lang="cy-GB" dirty="0" err="1">
                <a:latin typeface="Aptos" panose="020B0004020202020204" pitchFamily="34" charset="0"/>
              </a:rPr>
              <a:t>come</a:t>
            </a:r>
            <a:r>
              <a:rPr lang="cy-GB" dirty="0">
                <a:latin typeface="Aptos" panose="020B0004020202020204" pitchFamily="34" charset="0"/>
              </a:rPr>
              <a:t> </a:t>
            </a:r>
            <a:r>
              <a:rPr lang="cy-GB" dirty="0" err="1">
                <a:latin typeface="Aptos" panose="020B0004020202020204" pitchFamily="34" charset="0"/>
              </a:rPr>
              <a:t>up</a:t>
            </a:r>
            <a:r>
              <a:rPr lang="cy-GB" dirty="0">
                <a:latin typeface="Aptos" panose="020B0004020202020204" pitchFamily="34" charset="0"/>
              </a:rPr>
              <a:t> </a:t>
            </a:r>
            <a:r>
              <a:rPr lang="cy-GB" dirty="0" err="1">
                <a:latin typeface="Aptos" panose="020B0004020202020204" pitchFamily="34" charset="0"/>
              </a:rPr>
              <a:t>with</a:t>
            </a:r>
            <a:r>
              <a:rPr lang="cy-GB" dirty="0">
                <a:latin typeface="Aptos" panose="020B0004020202020204" pitchFamily="34" charset="0"/>
              </a:rPr>
              <a:t>...</a:t>
            </a:r>
          </a:p>
          <a:p>
            <a:pPr marL="171450" indent="-171450">
              <a:buFont typeface="Arial" panose="020B0604020202020204" pitchFamily="34" charset="0"/>
              <a:buChar char="•"/>
            </a:pPr>
            <a:r>
              <a:rPr lang="en-GB" dirty="0">
                <a:latin typeface="Aptos" panose="020B0004020202020204" pitchFamily="34" charset="0"/>
              </a:rPr>
              <a:t>Using </a:t>
            </a:r>
            <a:r>
              <a:rPr lang="en-GB" b="1" dirty="0">
                <a:latin typeface="Aptos" panose="020B0004020202020204" pitchFamily="34" charset="0"/>
              </a:rPr>
              <a:t>positive language</a:t>
            </a:r>
            <a:r>
              <a:rPr lang="en-GB" dirty="0">
                <a:latin typeface="Aptos" panose="020B0004020202020204" pitchFamily="34" charset="0"/>
              </a:rPr>
              <a:t> </a:t>
            </a:r>
          </a:p>
          <a:p>
            <a:pPr marL="171450" indent="-171450">
              <a:buFont typeface="Arial" panose="020B0604020202020204" pitchFamily="34" charset="0"/>
              <a:buChar char="•"/>
            </a:pPr>
            <a:r>
              <a:rPr lang="en-GB" dirty="0">
                <a:latin typeface="Aptos" panose="020B0004020202020204" pitchFamily="34" charset="0"/>
              </a:rPr>
              <a:t>Showing </a:t>
            </a:r>
            <a:r>
              <a:rPr lang="en-GB" b="1" dirty="0">
                <a:latin typeface="Aptos" panose="020B0004020202020204" pitchFamily="34" charset="0"/>
              </a:rPr>
              <a:t>active listening</a:t>
            </a:r>
            <a:r>
              <a:rPr lang="en-GB" dirty="0">
                <a:latin typeface="Aptos" panose="020B0004020202020204" pitchFamily="34" charset="0"/>
              </a:rPr>
              <a:t> </a:t>
            </a:r>
          </a:p>
          <a:p>
            <a:pPr marL="171450" indent="-171450">
              <a:buFont typeface="Arial" panose="020B0604020202020204" pitchFamily="34" charset="0"/>
              <a:buChar char="•"/>
            </a:pPr>
            <a:r>
              <a:rPr lang="en-GB" dirty="0">
                <a:latin typeface="Aptos" panose="020B0004020202020204" pitchFamily="34" charset="0"/>
              </a:rPr>
              <a:t>Maintaining a </a:t>
            </a:r>
            <a:r>
              <a:rPr lang="en-GB" b="1" dirty="0">
                <a:latin typeface="Aptos" panose="020B0004020202020204" pitchFamily="34" charset="0"/>
              </a:rPr>
              <a:t>calm, respectful tone</a:t>
            </a:r>
            <a:endParaRPr lang="en-GB" dirty="0">
              <a:latin typeface="Aptos" panose="020B0004020202020204" pitchFamily="34" charset="0"/>
            </a:endParaRPr>
          </a:p>
          <a:p>
            <a:endParaRPr lang="en-GB" dirty="0"/>
          </a:p>
        </p:txBody>
      </p:sp>
      <p:sp>
        <p:nvSpPr>
          <p:cNvPr id="4" name="Slide Number Placeholder 3">
            <a:extLst>
              <a:ext uri="{FF2B5EF4-FFF2-40B4-BE49-F238E27FC236}">
                <a16:creationId xmlns:a16="http://schemas.microsoft.com/office/drawing/2014/main" id="{3EE8476E-3411-A827-E9BC-5F1E3DA5E9CF}"/>
              </a:ext>
            </a:extLst>
          </p:cNvPr>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3131355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19/04/2026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1523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432158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 id="2147483746" r:id="rId5"/>
    <p:sldLayoutId id="214748374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hyperlink" Target="https://freesvg.org/discuss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hyperlink" Target="https://www.estyn.llyw.cymru/adnoddau-gwella/creu-diwylliant-o-welliant-i-wneud-hyd-yn-oed-yn-wel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hyperlink" Target="https://estyn.gov.wales/improvement-resources/creating-a-culture-of-improvement-to-do-even-better/#:~:text=The%20school%27s%20ethos%20is%20%22low%20threat%20high,of%20action%20research%20with%20colleagues%20and%20governors**" TargetMode="External"/><Relationship Id="rId4" Type="http://schemas.openxmlformats.org/officeDocument/2006/relationships/hyperlink" Target="https://www.google.com/url?sa=i&amp;source=web&amp;rct=j&amp;url=https://hwb.gov.wales/curriculum-for-wales/curriculum-for-wales-continuing-the-journey/&amp;ved=2ahUKEwigyrDeuvSTAxWHV6QEHXCJJq4Qy_kOegQIARAC&amp;opi=89978449&amp;cd&amp;psig=AOvVaw2IB1FVhJBYsPBW9Ad9wy5A&amp;ust=1776500640810000"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6.jpeg"/><Relationship Id="rId2" Type="http://schemas.openxmlformats.org/officeDocument/2006/relationships/video" Target="https://www.youtube.com/embed/XFILnlUHGiE?feature=oembed" TargetMode="External"/><Relationship Id="rId1" Type="http://schemas.openxmlformats.org/officeDocument/2006/relationships/video" Target="https://www.youtube.com/embed/OcDRytRWNvQ?feature=oembed" TargetMode="External"/><Relationship Id="rId6" Type="http://schemas.openxmlformats.org/officeDocument/2006/relationships/image" Target="../media/image15.jpe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www.estyn.llyw.cymru/adnoddau-gwella/defnyddior-amgylchedd-dysgu-yn-yr-awyr-agored-i-gefnogi-dysgu-a-lles-disgyblion/" TargetMode="External"/><Relationship Id="rId4" Type="http://schemas.openxmlformats.org/officeDocument/2006/relationships/hyperlink" Target="https://estyn.gov.wales/improvement-resources/the-use-of-the-outdoor-learning-environment-to-support-pupils-learning-and-well-be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naturalresources.wales/about-us/news-and-blogs/blogs/increased-role-for-outdoor-learning-and-natural-environment-in-new-school-curriculum/?lang=en#:~:text=In%20order%20to%20support%20the,need%20our%20support%20and%20help."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hyperlink" Target="https://www.youtube.com/watch?v=VxyxywShewI" TargetMode="External"/><Relationship Id="rId5" Type="http://schemas.openxmlformats.org/officeDocument/2006/relationships/hyperlink" Target="https://www.atlantaspeechschool.org/" TargetMode="External"/><Relationship Id="rId4" Type="http://schemas.openxmlformats.org/officeDocument/2006/relationships/hyperlink" Target="http://www.huffingtonpost.com/entry/eye-opening-video-will-make-adults-reconsider-the-way-they-talk-to-children_us_57b36f62e4b0edfa80d9ddc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2246769"/>
          </a:xfrm>
          <a:prstGeom prst="rect">
            <a:avLst/>
          </a:prstGeom>
          <a:noFill/>
        </p:spPr>
        <p:txBody>
          <a:bodyPr wrap="square">
            <a:spAutoFit/>
          </a:bodyPr>
          <a:lstStyle/>
          <a:p>
            <a:pPr>
              <a:defRPr/>
            </a:pPr>
            <a:r>
              <a:rPr lang="cy-GB" sz="2800" b="1" dirty="0">
                <a:solidFill>
                  <a:schemeClr val="bg1"/>
                </a:solidFill>
                <a:cs typeface="Calibri"/>
              </a:rPr>
              <a:t>ECAD4018C – Sesiwn 10</a:t>
            </a:r>
          </a:p>
          <a:p>
            <a:pPr>
              <a:defRPr/>
            </a:pPr>
            <a:endParaRPr lang="cy-GB" sz="2800" b="1" dirty="0">
              <a:solidFill>
                <a:schemeClr val="bg1"/>
              </a:solidFill>
              <a:cs typeface="Calibri"/>
            </a:endParaRPr>
          </a:p>
          <a:p>
            <a:pPr>
              <a:defRPr/>
            </a:pPr>
            <a:r>
              <a:rPr lang="cy-GB" sz="2800" b="1" dirty="0">
                <a:solidFill>
                  <a:schemeClr val="bg1"/>
                </a:solidFill>
                <a:cs typeface="Calibri"/>
              </a:rPr>
              <a:t>Defnyddio’r amgylchedd i gefnogi’r dysgu</a:t>
            </a:r>
          </a:p>
          <a:p>
            <a:pPr>
              <a:defRPr/>
            </a:pPr>
            <a:endParaRPr lang="cy-GB" sz="2800" b="1" dirty="0">
              <a:solidFill>
                <a:schemeClr val="bg1"/>
              </a:solidFill>
              <a:cs typeface="Calibri"/>
            </a:endParaRP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815882"/>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10</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Using the environment to support learning</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4" name="Picture 3">
            <a:extLst>
              <a:ext uri="{FF2B5EF4-FFF2-40B4-BE49-F238E27FC236}">
                <a16:creationId xmlns:a16="http://schemas.microsoft.com/office/drawing/2014/main" id="{07140480-4D50-0EC2-91C7-C3978DA1582B}"/>
              </a:ext>
            </a:extLst>
          </p:cNvPr>
          <p:cNvPicPr>
            <a:picLocks noChangeAspect="1"/>
          </p:cNvPicPr>
          <p:nvPr/>
        </p:nvPicPr>
        <p:blipFill>
          <a:blip r:embed="rId4"/>
          <a:srcRect l="6214"/>
          <a:stretch/>
        </p:blipFill>
        <p:spPr>
          <a:xfrm>
            <a:off x="6095883" y="-1"/>
            <a:ext cx="6554116" cy="6917235"/>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extBox 2">
            <a:extLst>
              <a:ext uri="{FF2B5EF4-FFF2-40B4-BE49-F238E27FC236}">
                <a16:creationId xmlns:a16="http://schemas.microsoft.com/office/drawing/2014/main" id="{224520BA-3062-DE01-50AA-358CC30F7044}"/>
              </a:ext>
            </a:extLst>
          </p:cNvPr>
          <p:cNvSpPr txBox="1"/>
          <p:nvPr/>
        </p:nvSpPr>
        <p:spPr>
          <a:xfrm>
            <a:off x="246643" y="81280"/>
            <a:ext cx="6174477" cy="7848302"/>
          </a:xfrm>
          <a:prstGeom prst="rect">
            <a:avLst/>
          </a:prstGeom>
          <a:noFill/>
        </p:spPr>
        <p:txBody>
          <a:bodyPr wrap="square" rtlCol="0">
            <a:spAutoFit/>
          </a:bodyPr>
          <a:lstStyle/>
          <a:p>
            <a:r>
              <a:rPr lang="cy-GB" sz="2200" b="1" dirty="0">
                <a:solidFill>
                  <a:srgbClr val="004B90"/>
                </a:solidFill>
                <a:latin typeface="Aptos" panose="020B0004020202020204" pitchFamily="34" charset="0"/>
              </a:rPr>
              <a:t>Nod y Sesiwn...     </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Sut mae’r amgylchedd dysgu yn cefnogi datblygiad? </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Myfyrio a Rhannu</a:t>
            </a:r>
          </a:p>
          <a:p>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Beth yw ‘arfer dda’? Astudiaeth Achos</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Amgylchedd dysgu effeithiol</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Dysgu a Lles mewn amgylchedd awyr agored</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Llywodraeth Cymru – Prif fanteision</a:t>
            </a:r>
          </a:p>
          <a:p>
            <a:pPr marL="285750" indent="-285750">
              <a:buFont typeface="Arial" panose="020B0604020202020204" pitchFamily="34" charset="0"/>
              <a:buChar char="•"/>
            </a:pPr>
            <a:endParaRPr lang="cy-GB" sz="2200" dirty="0">
              <a:solidFill>
                <a:srgbClr val="004B90"/>
              </a:solidFill>
              <a:latin typeface="Aptos" panose="020B0004020202020204" pitchFamily="34" charset="0"/>
            </a:endParaRPr>
          </a:p>
          <a:p>
            <a:pPr marL="285750" indent="-285750">
              <a:buFont typeface="Arial" panose="020B0604020202020204" pitchFamily="34" charset="0"/>
              <a:buChar char="•"/>
            </a:pPr>
            <a:r>
              <a:rPr lang="cy-GB" sz="2200" dirty="0">
                <a:solidFill>
                  <a:srgbClr val="004B90"/>
                </a:solidFill>
                <a:latin typeface="Aptos" panose="020B0004020202020204" pitchFamily="34" charset="0"/>
              </a:rPr>
              <a:t>Ymddygiad oedolion yn y dosbarth (ethos)</a:t>
            </a:r>
          </a:p>
          <a:p>
            <a:pPr marL="285750" indent="-285750">
              <a:buFont typeface="Arial" panose="020B0604020202020204" pitchFamily="34" charset="0"/>
              <a:buChar char="•"/>
            </a:pPr>
            <a:endParaRPr lang="cy-GB" sz="2000" dirty="0">
              <a:latin typeface="Aptos" panose="020B0004020202020204" pitchFamily="34" charset="0"/>
            </a:endParaRPr>
          </a:p>
          <a:p>
            <a:pPr marL="285750" indent="-285750">
              <a:buFont typeface="Arial" panose="020B0604020202020204" pitchFamily="34" charset="0"/>
              <a:buChar char="•"/>
            </a:pPr>
            <a:endParaRPr lang="cy-GB" sz="2000" dirty="0">
              <a:latin typeface="Aptos" panose="020B0004020202020204" pitchFamily="34" charset="0"/>
            </a:endParaRPr>
          </a:p>
          <a:p>
            <a:pPr marL="285750" indent="-285750">
              <a:buFont typeface="Arial" panose="020B0604020202020204" pitchFamily="34" charset="0"/>
              <a:buChar char="•"/>
            </a:pPr>
            <a:endParaRPr lang="cy-GB" sz="2000" dirty="0">
              <a:latin typeface="Aptos" panose="020B0004020202020204" pitchFamily="34" charset="0"/>
            </a:endParaRPr>
          </a:p>
          <a:p>
            <a:pPr marL="285750" indent="-285750">
              <a:buFont typeface="Arial" panose="020B0604020202020204" pitchFamily="34" charset="0"/>
              <a:buChar char="•"/>
            </a:pPr>
            <a:endParaRPr lang="cy-GB" sz="2000" dirty="0">
              <a:latin typeface="Aptos" panose="020B0004020202020204" pitchFamily="34" charset="0"/>
            </a:endParaRP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endParaRPr lang="cy-GB" dirty="0"/>
          </a:p>
        </p:txBody>
      </p:sp>
      <p:sp>
        <p:nvSpPr>
          <p:cNvPr id="4" name="Rectangle 3">
            <a:extLst>
              <a:ext uri="{FF2B5EF4-FFF2-40B4-BE49-F238E27FC236}">
                <a16:creationId xmlns:a16="http://schemas.microsoft.com/office/drawing/2014/main" id="{7E50E07B-A80C-1708-8CE0-D60CC8534BF8}"/>
              </a:ext>
            </a:extLst>
          </p:cNvPr>
          <p:cNvSpPr/>
          <p:nvPr/>
        </p:nvSpPr>
        <p:spPr>
          <a:xfrm>
            <a:off x="6257765" y="181878"/>
            <a:ext cx="6096000" cy="5616922"/>
          </a:xfrm>
          <a:prstGeom prst="rect">
            <a:avLst/>
          </a:prstGeom>
        </p:spPr>
        <p:txBody>
          <a:bodyPr>
            <a:spAutoFit/>
          </a:bodyPr>
          <a:lstStyle/>
          <a:p>
            <a:r>
              <a:rPr lang="en-GB" sz="2200" b="1" dirty="0">
                <a:latin typeface="Aptos" panose="020B0004020202020204" pitchFamily="34" charset="0"/>
              </a:rPr>
              <a:t>Aim of the Session…</a:t>
            </a:r>
          </a:p>
          <a:p>
            <a:endParaRPr lang="en-GB" sz="22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How does the learning environment support development? </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Reflection and sharing</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What is 'good practice'? Case Study</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An effective learning environment</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Learning and Wellbeing in an Outdoor Environment</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Welsh Government – Key benefits</a:t>
            </a:r>
          </a:p>
          <a:p>
            <a:pPr marL="342900" indent="-342900">
              <a:buFont typeface="Arial" panose="020B0604020202020204" pitchFamily="34" charset="0"/>
              <a:buChar char="•"/>
            </a:pPr>
            <a:endParaRPr lang="en-GB" sz="2100" dirty="0">
              <a:latin typeface="Aptos" panose="020B0004020202020204" pitchFamily="34" charset="0"/>
            </a:endParaRPr>
          </a:p>
          <a:p>
            <a:pPr marL="342900" indent="-342900">
              <a:buFont typeface="Arial" panose="020B0604020202020204" pitchFamily="34" charset="0"/>
              <a:buChar char="•"/>
            </a:pPr>
            <a:r>
              <a:rPr lang="en-GB" sz="2100" dirty="0">
                <a:latin typeface="Aptos" panose="020B0004020202020204" pitchFamily="34" charset="0"/>
              </a:rPr>
              <a:t>Adult behaviour in the classroom (ethos)</a:t>
            </a:r>
          </a:p>
        </p:txBody>
      </p:sp>
    </p:spTree>
    <p:extLst>
      <p:ext uri="{BB962C8B-B14F-4D97-AF65-F5344CB8AC3E}">
        <p14:creationId xmlns:p14="http://schemas.microsoft.com/office/powerpoint/2010/main" val="225213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7A2CD0-97FB-4815-FC55-FDC995006DDB}"/>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9CB66771-4136-7DB7-49A2-3BD6F12288AC}"/>
              </a:ext>
            </a:extLst>
          </p:cNvPr>
          <p:cNvPicPr>
            <a:picLocks noChangeAspect="1"/>
          </p:cNvPicPr>
          <p:nvPr/>
        </p:nvPicPr>
        <p:blipFill>
          <a:blip r:embed="rId3"/>
          <a:stretch>
            <a:fillRect/>
          </a:stretch>
        </p:blipFill>
        <p:spPr>
          <a:xfrm>
            <a:off x="-6348" y="5584777"/>
            <a:ext cx="12196757" cy="1276445"/>
          </a:xfrm>
          <a:prstGeom prst="rect">
            <a:avLst/>
          </a:prstGeom>
        </p:spPr>
      </p:pic>
      <p:sp>
        <p:nvSpPr>
          <p:cNvPr id="3" name="TextBox 9">
            <a:extLst>
              <a:ext uri="{FF2B5EF4-FFF2-40B4-BE49-F238E27FC236}">
                <a16:creationId xmlns:a16="http://schemas.microsoft.com/office/drawing/2014/main" id="{C9A02737-2111-1E21-2E40-F6CD533CF3CF}"/>
              </a:ext>
            </a:extLst>
          </p:cNvPr>
          <p:cNvSpPr txBox="1"/>
          <p:nvPr/>
        </p:nvSpPr>
        <p:spPr>
          <a:xfrm>
            <a:off x="478639" y="3429000"/>
            <a:ext cx="2734189" cy="1815882"/>
          </a:xfrm>
          <a:prstGeom prst="rect">
            <a:avLst/>
          </a:prstGeom>
          <a:solidFill>
            <a:srgbClr val="00FF99"/>
          </a:solidFill>
          <a:ln w="12700">
            <a:solidFill>
              <a:schemeClr val="accent1">
                <a:lumMod val="75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dirty="0" err="1">
                <a:latin typeface="Comic Sans MS" panose="030F0702030302020204" pitchFamily="66" charset="0"/>
              </a:rPr>
              <a:t>Datblygiad</a:t>
            </a:r>
            <a:r>
              <a:rPr lang="en-GB" sz="2800" dirty="0">
                <a:latin typeface="Comic Sans MS" panose="030F0702030302020204" pitchFamily="66" charset="0"/>
              </a:rPr>
              <a:t> </a:t>
            </a:r>
            <a:r>
              <a:rPr lang="en-GB" sz="2800" dirty="0" err="1">
                <a:latin typeface="Comic Sans MS" panose="030F0702030302020204" pitchFamily="66" charset="0"/>
              </a:rPr>
              <a:t>Corfforol</a:t>
            </a:r>
            <a:endParaRPr lang="en-GB" sz="2800" dirty="0">
              <a:latin typeface="Comic Sans MS" panose="030F0702030302020204" pitchFamily="66" charset="0"/>
            </a:endParaRPr>
          </a:p>
          <a:p>
            <a:pPr algn="ctr"/>
            <a:r>
              <a:rPr lang="en-GB" sz="2800" dirty="0">
                <a:latin typeface="Comic Sans MS" panose="030F0702030302020204" pitchFamily="66" charset="0"/>
              </a:rPr>
              <a:t>Physical development</a:t>
            </a:r>
          </a:p>
        </p:txBody>
      </p:sp>
      <p:sp>
        <p:nvSpPr>
          <p:cNvPr id="5" name="TextBox 11">
            <a:extLst>
              <a:ext uri="{FF2B5EF4-FFF2-40B4-BE49-F238E27FC236}">
                <a16:creationId xmlns:a16="http://schemas.microsoft.com/office/drawing/2014/main" id="{AA5F52D9-0C96-4766-4DA4-31A98D64004D}"/>
              </a:ext>
            </a:extLst>
          </p:cNvPr>
          <p:cNvSpPr txBox="1"/>
          <p:nvPr/>
        </p:nvSpPr>
        <p:spPr>
          <a:xfrm>
            <a:off x="601529" y="459081"/>
            <a:ext cx="2611299" cy="2062103"/>
          </a:xfrm>
          <a:prstGeom prst="rect">
            <a:avLst/>
          </a:prstGeom>
          <a:solidFill>
            <a:srgbClr val="FF9999"/>
          </a:solidFill>
          <a:ln w="12700">
            <a:solidFill>
              <a:schemeClr val="accent1">
                <a:lumMod val="75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dirty="0" err="1">
                <a:latin typeface="Comic Sans MS" panose="030F0702030302020204" pitchFamily="66" charset="0"/>
              </a:rPr>
              <a:t>Datblygiad</a:t>
            </a:r>
            <a:r>
              <a:rPr lang="en-GB" sz="3200" dirty="0">
                <a:latin typeface="Comic Sans MS" panose="030F0702030302020204" pitchFamily="66" charset="0"/>
              </a:rPr>
              <a:t> </a:t>
            </a:r>
            <a:r>
              <a:rPr lang="en-GB" sz="3200" dirty="0" err="1">
                <a:latin typeface="Comic Sans MS" panose="030F0702030302020204" pitchFamily="66" charset="0"/>
              </a:rPr>
              <a:t>Gwybyddol</a:t>
            </a:r>
            <a:endParaRPr lang="en-GB" sz="3200" dirty="0">
              <a:latin typeface="Comic Sans MS" panose="030F0702030302020204" pitchFamily="66" charset="0"/>
            </a:endParaRPr>
          </a:p>
          <a:p>
            <a:pPr algn="ctr"/>
            <a:r>
              <a:rPr lang="en-GB" sz="3200" dirty="0">
                <a:latin typeface="Comic Sans MS" panose="030F0702030302020204" pitchFamily="66" charset="0"/>
              </a:rPr>
              <a:t>Cognitive development</a:t>
            </a:r>
          </a:p>
        </p:txBody>
      </p:sp>
      <p:sp>
        <p:nvSpPr>
          <p:cNvPr id="7" name="TextBox 1">
            <a:extLst>
              <a:ext uri="{FF2B5EF4-FFF2-40B4-BE49-F238E27FC236}">
                <a16:creationId xmlns:a16="http://schemas.microsoft.com/office/drawing/2014/main" id="{44B46771-0B12-B488-6E23-FE1A176E04ED}"/>
              </a:ext>
            </a:extLst>
          </p:cNvPr>
          <p:cNvSpPr txBox="1"/>
          <p:nvPr/>
        </p:nvSpPr>
        <p:spPr>
          <a:xfrm>
            <a:off x="4952464" y="4336941"/>
            <a:ext cx="1965337" cy="1077218"/>
          </a:xfrm>
          <a:prstGeom prst="rect">
            <a:avLst/>
          </a:prstGeom>
          <a:solidFill>
            <a:srgbClr val="FF9900"/>
          </a:solidFill>
          <a:ln w="12700">
            <a:solidFill>
              <a:schemeClr val="accent1">
                <a:lumMod val="75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dirty="0" err="1"/>
              <a:t>Llesiant</a:t>
            </a:r>
            <a:endParaRPr lang="en-GB" sz="3200" dirty="0"/>
          </a:p>
          <a:p>
            <a:pPr algn="ctr"/>
            <a:r>
              <a:rPr lang="en-GB" sz="3200" dirty="0"/>
              <a:t>Well-being</a:t>
            </a:r>
          </a:p>
        </p:txBody>
      </p:sp>
      <p:sp>
        <p:nvSpPr>
          <p:cNvPr id="10" name="TextBox 6">
            <a:extLst>
              <a:ext uri="{FF2B5EF4-FFF2-40B4-BE49-F238E27FC236}">
                <a16:creationId xmlns:a16="http://schemas.microsoft.com/office/drawing/2014/main" id="{F8C95D87-09F7-90E2-F654-FC1321F564C2}"/>
              </a:ext>
            </a:extLst>
          </p:cNvPr>
          <p:cNvSpPr txBox="1"/>
          <p:nvPr/>
        </p:nvSpPr>
        <p:spPr>
          <a:xfrm>
            <a:off x="8979174" y="459080"/>
            <a:ext cx="2633933" cy="2062103"/>
          </a:xfrm>
          <a:prstGeom prst="rect">
            <a:avLst/>
          </a:prstGeom>
          <a:solidFill>
            <a:srgbClr val="FFFF99"/>
          </a:solidFill>
          <a:ln w="12700">
            <a:solidFill>
              <a:schemeClr val="accent1">
                <a:lumMod val="75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dirty="0" err="1">
                <a:latin typeface="Comic Sans MS" panose="030F0702030302020204" pitchFamily="66" charset="0"/>
              </a:rPr>
              <a:t>Datblygiad</a:t>
            </a:r>
            <a:r>
              <a:rPr lang="en-GB" sz="3200" dirty="0">
                <a:latin typeface="Comic Sans MS" panose="030F0702030302020204" pitchFamily="66" charset="0"/>
              </a:rPr>
              <a:t> </a:t>
            </a:r>
            <a:r>
              <a:rPr lang="en-GB" sz="3200" dirty="0" err="1">
                <a:latin typeface="Comic Sans MS" panose="030F0702030302020204" pitchFamily="66" charset="0"/>
              </a:rPr>
              <a:t>Emosiynol</a:t>
            </a:r>
            <a:endParaRPr lang="en-GB" sz="3200" dirty="0">
              <a:latin typeface="Comic Sans MS" panose="030F0702030302020204" pitchFamily="66" charset="0"/>
            </a:endParaRPr>
          </a:p>
          <a:p>
            <a:pPr algn="ctr"/>
            <a:r>
              <a:rPr lang="en-GB" sz="3200" dirty="0">
                <a:latin typeface="Comic Sans MS" panose="030F0702030302020204" pitchFamily="66" charset="0"/>
              </a:rPr>
              <a:t>Emotional development</a:t>
            </a:r>
          </a:p>
        </p:txBody>
      </p:sp>
      <p:sp>
        <p:nvSpPr>
          <p:cNvPr id="11" name="TextBox 10">
            <a:extLst>
              <a:ext uri="{FF2B5EF4-FFF2-40B4-BE49-F238E27FC236}">
                <a16:creationId xmlns:a16="http://schemas.microsoft.com/office/drawing/2014/main" id="{647553B1-D090-F64B-AA3D-359BEF03E444}"/>
              </a:ext>
            </a:extLst>
          </p:cNvPr>
          <p:cNvSpPr txBox="1"/>
          <p:nvPr/>
        </p:nvSpPr>
        <p:spPr>
          <a:xfrm>
            <a:off x="9016598" y="3305766"/>
            <a:ext cx="2696763" cy="2062103"/>
          </a:xfrm>
          <a:prstGeom prst="rect">
            <a:avLst/>
          </a:prstGeom>
          <a:solidFill>
            <a:srgbClr val="66FFFF"/>
          </a:solidFill>
          <a:ln w="12700">
            <a:solidFill>
              <a:schemeClr val="accent1">
                <a:lumMod val="75000"/>
              </a:schemeClr>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dirty="0" err="1">
                <a:latin typeface="Comic Sans MS" panose="030F0702030302020204" pitchFamily="66" charset="0"/>
              </a:rPr>
              <a:t>Datblygiad</a:t>
            </a:r>
            <a:r>
              <a:rPr lang="en-GB" sz="3200" dirty="0">
                <a:latin typeface="Comic Sans MS" panose="030F0702030302020204" pitchFamily="66" charset="0"/>
              </a:rPr>
              <a:t> </a:t>
            </a:r>
            <a:r>
              <a:rPr lang="en-GB" sz="3200" dirty="0" err="1">
                <a:latin typeface="Comic Sans MS" panose="030F0702030302020204" pitchFamily="66" charset="0"/>
              </a:rPr>
              <a:t>Cymdeithasol</a:t>
            </a:r>
            <a:endParaRPr lang="en-GB" sz="3200" dirty="0">
              <a:latin typeface="Comic Sans MS" panose="030F0702030302020204" pitchFamily="66" charset="0"/>
            </a:endParaRPr>
          </a:p>
          <a:p>
            <a:pPr algn="ctr"/>
            <a:r>
              <a:rPr lang="en-GB" sz="3200" dirty="0">
                <a:latin typeface="Comic Sans MS" panose="030F0702030302020204" pitchFamily="66" charset="0"/>
              </a:rPr>
              <a:t>Social development</a:t>
            </a:r>
          </a:p>
        </p:txBody>
      </p:sp>
      <p:sp>
        <p:nvSpPr>
          <p:cNvPr id="12" name="Text Placeholder 4">
            <a:extLst>
              <a:ext uri="{FF2B5EF4-FFF2-40B4-BE49-F238E27FC236}">
                <a16:creationId xmlns:a16="http://schemas.microsoft.com/office/drawing/2014/main" id="{0C7DF969-CD01-6F85-2D5B-B8498DC95035}"/>
              </a:ext>
            </a:extLst>
          </p:cNvPr>
          <p:cNvSpPr>
            <a:spLocks noGrp="1"/>
          </p:cNvSpPr>
          <p:nvPr/>
        </p:nvSpPr>
        <p:spPr>
          <a:xfrm>
            <a:off x="4093375" y="2872628"/>
            <a:ext cx="4005249" cy="1112744"/>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b="0" dirty="0">
                <a:latin typeface="Comic Sans MS" panose="030F0702030302020204" pitchFamily="66" charset="0"/>
              </a:rPr>
              <a:t>How does the learning environment support development in these areas?</a:t>
            </a:r>
          </a:p>
        </p:txBody>
      </p:sp>
      <p:sp>
        <p:nvSpPr>
          <p:cNvPr id="14" name="TextBox 13">
            <a:extLst>
              <a:ext uri="{FF2B5EF4-FFF2-40B4-BE49-F238E27FC236}">
                <a16:creationId xmlns:a16="http://schemas.microsoft.com/office/drawing/2014/main" id="{0CF4A5D1-C054-4BD2-C447-4700F3CFA629}"/>
              </a:ext>
            </a:extLst>
          </p:cNvPr>
          <p:cNvSpPr txBox="1"/>
          <p:nvPr/>
        </p:nvSpPr>
        <p:spPr>
          <a:xfrm>
            <a:off x="3810000" y="822765"/>
            <a:ext cx="4129879" cy="1200329"/>
          </a:xfrm>
          <a:prstGeom prst="rect">
            <a:avLst/>
          </a:prstGeom>
          <a:noFill/>
        </p:spPr>
        <p:txBody>
          <a:bodyPr wrap="square">
            <a:spAutoFit/>
          </a:bodyPr>
          <a:lstStyle/>
          <a:p>
            <a:pPr algn="ctr"/>
            <a:r>
              <a:rPr lang="cy-GB" sz="2400" b="0" dirty="0">
                <a:latin typeface="Comic Sans MS" panose="030F0702030302020204" pitchFamily="66" charset="0"/>
              </a:rPr>
              <a:t>Sut mae’r amgylchedd dysgu yn cefnogi datblygiad yn y meysydd hyn? </a:t>
            </a:r>
          </a:p>
        </p:txBody>
      </p:sp>
    </p:spTree>
    <p:extLst>
      <p:ext uri="{BB962C8B-B14F-4D97-AF65-F5344CB8AC3E}">
        <p14:creationId xmlns:p14="http://schemas.microsoft.com/office/powerpoint/2010/main" val="2872742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05CF4-3C8E-8E75-F568-29178CAA2D80}"/>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CE337596-38E8-DBDB-61BB-336A9C155ABD}"/>
              </a:ext>
            </a:extLst>
          </p:cNvPr>
          <p:cNvPicPr>
            <a:picLocks noChangeAspect="1"/>
          </p:cNvPicPr>
          <p:nvPr/>
        </p:nvPicPr>
        <p:blipFill>
          <a:blip r:embed="rId3"/>
          <a:stretch>
            <a:fillRect/>
          </a:stretch>
        </p:blipFill>
        <p:spPr>
          <a:xfrm>
            <a:off x="0" y="5581555"/>
            <a:ext cx="12196757" cy="1276445"/>
          </a:xfrm>
          <a:prstGeom prst="rect">
            <a:avLst/>
          </a:prstGeom>
        </p:spPr>
      </p:pic>
      <p:sp>
        <p:nvSpPr>
          <p:cNvPr id="3" name="TextBox 2">
            <a:extLst>
              <a:ext uri="{FF2B5EF4-FFF2-40B4-BE49-F238E27FC236}">
                <a16:creationId xmlns:a16="http://schemas.microsoft.com/office/drawing/2014/main" id="{A137BE56-6BE0-9F36-7134-F46D443D10ED}"/>
              </a:ext>
            </a:extLst>
          </p:cNvPr>
          <p:cNvSpPr txBox="1"/>
          <p:nvPr/>
        </p:nvSpPr>
        <p:spPr>
          <a:xfrm>
            <a:off x="172720" y="95180"/>
            <a:ext cx="5842000" cy="5786199"/>
          </a:xfrm>
          <a:prstGeom prst="rect">
            <a:avLst/>
          </a:prstGeom>
          <a:noFill/>
        </p:spPr>
        <p:txBody>
          <a:bodyPr wrap="square" rtlCol="0">
            <a:spAutoFit/>
          </a:bodyPr>
          <a:lstStyle/>
          <a:p>
            <a:r>
              <a:rPr lang="cy-GB" sz="2200" b="1" dirty="0">
                <a:solidFill>
                  <a:srgbClr val="004B90"/>
                </a:solidFill>
                <a:latin typeface="Aptos" panose="020B0004020202020204" pitchFamily="34" charset="0"/>
              </a:rPr>
              <a:t>Myfyriwch ar, a rhannwch eich profiadau o amgylcheddau dysgu hyd yn hyn. Meddyliwch am...</a:t>
            </a:r>
          </a:p>
          <a:p>
            <a:endParaRPr lang="cy-GB" sz="2200" dirty="0">
              <a:solidFill>
                <a:srgbClr val="004B90"/>
              </a:solidFill>
              <a:latin typeface="Aptos" panose="020B0004020202020204" pitchFamily="34" charset="0"/>
            </a:endParaRPr>
          </a:p>
          <a:p>
            <a:endParaRPr lang="cy-GB" sz="2200" dirty="0">
              <a:solidFill>
                <a:srgbClr val="004B90"/>
              </a:solidFill>
              <a:latin typeface="Aptos" panose="020B0004020202020204" pitchFamily="34" charset="0"/>
            </a:endParaRPr>
          </a:p>
          <a:p>
            <a:pPr fontAlgn="base"/>
            <a:r>
              <a:rPr lang="cy-GB" sz="2200" dirty="0">
                <a:solidFill>
                  <a:srgbClr val="004B90"/>
                </a:solidFill>
                <a:latin typeface="Aptos" panose="020B0004020202020204" pitchFamily="34" charset="0"/>
              </a:rPr>
              <a:t>Sut oedd yr amgylcheddau yn debyg o ysgol i ysgol?</a:t>
            </a:r>
            <a:r>
              <a:rPr lang="en-US"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Sut oedden nhw’n wahanol?</a:t>
            </a:r>
            <a:r>
              <a:rPr lang="en-US"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Sut ydych chi’n meddwl y gallai hyn effeithio ar y 5 agwedd y gwnaethom eu trafod?</a:t>
            </a:r>
            <a:r>
              <a:rPr lang="en-US"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a:t>
            </a:r>
          </a:p>
          <a:p>
            <a:pPr fontAlgn="base"/>
            <a:r>
              <a:rPr lang="cy-GB" sz="2200" dirty="0">
                <a:solidFill>
                  <a:srgbClr val="004B90"/>
                </a:solidFill>
                <a:latin typeface="Aptos" panose="020B0004020202020204" pitchFamily="34" charset="0"/>
              </a:rPr>
              <a:t>Ydych chi’n credu bod profiad y plant o wahanol ysgolion yn debygol o ddangos cydraddoldeb?</a:t>
            </a:r>
            <a:r>
              <a:rPr lang="en-US" sz="2200" dirty="0">
                <a:latin typeface="Aptos" panose="020B0004020202020204" pitchFamily="34" charset="0"/>
              </a:rPr>
              <a:t>​</a:t>
            </a:r>
          </a:p>
          <a:p>
            <a:endParaRPr lang="en-GB" dirty="0"/>
          </a:p>
        </p:txBody>
      </p:sp>
      <p:sp>
        <p:nvSpPr>
          <p:cNvPr id="6" name="TextBox 5">
            <a:extLst>
              <a:ext uri="{FF2B5EF4-FFF2-40B4-BE49-F238E27FC236}">
                <a16:creationId xmlns:a16="http://schemas.microsoft.com/office/drawing/2014/main" id="{A47463F3-1AD3-4723-4602-0D55B616CDDA}"/>
              </a:ext>
            </a:extLst>
          </p:cNvPr>
          <p:cNvSpPr txBox="1"/>
          <p:nvPr/>
        </p:nvSpPr>
        <p:spPr>
          <a:xfrm>
            <a:off x="6431280" y="95180"/>
            <a:ext cx="5506720" cy="5170646"/>
          </a:xfrm>
          <a:prstGeom prst="rect">
            <a:avLst/>
          </a:prstGeom>
          <a:noFill/>
        </p:spPr>
        <p:txBody>
          <a:bodyPr wrap="square" rtlCol="0">
            <a:spAutoFit/>
          </a:bodyPr>
          <a:lstStyle/>
          <a:p>
            <a:r>
              <a:rPr lang="en-GB" sz="2200" b="1" dirty="0">
                <a:latin typeface="Aptos" panose="020B0004020202020204" pitchFamily="34" charset="0"/>
              </a:rPr>
              <a:t>Reflect on, and share your experiences of learning environments so far. Think of...</a:t>
            </a:r>
            <a:r>
              <a:rPr lang="en-GB" sz="2200" dirty="0">
                <a:latin typeface="Aptos" panose="020B0004020202020204" pitchFamily="34" charset="0"/>
              </a:rPr>
              <a:t>
</a:t>
            </a:r>
          </a:p>
          <a:p>
            <a:endParaRPr lang="en-GB" sz="2200" dirty="0">
              <a:latin typeface="Aptos" panose="020B0004020202020204" pitchFamily="34" charset="0"/>
            </a:endParaRPr>
          </a:p>
          <a:p>
            <a:r>
              <a:rPr lang="en-GB" sz="2200" dirty="0">
                <a:latin typeface="Aptos" panose="020B0004020202020204" pitchFamily="34" charset="0"/>
              </a:rPr>
              <a:t>How were the environments similar from school to school?
​
How were they different?
​
How do you think this could affect the 5 aspects we discussed?
​
Do you think the experience of the children from different schools is likely to show equality?</a:t>
            </a:r>
          </a:p>
        </p:txBody>
      </p:sp>
    </p:spTree>
    <p:extLst>
      <p:ext uri="{BB962C8B-B14F-4D97-AF65-F5344CB8AC3E}">
        <p14:creationId xmlns:p14="http://schemas.microsoft.com/office/powerpoint/2010/main" val="3530601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010" y="890572"/>
            <a:ext cx="11751980" cy="1081016"/>
          </a:xfrm>
        </p:spPr>
        <p:txBody>
          <a:bodyPr vert="horz" lIns="91440" tIns="45720" rIns="91440" bIns="45720" rtlCol="0" anchor="ctr">
            <a:normAutofit/>
          </a:bodyPr>
          <a:lstStyle/>
          <a:p>
            <a:r>
              <a:rPr lang="cy-GB" sz="2400" b="1" u="sng" dirty="0">
                <a:solidFill>
                  <a:srgbClr val="004B90"/>
                </a:solidFill>
                <a:latin typeface="Aptos" panose="020B0004020202020204" pitchFamily="34" charset="0"/>
              </a:rPr>
              <a:t>Beth ydyn ni’n ei olygu wrth ‘arfer dda’?</a:t>
            </a:r>
            <a:r>
              <a:rPr lang="cy-GB" sz="2400" b="1" dirty="0">
                <a:solidFill>
                  <a:srgbClr val="004B90"/>
                </a:solidFill>
                <a:latin typeface="Aptos" panose="020B0004020202020204" pitchFamily="34" charset="0"/>
              </a:rPr>
              <a:t>                 </a:t>
            </a:r>
            <a:r>
              <a:rPr lang="cy-GB" sz="2400" b="1" u="sng" dirty="0" err="1">
                <a:latin typeface="Aptos" panose="020B0004020202020204" pitchFamily="34" charset="0"/>
              </a:rPr>
              <a:t>What</a:t>
            </a:r>
            <a:r>
              <a:rPr lang="cy-GB" sz="2400" b="1" u="sng" dirty="0">
                <a:latin typeface="Aptos" panose="020B0004020202020204" pitchFamily="34" charset="0"/>
              </a:rPr>
              <a:t> do we </a:t>
            </a:r>
            <a:r>
              <a:rPr lang="cy-GB" sz="2400" b="1" u="sng" dirty="0" err="1">
                <a:latin typeface="Aptos" panose="020B0004020202020204" pitchFamily="34" charset="0"/>
              </a:rPr>
              <a:t>mean</a:t>
            </a:r>
            <a:r>
              <a:rPr lang="cy-GB" sz="2400" b="1" u="sng" dirty="0">
                <a:latin typeface="Aptos" panose="020B0004020202020204" pitchFamily="34" charset="0"/>
              </a:rPr>
              <a:t> by ‘</a:t>
            </a:r>
            <a:r>
              <a:rPr lang="cy-GB" sz="2400" b="1" u="sng" dirty="0" err="1">
                <a:latin typeface="Aptos" panose="020B0004020202020204" pitchFamily="34" charset="0"/>
              </a:rPr>
              <a:t>good</a:t>
            </a:r>
            <a:r>
              <a:rPr lang="cy-GB" sz="2400" b="1" u="sng" dirty="0">
                <a:latin typeface="Aptos" panose="020B0004020202020204" pitchFamily="34" charset="0"/>
              </a:rPr>
              <a:t> </a:t>
            </a:r>
            <a:r>
              <a:rPr lang="cy-GB" sz="2400" b="1" u="sng" dirty="0" err="1">
                <a:latin typeface="Aptos" panose="020B0004020202020204" pitchFamily="34" charset="0"/>
              </a:rPr>
              <a:t>practice</a:t>
            </a:r>
            <a:r>
              <a:rPr lang="cy-GB" sz="2400" b="1" u="sng" dirty="0">
                <a:latin typeface="Aptos" panose="020B0004020202020204" pitchFamily="34" charset="0"/>
              </a:rPr>
              <a:t>’?</a:t>
            </a:r>
            <a:br>
              <a:rPr lang="cy-GB" sz="2400" b="1" dirty="0">
                <a:latin typeface="Aptos" panose="020B0004020202020204" pitchFamily="34" charset="0"/>
              </a:rPr>
            </a:br>
            <a:endParaRPr lang="en-US" sz="2400" dirty="0">
              <a:latin typeface="Comic Sans MS" panose="030F0702030302020204" pitchFamily="66" charset="0"/>
            </a:endParaRPr>
          </a:p>
        </p:txBody>
      </p:sp>
      <p:sp>
        <p:nvSpPr>
          <p:cNvPr id="4" name="Content Placeholder 3"/>
          <p:cNvSpPr>
            <a:spLocks noGrp="1"/>
          </p:cNvSpPr>
          <p:nvPr>
            <p:ph sz="half" idx="2"/>
          </p:nvPr>
        </p:nvSpPr>
        <p:spPr>
          <a:xfrm>
            <a:off x="680412" y="2357120"/>
            <a:ext cx="3753893" cy="3563159"/>
          </a:xfrm>
        </p:spPr>
        <p:txBody>
          <a:bodyPr vert="horz" lIns="91440" tIns="45720" rIns="91440" bIns="45720" rtlCol="0">
            <a:normAutofit fontScale="55000" lnSpcReduction="20000"/>
          </a:bodyPr>
          <a:lstStyle/>
          <a:p>
            <a:r>
              <a:rPr lang="cy-GB" sz="4200" dirty="0">
                <a:solidFill>
                  <a:srgbClr val="004B90"/>
                </a:solidFill>
                <a:latin typeface="Aptos" panose="020B0004020202020204" pitchFamily="34" charset="0"/>
              </a:rPr>
              <a:t>Arfer effeithiol?</a:t>
            </a:r>
          </a:p>
          <a:p>
            <a:pPr marL="0" indent="0">
              <a:buNone/>
            </a:pPr>
            <a:endParaRPr lang="cy-GB" sz="4200" dirty="0">
              <a:solidFill>
                <a:srgbClr val="004B90"/>
              </a:solidFill>
              <a:latin typeface="Aptos" panose="020B0004020202020204" pitchFamily="34" charset="0"/>
            </a:endParaRPr>
          </a:p>
          <a:p>
            <a:r>
              <a:rPr lang="cy-GB" sz="4200" dirty="0">
                <a:solidFill>
                  <a:srgbClr val="004B90"/>
                </a:solidFill>
                <a:latin typeface="Aptos" panose="020B0004020202020204" pitchFamily="34" charset="0"/>
              </a:rPr>
              <a:t>Yn sicrhau’r canlyniadau yr ydym am eu gweld?</a:t>
            </a:r>
          </a:p>
          <a:p>
            <a:pPr marL="0" indent="0">
              <a:buNone/>
            </a:pPr>
            <a:endParaRPr lang="cy-GB" sz="4200" dirty="0">
              <a:solidFill>
                <a:srgbClr val="004B90"/>
              </a:solidFill>
              <a:latin typeface="Aptos" panose="020B0004020202020204" pitchFamily="34" charset="0"/>
            </a:endParaRPr>
          </a:p>
          <a:p>
            <a:r>
              <a:rPr lang="cy-GB" sz="4200" dirty="0">
                <a:solidFill>
                  <a:srgbClr val="004B90"/>
                </a:solidFill>
                <a:latin typeface="Aptos" panose="020B0004020202020204" pitchFamily="34" charset="0"/>
              </a:rPr>
              <a:t>Rhywbeth sy’n sicrhau’r canlyniadau hynny'n fwy effeithiol na’r opsiynau eraill sydd ar gael i ni?</a:t>
            </a:r>
          </a:p>
          <a:p>
            <a:endParaRPr lang="en-US" sz="2300" dirty="0">
              <a:latin typeface="Comic Sans MS" panose="030F0702030302020204" pitchFamily="66" charset="0"/>
            </a:endParaRPr>
          </a:p>
          <a:p>
            <a:endParaRPr lang="en-US" sz="2100" dirty="0"/>
          </a:p>
        </p:txBody>
      </p:sp>
      <p:pic>
        <p:nvPicPr>
          <p:cNvPr id="6" name="Picture 5" descr="Shape&#10;&#10;Description automatically generated">
            <a:extLst>
              <a:ext uri="{FF2B5EF4-FFF2-40B4-BE49-F238E27FC236}">
                <a16:creationId xmlns:a16="http://schemas.microsoft.com/office/drawing/2014/main" id="{525BE440-5266-963A-382D-6F9793A308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23888" y="3935588"/>
            <a:ext cx="2164468" cy="2164468"/>
          </a:xfrm>
          <a:prstGeom prst="rect">
            <a:avLst/>
          </a:prstGeom>
        </p:spPr>
      </p:pic>
      <p:sp>
        <p:nvSpPr>
          <p:cNvPr id="3" name="Title 1">
            <a:extLst>
              <a:ext uri="{FF2B5EF4-FFF2-40B4-BE49-F238E27FC236}">
                <a16:creationId xmlns:a16="http://schemas.microsoft.com/office/drawing/2014/main" id="{86BFC5B1-DA2B-6BD1-DCAF-F2C3E03C94BF}"/>
              </a:ext>
            </a:extLst>
          </p:cNvPr>
          <p:cNvSpPr>
            <a:spLocks noGrp="1"/>
          </p:cNvSpPr>
          <p:nvPr/>
        </p:nvSpPr>
        <p:spPr>
          <a:xfrm>
            <a:off x="1530015" y="757944"/>
            <a:ext cx="772989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500" dirty="0">
                <a:solidFill>
                  <a:srgbClr val="FFFFFF"/>
                </a:solidFill>
                <a:latin typeface="Comic Sans MS" panose="030F0702030302020204" pitchFamily="66" charset="0"/>
              </a:rPr>
              <a:t>Beth</a:t>
            </a:r>
          </a:p>
          <a:p>
            <a:endParaRPr lang="cy-GB" sz="3500" dirty="0">
              <a:solidFill>
                <a:srgbClr val="FFFFFF"/>
              </a:solidFill>
              <a:latin typeface="Comic Sans MS" panose="030F0702030302020204" pitchFamily="66" charset="0"/>
            </a:endParaRPr>
          </a:p>
          <a:p>
            <a:endParaRPr lang="cy-GB" sz="3500" dirty="0">
              <a:solidFill>
                <a:srgbClr val="FFFFFF"/>
              </a:solidFill>
              <a:latin typeface="Comic Sans MS" panose="030F0702030302020204" pitchFamily="66" charset="0"/>
            </a:endParaRPr>
          </a:p>
          <a:p>
            <a:endParaRPr lang="cy-GB" sz="3500" dirty="0">
              <a:solidFill>
                <a:srgbClr val="FFFFFF"/>
              </a:solidFill>
              <a:latin typeface="Comic Sans MS" panose="030F0702030302020204" pitchFamily="66" charset="0"/>
            </a:endParaRPr>
          </a:p>
          <a:p>
            <a:endParaRPr lang="cy-GB" sz="3500" dirty="0">
              <a:solidFill>
                <a:srgbClr val="FFFFFF"/>
              </a:solidFill>
              <a:latin typeface="Comic Sans MS" panose="030F0702030302020204" pitchFamily="66" charset="0"/>
            </a:endParaRPr>
          </a:p>
        </p:txBody>
      </p:sp>
      <p:sp>
        <p:nvSpPr>
          <p:cNvPr id="5" name="Content Placeholder 3">
            <a:extLst>
              <a:ext uri="{FF2B5EF4-FFF2-40B4-BE49-F238E27FC236}">
                <a16:creationId xmlns:a16="http://schemas.microsoft.com/office/drawing/2014/main" id="{9C6D2DE2-A7FC-2F3C-2691-8AE56BA8A1C1}"/>
              </a:ext>
            </a:extLst>
          </p:cNvPr>
          <p:cNvSpPr txBox="1">
            <a:spLocks/>
          </p:cNvSpPr>
          <p:nvPr/>
        </p:nvSpPr>
        <p:spPr>
          <a:xfrm>
            <a:off x="7757696" y="2009795"/>
            <a:ext cx="3753893" cy="3563159"/>
          </a:xfr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latin typeface="Comic Sans MS" panose="030F0702030302020204" pitchFamily="66" charset="0"/>
            </a:endParaRPr>
          </a:p>
          <a:p>
            <a:r>
              <a:rPr lang="en-US" dirty="0">
                <a:latin typeface="Aptos" panose="020B0004020202020204" pitchFamily="34" charset="0"/>
              </a:rPr>
              <a:t>Effective practice?</a:t>
            </a:r>
          </a:p>
          <a:p>
            <a:pPr marL="0" indent="0">
              <a:buNone/>
            </a:pPr>
            <a:endParaRPr lang="en-US" dirty="0">
              <a:latin typeface="Aptos" panose="020B0004020202020204" pitchFamily="34" charset="0"/>
            </a:endParaRPr>
          </a:p>
          <a:p>
            <a:r>
              <a:rPr lang="en-US" dirty="0">
                <a:latin typeface="Aptos" panose="020B0004020202020204" pitchFamily="34" charset="0"/>
              </a:rPr>
              <a:t>Achieves the outcomes that we want?</a:t>
            </a:r>
          </a:p>
          <a:p>
            <a:pPr marL="0" indent="0">
              <a:buNone/>
            </a:pPr>
            <a:endParaRPr lang="en-US" dirty="0">
              <a:latin typeface="Aptos" panose="020B0004020202020204" pitchFamily="34" charset="0"/>
            </a:endParaRPr>
          </a:p>
          <a:p>
            <a:r>
              <a:rPr lang="en-US" dirty="0">
                <a:latin typeface="Aptos" panose="020B0004020202020204" pitchFamily="34" charset="0"/>
              </a:rPr>
              <a:t>Something that gets those outcomes more effectively than the other options available to us?</a:t>
            </a:r>
          </a:p>
          <a:p>
            <a:endParaRPr lang="en-US" sz="2100" dirty="0"/>
          </a:p>
        </p:txBody>
      </p:sp>
    </p:spTree>
    <p:extLst>
      <p:ext uri="{BB962C8B-B14F-4D97-AF65-F5344CB8AC3E}">
        <p14:creationId xmlns:p14="http://schemas.microsoft.com/office/powerpoint/2010/main" val="194174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500"/>
                                        <p:tgtEl>
                                          <p:spTgt spid="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Effect transition="in" filter="fade">
                                      <p:cBhvr>
                                        <p:cTn id="23" dur="500"/>
                                        <p:tgtEl>
                                          <p:spTgt spid="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5C54A-76C9-1713-EED3-F73C375EDB6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D3C0B024-C64A-C921-C65C-5FEC7B2D6FF8}"/>
              </a:ext>
            </a:extLst>
          </p:cNvPr>
          <p:cNvPicPr>
            <a:picLocks noChangeAspect="1"/>
          </p:cNvPicPr>
          <p:nvPr/>
        </p:nvPicPr>
        <p:blipFill>
          <a:blip r:embed="rId3"/>
          <a:stretch>
            <a:fillRect/>
          </a:stretch>
        </p:blipFill>
        <p:spPr>
          <a:xfrm>
            <a:off x="0" y="5581555"/>
            <a:ext cx="12196757" cy="1276445"/>
          </a:xfrm>
          <a:prstGeom prst="rect">
            <a:avLst/>
          </a:prstGeom>
        </p:spPr>
      </p:pic>
      <p:sp>
        <p:nvSpPr>
          <p:cNvPr id="3" name="Rectangle 2">
            <a:extLst>
              <a:ext uri="{FF2B5EF4-FFF2-40B4-BE49-F238E27FC236}">
                <a16:creationId xmlns:a16="http://schemas.microsoft.com/office/drawing/2014/main" id="{FEB4D5BC-8574-57F2-1820-CDA47D148B66}"/>
              </a:ext>
            </a:extLst>
          </p:cNvPr>
          <p:cNvSpPr/>
          <p:nvPr/>
        </p:nvSpPr>
        <p:spPr>
          <a:xfrm>
            <a:off x="762000" y="1299478"/>
            <a:ext cx="6096000" cy="3477875"/>
          </a:xfrm>
          <a:prstGeom prst="rect">
            <a:avLst/>
          </a:prstGeom>
        </p:spPr>
        <p:txBody>
          <a:bodyPr>
            <a:spAutoFit/>
          </a:bodyPr>
          <a:lstStyle/>
          <a:p>
            <a:r>
              <a:rPr lang="en-GB" sz="2200" dirty="0">
                <a:solidFill>
                  <a:srgbClr val="004B90"/>
                </a:solidFill>
                <a:latin typeface="Aptos" panose="020B0004020202020204" pitchFamily="34" charset="0"/>
              </a:rPr>
              <a:t>"Mae </a:t>
            </a:r>
            <a:r>
              <a:rPr lang="en-GB" sz="2200" dirty="0" err="1">
                <a:solidFill>
                  <a:srgbClr val="004B90"/>
                </a:solidFill>
                <a:latin typeface="Aptos" panose="020B0004020202020204" pitchFamily="34" charset="0"/>
              </a:rPr>
              <a:t>arfer</a:t>
            </a:r>
            <a:r>
              <a:rPr lang="en-GB" sz="2200" dirty="0">
                <a:solidFill>
                  <a:srgbClr val="004B90"/>
                </a:solidFill>
                <a:latin typeface="Aptos" panose="020B0004020202020204" pitchFamily="34" charset="0"/>
              </a:rPr>
              <a:t> da </a:t>
            </a:r>
            <a:r>
              <a:rPr lang="en-GB" sz="2200" dirty="0" err="1">
                <a:solidFill>
                  <a:srgbClr val="004B90"/>
                </a:solidFill>
                <a:latin typeface="Aptos" panose="020B0004020202020204" pitchFamily="34" charset="0"/>
              </a:rPr>
              <a:t>mewn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ysgolion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cynradd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yng</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Nghymru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canolbwyntio</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ethos "</a:t>
            </a:r>
            <a:r>
              <a:rPr lang="en-GB" sz="2200" dirty="0" err="1">
                <a:solidFill>
                  <a:srgbClr val="004B90"/>
                </a:solidFill>
                <a:latin typeface="Aptos" panose="020B0004020202020204" pitchFamily="34" charset="0"/>
              </a:rPr>
              <a:t>bygythiad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isel</a:t>
            </a:r>
            <a:r>
              <a:rPr lang="en-GB" sz="2200" dirty="0">
                <a:solidFill>
                  <a:srgbClr val="004B90"/>
                </a:solidFill>
                <a:latin typeface="Aptos" panose="020B0004020202020204" pitchFamily="34" charset="0"/>
              </a:rPr>
              <a:t>, her </a:t>
            </a:r>
            <a:r>
              <a:rPr lang="en-GB" sz="2200" dirty="0" err="1">
                <a:solidFill>
                  <a:srgbClr val="004B90"/>
                </a:solidFill>
                <a:latin typeface="Aptos" panose="020B0004020202020204" pitchFamily="34" charset="0"/>
              </a:rPr>
              <a:t>uchel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gan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flaenoriaethu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addysgu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wedi'i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deilwra</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sy'n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seiliedig</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ymchwil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gweithredu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hytrach</a:t>
            </a:r>
            <a:r>
              <a:rPr lang="en-GB" sz="2200" dirty="0">
                <a:solidFill>
                  <a:srgbClr val="004B90"/>
                </a:solidFill>
                <a:latin typeface="Aptos" panose="020B0004020202020204" pitchFamily="34" charset="0"/>
              </a:rPr>
              <a:t> nag </a:t>
            </a:r>
            <a:r>
              <a:rPr lang="en-GB" sz="2200" dirty="0" err="1">
                <a:solidFill>
                  <a:srgbClr val="004B90"/>
                </a:solidFill>
                <a:latin typeface="Aptos" panose="020B0004020202020204" pitchFamily="34" charset="0"/>
              </a:rPr>
              <a:t>olrhain</a:t>
            </a:r>
            <a:r>
              <a:rPr lang="en-GB" sz="2200" dirty="0">
                <a:solidFill>
                  <a:srgbClr val="004B90"/>
                </a:solidFill>
                <a:latin typeface="Aptos" panose="020B0004020202020204" pitchFamily="34" charset="0"/>
              </a:rPr>
              <a:t> data </a:t>
            </a:r>
            <a:r>
              <a:rPr lang="en-GB" sz="2200" dirty="0" err="1">
                <a:solidFill>
                  <a:srgbClr val="004B90"/>
                </a:solidFill>
                <a:latin typeface="Aptos" panose="020B0004020202020204" pitchFamily="34" charset="0"/>
              </a:rPr>
              <a:t>llym</a:t>
            </a:r>
            <a:r>
              <a:rPr lang="en-GB" sz="2200" dirty="0">
                <a:solidFill>
                  <a:srgbClr val="004B90"/>
                </a:solidFill>
                <a:latin typeface="Aptos" panose="020B0004020202020204" pitchFamily="34" charset="0"/>
              </a:rPr>
              <a:t>. Mae </a:t>
            </a:r>
            <a:r>
              <a:rPr lang="en-GB" sz="2200" dirty="0" err="1">
                <a:solidFill>
                  <a:srgbClr val="004B90"/>
                </a:solidFill>
                <a:latin typeface="Aptos" panose="020B0004020202020204" pitchFamily="34" charset="0"/>
              </a:rPr>
              <a:t>ysgolion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effeithiol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gweithredu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Cwricwlwm</a:t>
            </a:r>
            <a:r>
              <a:rPr lang="en-GB" sz="2200" dirty="0">
                <a:solidFill>
                  <a:srgbClr val="004B90"/>
                </a:solidFill>
                <a:latin typeface="Aptos" panose="020B0004020202020204" pitchFamily="34" charset="0"/>
              </a:rPr>
              <a:t> Cymru </a:t>
            </a:r>
            <a:r>
              <a:rPr lang="en-GB" sz="2200" dirty="0" err="1">
                <a:solidFill>
                  <a:srgbClr val="004B90"/>
                </a:solidFill>
                <a:latin typeface="Aptos" panose="020B0004020202020204" pitchFamily="34" charset="0"/>
              </a:rPr>
              <a:t>trwy</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ddysgu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pwrpasol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wedi'i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ddilyniannu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feddylgar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tra'n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meithrin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lles</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cyfannol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myfyrwyr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meithrin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diwylliant</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ysgol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parchus</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cefnogol</a:t>
            </a:r>
            <a:r>
              <a:rPr lang="en-GB" sz="2200" dirty="0">
                <a:solidFill>
                  <a:srgbClr val="004B90"/>
                </a:solidFill>
                <a:latin typeface="Aptos" panose="020B0004020202020204" pitchFamily="34" charset="0"/>
              </a:rPr>
              <a:t>, a </a:t>
            </a:r>
            <a:r>
              <a:rPr lang="en-GB" sz="2200" dirty="0" err="1">
                <a:solidFill>
                  <a:srgbClr val="004B90"/>
                </a:solidFill>
                <a:latin typeface="Aptos" panose="020B0004020202020204" pitchFamily="34" charset="0"/>
              </a:rPr>
              <a:t>gwella</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proffesiynoldeb</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athrawon</a:t>
            </a:r>
            <a:r>
              <a:rPr lang="en-GB" sz="2200" dirty="0">
                <a:solidFill>
                  <a:srgbClr val="004B90"/>
                </a:solidFill>
                <a:latin typeface="Aptos" panose="020B0004020202020204" pitchFamily="34" charset="0"/>
              </a:rPr>
              <a:t>". Estyn (2024)</a:t>
            </a:r>
          </a:p>
        </p:txBody>
      </p:sp>
      <p:sp>
        <p:nvSpPr>
          <p:cNvPr id="8" name="TextBox 7">
            <a:extLst>
              <a:ext uri="{FF2B5EF4-FFF2-40B4-BE49-F238E27FC236}">
                <a16:creationId xmlns:a16="http://schemas.microsoft.com/office/drawing/2014/main" id="{EECCF5AF-9C5B-00A1-48DC-795BE1121F63}"/>
              </a:ext>
            </a:extLst>
          </p:cNvPr>
          <p:cNvSpPr txBox="1"/>
          <p:nvPr/>
        </p:nvSpPr>
        <p:spPr>
          <a:xfrm>
            <a:off x="762000" y="4994788"/>
            <a:ext cx="6096000" cy="369332"/>
          </a:xfrm>
          <a:prstGeom prst="rect">
            <a:avLst/>
          </a:prstGeom>
          <a:noFill/>
        </p:spPr>
        <p:txBody>
          <a:bodyPr wrap="square">
            <a:spAutoFit/>
          </a:bodyPr>
          <a:lstStyle/>
          <a:p>
            <a:r>
              <a:rPr lang="en-GB" dirty="0">
                <a:hlinkClick r:id="rId4"/>
              </a:rPr>
              <a:t>Creu </a:t>
            </a:r>
            <a:r>
              <a:rPr lang="en-GB" dirty="0" err="1">
                <a:hlinkClick r:id="rId4"/>
              </a:rPr>
              <a:t>diwylliant</a:t>
            </a:r>
            <a:r>
              <a:rPr lang="en-GB" dirty="0">
                <a:hlinkClick r:id="rId4"/>
              </a:rPr>
              <a:t> o </a:t>
            </a:r>
            <a:r>
              <a:rPr lang="en-GB" dirty="0" err="1">
                <a:hlinkClick r:id="rId4"/>
              </a:rPr>
              <a:t>welliant</a:t>
            </a:r>
            <a:r>
              <a:rPr lang="en-GB" dirty="0">
                <a:hlinkClick r:id="rId4"/>
              </a:rPr>
              <a:t> </a:t>
            </a:r>
            <a:r>
              <a:rPr lang="en-GB" dirty="0" err="1">
                <a:hlinkClick r:id="rId4"/>
              </a:rPr>
              <a:t>i</a:t>
            </a:r>
            <a:r>
              <a:rPr lang="en-GB" dirty="0">
                <a:hlinkClick r:id="rId4"/>
              </a:rPr>
              <a:t> ‘</a:t>
            </a:r>
            <a:r>
              <a:rPr lang="en-GB" dirty="0" err="1">
                <a:hlinkClick r:id="rId4"/>
              </a:rPr>
              <a:t>wneud</a:t>
            </a:r>
            <a:r>
              <a:rPr lang="en-GB" dirty="0">
                <a:hlinkClick r:id="rId4"/>
              </a:rPr>
              <a:t> </a:t>
            </a:r>
            <a:r>
              <a:rPr lang="en-GB" dirty="0" err="1">
                <a:hlinkClick r:id="rId4"/>
              </a:rPr>
              <a:t>hyd</a:t>
            </a:r>
            <a:r>
              <a:rPr lang="en-GB" dirty="0">
                <a:hlinkClick r:id="rId4"/>
              </a:rPr>
              <a:t> </a:t>
            </a:r>
            <a:r>
              <a:rPr lang="en-GB" dirty="0" err="1">
                <a:hlinkClick r:id="rId4"/>
              </a:rPr>
              <a:t>yn</a:t>
            </a:r>
            <a:r>
              <a:rPr lang="en-GB" dirty="0">
                <a:hlinkClick r:id="rId4"/>
              </a:rPr>
              <a:t> </a:t>
            </a:r>
            <a:r>
              <a:rPr lang="en-GB" dirty="0" err="1">
                <a:hlinkClick r:id="rId4"/>
              </a:rPr>
              <a:t>oed</a:t>
            </a:r>
            <a:r>
              <a:rPr lang="en-GB" dirty="0">
                <a:hlinkClick r:id="rId4"/>
              </a:rPr>
              <a:t> </a:t>
            </a:r>
            <a:r>
              <a:rPr lang="en-GB" dirty="0" err="1">
                <a:hlinkClick r:id="rId4"/>
              </a:rPr>
              <a:t>yn</a:t>
            </a:r>
            <a:r>
              <a:rPr lang="en-GB" dirty="0">
                <a:hlinkClick r:id="rId4"/>
              </a:rPr>
              <a:t> well’.  - Estyn</a:t>
            </a:r>
            <a:endParaRPr lang="en-GB" dirty="0"/>
          </a:p>
        </p:txBody>
      </p:sp>
      <p:pic>
        <p:nvPicPr>
          <p:cNvPr id="10" name="Picture 9">
            <a:extLst>
              <a:ext uri="{FF2B5EF4-FFF2-40B4-BE49-F238E27FC236}">
                <a16:creationId xmlns:a16="http://schemas.microsoft.com/office/drawing/2014/main" id="{9CA8EB5B-9C4D-899C-9A53-B2A08FCA479B}"/>
              </a:ext>
            </a:extLst>
          </p:cNvPr>
          <p:cNvPicPr>
            <a:picLocks noChangeAspect="1"/>
          </p:cNvPicPr>
          <p:nvPr/>
        </p:nvPicPr>
        <p:blipFill>
          <a:blip r:embed="rId5"/>
          <a:stretch>
            <a:fillRect/>
          </a:stretch>
        </p:blipFill>
        <p:spPr>
          <a:xfrm>
            <a:off x="7173181" y="1161028"/>
            <a:ext cx="4559714" cy="3616325"/>
          </a:xfrm>
          <a:prstGeom prst="rect">
            <a:avLst/>
          </a:prstGeom>
        </p:spPr>
      </p:pic>
      <p:sp>
        <p:nvSpPr>
          <p:cNvPr id="11" name="Rectangle 10">
            <a:extLst>
              <a:ext uri="{FF2B5EF4-FFF2-40B4-BE49-F238E27FC236}">
                <a16:creationId xmlns:a16="http://schemas.microsoft.com/office/drawing/2014/main" id="{3EF6D72E-1229-0900-63E6-ED0ECDDAF28F}"/>
              </a:ext>
            </a:extLst>
          </p:cNvPr>
          <p:cNvSpPr/>
          <p:nvPr/>
        </p:nvSpPr>
        <p:spPr>
          <a:xfrm>
            <a:off x="690880" y="435712"/>
            <a:ext cx="8503610" cy="461665"/>
          </a:xfrm>
          <a:prstGeom prst="rect">
            <a:avLst/>
          </a:prstGeom>
        </p:spPr>
        <p:txBody>
          <a:bodyPr wrap="none">
            <a:spAutoFit/>
          </a:bodyPr>
          <a:lstStyle/>
          <a:p>
            <a:r>
              <a:rPr lang="en-GB" sz="2400" b="1" dirty="0">
                <a:solidFill>
                  <a:srgbClr val="004B90"/>
                </a:solidFill>
                <a:latin typeface="Aptos" panose="020B0004020202020204" pitchFamily="34" charset="0"/>
              </a:rPr>
              <a:t>Sut </a:t>
            </a:r>
            <a:r>
              <a:rPr lang="en-GB" sz="2400" b="1" dirty="0" err="1">
                <a:solidFill>
                  <a:srgbClr val="004B90"/>
                </a:solidFill>
                <a:latin typeface="Aptos" panose="020B0004020202020204" pitchFamily="34" charset="0"/>
              </a:rPr>
              <a:t>mae</a:t>
            </a:r>
            <a:r>
              <a:rPr lang="en-GB" sz="2400" b="1" dirty="0">
                <a:solidFill>
                  <a:srgbClr val="004B90"/>
                </a:solidFill>
                <a:latin typeface="Aptos" panose="020B0004020202020204" pitchFamily="34" charset="0"/>
              </a:rPr>
              <a:t> </a:t>
            </a:r>
            <a:r>
              <a:rPr lang="en-GB" sz="2400" b="1" dirty="0" err="1">
                <a:solidFill>
                  <a:srgbClr val="004B90"/>
                </a:solidFill>
                <a:latin typeface="Aptos" panose="020B0004020202020204" pitchFamily="34" charset="0"/>
              </a:rPr>
              <a:t>astudiaeth</a:t>
            </a:r>
            <a:r>
              <a:rPr lang="en-GB" sz="2400" b="1" dirty="0">
                <a:solidFill>
                  <a:srgbClr val="004B90"/>
                </a:solidFill>
                <a:latin typeface="Aptos" panose="020B0004020202020204" pitchFamily="34" charset="0"/>
              </a:rPr>
              <a:t> </a:t>
            </a:r>
            <a:r>
              <a:rPr lang="en-GB" sz="2400" b="1" dirty="0" err="1">
                <a:solidFill>
                  <a:srgbClr val="004B90"/>
                </a:solidFill>
                <a:latin typeface="Aptos" panose="020B0004020202020204" pitchFamily="34" charset="0"/>
              </a:rPr>
              <a:t>achos</a:t>
            </a:r>
            <a:r>
              <a:rPr lang="en-GB" sz="2400" b="1" dirty="0">
                <a:solidFill>
                  <a:srgbClr val="004B90"/>
                </a:solidFill>
                <a:latin typeface="Aptos" panose="020B0004020202020204" pitchFamily="34" charset="0"/>
              </a:rPr>
              <a:t> Estyn (2024) </a:t>
            </a:r>
            <a:r>
              <a:rPr lang="en-GB" sz="2400" b="1" dirty="0" err="1">
                <a:solidFill>
                  <a:srgbClr val="004B90"/>
                </a:solidFill>
                <a:latin typeface="Aptos" panose="020B0004020202020204" pitchFamily="34" charset="0"/>
              </a:rPr>
              <a:t>yn</a:t>
            </a:r>
            <a:r>
              <a:rPr lang="en-GB" sz="2400" b="1" dirty="0">
                <a:solidFill>
                  <a:srgbClr val="004B90"/>
                </a:solidFill>
                <a:latin typeface="Aptos" panose="020B0004020202020204" pitchFamily="34" charset="0"/>
              </a:rPr>
              <a:t> </a:t>
            </a:r>
            <a:r>
              <a:rPr lang="en-GB" sz="2400" b="1" dirty="0" err="1">
                <a:solidFill>
                  <a:srgbClr val="004B90"/>
                </a:solidFill>
                <a:latin typeface="Aptos" panose="020B0004020202020204" pitchFamily="34" charset="0"/>
              </a:rPr>
              <a:t>cyfleu</a:t>
            </a:r>
            <a:r>
              <a:rPr lang="en-GB" sz="2400" b="1" dirty="0">
                <a:solidFill>
                  <a:srgbClr val="004B90"/>
                </a:solidFill>
                <a:latin typeface="Aptos" panose="020B0004020202020204" pitchFamily="34" charset="0"/>
              </a:rPr>
              <a:t> '</a:t>
            </a:r>
            <a:r>
              <a:rPr lang="en-GB" sz="2400" b="1" dirty="0" err="1">
                <a:solidFill>
                  <a:srgbClr val="004B90"/>
                </a:solidFill>
                <a:latin typeface="Aptos" panose="020B0004020202020204" pitchFamily="34" charset="0"/>
              </a:rPr>
              <a:t>arfer</a:t>
            </a:r>
            <a:r>
              <a:rPr lang="en-GB" sz="2400" b="1" dirty="0">
                <a:solidFill>
                  <a:srgbClr val="004B90"/>
                </a:solidFill>
                <a:latin typeface="Aptos" panose="020B0004020202020204" pitchFamily="34" charset="0"/>
              </a:rPr>
              <a:t> </a:t>
            </a:r>
            <a:r>
              <a:rPr lang="en-GB" sz="2400" b="1" dirty="0" err="1">
                <a:solidFill>
                  <a:srgbClr val="004B90"/>
                </a:solidFill>
                <a:latin typeface="Aptos" panose="020B0004020202020204" pitchFamily="34" charset="0"/>
              </a:rPr>
              <a:t>dda</a:t>
            </a:r>
            <a:r>
              <a:rPr lang="en-GB" sz="2400" b="1" dirty="0">
                <a:solidFill>
                  <a:srgbClr val="004B90"/>
                </a:solidFill>
                <a:latin typeface="Aptos" panose="020B0004020202020204" pitchFamily="34" charset="0"/>
              </a:rPr>
              <a:t>'?</a:t>
            </a:r>
          </a:p>
        </p:txBody>
      </p:sp>
    </p:spTree>
    <p:extLst>
      <p:ext uri="{BB962C8B-B14F-4D97-AF65-F5344CB8AC3E}">
        <p14:creationId xmlns:p14="http://schemas.microsoft.com/office/powerpoint/2010/main" val="2334022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EF6FCD4-2504-517D-E17F-00CC5523F0B9}"/>
              </a:ext>
            </a:extLst>
          </p:cNvPr>
          <p:cNvPicPr>
            <a:picLocks noChangeAspect="1"/>
          </p:cNvPicPr>
          <p:nvPr/>
        </p:nvPicPr>
        <p:blipFill>
          <a:blip r:embed="rId3"/>
          <a:stretch>
            <a:fillRect/>
          </a:stretch>
        </p:blipFill>
        <p:spPr>
          <a:xfrm>
            <a:off x="0" y="5581555"/>
            <a:ext cx="12196757" cy="1276445"/>
          </a:xfrm>
          <a:prstGeom prst="rect">
            <a:avLst/>
          </a:prstGeom>
        </p:spPr>
      </p:pic>
      <p:sp>
        <p:nvSpPr>
          <p:cNvPr id="7" name="TextBox 6">
            <a:extLst>
              <a:ext uri="{FF2B5EF4-FFF2-40B4-BE49-F238E27FC236}">
                <a16:creationId xmlns:a16="http://schemas.microsoft.com/office/drawing/2014/main" id="{DD686D3D-800B-9C1B-FA71-2633176949CD}"/>
              </a:ext>
            </a:extLst>
          </p:cNvPr>
          <p:cNvSpPr txBox="1"/>
          <p:nvPr/>
        </p:nvSpPr>
        <p:spPr>
          <a:xfrm>
            <a:off x="599440" y="1244938"/>
            <a:ext cx="6096000" cy="3477875"/>
          </a:xfrm>
          <a:prstGeom prst="rect">
            <a:avLst/>
          </a:prstGeom>
          <a:noFill/>
        </p:spPr>
        <p:txBody>
          <a:bodyPr wrap="square">
            <a:spAutoFit/>
          </a:bodyPr>
          <a:lstStyle/>
          <a:p>
            <a:r>
              <a:rPr lang="en-GB" sz="2200" b="0" i="0" dirty="0">
                <a:effectLst/>
                <a:latin typeface="Aptos" panose="020B0004020202020204" pitchFamily="34" charset="0"/>
              </a:rPr>
              <a:t>“Good practice in Welsh primary schools </a:t>
            </a:r>
            <a:r>
              <a:rPr lang="en-GB" sz="2200" dirty="0">
                <a:latin typeface="Aptos" panose="020B0004020202020204" pitchFamily="34" charset="0"/>
              </a:rPr>
              <a:t>focuses on a "low threat, high challenge" ethos, prioritizing tailored, action-research-based teaching over strict data tracking</a:t>
            </a:r>
            <a:r>
              <a:rPr lang="en-GB" sz="2200" b="0" i="0" dirty="0">
                <a:effectLst/>
                <a:latin typeface="Aptos" panose="020B0004020202020204" pitchFamily="34" charset="0"/>
              </a:rPr>
              <a:t>. Effective schools implement the </a:t>
            </a:r>
            <a:r>
              <a:rPr lang="en-GB" sz="2200" b="0" i="0" dirty="0">
                <a:effectLst/>
                <a:latin typeface="Aptos" panose="020B0004020202020204" pitchFamily="34" charset="0"/>
                <a:hlinkClick r:id="rId4">
                  <a:extLst>
                    <a:ext uri="{A12FA001-AC4F-418D-AE19-62706E023703}">
                      <ahyp:hlinkClr xmlns:ahyp="http://schemas.microsoft.com/office/drawing/2018/hyperlinkcolor" val="tx"/>
                    </a:ext>
                  </a:extLst>
                </a:hlinkClick>
              </a:rPr>
              <a:t>Curriculum for Wales</a:t>
            </a:r>
            <a:r>
              <a:rPr lang="en-GB" sz="2200" b="0" i="0" dirty="0">
                <a:effectLst/>
                <a:latin typeface="Aptos" panose="020B0004020202020204" pitchFamily="34" charset="0"/>
              </a:rPr>
              <a:t> through thoughtfully sequenced, purposeful learning, while nurturing holistic student well-being, fostering a respectful, supportive school culture, and enhancing teacher professionalism”. </a:t>
            </a:r>
            <a:r>
              <a:rPr lang="en-GB" sz="2200" dirty="0">
                <a:solidFill>
                  <a:srgbClr val="0A0A0A"/>
                </a:solidFill>
                <a:latin typeface="Aptos" panose="020B0004020202020204" pitchFamily="34" charset="0"/>
              </a:rPr>
              <a:t>Estyn (2024)</a:t>
            </a:r>
            <a:endParaRPr lang="en-GB" sz="2200" dirty="0">
              <a:latin typeface="Aptos" panose="020B0004020202020204" pitchFamily="34" charset="0"/>
            </a:endParaRPr>
          </a:p>
        </p:txBody>
      </p:sp>
      <p:sp>
        <p:nvSpPr>
          <p:cNvPr id="9" name="TextBox 8">
            <a:extLst>
              <a:ext uri="{FF2B5EF4-FFF2-40B4-BE49-F238E27FC236}">
                <a16:creationId xmlns:a16="http://schemas.microsoft.com/office/drawing/2014/main" id="{81300193-3E4C-E628-62FC-58CF032C99E6}"/>
              </a:ext>
            </a:extLst>
          </p:cNvPr>
          <p:cNvSpPr txBox="1"/>
          <p:nvPr/>
        </p:nvSpPr>
        <p:spPr>
          <a:xfrm>
            <a:off x="416560" y="4967518"/>
            <a:ext cx="6096000" cy="369332"/>
          </a:xfrm>
          <a:prstGeom prst="rect">
            <a:avLst/>
          </a:prstGeom>
          <a:noFill/>
        </p:spPr>
        <p:txBody>
          <a:bodyPr wrap="square">
            <a:spAutoFit/>
          </a:bodyPr>
          <a:lstStyle/>
          <a:p>
            <a:r>
              <a:rPr lang="en-GB" dirty="0">
                <a:hlinkClick r:id="rId5"/>
              </a:rPr>
              <a:t>Creating a culture of improvement to ‘do even better’.   - Estyn</a:t>
            </a:r>
            <a:endParaRPr lang="en-GB" dirty="0"/>
          </a:p>
        </p:txBody>
      </p:sp>
      <p:pic>
        <p:nvPicPr>
          <p:cNvPr id="11" name="Picture 10">
            <a:extLst>
              <a:ext uri="{FF2B5EF4-FFF2-40B4-BE49-F238E27FC236}">
                <a16:creationId xmlns:a16="http://schemas.microsoft.com/office/drawing/2014/main" id="{A20E7076-656C-A20B-48B5-D082EE5E3304}"/>
              </a:ext>
            </a:extLst>
          </p:cNvPr>
          <p:cNvPicPr>
            <a:picLocks noChangeAspect="1"/>
          </p:cNvPicPr>
          <p:nvPr/>
        </p:nvPicPr>
        <p:blipFill>
          <a:blip r:embed="rId6"/>
          <a:stretch>
            <a:fillRect/>
          </a:stretch>
        </p:blipFill>
        <p:spPr>
          <a:xfrm>
            <a:off x="6687250" y="1337637"/>
            <a:ext cx="4747829" cy="3629881"/>
          </a:xfrm>
          <a:prstGeom prst="rect">
            <a:avLst/>
          </a:prstGeom>
        </p:spPr>
      </p:pic>
      <p:sp>
        <p:nvSpPr>
          <p:cNvPr id="12" name="TextBox 11">
            <a:extLst>
              <a:ext uri="{FF2B5EF4-FFF2-40B4-BE49-F238E27FC236}">
                <a16:creationId xmlns:a16="http://schemas.microsoft.com/office/drawing/2014/main" id="{80C96596-2614-52CA-C926-500FD8D054F4}"/>
              </a:ext>
            </a:extLst>
          </p:cNvPr>
          <p:cNvSpPr txBox="1"/>
          <p:nvPr/>
        </p:nvSpPr>
        <p:spPr>
          <a:xfrm>
            <a:off x="599440" y="416560"/>
            <a:ext cx="8148320" cy="830997"/>
          </a:xfrm>
          <a:prstGeom prst="rect">
            <a:avLst/>
          </a:prstGeom>
          <a:noFill/>
        </p:spPr>
        <p:txBody>
          <a:bodyPr wrap="square" rtlCol="0">
            <a:spAutoFit/>
          </a:bodyPr>
          <a:lstStyle/>
          <a:p>
            <a:r>
              <a:rPr lang="cy-GB" sz="2400" b="1" dirty="0" err="1">
                <a:latin typeface="Aptos" panose="020B0004020202020204" pitchFamily="34" charset="0"/>
              </a:rPr>
              <a:t>How</a:t>
            </a:r>
            <a:r>
              <a:rPr lang="cy-GB" sz="2400" b="1" dirty="0">
                <a:latin typeface="Aptos" panose="020B0004020202020204" pitchFamily="34" charset="0"/>
              </a:rPr>
              <a:t> does </a:t>
            </a:r>
            <a:r>
              <a:rPr lang="cy-GB" sz="2400" b="1" dirty="0" err="1">
                <a:latin typeface="Aptos" panose="020B0004020202020204" pitchFamily="34" charset="0"/>
              </a:rPr>
              <a:t>Estyn’s</a:t>
            </a:r>
            <a:r>
              <a:rPr lang="cy-GB" sz="2400" b="1" dirty="0">
                <a:latin typeface="Aptos" panose="020B0004020202020204" pitchFamily="34" charset="0"/>
              </a:rPr>
              <a:t> (2024) </a:t>
            </a:r>
            <a:r>
              <a:rPr lang="cy-GB" sz="2400" b="1" dirty="0" err="1">
                <a:latin typeface="Aptos" panose="020B0004020202020204" pitchFamily="34" charset="0"/>
              </a:rPr>
              <a:t>case</a:t>
            </a:r>
            <a:r>
              <a:rPr lang="cy-GB" sz="2400" b="1" dirty="0">
                <a:latin typeface="Aptos" panose="020B0004020202020204" pitchFamily="34" charset="0"/>
              </a:rPr>
              <a:t> </a:t>
            </a:r>
            <a:r>
              <a:rPr lang="cy-GB" sz="2400" b="1" dirty="0" err="1">
                <a:latin typeface="Aptos" panose="020B0004020202020204" pitchFamily="34" charset="0"/>
              </a:rPr>
              <a:t>study</a:t>
            </a:r>
            <a:r>
              <a:rPr lang="cy-GB" sz="2400" b="1" dirty="0">
                <a:latin typeface="Aptos" panose="020B0004020202020204" pitchFamily="34" charset="0"/>
              </a:rPr>
              <a:t> </a:t>
            </a:r>
            <a:r>
              <a:rPr lang="cy-GB" sz="2400" b="1" dirty="0" err="1">
                <a:latin typeface="Aptos" panose="020B0004020202020204" pitchFamily="34" charset="0"/>
              </a:rPr>
              <a:t>convey</a:t>
            </a:r>
            <a:r>
              <a:rPr lang="cy-GB" sz="2400" b="1" dirty="0">
                <a:latin typeface="Aptos" panose="020B0004020202020204" pitchFamily="34" charset="0"/>
              </a:rPr>
              <a:t> ‘</a:t>
            </a:r>
            <a:r>
              <a:rPr lang="cy-GB" sz="2400" b="1" dirty="0" err="1">
                <a:latin typeface="Aptos" panose="020B0004020202020204" pitchFamily="34" charset="0"/>
              </a:rPr>
              <a:t>good</a:t>
            </a:r>
            <a:r>
              <a:rPr lang="cy-GB" sz="2400" b="1" dirty="0">
                <a:latin typeface="Aptos" panose="020B0004020202020204" pitchFamily="34" charset="0"/>
              </a:rPr>
              <a:t> </a:t>
            </a:r>
            <a:r>
              <a:rPr lang="cy-GB" sz="2400" b="1" dirty="0" err="1">
                <a:latin typeface="Aptos" panose="020B0004020202020204" pitchFamily="34" charset="0"/>
              </a:rPr>
              <a:t>practice</a:t>
            </a:r>
            <a:r>
              <a:rPr lang="cy-GB" sz="2400" b="1" dirty="0">
                <a:latin typeface="Aptos" panose="020B0004020202020204" pitchFamily="34" charset="0"/>
              </a:rPr>
              <a:t>’?</a:t>
            </a:r>
            <a:endParaRPr lang="en-GB" sz="2400" b="1" dirty="0">
              <a:latin typeface="Aptos" panose="020B0004020202020204" pitchFamily="34" charset="0"/>
            </a:endParaRPr>
          </a:p>
        </p:txBody>
      </p:sp>
    </p:spTree>
    <p:extLst>
      <p:ext uri="{BB962C8B-B14F-4D97-AF65-F5344CB8AC3E}">
        <p14:creationId xmlns:p14="http://schemas.microsoft.com/office/powerpoint/2010/main" val="2887051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A4AA4-3AEC-D3BA-F068-7722541FD429}"/>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25BBDF4-C13A-C6E5-00C6-0A0C0EEB7E30}"/>
              </a:ext>
            </a:extLst>
          </p:cNvPr>
          <p:cNvPicPr>
            <a:picLocks noChangeAspect="1"/>
          </p:cNvPicPr>
          <p:nvPr/>
        </p:nvPicPr>
        <p:blipFill>
          <a:blip r:embed="rId5"/>
          <a:stretch>
            <a:fillRect/>
          </a:stretch>
        </p:blipFill>
        <p:spPr>
          <a:xfrm>
            <a:off x="-6348" y="5584777"/>
            <a:ext cx="12196757" cy="1276445"/>
          </a:xfrm>
          <a:prstGeom prst="rect">
            <a:avLst/>
          </a:prstGeom>
        </p:spPr>
      </p:pic>
      <p:sp>
        <p:nvSpPr>
          <p:cNvPr id="5" name="TextBox 4">
            <a:extLst>
              <a:ext uri="{FF2B5EF4-FFF2-40B4-BE49-F238E27FC236}">
                <a16:creationId xmlns:a16="http://schemas.microsoft.com/office/drawing/2014/main" id="{15DB092C-4EB9-0A14-81F4-F8B2D434172A}"/>
              </a:ext>
            </a:extLst>
          </p:cNvPr>
          <p:cNvSpPr txBox="1"/>
          <p:nvPr/>
        </p:nvSpPr>
        <p:spPr>
          <a:xfrm>
            <a:off x="125306" y="297872"/>
            <a:ext cx="12401973" cy="1107996"/>
          </a:xfrm>
          <a:prstGeom prst="rect">
            <a:avLst/>
          </a:prstGeom>
          <a:noFill/>
        </p:spPr>
        <p:txBody>
          <a:bodyPr wrap="square" rtlCol="0">
            <a:spAutoFit/>
          </a:bodyPr>
          <a:lstStyle/>
          <a:p>
            <a:r>
              <a:rPr lang="cy-GB" sz="2200" b="1" dirty="0">
                <a:solidFill>
                  <a:srgbClr val="004B90"/>
                </a:solidFill>
                <a:latin typeface="Aptos" panose="020B0004020202020204" pitchFamily="34" charset="0"/>
              </a:rPr>
              <a:t>Beth mae amgylched dysgu effeithiol yn edrych fel yn y Meithrin a’r Dysgu Sylfaen?</a:t>
            </a:r>
          </a:p>
          <a:p>
            <a:endParaRPr lang="cy-GB" sz="2200" b="1" dirty="0">
              <a:latin typeface="Aptos" panose="020B0004020202020204" pitchFamily="34" charset="0"/>
            </a:endParaRPr>
          </a:p>
          <a:p>
            <a:r>
              <a:rPr lang="cy-GB" sz="2200" b="1" dirty="0" err="1">
                <a:latin typeface="Aptos" panose="020B0004020202020204" pitchFamily="34" charset="0"/>
              </a:rPr>
              <a:t>What</a:t>
            </a:r>
            <a:r>
              <a:rPr lang="cy-GB" sz="2200" b="1" dirty="0">
                <a:latin typeface="Aptos" panose="020B0004020202020204" pitchFamily="34" charset="0"/>
              </a:rPr>
              <a:t> does </a:t>
            </a:r>
            <a:r>
              <a:rPr lang="cy-GB" sz="2200" b="1" dirty="0" err="1">
                <a:latin typeface="Aptos" panose="020B0004020202020204" pitchFamily="34" charset="0"/>
              </a:rPr>
              <a:t>an</a:t>
            </a:r>
            <a:r>
              <a:rPr lang="cy-GB" sz="2200" b="1" dirty="0">
                <a:latin typeface="Aptos" panose="020B0004020202020204" pitchFamily="34" charset="0"/>
              </a:rPr>
              <a:t> </a:t>
            </a:r>
            <a:r>
              <a:rPr lang="cy-GB" sz="2200" b="1" dirty="0" err="1">
                <a:latin typeface="Aptos" panose="020B0004020202020204" pitchFamily="34" charset="0"/>
              </a:rPr>
              <a:t>effective</a:t>
            </a:r>
            <a:r>
              <a:rPr lang="cy-GB" sz="2200" b="1" dirty="0">
                <a:latin typeface="Aptos" panose="020B0004020202020204" pitchFamily="34" charset="0"/>
              </a:rPr>
              <a:t> </a:t>
            </a:r>
            <a:r>
              <a:rPr lang="cy-GB" sz="2200" b="1" dirty="0" err="1">
                <a:latin typeface="Aptos" panose="020B0004020202020204" pitchFamily="34" charset="0"/>
              </a:rPr>
              <a:t>learning</a:t>
            </a:r>
            <a:r>
              <a:rPr lang="cy-GB" sz="2200" b="1" dirty="0">
                <a:latin typeface="Aptos" panose="020B0004020202020204" pitchFamily="34" charset="0"/>
              </a:rPr>
              <a:t> </a:t>
            </a:r>
            <a:r>
              <a:rPr lang="cy-GB" sz="2200" b="1" dirty="0" err="1">
                <a:latin typeface="Aptos" panose="020B0004020202020204" pitchFamily="34" charset="0"/>
              </a:rPr>
              <a:t>environment</a:t>
            </a:r>
            <a:r>
              <a:rPr lang="cy-GB" sz="2200" b="1" dirty="0">
                <a:latin typeface="Aptos" panose="020B0004020202020204" pitchFamily="34" charset="0"/>
              </a:rPr>
              <a:t> </a:t>
            </a:r>
            <a:r>
              <a:rPr lang="cy-GB" sz="2200" b="1" dirty="0" err="1">
                <a:latin typeface="Aptos" panose="020B0004020202020204" pitchFamily="34" charset="0"/>
              </a:rPr>
              <a:t>look</a:t>
            </a:r>
            <a:r>
              <a:rPr lang="cy-GB" sz="2200" b="1" dirty="0">
                <a:latin typeface="Aptos" panose="020B0004020202020204" pitchFamily="34" charset="0"/>
              </a:rPr>
              <a:t> </a:t>
            </a:r>
            <a:r>
              <a:rPr lang="cy-GB" sz="2200" b="1" dirty="0" err="1">
                <a:latin typeface="Aptos" panose="020B0004020202020204" pitchFamily="34" charset="0"/>
              </a:rPr>
              <a:t>like</a:t>
            </a:r>
            <a:r>
              <a:rPr lang="cy-GB" sz="2200" b="1" dirty="0">
                <a:latin typeface="Aptos" panose="020B0004020202020204" pitchFamily="34" charset="0"/>
              </a:rPr>
              <a:t> </a:t>
            </a:r>
            <a:r>
              <a:rPr lang="cy-GB" sz="2200" b="1" dirty="0" err="1">
                <a:latin typeface="Aptos" panose="020B0004020202020204" pitchFamily="34" charset="0"/>
              </a:rPr>
              <a:t>in</a:t>
            </a:r>
            <a:r>
              <a:rPr lang="cy-GB" sz="2200" b="1" dirty="0">
                <a:latin typeface="Aptos" panose="020B0004020202020204" pitchFamily="34" charset="0"/>
              </a:rPr>
              <a:t> the </a:t>
            </a:r>
            <a:r>
              <a:rPr lang="cy-GB" sz="2200" b="1" dirty="0" err="1">
                <a:latin typeface="Aptos" panose="020B0004020202020204" pitchFamily="34" charset="0"/>
              </a:rPr>
              <a:t>Nursery</a:t>
            </a:r>
            <a:r>
              <a:rPr lang="cy-GB" sz="2200" b="1" dirty="0">
                <a:latin typeface="Aptos" panose="020B0004020202020204" pitchFamily="34" charset="0"/>
              </a:rPr>
              <a:t> </a:t>
            </a:r>
            <a:r>
              <a:rPr lang="cy-GB" sz="2200" b="1" dirty="0" err="1">
                <a:latin typeface="Aptos" panose="020B0004020202020204" pitchFamily="34" charset="0"/>
              </a:rPr>
              <a:t>and</a:t>
            </a:r>
            <a:r>
              <a:rPr lang="cy-GB" sz="2200" b="1" dirty="0">
                <a:latin typeface="Aptos" panose="020B0004020202020204" pitchFamily="34" charset="0"/>
              </a:rPr>
              <a:t> </a:t>
            </a:r>
            <a:r>
              <a:rPr lang="cy-GB" sz="2200" b="1" dirty="0" err="1">
                <a:latin typeface="Aptos" panose="020B0004020202020204" pitchFamily="34" charset="0"/>
              </a:rPr>
              <a:t>in</a:t>
            </a:r>
            <a:r>
              <a:rPr lang="cy-GB" sz="2200" b="1" dirty="0">
                <a:latin typeface="Aptos" panose="020B0004020202020204" pitchFamily="34" charset="0"/>
              </a:rPr>
              <a:t> </a:t>
            </a:r>
            <a:r>
              <a:rPr lang="cy-GB" sz="2200" b="1" dirty="0" err="1">
                <a:latin typeface="Aptos" panose="020B0004020202020204" pitchFamily="34" charset="0"/>
              </a:rPr>
              <a:t>Foundation</a:t>
            </a:r>
            <a:r>
              <a:rPr lang="cy-GB" sz="2200" b="1" dirty="0">
                <a:latin typeface="Aptos" panose="020B0004020202020204" pitchFamily="34" charset="0"/>
              </a:rPr>
              <a:t> </a:t>
            </a:r>
            <a:r>
              <a:rPr lang="cy-GB" sz="2200" b="1" dirty="0" err="1">
                <a:latin typeface="Aptos" panose="020B0004020202020204" pitchFamily="34" charset="0"/>
              </a:rPr>
              <a:t>Phase</a:t>
            </a:r>
            <a:r>
              <a:rPr lang="cy-GB" sz="2200" b="1" dirty="0">
                <a:latin typeface="Aptos" panose="020B0004020202020204" pitchFamily="34" charset="0"/>
              </a:rPr>
              <a:t>?</a:t>
            </a:r>
            <a:endParaRPr lang="en-GB" sz="2200" b="1" dirty="0">
              <a:latin typeface="Aptos" panose="020B0004020202020204" pitchFamily="34" charset="0"/>
            </a:endParaRPr>
          </a:p>
        </p:txBody>
      </p:sp>
      <p:pic>
        <p:nvPicPr>
          <p:cNvPr id="6" name="Online Media 5" title="Foundation learning effective practice case study – authentic and purposeful learning">
            <a:hlinkClick r:id="" action="ppaction://media"/>
            <a:extLst>
              <a:ext uri="{FF2B5EF4-FFF2-40B4-BE49-F238E27FC236}">
                <a16:creationId xmlns:a16="http://schemas.microsoft.com/office/drawing/2014/main" id="{6992C4B7-768C-1731-C231-0917ED3588C7}"/>
              </a:ext>
            </a:extLst>
          </p:cNvPr>
          <p:cNvPicPr>
            <a:picLocks noRot="1" noChangeAspect="1"/>
          </p:cNvPicPr>
          <p:nvPr>
            <a:videoFile r:link="rId1"/>
          </p:nvPr>
        </p:nvPicPr>
        <p:blipFill>
          <a:blip r:embed="rId6"/>
          <a:stretch>
            <a:fillRect/>
          </a:stretch>
        </p:blipFill>
        <p:spPr>
          <a:xfrm>
            <a:off x="620686" y="2678810"/>
            <a:ext cx="4793525" cy="2708342"/>
          </a:xfrm>
          <a:prstGeom prst="rect">
            <a:avLst/>
          </a:prstGeom>
        </p:spPr>
      </p:pic>
      <p:sp>
        <p:nvSpPr>
          <p:cNvPr id="7" name="TextBox 6">
            <a:extLst>
              <a:ext uri="{FF2B5EF4-FFF2-40B4-BE49-F238E27FC236}">
                <a16:creationId xmlns:a16="http://schemas.microsoft.com/office/drawing/2014/main" id="{A4E78B99-D2BC-A2AE-FE5A-27DFF79D559D}"/>
              </a:ext>
            </a:extLst>
          </p:cNvPr>
          <p:cNvSpPr txBox="1"/>
          <p:nvPr/>
        </p:nvSpPr>
        <p:spPr>
          <a:xfrm>
            <a:off x="1862667" y="2021352"/>
            <a:ext cx="2712720" cy="492443"/>
          </a:xfrm>
          <a:prstGeom prst="rect">
            <a:avLst/>
          </a:prstGeom>
          <a:noFill/>
        </p:spPr>
        <p:txBody>
          <a:bodyPr wrap="square" rtlCol="0">
            <a:spAutoFit/>
          </a:bodyPr>
          <a:lstStyle/>
          <a:p>
            <a:r>
              <a:rPr lang="cy-GB" sz="2600" b="1" dirty="0">
                <a:solidFill>
                  <a:srgbClr val="004B90"/>
                </a:solidFill>
                <a:latin typeface="Aptos" panose="020B0004020202020204" pitchFamily="34" charset="0"/>
              </a:rPr>
              <a:t>Trafodwch!</a:t>
            </a:r>
            <a:endParaRPr lang="en-GB" sz="2600" b="1" dirty="0">
              <a:solidFill>
                <a:srgbClr val="004B90"/>
              </a:solidFill>
              <a:latin typeface="Aptos" panose="020B0004020202020204" pitchFamily="34" charset="0"/>
            </a:endParaRPr>
          </a:p>
        </p:txBody>
      </p:sp>
      <p:sp>
        <p:nvSpPr>
          <p:cNvPr id="8" name="TextBox 7">
            <a:extLst>
              <a:ext uri="{FF2B5EF4-FFF2-40B4-BE49-F238E27FC236}">
                <a16:creationId xmlns:a16="http://schemas.microsoft.com/office/drawing/2014/main" id="{F84B87D9-E33F-EEB9-E9E0-2B314746DA11}"/>
              </a:ext>
            </a:extLst>
          </p:cNvPr>
          <p:cNvSpPr txBox="1"/>
          <p:nvPr/>
        </p:nvSpPr>
        <p:spPr>
          <a:xfrm>
            <a:off x="8471849" y="1926724"/>
            <a:ext cx="2712720" cy="492443"/>
          </a:xfrm>
          <a:prstGeom prst="rect">
            <a:avLst/>
          </a:prstGeom>
          <a:noFill/>
        </p:spPr>
        <p:txBody>
          <a:bodyPr wrap="square" rtlCol="0">
            <a:spAutoFit/>
          </a:bodyPr>
          <a:lstStyle/>
          <a:p>
            <a:r>
              <a:rPr lang="cy-GB" sz="2600" b="1" dirty="0" err="1">
                <a:latin typeface="Aptos" panose="020B0004020202020204" pitchFamily="34" charset="0"/>
              </a:rPr>
              <a:t>Discuss</a:t>
            </a:r>
            <a:r>
              <a:rPr lang="cy-GB" sz="2600" b="1" dirty="0">
                <a:latin typeface="Aptos" panose="020B0004020202020204" pitchFamily="34" charset="0"/>
              </a:rPr>
              <a:t>!</a:t>
            </a:r>
            <a:endParaRPr lang="en-GB" sz="2600" b="1" dirty="0">
              <a:latin typeface="Aptos" panose="020B0004020202020204" pitchFamily="34" charset="0"/>
            </a:endParaRPr>
          </a:p>
        </p:txBody>
      </p:sp>
      <p:pic>
        <p:nvPicPr>
          <p:cNvPr id="9" name="Online Media 8" title="Foundation learning vlog on effective pedagogy">
            <a:hlinkClick r:id="" action="ppaction://media"/>
            <a:extLst>
              <a:ext uri="{FF2B5EF4-FFF2-40B4-BE49-F238E27FC236}">
                <a16:creationId xmlns:a16="http://schemas.microsoft.com/office/drawing/2014/main" id="{E14FCB7E-98A8-725D-49D7-E76D18A32F61}"/>
              </a:ext>
            </a:extLst>
          </p:cNvPr>
          <p:cNvPicPr>
            <a:picLocks noRot="1" noChangeAspect="1"/>
          </p:cNvPicPr>
          <p:nvPr>
            <a:videoFile r:link="rId2"/>
          </p:nvPr>
        </p:nvPicPr>
        <p:blipFill>
          <a:blip r:embed="rId7"/>
          <a:stretch>
            <a:fillRect/>
          </a:stretch>
        </p:blipFill>
        <p:spPr>
          <a:xfrm>
            <a:off x="6668573" y="2678810"/>
            <a:ext cx="4793525" cy="2708342"/>
          </a:xfrm>
          <a:prstGeom prst="rect">
            <a:avLst/>
          </a:prstGeom>
        </p:spPr>
      </p:pic>
    </p:spTree>
    <p:extLst>
      <p:ext uri="{BB962C8B-B14F-4D97-AF65-F5344CB8AC3E}">
        <p14:creationId xmlns:p14="http://schemas.microsoft.com/office/powerpoint/2010/main" val="31006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85929-89D0-890D-0EB5-25585F4655E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CDB1145-1C25-2B80-E2FB-5EFD0362BC5F}"/>
              </a:ext>
            </a:extLst>
          </p:cNvPr>
          <p:cNvPicPr>
            <a:picLocks noChangeAspect="1"/>
          </p:cNvPicPr>
          <p:nvPr/>
        </p:nvPicPr>
        <p:blipFill>
          <a:blip r:embed="rId3"/>
          <a:stretch>
            <a:fillRect/>
          </a:stretch>
        </p:blipFill>
        <p:spPr>
          <a:xfrm>
            <a:off x="-4757" y="5730464"/>
            <a:ext cx="12196757" cy="1276445"/>
          </a:xfrm>
          <a:prstGeom prst="rect">
            <a:avLst/>
          </a:prstGeom>
        </p:spPr>
      </p:pic>
      <p:sp>
        <p:nvSpPr>
          <p:cNvPr id="5" name="TextBox 4">
            <a:extLst>
              <a:ext uri="{FF2B5EF4-FFF2-40B4-BE49-F238E27FC236}">
                <a16:creationId xmlns:a16="http://schemas.microsoft.com/office/drawing/2014/main" id="{AE7404AE-3158-EAC1-5425-7D700235E29F}"/>
              </a:ext>
            </a:extLst>
          </p:cNvPr>
          <p:cNvSpPr txBox="1"/>
          <p:nvPr/>
        </p:nvSpPr>
        <p:spPr>
          <a:xfrm>
            <a:off x="127000" y="147320"/>
            <a:ext cx="6172200" cy="5632311"/>
          </a:xfrm>
          <a:prstGeom prst="rect">
            <a:avLst/>
          </a:prstGeom>
          <a:noFill/>
        </p:spPr>
        <p:txBody>
          <a:bodyPr wrap="square" rtlCol="0">
            <a:spAutoFit/>
          </a:bodyPr>
          <a:lstStyle/>
          <a:p>
            <a:r>
              <a:rPr lang="en-GB" sz="1500" b="1" dirty="0" err="1">
                <a:solidFill>
                  <a:srgbClr val="004B90"/>
                </a:solidFill>
                <a:latin typeface="Aptos" panose="020B0004020202020204" pitchFamily="34" charset="0"/>
              </a:rPr>
              <a:t>Agweddau</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Allweddol</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ar</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Ddysgu</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Amgylcheddol</a:t>
            </a:r>
            <a:r>
              <a:rPr lang="en-GB" sz="1500" b="1" dirty="0">
                <a:solidFill>
                  <a:srgbClr val="004B90"/>
                </a:solidFill>
                <a:latin typeface="Aptos" panose="020B0004020202020204" pitchFamily="34" charset="0"/>
              </a:rPr>
              <a:t> (Estyn):</a:t>
            </a:r>
          </a:p>
          <a:p>
            <a:r>
              <a:rPr lang="en-GB" sz="1500"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Manteision</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dysgu</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yn</a:t>
            </a:r>
            <a:r>
              <a:rPr lang="en-GB" sz="1500" b="1" dirty="0">
                <a:solidFill>
                  <a:srgbClr val="004B90"/>
                </a:solidFill>
                <a:latin typeface="Aptos" panose="020B0004020202020204" pitchFamily="34" charset="0"/>
              </a:rPr>
              <a:t> yr </a:t>
            </a:r>
            <a:r>
              <a:rPr lang="en-GB" sz="1500" b="1" dirty="0" err="1">
                <a:solidFill>
                  <a:srgbClr val="004B90"/>
                </a:solidFill>
                <a:latin typeface="Aptos" panose="020B0004020202020204" pitchFamily="34" charset="0"/>
              </a:rPr>
              <a:t>awyr</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agored</a:t>
            </a:r>
            <a:r>
              <a:rPr lang="en-GB" sz="1500" b="1" dirty="0">
                <a:solidFill>
                  <a:srgbClr val="004B90"/>
                </a:solidFill>
                <a:latin typeface="Aptos" panose="020B0004020202020204" pitchFamily="34" charset="0"/>
              </a:rPr>
              <a:t>: </a:t>
            </a:r>
            <a:r>
              <a:rPr lang="en-GB" sz="1500" dirty="0">
                <a:solidFill>
                  <a:srgbClr val="004B90"/>
                </a:solidFill>
                <a:latin typeface="Aptos" panose="020B0004020202020204" pitchFamily="34" charset="0"/>
              </a:rPr>
              <a:t>Mae </a:t>
            </a:r>
            <a:r>
              <a:rPr lang="en-GB" sz="1500" dirty="0" err="1">
                <a:solidFill>
                  <a:srgbClr val="004B90"/>
                </a:solidFill>
                <a:latin typeface="Aptos" panose="020B0004020202020204" pitchFamily="34" charset="0"/>
              </a:rPr>
              <a:t>sesiynau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awyr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agored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rheolaidd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gwella</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rheoleiddio</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emosiynol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meithrin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chwilfrydedd</a:t>
            </a:r>
            <a:r>
              <a:rPr lang="en-GB" sz="1500" dirty="0">
                <a:solidFill>
                  <a:srgbClr val="004B90"/>
                </a:solidFill>
                <a:latin typeface="Aptos" panose="020B0004020202020204" pitchFamily="34" charset="0"/>
              </a:rPr>
              <a:t>, a </a:t>
            </a:r>
            <a:r>
              <a:rPr lang="en-GB" sz="1500" dirty="0" err="1">
                <a:solidFill>
                  <a:srgbClr val="004B90"/>
                </a:solidFill>
                <a:latin typeface="Aptos" panose="020B0004020202020204" pitchFamily="34" charset="0"/>
              </a:rPr>
              <a:t>rhoi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hwb</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ymgysylltiad</a:t>
            </a:r>
            <a:r>
              <a:rPr lang="en-GB" sz="1500" dirty="0">
                <a:solidFill>
                  <a:srgbClr val="004B90"/>
                </a:solidFill>
                <a:latin typeface="Aptos" panose="020B0004020202020204" pitchFamily="34" charset="0"/>
              </a:rPr>
              <a:t>. Mae plant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dod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fwy</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hunan-ymwybodol</a:t>
            </a:r>
            <a:r>
              <a:rPr lang="en-GB" sz="1500" dirty="0">
                <a:solidFill>
                  <a:srgbClr val="004B90"/>
                </a:solidFill>
                <a:latin typeface="Aptos" panose="020B0004020202020204" pitchFamily="34" charset="0"/>
              </a:rPr>
              <a:t> ac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well am </a:t>
            </a:r>
            <a:r>
              <a:rPr lang="en-GB" sz="1500" dirty="0" err="1">
                <a:solidFill>
                  <a:srgbClr val="004B90"/>
                </a:solidFill>
                <a:latin typeface="Aptos" panose="020B0004020202020204" pitchFamily="34" charset="0"/>
              </a:rPr>
              <a:t>gydweithredu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tra</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hefyd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datblygu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sgiliau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echddygol</a:t>
            </a:r>
            <a:r>
              <a:rPr lang="en-GB" sz="1500" dirty="0">
                <a:solidFill>
                  <a:srgbClr val="004B90"/>
                </a:solidFill>
                <a:latin typeface="Aptos" panose="020B0004020202020204" pitchFamily="34" charset="0"/>
              </a:rPr>
              <a:t> gros a </a:t>
            </a:r>
            <a:r>
              <a:rPr lang="en-GB" sz="1500" dirty="0" err="1">
                <a:solidFill>
                  <a:srgbClr val="004B90"/>
                </a:solidFill>
                <a:latin typeface="Aptos" panose="020B0004020202020204" pitchFamily="34" charset="0"/>
              </a:rPr>
              <a:t>mân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trwy</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weithgareddau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fel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dringo</a:t>
            </a:r>
            <a:r>
              <a:rPr lang="en-GB" sz="1500" dirty="0">
                <a:solidFill>
                  <a:srgbClr val="004B90"/>
                </a:solidFill>
                <a:latin typeface="Aptos" panose="020B0004020202020204" pitchFamily="34" charset="0"/>
              </a:rPr>
              <a:t> a </a:t>
            </a:r>
            <a:r>
              <a:rPr lang="en-GB" sz="1500" dirty="0" err="1">
                <a:solidFill>
                  <a:srgbClr val="004B90"/>
                </a:solidFill>
                <a:latin typeface="Aptos" panose="020B0004020202020204" pitchFamily="34" charset="0"/>
              </a:rPr>
              <a:t>defnyddio</a:t>
            </a:r>
            <a:r>
              <a:rPr lang="en-GB" sz="1500" dirty="0">
                <a:solidFill>
                  <a:srgbClr val="004B90"/>
                </a:solidFill>
                <a:latin typeface="Aptos" panose="020B0004020202020204" pitchFamily="34" charset="0"/>
              </a:rPr>
              <a:t> offer go </a:t>
            </a:r>
            <a:r>
              <a:rPr lang="en-GB" sz="1500" dirty="0" err="1">
                <a:solidFill>
                  <a:srgbClr val="004B90"/>
                </a:solidFill>
                <a:latin typeface="Aptos" panose="020B0004020202020204" pitchFamily="34" charset="0"/>
              </a:rPr>
              <a:t>iawn</a:t>
            </a:r>
            <a:r>
              <a:rPr lang="en-GB" sz="1500" dirty="0">
                <a:solidFill>
                  <a:srgbClr val="004B90"/>
                </a:solidFill>
                <a:latin typeface="Aptos" panose="020B0004020202020204" pitchFamily="34" charset="0"/>
              </a:rPr>
              <a:t>.
</a:t>
            </a:r>
          </a:p>
          <a:p>
            <a:r>
              <a:rPr lang="en-GB" sz="1500" b="1" dirty="0">
                <a:solidFill>
                  <a:srgbClr val="004B90"/>
                </a:solidFill>
                <a:latin typeface="Aptos" panose="020B0004020202020204" pitchFamily="34" charset="0"/>
              </a:rPr>
              <a:t>Creu </a:t>
            </a:r>
            <a:r>
              <a:rPr lang="en-GB" sz="1500" b="1" dirty="0" err="1">
                <a:solidFill>
                  <a:srgbClr val="004B90"/>
                </a:solidFill>
                <a:latin typeface="Aptos" panose="020B0004020202020204" pitchFamily="34" charset="0"/>
              </a:rPr>
              <a:t>Amgylcheddau</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Cyfoethog</a:t>
            </a:r>
            <a:r>
              <a:rPr lang="en-GB" sz="1500" b="1" dirty="0">
                <a:solidFill>
                  <a:srgbClr val="004B90"/>
                </a:solidFill>
                <a:latin typeface="Aptos" panose="020B0004020202020204" pitchFamily="34" charset="0"/>
              </a:rPr>
              <a:t>: </a:t>
            </a:r>
            <a:r>
              <a:rPr lang="en-GB" sz="1500" dirty="0">
                <a:solidFill>
                  <a:srgbClr val="004B90"/>
                </a:solidFill>
                <a:latin typeface="Aptos" panose="020B0004020202020204" pitchFamily="34" charset="0"/>
              </a:rPr>
              <a:t>Mae </a:t>
            </a:r>
            <a:r>
              <a:rPr lang="en-GB" sz="1500" dirty="0" err="1">
                <a:solidFill>
                  <a:srgbClr val="004B90"/>
                </a:solidFill>
                <a:latin typeface="Aptos" panose="020B0004020202020204" pitchFamily="34" charset="0"/>
              </a:rPr>
              <a:t>lleoliadau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effeithiol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darparu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adnoddau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agored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naturiol</a:t>
            </a:r>
            <a:r>
              <a:rPr lang="en-GB" sz="1500" dirty="0">
                <a:solidFill>
                  <a:srgbClr val="004B90"/>
                </a:solidFill>
                <a:latin typeface="Aptos" panose="020B0004020202020204" pitchFamily="34" charset="0"/>
              </a:rPr>
              <a:t> a </a:t>
            </a:r>
            <a:r>
              <a:rPr lang="en-GB" sz="1500" dirty="0" err="1">
                <a:solidFill>
                  <a:srgbClr val="004B90"/>
                </a:solidFill>
                <a:latin typeface="Aptos" panose="020B0004020202020204" pitchFamily="34" charset="0"/>
              </a:rPr>
              <a:t>dilys</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e.e.</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ceginau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mwd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pren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planhigion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sy'n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hygyrch</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blant</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gan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galluogi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arwain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dysgu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hunain</a:t>
            </a:r>
            <a:r>
              <a:rPr lang="en-GB" sz="1500" dirty="0">
                <a:solidFill>
                  <a:srgbClr val="004B90"/>
                </a:solidFill>
                <a:latin typeface="Aptos" panose="020B0004020202020204" pitchFamily="34" charset="0"/>
              </a:rPr>
              <a:t>.
</a:t>
            </a:r>
          </a:p>
          <a:p>
            <a:r>
              <a:rPr lang="en-GB" sz="1500" b="1" dirty="0" err="1">
                <a:solidFill>
                  <a:srgbClr val="004B90"/>
                </a:solidFill>
                <a:latin typeface="Aptos" panose="020B0004020202020204" pitchFamily="34" charset="0"/>
              </a:rPr>
              <a:t>Integreiddio</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Cwricwlwm</a:t>
            </a:r>
            <a:r>
              <a:rPr lang="en-GB" sz="1500" b="1"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Defnyddir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dysgu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yr </a:t>
            </a:r>
            <a:r>
              <a:rPr lang="en-GB" sz="1500" dirty="0" err="1">
                <a:solidFill>
                  <a:srgbClr val="004B90"/>
                </a:solidFill>
                <a:latin typeface="Aptos" panose="020B0004020202020204" pitchFamily="34" charset="0"/>
              </a:rPr>
              <a:t>awyr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agored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atgyfnerthu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gwersi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ystafell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ddosbarth</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megis</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defnyddio</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amgylcheddau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coedwig</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gyfer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rhifedd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cymesuredd</a:t>
            </a:r>
            <a:r>
              <a:rPr lang="en-GB" sz="1500" dirty="0">
                <a:solidFill>
                  <a:srgbClr val="004B90"/>
                </a:solidFill>
                <a:latin typeface="Aptos" panose="020B0004020202020204" pitchFamily="34" charset="0"/>
              </a:rPr>
              <a:t> â </a:t>
            </a:r>
            <a:r>
              <a:rPr lang="en-GB" sz="1500" dirty="0" err="1">
                <a:solidFill>
                  <a:srgbClr val="004B90"/>
                </a:solidFill>
                <a:latin typeface="Aptos" panose="020B0004020202020204" pitchFamily="34" charset="0"/>
              </a:rPr>
              <a:t>dail</a:t>
            </a:r>
            <a:r>
              <a:rPr lang="en-GB" sz="1500" dirty="0">
                <a:solidFill>
                  <a:srgbClr val="004B90"/>
                </a:solidFill>
                <a:latin typeface="Aptos" panose="020B0004020202020204" pitchFamily="34" charset="0"/>
              </a:rPr>
              <a:t>) neu </a:t>
            </a:r>
            <a:r>
              <a:rPr lang="en-GB" sz="1500" dirty="0" err="1">
                <a:solidFill>
                  <a:srgbClr val="004B90"/>
                </a:solidFill>
                <a:latin typeface="Aptos" panose="020B0004020202020204" pitchFamily="34" charset="0"/>
              </a:rPr>
              <a:t>sgiliau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llythrennedd</a:t>
            </a:r>
            <a:r>
              <a:rPr lang="en-GB" sz="1500" dirty="0">
                <a:solidFill>
                  <a:srgbClr val="004B90"/>
                </a:solidFill>
                <a:latin typeface="Aptos" panose="020B0004020202020204" pitchFamily="34" charset="0"/>
              </a:rPr>
              <a:t> a </a:t>
            </a:r>
            <a:r>
              <a:rPr lang="en-GB" sz="1500" dirty="0" err="1">
                <a:solidFill>
                  <a:srgbClr val="004B90"/>
                </a:solidFill>
                <a:latin typeface="Aptos" panose="020B0004020202020204" pitchFamily="34" charset="0"/>
              </a:rPr>
              <a:t>digidol</a:t>
            </a:r>
            <a:r>
              <a:rPr lang="en-GB" sz="1500" dirty="0">
                <a:solidFill>
                  <a:srgbClr val="004B90"/>
                </a:solidFill>
                <a:latin typeface="Aptos" panose="020B0004020202020204" pitchFamily="34" charset="0"/>
              </a:rPr>
              <a:t>.
</a:t>
            </a:r>
          </a:p>
          <a:p>
            <a:r>
              <a:rPr lang="en-GB" sz="1500" b="1" dirty="0" err="1">
                <a:solidFill>
                  <a:srgbClr val="004B90"/>
                </a:solidFill>
                <a:latin typeface="Aptos" panose="020B0004020202020204" pitchFamily="34" charset="0"/>
              </a:rPr>
              <a:t>Effaith</a:t>
            </a:r>
            <a:r>
              <a:rPr lang="en-GB" sz="1500" b="1" dirty="0">
                <a:solidFill>
                  <a:srgbClr val="004B90"/>
                </a:solidFill>
                <a:latin typeface="Aptos" panose="020B0004020202020204" pitchFamily="34" charset="0"/>
              </a:rPr>
              <a:t> </a:t>
            </a:r>
            <a:r>
              <a:rPr lang="en-GB" sz="1500" b="1" dirty="0" err="1">
                <a:solidFill>
                  <a:srgbClr val="004B90"/>
                </a:solidFill>
                <a:latin typeface="Aptos" panose="020B0004020202020204" pitchFamily="34" charset="0"/>
              </a:rPr>
              <a:t>ar</a:t>
            </a:r>
            <a:r>
              <a:rPr lang="en-GB" sz="1500" b="1" dirty="0">
                <a:solidFill>
                  <a:srgbClr val="004B90"/>
                </a:solidFill>
                <a:latin typeface="Aptos" panose="020B0004020202020204" pitchFamily="34" charset="0"/>
              </a:rPr>
              <a:t> Les ac </a:t>
            </a:r>
            <a:r>
              <a:rPr lang="en-GB" sz="1500" b="1" dirty="0" err="1">
                <a:solidFill>
                  <a:srgbClr val="004B90"/>
                </a:solidFill>
                <a:latin typeface="Aptos" panose="020B0004020202020204" pitchFamily="34" charset="0"/>
              </a:rPr>
              <a:t>Ymddygiad</a:t>
            </a:r>
            <a:r>
              <a:rPr lang="en-GB" sz="1500" b="1" dirty="0">
                <a:solidFill>
                  <a:srgbClr val="004B90"/>
                </a:solidFill>
                <a:latin typeface="Aptos" panose="020B0004020202020204" pitchFamily="34" charset="0"/>
              </a:rPr>
              <a:t>: </a:t>
            </a:r>
            <a:r>
              <a:rPr lang="en-GB" sz="1500" dirty="0">
                <a:solidFill>
                  <a:srgbClr val="004B90"/>
                </a:solidFill>
                <a:latin typeface="Aptos" panose="020B0004020202020204" pitchFamily="34" charset="0"/>
              </a:rPr>
              <a:t>Mae </a:t>
            </a:r>
            <a:r>
              <a:rPr lang="en-GB" sz="1500" dirty="0" err="1">
                <a:solidFill>
                  <a:srgbClr val="004B90"/>
                </a:solidFill>
                <a:latin typeface="Aptos" panose="020B0004020202020204" pitchFamily="34" charset="0"/>
              </a:rPr>
              <a:t>defnyddio'r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amgylchedd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cyfrannu</a:t>
            </a:r>
            <a:r>
              <a:rPr lang="en-GB" sz="1500" dirty="0">
                <a:solidFill>
                  <a:srgbClr val="004B90"/>
                </a:solidFill>
                <a:latin typeface="Aptos" panose="020B0004020202020204" pitchFamily="34" charset="0"/>
              </a:rPr>
              <a:t> at </a:t>
            </a:r>
            <a:r>
              <a:rPr lang="en-GB" sz="1500" dirty="0" err="1">
                <a:solidFill>
                  <a:srgbClr val="004B90"/>
                </a:solidFill>
                <a:latin typeface="Aptos" panose="020B0004020202020204" pitchFamily="34" charset="0"/>
              </a:rPr>
              <a:t>achosion</a:t>
            </a:r>
            <a:r>
              <a:rPr lang="en-GB" sz="1500" dirty="0">
                <a:solidFill>
                  <a:srgbClr val="004B90"/>
                </a:solidFill>
                <a:latin typeface="Aptos" panose="020B0004020202020204" pitchFamily="34" charset="0"/>
              </a:rPr>
              <a:t> is o </a:t>
            </a:r>
            <a:r>
              <a:rPr lang="en-GB" sz="1500" dirty="0" err="1">
                <a:solidFill>
                  <a:srgbClr val="004B90"/>
                </a:solidFill>
                <a:latin typeface="Aptos" panose="020B0004020202020204" pitchFamily="34" charset="0"/>
              </a:rPr>
              <a:t>ymddygiad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heriol</a:t>
            </a:r>
            <a:r>
              <a:rPr lang="en-GB" sz="1500" dirty="0">
                <a:solidFill>
                  <a:srgbClr val="004B90"/>
                </a:solidFill>
                <a:latin typeface="Aptos" panose="020B0004020202020204" pitchFamily="34" charset="0"/>
              </a:rPr>
              <a:t> ac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helpu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disgyblion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reoli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emosiynau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Mae'n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annog</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cymryd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risg</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mewn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amgylchedd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diogel</a:t>
            </a:r>
            <a:r>
              <a:rPr lang="en-GB" sz="1500" dirty="0">
                <a:solidFill>
                  <a:srgbClr val="004B90"/>
                </a:solidFill>
                <a:latin typeface="Aptos" panose="020B0004020202020204" pitchFamily="34" charset="0"/>
              </a:rPr>
              <a:t>.
</a:t>
            </a:r>
          </a:p>
          <a:p>
            <a:r>
              <a:rPr lang="en-GB" sz="1500" b="1" dirty="0" err="1">
                <a:solidFill>
                  <a:srgbClr val="004B90"/>
                </a:solidFill>
                <a:latin typeface="Aptos" panose="020B0004020202020204" pitchFamily="34" charset="0"/>
              </a:rPr>
              <a:t>Rôl</a:t>
            </a:r>
            <a:r>
              <a:rPr lang="en-GB" sz="1500" b="1" dirty="0">
                <a:solidFill>
                  <a:srgbClr val="004B90"/>
                </a:solidFill>
                <a:latin typeface="Aptos" panose="020B0004020202020204" pitchFamily="34" charset="0"/>
              </a:rPr>
              <a:t> Staff: </a:t>
            </a:r>
            <a:r>
              <a:rPr lang="en-GB" sz="1500" dirty="0">
                <a:solidFill>
                  <a:srgbClr val="004B90"/>
                </a:solidFill>
                <a:latin typeface="Aptos" panose="020B0004020202020204" pitchFamily="34" charset="0"/>
              </a:rPr>
              <a:t>Mae </a:t>
            </a:r>
            <a:r>
              <a:rPr lang="en-GB" sz="1500" dirty="0" err="1">
                <a:solidFill>
                  <a:srgbClr val="004B90"/>
                </a:solidFill>
                <a:latin typeface="Aptos" panose="020B0004020202020204" pitchFamily="34" charset="0"/>
              </a:rPr>
              <a:t>ymarferwyr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gweithredu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fel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hwyluswyr</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gan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ddefnyddio</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cwestiynau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agored</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ysgogi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meddwl</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dyfnach</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wrth</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annog</a:t>
            </a:r>
            <a:r>
              <a:rPr lang="en-GB" sz="1500" dirty="0">
                <a:solidFill>
                  <a:srgbClr val="004B90"/>
                </a:solidFill>
                <a:latin typeface="Aptos" panose="020B0004020202020204" pitchFamily="34" charset="0"/>
              </a:rPr>
              <a:t> plant </a:t>
            </a:r>
            <a:r>
              <a:rPr lang="en-GB" sz="1500" dirty="0" err="1">
                <a:solidFill>
                  <a:srgbClr val="004B90"/>
                </a:solidFill>
                <a:latin typeface="Aptos" panose="020B0004020202020204" pitchFamily="34" charset="0"/>
              </a:rPr>
              <a:t>i</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arwain</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chwarae</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eu</a:t>
            </a:r>
            <a:r>
              <a:rPr lang="en-GB" sz="1500" dirty="0">
                <a:solidFill>
                  <a:srgbClr val="004B90"/>
                </a:solidFill>
                <a:latin typeface="Aptos" panose="020B0004020202020204" pitchFamily="34" charset="0"/>
              </a:rPr>
              <a:t> </a:t>
            </a:r>
            <a:r>
              <a:rPr lang="en-GB" sz="1500" dirty="0" err="1">
                <a:solidFill>
                  <a:srgbClr val="004B90"/>
                </a:solidFill>
                <a:latin typeface="Aptos" panose="020B0004020202020204" pitchFamily="34" charset="0"/>
              </a:rPr>
              <a:t>hunain</a:t>
            </a:r>
            <a:r>
              <a:rPr lang="en-GB" sz="1500" dirty="0">
                <a:solidFill>
                  <a:srgbClr val="004B90"/>
                </a:solidFill>
                <a:latin typeface="Aptos" panose="020B0004020202020204" pitchFamily="34" charset="0"/>
              </a:rPr>
              <a:t>.</a:t>
            </a:r>
          </a:p>
        </p:txBody>
      </p:sp>
      <p:sp>
        <p:nvSpPr>
          <p:cNvPr id="6" name="TextBox 5">
            <a:extLst>
              <a:ext uri="{FF2B5EF4-FFF2-40B4-BE49-F238E27FC236}">
                <a16:creationId xmlns:a16="http://schemas.microsoft.com/office/drawing/2014/main" id="{817E0955-D74A-1204-F715-F99A61D7E9A4}"/>
              </a:ext>
            </a:extLst>
          </p:cNvPr>
          <p:cNvSpPr txBox="1"/>
          <p:nvPr/>
        </p:nvSpPr>
        <p:spPr>
          <a:xfrm>
            <a:off x="6431280" y="98153"/>
            <a:ext cx="5633720" cy="5632311"/>
          </a:xfrm>
          <a:prstGeom prst="rect">
            <a:avLst/>
          </a:prstGeom>
          <a:noFill/>
        </p:spPr>
        <p:txBody>
          <a:bodyPr wrap="square" rtlCol="0">
            <a:spAutoFit/>
          </a:bodyPr>
          <a:lstStyle/>
          <a:p>
            <a:pPr lvl="0" eaLnBrk="0" fontAlgn="base" hangingPunct="0">
              <a:spcBef>
                <a:spcPct val="0"/>
              </a:spcBef>
              <a:spcAft>
                <a:spcPct val="0"/>
              </a:spcAft>
            </a:pPr>
            <a:r>
              <a:rPr lang="en-US" altLang="en-US" sz="1500" b="1" dirty="0">
                <a:solidFill>
                  <a:srgbClr val="0A0A0A"/>
                </a:solidFill>
                <a:latin typeface="Aptos" panose="020B0004020202020204" pitchFamily="34" charset="0"/>
                <a:ea typeface="Google Sans"/>
              </a:rPr>
              <a:t>Key Aspects of Environmental Learning (</a:t>
            </a:r>
            <a:r>
              <a:rPr lang="en-US" altLang="en-US" sz="1500" b="1" dirty="0" err="1">
                <a:solidFill>
                  <a:srgbClr val="0A0A0A"/>
                </a:solidFill>
                <a:latin typeface="Aptos" panose="020B0004020202020204" pitchFamily="34" charset="0"/>
                <a:ea typeface="Google Sans"/>
              </a:rPr>
              <a:t>Estyn</a:t>
            </a:r>
            <a:r>
              <a:rPr lang="en-US" altLang="en-US" sz="1500" b="1" dirty="0">
                <a:solidFill>
                  <a:srgbClr val="0A0A0A"/>
                </a:solidFill>
                <a:latin typeface="Aptos" panose="020B0004020202020204" pitchFamily="34" charset="0"/>
                <a:ea typeface="Google Sans"/>
              </a:rPr>
              <a:t>):</a:t>
            </a:r>
            <a:endParaRPr lang="en-US" altLang="en-US" sz="1500" dirty="0">
              <a:latin typeface="Aptos" panose="020B0004020202020204" pitchFamily="34" charset="0"/>
            </a:endParaRPr>
          </a:p>
          <a:p>
            <a:pPr lvl="0" eaLnBrk="0" fontAlgn="base" hangingPunct="0">
              <a:spcBef>
                <a:spcPct val="0"/>
              </a:spcBef>
              <a:spcAft>
                <a:spcPct val="0"/>
              </a:spcAft>
              <a:buFontTx/>
              <a:buChar char="•"/>
            </a:pPr>
            <a:r>
              <a:rPr lang="en-US" altLang="en-US" sz="1500" b="1" dirty="0">
                <a:solidFill>
                  <a:srgbClr val="0A0A0A"/>
                </a:solidFill>
                <a:latin typeface="Aptos" panose="020B0004020202020204" pitchFamily="34" charset="0"/>
                <a:ea typeface="Google Sans"/>
              </a:rPr>
              <a:t>Outdoor Learning Benefits:</a:t>
            </a:r>
            <a:r>
              <a:rPr lang="en-US" altLang="en-US" sz="1500" dirty="0">
                <a:solidFill>
                  <a:srgbClr val="0A0A0A"/>
                </a:solidFill>
                <a:latin typeface="Aptos" panose="020B0004020202020204" pitchFamily="34" charset="0"/>
                <a:ea typeface="Google Sans"/>
              </a:rPr>
              <a:t> Regular outdoor sessions improve emotional regulation, foster curiosity, and boost engagement. Children become more self-aware and better at cooperating, while also developing gross and fine motor skills through activities like climbing and using real tools.</a:t>
            </a:r>
          </a:p>
          <a:p>
            <a:pPr lvl="0" eaLnBrk="0" fontAlgn="base" hangingPunct="0">
              <a:spcBef>
                <a:spcPct val="0"/>
              </a:spcBef>
              <a:spcAft>
                <a:spcPct val="0"/>
              </a:spcAft>
            </a:pPr>
            <a:endParaRPr lang="en-US" altLang="en-US" sz="1500" b="1" dirty="0">
              <a:solidFill>
                <a:srgbClr val="0A0A0A"/>
              </a:solidFill>
              <a:latin typeface="Aptos" panose="020B0004020202020204" pitchFamily="34" charset="0"/>
              <a:ea typeface="Google Sans"/>
            </a:endParaRPr>
          </a:p>
          <a:p>
            <a:pPr lvl="0" eaLnBrk="0" fontAlgn="base" hangingPunct="0">
              <a:spcBef>
                <a:spcPct val="0"/>
              </a:spcBef>
              <a:spcAft>
                <a:spcPct val="0"/>
              </a:spcAft>
            </a:pPr>
            <a:r>
              <a:rPr lang="en-US" altLang="en-US" sz="1500" b="1" dirty="0">
                <a:solidFill>
                  <a:srgbClr val="0A0A0A"/>
                </a:solidFill>
                <a:latin typeface="Aptos" panose="020B0004020202020204" pitchFamily="34" charset="0"/>
                <a:ea typeface="Google Sans"/>
              </a:rPr>
              <a:t>Creating Rich Environments:</a:t>
            </a:r>
            <a:r>
              <a:rPr lang="en-US" altLang="en-US" sz="1500" dirty="0">
                <a:solidFill>
                  <a:srgbClr val="0A0A0A"/>
                </a:solidFill>
                <a:latin typeface="Aptos" panose="020B0004020202020204" pitchFamily="34" charset="0"/>
                <a:ea typeface="Google Sans"/>
              </a:rPr>
              <a:t> Effective settings provide "open-ended", natural, and authentic resources (e.g., mud kitchens, wood, plants) that are accessible to children, enabling them to lead their own learning.</a:t>
            </a:r>
          </a:p>
          <a:p>
            <a:pPr lvl="0" eaLnBrk="0" fontAlgn="base" hangingPunct="0">
              <a:spcBef>
                <a:spcPct val="0"/>
              </a:spcBef>
              <a:spcAft>
                <a:spcPct val="0"/>
              </a:spcAft>
            </a:pPr>
            <a:endParaRPr lang="en-US" altLang="en-US" sz="1500" b="1" dirty="0">
              <a:solidFill>
                <a:srgbClr val="0A0A0A"/>
              </a:solidFill>
              <a:latin typeface="Aptos" panose="020B0004020202020204" pitchFamily="34" charset="0"/>
              <a:ea typeface="Google Sans"/>
            </a:endParaRPr>
          </a:p>
          <a:p>
            <a:pPr lvl="0" eaLnBrk="0" fontAlgn="base" hangingPunct="0">
              <a:spcBef>
                <a:spcPct val="0"/>
              </a:spcBef>
              <a:spcAft>
                <a:spcPct val="0"/>
              </a:spcAft>
            </a:pPr>
            <a:r>
              <a:rPr lang="en-US" altLang="en-US" sz="1500" b="1" dirty="0">
                <a:solidFill>
                  <a:srgbClr val="0A0A0A"/>
                </a:solidFill>
                <a:latin typeface="Aptos" panose="020B0004020202020204" pitchFamily="34" charset="0"/>
                <a:ea typeface="Google Sans"/>
              </a:rPr>
              <a:t>Curriculum Integration:</a:t>
            </a:r>
            <a:r>
              <a:rPr lang="en-US" altLang="en-US" sz="1500" dirty="0">
                <a:solidFill>
                  <a:srgbClr val="0A0A0A"/>
                </a:solidFill>
                <a:latin typeface="Aptos" panose="020B0004020202020204" pitchFamily="34" charset="0"/>
                <a:ea typeface="Google Sans"/>
              </a:rPr>
              <a:t> Outdoor learning is used to reinforce classroom lessons, such as using forest environments for numeracy (symmetry with leaves) or literacy and digital skills.</a:t>
            </a:r>
          </a:p>
          <a:p>
            <a:pPr lvl="0" eaLnBrk="0" fontAlgn="base" hangingPunct="0">
              <a:spcBef>
                <a:spcPct val="0"/>
              </a:spcBef>
              <a:spcAft>
                <a:spcPct val="0"/>
              </a:spcAft>
            </a:pPr>
            <a:endParaRPr lang="en-US" altLang="en-US" sz="1500" b="1" dirty="0">
              <a:solidFill>
                <a:srgbClr val="0A0A0A"/>
              </a:solidFill>
              <a:latin typeface="Aptos" panose="020B0004020202020204" pitchFamily="34" charset="0"/>
              <a:ea typeface="Google Sans"/>
            </a:endParaRPr>
          </a:p>
          <a:p>
            <a:pPr lvl="0" eaLnBrk="0" fontAlgn="base" hangingPunct="0">
              <a:spcBef>
                <a:spcPct val="0"/>
              </a:spcBef>
              <a:spcAft>
                <a:spcPct val="0"/>
              </a:spcAft>
            </a:pPr>
            <a:r>
              <a:rPr lang="en-US" altLang="en-US" sz="1500" b="1" dirty="0">
                <a:solidFill>
                  <a:srgbClr val="0A0A0A"/>
                </a:solidFill>
                <a:latin typeface="Aptos" panose="020B0004020202020204" pitchFamily="34" charset="0"/>
                <a:ea typeface="Google Sans"/>
              </a:rPr>
              <a:t>Impact on Well-being and Behavior:</a:t>
            </a:r>
            <a:r>
              <a:rPr lang="en-US" altLang="en-US" sz="1500" dirty="0">
                <a:solidFill>
                  <a:srgbClr val="0A0A0A"/>
                </a:solidFill>
                <a:latin typeface="Aptos" panose="020B0004020202020204" pitchFamily="34" charset="0"/>
                <a:ea typeface="Google Sans"/>
              </a:rPr>
              <a:t> Using the environment contributes to lower instances of challenging behavior and helps pupils manage emotions. It encourages risk-taking in a safe environment.</a:t>
            </a:r>
          </a:p>
          <a:p>
            <a:pPr lvl="0" eaLnBrk="0" fontAlgn="base" hangingPunct="0">
              <a:spcBef>
                <a:spcPct val="0"/>
              </a:spcBef>
              <a:spcAft>
                <a:spcPct val="0"/>
              </a:spcAft>
            </a:pPr>
            <a:endParaRPr lang="en-US" altLang="en-US" sz="1500" b="1" dirty="0">
              <a:solidFill>
                <a:srgbClr val="0A0A0A"/>
              </a:solidFill>
              <a:latin typeface="Aptos" panose="020B0004020202020204" pitchFamily="34" charset="0"/>
              <a:ea typeface="Google Sans"/>
            </a:endParaRPr>
          </a:p>
          <a:p>
            <a:pPr lvl="0" eaLnBrk="0" fontAlgn="base" hangingPunct="0">
              <a:spcBef>
                <a:spcPct val="0"/>
              </a:spcBef>
              <a:spcAft>
                <a:spcPct val="0"/>
              </a:spcAft>
            </a:pPr>
            <a:r>
              <a:rPr lang="en-US" altLang="en-US" sz="1500" b="1" dirty="0">
                <a:solidFill>
                  <a:srgbClr val="0A0A0A"/>
                </a:solidFill>
                <a:latin typeface="Aptos" panose="020B0004020202020204" pitchFamily="34" charset="0"/>
                <a:ea typeface="Google Sans"/>
              </a:rPr>
              <a:t>Role of Staff:</a:t>
            </a:r>
            <a:r>
              <a:rPr lang="en-US" altLang="en-US" sz="1500" dirty="0">
                <a:solidFill>
                  <a:srgbClr val="0A0A0A"/>
                </a:solidFill>
                <a:latin typeface="Aptos" panose="020B0004020202020204" pitchFamily="34" charset="0"/>
                <a:ea typeface="Google Sans"/>
              </a:rPr>
              <a:t> Practitioners act as facilitators, using open questioning to prompt deeper thinking while encouraging children to lead their own play. </a:t>
            </a:r>
          </a:p>
        </p:txBody>
      </p:sp>
    </p:spTree>
    <p:extLst>
      <p:ext uri="{BB962C8B-B14F-4D97-AF65-F5344CB8AC3E}">
        <p14:creationId xmlns:p14="http://schemas.microsoft.com/office/powerpoint/2010/main" val="3203678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FD208-0476-4EDA-F7C8-34EEE4605D4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CB29E4F-01F3-F553-86F7-55F09DF1FBBC}"/>
              </a:ext>
            </a:extLst>
          </p:cNvPr>
          <p:cNvPicPr>
            <a:picLocks noChangeAspect="1"/>
          </p:cNvPicPr>
          <p:nvPr/>
        </p:nvPicPr>
        <p:blipFill>
          <a:blip r:embed="rId3"/>
          <a:stretch>
            <a:fillRect/>
          </a:stretch>
        </p:blipFill>
        <p:spPr>
          <a:xfrm>
            <a:off x="-6348" y="5584777"/>
            <a:ext cx="12196757" cy="1276445"/>
          </a:xfrm>
          <a:prstGeom prst="rect">
            <a:avLst/>
          </a:prstGeom>
        </p:spPr>
      </p:pic>
      <p:sp>
        <p:nvSpPr>
          <p:cNvPr id="5" name="TextBox 4">
            <a:extLst>
              <a:ext uri="{FF2B5EF4-FFF2-40B4-BE49-F238E27FC236}">
                <a16:creationId xmlns:a16="http://schemas.microsoft.com/office/drawing/2014/main" id="{BDB3CA39-12E4-4461-50AC-930CEEA2D73C}"/>
              </a:ext>
            </a:extLst>
          </p:cNvPr>
          <p:cNvSpPr txBox="1"/>
          <p:nvPr/>
        </p:nvSpPr>
        <p:spPr>
          <a:xfrm>
            <a:off x="1435100" y="4985435"/>
            <a:ext cx="10309860" cy="369332"/>
          </a:xfrm>
          <a:prstGeom prst="rect">
            <a:avLst/>
          </a:prstGeom>
          <a:noFill/>
        </p:spPr>
        <p:txBody>
          <a:bodyPr wrap="square">
            <a:spAutoFit/>
          </a:bodyPr>
          <a:lstStyle/>
          <a:p>
            <a:r>
              <a:rPr lang="en-GB" dirty="0">
                <a:hlinkClick r:id="rId4">
                  <a:extLst>
                    <a:ext uri="{A12FA001-AC4F-418D-AE19-62706E023703}">
                      <ahyp:hlinkClr xmlns:ahyp="http://schemas.microsoft.com/office/drawing/2018/hyperlinkcolor" val="tx"/>
                    </a:ext>
                  </a:extLst>
                </a:hlinkClick>
              </a:rPr>
              <a:t>The use of the outdoor learning environment to support pupils learning and well-being - Estyn</a:t>
            </a:r>
            <a:endParaRPr lang="en-GB" dirty="0"/>
          </a:p>
        </p:txBody>
      </p:sp>
      <p:sp>
        <p:nvSpPr>
          <p:cNvPr id="7" name="TextBox 6">
            <a:extLst>
              <a:ext uri="{FF2B5EF4-FFF2-40B4-BE49-F238E27FC236}">
                <a16:creationId xmlns:a16="http://schemas.microsoft.com/office/drawing/2014/main" id="{3B5D1191-6EEB-2D68-5F0B-C63F01CD692F}"/>
              </a:ext>
            </a:extLst>
          </p:cNvPr>
          <p:cNvSpPr txBox="1"/>
          <p:nvPr/>
        </p:nvSpPr>
        <p:spPr>
          <a:xfrm>
            <a:off x="1517015" y="4501098"/>
            <a:ext cx="9150029" cy="369332"/>
          </a:xfrm>
          <a:prstGeom prst="rect">
            <a:avLst/>
          </a:prstGeom>
          <a:noFill/>
        </p:spPr>
        <p:txBody>
          <a:bodyPr wrap="square">
            <a:spAutoFit/>
          </a:bodyPr>
          <a:lstStyle/>
          <a:p>
            <a:r>
              <a:rPr lang="en-GB" dirty="0">
                <a:hlinkClick r:id="rId5"/>
              </a:rPr>
              <a:t>Using the outdoor learning environment to support pupils' learning and wellbeing - Estyn</a:t>
            </a:r>
            <a:endParaRPr lang="en-GB" dirty="0"/>
          </a:p>
        </p:txBody>
      </p:sp>
      <p:pic>
        <p:nvPicPr>
          <p:cNvPr id="9" name="Picture 8">
            <a:extLst>
              <a:ext uri="{FF2B5EF4-FFF2-40B4-BE49-F238E27FC236}">
                <a16:creationId xmlns:a16="http://schemas.microsoft.com/office/drawing/2014/main" id="{0236D347-AB92-E007-6A5A-50770A4B395C}"/>
              </a:ext>
            </a:extLst>
          </p:cNvPr>
          <p:cNvPicPr>
            <a:picLocks noChangeAspect="1"/>
          </p:cNvPicPr>
          <p:nvPr/>
        </p:nvPicPr>
        <p:blipFill>
          <a:blip r:embed="rId6"/>
          <a:stretch>
            <a:fillRect/>
          </a:stretch>
        </p:blipFill>
        <p:spPr>
          <a:xfrm>
            <a:off x="7174324" y="723293"/>
            <a:ext cx="4868996" cy="3547795"/>
          </a:xfrm>
          <a:prstGeom prst="rect">
            <a:avLst/>
          </a:prstGeom>
        </p:spPr>
      </p:pic>
      <p:sp>
        <p:nvSpPr>
          <p:cNvPr id="10" name="TextBox 9">
            <a:extLst>
              <a:ext uri="{FF2B5EF4-FFF2-40B4-BE49-F238E27FC236}">
                <a16:creationId xmlns:a16="http://schemas.microsoft.com/office/drawing/2014/main" id="{6761E9E4-5292-FAF6-C67B-BE0F2A472F49}"/>
              </a:ext>
            </a:extLst>
          </p:cNvPr>
          <p:cNvSpPr txBox="1"/>
          <p:nvPr/>
        </p:nvSpPr>
        <p:spPr>
          <a:xfrm>
            <a:off x="822960" y="973696"/>
            <a:ext cx="6136640" cy="3046988"/>
          </a:xfrm>
          <a:prstGeom prst="rect">
            <a:avLst/>
          </a:prstGeom>
          <a:noFill/>
        </p:spPr>
        <p:txBody>
          <a:bodyPr wrap="square" rtlCol="0">
            <a:spAutoFit/>
          </a:bodyPr>
          <a:lstStyle/>
          <a:p>
            <a:r>
              <a:rPr lang="cy-GB" sz="2400" b="1" dirty="0">
                <a:solidFill>
                  <a:srgbClr val="004B90"/>
                </a:solidFill>
                <a:latin typeface="Aptos" panose="020B0004020202020204" pitchFamily="34" charset="0"/>
              </a:rPr>
              <a:t>Beth yw’r 6 effaith gadarnhaol i ddysgu a lles mewn amgylchedd dysgu awyr agored?</a:t>
            </a:r>
          </a:p>
          <a:p>
            <a:endParaRPr lang="cy-GB" sz="2400" dirty="0">
              <a:latin typeface="Aptos" panose="020B0004020202020204" pitchFamily="34" charset="0"/>
            </a:endParaRPr>
          </a:p>
          <a:p>
            <a:endParaRPr lang="cy-GB" sz="2400" b="1" dirty="0">
              <a:latin typeface="Aptos" panose="020B0004020202020204" pitchFamily="34" charset="0"/>
            </a:endParaRPr>
          </a:p>
          <a:p>
            <a:r>
              <a:rPr lang="cy-GB" sz="2400" b="1" dirty="0" err="1">
                <a:latin typeface="Aptos" panose="020B0004020202020204" pitchFamily="34" charset="0"/>
              </a:rPr>
              <a:t>What</a:t>
            </a:r>
            <a:r>
              <a:rPr lang="cy-GB" sz="2400" b="1" dirty="0">
                <a:latin typeface="Aptos" panose="020B0004020202020204" pitchFamily="34" charset="0"/>
              </a:rPr>
              <a:t> </a:t>
            </a:r>
            <a:r>
              <a:rPr lang="cy-GB" sz="2400" b="1" dirty="0" err="1">
                <a:latin typeface="Aptos" panose="020B0004020202020204" pitchFamily="34" charset="0"/>
              </a:rPr>
              <a:t>are</a:t>
            </a:r>
            <a:r>
              <a:rPr lang="cy-GB" sz="2400" b="1" dirty="0">
                <a:latin typeface="Aptos" panose="020B0004020202020204" pitchFamily="34" charset="0"/>
              </a:rPr>
              <a:t> the 6 </a:t>
            </a:r>
            <a:r>
              <a:rPr lang="cy-GB" sz="2400" b="1" dirty="0" err="1">
                <a:latin typeface="Aptos" panose="020B0004020202020204" pitchFamily="34" charset="0"/>
              </a:rPr>
              <a:t>positive</a:t>
            </a:r>
            <a:r>
              <a:rPr lang="cy-GB" sz="2400" b="1" dirty="0">
                <a:latin typeface="Aptos" panose="020B0004020202020204" pitchFamily="34" charset="0"/>
              </a:rPr>
              <a:t> </a:t>
            </a:r>
            <a:r>
              <a:rPr lang="cy-GB" sz="2400" b="1" dirty="0" err="1">
                <a:latin typeface="Aptos" panose="020B0004020202020204" pitchFamily="34" charset="0"/>
              </a:rPr>
              <a:t>effects</a:t>
            </a:r>
            <a:r>
              <a:rPr lang="cy-GB" sz="2400" b="1" dirty="0">
                <a:latin typeface="Aptos" panose="020B0004020202020204" pitchFamily="34" charset="0"/>
              </a:rPr>
              <a:t> of </a:t>
            </a:r>
            <a:r>
              <a:rPr lang="cy-GB" sz="2400" b="1" dirty="0" err="1">
                <a:latin typeface="Aptos" panose="020B0004020202020204" pitchFamily="34" charset="0"/>
              </a:rPr>
              <a:t>learning</a:t>
            </a:r>
            <a:r>
              <a:rPr lang="cy-GB" sz="2400" b="1" dirty="0">
                <a:latin typeface="Aptos" panose="020B0004020202020204" pitchFamily="34" charset="0"/>
              </a:rPr>
              <a:t> </a:t>
            </a:r>
            <a:r>
              <a:rPr lang="cy-GB" sz="2400" b="1" dirty="0" err="1">
                <a:latin typeface="Aptos" panose="020B0004020202020204" pitchFamily="34" charset="0"/>
              </a:rPr>
              <a:t>and</a:t>
            </a:r>
            <a:r>
              <a:rPr lang="cy-GB" sz="2400" b="1" dirty="0">
                <a:latin typeface="Aptos" panose="020B0004020202020204" pitchFamily="34" charset="0"/>
              </a:rPr>
              <a:t> </a:t>
            </a:r>
            <a:r>
              <a:rPr lang="cy-GB" sz="2400" b="1" dirty="0" err="1">
                <a:latin typeface="Aptos" panose="020B0004020202020204" pitchFamily="34" charset="0"/>
              </a:rPr>
              <a:t>wellbeing</a:t>
            </a:r>
            <a:r>
              <a:rPr lang="cy-GB" sz="2400" b="1" dirty="0">
                <a:latin typeface="Aptos" panose="020B0004020202020204" pitchFamily="34" charset="0"/>
              </a:rPr>
              <a:t> </a:t>
            </a:r>
            <a:r>
              <a:rPr lang="cy-GB" sz="2400" b="1" dirty="0" err="1">
                <a:latin typeface="Aptos" panose="020B0004020202020204" pitchFamily="34" charset="0"/>
              </a:rPr>
              <a:t>in</a:t>
            </a:r>
            <a:r>
              <a:rPr lang="cy-GB" sz="2400" b="1" dirty="0">
                <a:latin typeface="Aptos" panose="020B0004020202020204" pitchFamily="34" charset="0"/>
              </a:rPr>
              <a:t> the </a:t>
            </a:r>
            <a:r>
              <a:rPr lang="cy-GB" sz="2400" b="1" dirty="0" err="1">
                <a:latin typeface="Aptos" panose="020B0004020202020204" pitchFamily="34" charset="0"/>
              </a:rPr>
              <a:t>outdoor</a:t>
            </a:r>
            <a:r>
              <a:rPr lang="cy-GB" sz="2400" b="1" dirty="0">
                <a:latin typeface="Aptos" panose="020B0004020202020204" pitchFamily="34" charset="0"/>
              </a:rPr>
              <a:t> </a:t>
            </a:r>
            <a:r>
              <a:rPr lang="cy-GB" sz="2400" b="1" dirty="0" err="1">
                <a:latin typeface="Aptos" panose="020B0004020202020204" pitchFamily="34" charset="0"/>
              </a:rPr>
              <a:t>learning</a:t>
            </a:r>
            <a:r>
              <a:rPr lang="cy-GB" sz="2400" b="1" dirty="0">
                <a:latin typeface="Aptos" panose="020B0004020202020204" pitchFamily="34" charset="0"/>
              </a:rPr>
              <a:t> </a:t>
            </a:r>
            <a:r>
              <a:rPr lang="cy-GB" sz="2400" b="1" dirty="0" err="1">
                <a:latin typeface="Aptos" panose="020B0004020202020204" pitchFamily="34" charset="0"/>
              </a:rPr>
              <a:t>environment</a:t>
            </a:r>
            <a:r>
              <a:rPr lang="cy-GB" sz="2400" b="1" dirty="0">
                <a:latin typeface="Aptos" panose="020B0004020202020204" pitchFamily="34" charset="0"/>
              </a:rPr>
              <a:t>?</a:t>
            </a:r>
            <a:endParaRPr lang="en-GB" sz="2400" b="1" dirty="0">
              <a:latin typeface="Aptos" panose="020B0004020202020204" pitchFamily="34" charset="0"/>
            </a:endParaRPr>
          </a:p>
        </p:txBody>
      </p:sp>
    </p:spTree>
    <p:extLst>
      <p:ext uri="{BB962C8B-B14F-4D97-AF65-F5344CB8AC3E}">
        <p14:creationId xmlns:p14="http://schemas.microsoft.com/office/powerpoint/2010/main" val="4114146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2E428-2EDE-0F27-5F76-BED0C3D4BB65}"/>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F2FDD2BD-D5F6-B984-360E-93643C072F4F}"/>
              </a:ext>
            </a:extLst>
          </p:cNvPr>
          <p:cNvPicPr>
            <a:picLocks noChangeAspect="1"/>
          </p:cNvPicPr>
          <p:nvPr/>
        </p:nvPicPr>
        <p:blipFill>
          <a:blip r:embed="rId3"/>
          <a:stretch>
            <a:fillRect/>
          </a:stretch>
        </p:blipFill>
        <p:spPr>
          <a:xfrm>
            <a:off x="-6348" y="5584777"/>
            <a:ext cx="12196757" cy="1276445"/>
          </a:xfrm>
          <a:prstGeom prst="rect">
            <a:avLst/>
          </a:prstGeom>
        </p:spPr>
      </p:pic>
      <p:sp>
        <p:nvSpPr>
          <p:cNvPr id="6" name="TextBox 5">
            <a:extLst>
              <a:ext uri="{FF2B5EF4-FFF2-40B4-BE49-F238E27FC236}">
                <a16:creationId xmlns:a16="http://schemas.microsoft.com/office/drawing/2014/main" id="{99BDF99C-BB91-A972-404C-42270A0FB4D5}"/>
              </a:ext>
            </a:extLst>
          </p:cNvPr>
          <p:cNvSpPr txBox="1"/>
          <p:nvPr/>
        </p:nvSpPr>
        <p:spPr>
          <a:xfrm>
            <a:off x="3041490" y="4853355"/>
            <a:ext cx="6101080" cy="646331"/>
          </a:xfrm>
          <a:prstGeom prst="rect">
            <a:avLst/>
          </a:prstGeom>
          <a:noFill/>
        </p:spPr>
        <p:txBody>
          <a:bodyPr wrap="square">
            <a:spAutoFit/>
          </a:bodyPr>
          <a:lstStyle/>
          <a:p>
            <a:r>
              <a:rPr lang="en-GB" dirty="0">
                <a:hlinkClick r:id="rId4"/>
              </a:rPr>
              <a:t>Natural Resources Wales / Increased role for outdoor learning and natural environment in new school curriculum</a:t>
            </a:r>
            <a:endParaRPr lang="en-GB" dirty="0"/>
          </a:p>
        </p:txBody>
      </p:sp>
      <p:pic>
        <p:nvPicPr>
          <p:cNvPr id="8" name="Picture 7">
            <a:extLst>
              <a:ext uri="{FF2B5EF4-FFF2-40B4-BE49-F238E27FC236}">
                <a16:creationId xmlns:a16="http://schemas.microsoft.com/office/drawing/2014/main" id="{2EFC1923-8F72-A553-5483-0ECC76725DED}"/>
              </a:ext>
            </a:extLst>
          </p:cNvPr>
          <p:cNvPicPr>
            <a:picLocks noChangeAspect="1"/>
          </p:cNvPicPr>
          <p:nvPr/>
        </p:nvPicPr>
        <p:blipFill>
          <a:blip r:embed="rId5"/>
          <a:stretch>
            <a:fillRect/>
          </a:stretch>
        </p:blipFill>
        <p:spPr>
          <a:xfrm>
            <a:off x="1675566" y="1180466"/>
            <a:ext cx="8547948" cy="3672889"/>
          </a:xfrm>
          <a:prstGeom prst="rect">
            <a:avLst/>
          </a:prstGeom>
        </p:spPr>
      </p:pic>
      <p:sp>
        <p:nvSpPr>
          <p:cNvPr id="9" name="TextBox 8">
            <a:extLst>
              <a:ext uri="{FF2B5EF4-FFF2-40B4-BE49-F238E27FC236}">
                <a16:creationId xmlns:a16="http://schemas.microsoft.com/office/drawing/2014/main" id="{4C440874-05EC-D00C-F222-92481E6B99B4}"/>
              </a:ext>
            </a:extLst>
          </p:cNvPr>
          <p:cNvSpPr txBox="1"/>
          <p:nvPr/>
        </p:nvSpPr>
        <p:spPr>
          <a:xfrm>
            <a:off x="518160" y="213360"/>
            <a:ext cx="11501120" cy="1107996"/>
          </a:xfrm>
          <a:prstGeom prst="rect">
            <a:avLst/>
          </a:prstGeom>
          <a:noFill/>
        </p:spPr>
        <p:txBody>
          <a:bodyPr wrap="square" rtlCol="0">
            <a:spAutoFit/>
          </a:bodyPr>
          <a:lstStyle/>
          <a:p>
            <a:r>
              <a:rPr lang="cy-GB" sz="2400" b="1" dirty="0">
                <a:solidFill>
                  <a:srgbClr val="004B90"/>
                </a:solidFill>
                <a:latin typeface="Aptos" panose="020B0004020202020204" pitchFamily="34" charset="0"/>
              </a:rPr>
              <a:t>Yn ôl Llywodraeth Cymru, beth yw prif fanteision dysgu yn yr awyr agored?</a:t>
            </a:r>
          </a:p>
          <a:p>
            <a:r>
              <a:rPr lang="cy-GB" sz="2400" b="1" dirty="0" err="1">
                <a:latin typeface="Aptos" panose="020B0004020202020204" pitchFamily="34" charset="0"/>
              </a:rPr>
              <a:t>According</a:t>
            </a:r>
            <a:r>
              <a:rPr lang="cy-GB" sz="2400" b="1" dirty="0">
                <a:latin typeface="Aptos" panose="020B0004020202020204" pitchFamily="34" charset="0"/>
              </a:rPr>
              <a:t> to Welsh </a:t>
            </a:r>
            <a:r>
              <a:rPr lang="cy-GB" sz="2400" b="1" dirty="0" err="1">
                <a:latin typeface="Aptos" panose="020B0004020202020204" pitchFamily="34" charset="0"/>
              </a:rPr>
              <a:t>Government</a:t>
            </a:r>
            <a:r>
              <a:rPr lang="cy-GB" sz="2400" b="1" dirty="0">
                <a:latin typeface="Aptos" panose="020B0004020202020204" pitchFamily="34" charset="0"/>
              </a:rPr>
              <a:t>, </a:t>
            </a:r>
            <a:r>
              <a:rPr lang="cy-GB" sz="2400" b="1" dirty="0" err="1">
                <a:latin typeface="Aptos" panose="020B0004020202020204" pitchFamily="34" charset="0"/>
              </a:rPr>
              <a:t>what</a:t>
            </a:r>
            <a:r>
              <a:rPr lang="cy-GB" sz="2400" b="1" dirty="0">
                <a:latin typeface="Aptos" panose="020B0004020202020204" pitchFamily="34" charset="0"/>
              </a:rPr>
              <a:t> </a:t>
            </a:r>
            <a:r>
              <a:rPr lang="cy-GB" sz="2400" b="1" dirty="0" err="1">
                <a:latin typeface="Aptos" panose="020B0004020202020204" pitchFamily="34" charset="0"/>
              </a:rPr>
              <a:t>are</a:t>
            </a:r>
            <a:r>
              <a:rPr lang="cy-GB" sz="2400" b="1" dirty="0">
                <a:latin typeface="Aptos" panose="020B0004020202020204" pitchFamily="34" charset="0"/>
              </a:rPr>
              <a:t> the main </a:t>
            </a:r>
            <a:r>
              <a:rPr lang="cy-GB" sz="2400" b="1" dirty="0" err="1">
                <a:latin typeface="Aptos" panose="020B0004020202020204" pitchFamily="34" charset="0"/>
              </a:rPr>
              <a:t>benefits</a:t>
            </a:r>
            <a:r>
              <a:rPr lang="cy-GB" sz="2400" b="1" dirty="0">
                <a:latin typeface="Aptos" panose="020B0004020202020204" pitchFamily="34" charset="0"/>
              </a:rPr>
              <a:t> of </a:t>
            </a:r>
            <a:r>
              <a:rPr lang="cy-GB" sz="2400" b="1" dirty="0" err="1">
                <a:latin typeface="Aptos" panose="020B0004020202020204" pitchFamily="34" charset="0"/>
              </a:rPr>
              <a:t>outdoor</a:t>
            </a:r>
            <a:r>
              <a:rPr lang="cy-GB" sz="2400" b="1" dirty="0">
                <a:latin typeface="Aptos" panose="020B0004020202020204" pitchFamily="34" charset="0"/>
              </a:rPr>
              <a:t> </a:t>
            </a:r>
            <a:r>
              <a:rPr lang="cy-GB" sz="2400" b="1" dirty="0" err="1">
                <a:latin typeface="Aptos" panose="020B0004020202020204" pitchFamily="34" charset="0"/>
              </a:rPr>
              <a:t>learning</a:t>
            </a:r>
            <a:r>
              <a:rPr lang="cy-GB" sz="2400" b="1" dirty="0"/>
              <a:t>?</a:t>
            </a:r>
          </a:p>
          <a:p>
            <a:endParaRPr lang="en-GB" dirty="0"/>
          </a:p>
        </p:txBody>
      </p:sp>
    </p:spTree>
    <p:extLst>
      <p:ext uri="{BB962C8B-B14F-4D97-AF65-F5344CB8AC3E}">
        <p14:creationId xmlns:p14="http://schemas.microsoft.com/office/powerpoint/2010/main" val="3584962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19379" y="615063"/>
            <a:ext cx="3868340" cy="823912"/>
          </a:xfrm>
        </p:spPr>
        <p:txBody>
          <a:bodyPr/>
          <a:lstStyle/>
          <a:p>
            <a:r>
              <a:rPr lang="cy-GB" sz="2600" dirty="0">
                <a:solidFill>
                  <a:srgbClr val="004B90"/>
                </a:solidFill>
                <a:latin typeface="Aptos" panose="020B0004020202020204" pitchFamily="34" charset="0"/>
              </a:rPr>
              <a:t>Yr amgylchedd dysgu: mynd yn ddyfnach </a:t>
            </a:r>
          </a:p>
        </p:txBody>
      </p:sp>
      <p:sp>
        <p:nvSpPr>
          <p:cNvPr id="5" name="Text Placeholder 4"/>
          <p:cNvSpPr>
            <a:spLocks noGrp="1"/>
          </p:cNvSpPr>
          <p:nvPr>
            <p:ph type="body" sz="quarter" idx="3"/>
          </p:nvPr>
        </p:nvSpPr>
        <p:spPr>
          <a:xfrm>
            <a:off x="7504283" y="519520"/>
            <a:ext cx="4698780" cy="823912"/>
          </a:xfrm>
        </p:spPr>
        <p:txBody>
          <a:bodyPr/>
          <a:lstStyle/>
          <a:p>
            <a:pPr algn="ctr"/>
            <a:r>
              <a:rPr lang="en-GB" sz="2600" dirty="0">
                <a:latin typeface="Aptos" panose="020B0004020202020204" pitchFamily="34" charset="0"/>
              </a:rPr>
              <a:t>The learning environment: going deeper</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13398" y="2684121"/>
            <a:ext cx="3689519" cy="2789238"/>
          </a:xfrm>
          <a:prstGeom prst="rect">
            <a:avLst/>
          </a:prstGeom>
          <a:ln w="57150">
            <a:solidFill>
              <a:srgbClr val="0070C0"/>
            </a:solidFill>
          </a:ln>
        </p:spPr>
      </p:pic>
      <p:sp>
        <p:nvSpPr>
          <p:cNvPr id="9" name="TextBox 8"/>
          <p:cNvSpPr txBox="1"/>
          <p:nvPr/>
        </p:nvSpPr>
        <p:spPr>
          <a:xfrm>
            <a:off x="2954692" y="6241451"/>
            <a:ext cx="7813902" cy="954107"/>
          </a:xfrm>
          <a:prstGeom prst="rect">
            <a:avLst/>
          </a:prstGeom>
          <a:noFill/>
        </p:spPr>
        <p:txBody>
          <a:bodyPr wrap="square" rtlCol="0">
            <a:spAutoFit/>
          </a:bodyPr>
          <a:lstStyle/>
          <a:p>
            <a:r>
              <a:rPr lang="en-GB" sz="1000" dirty="0">
                <a:latin typeface="Comic Sans MS" panose="030F0702030302020204" pitchFamily="66" charset="0"/>
                <a:hlinkClick r:id="rId4"/>
              </a:rPr>
              <a:t>http://www.huffingtonpost.com/entry/eye-opening-video-will-make-adults-reconsider-the-way-they-talk-to-children_us_57b36f62e4b0edfa80d9ddcc</a:t>
            </a:r>
            <a:endParaRPr lang="en-GB" sz="1000" dirty="0">
              <a:latin typeface="Comic Sans MS" panose="030F0702030302020204" pitchFamily="66" charset="0"/>
            </a:endParaRPr>
          </a:p>
          <a:p>
            <a:endParaRPr lang="en-GB" dirty="0"/>
          </a:p>
          <a:p>
            <a:endParaRPr lang="en-GB" dirty="0"/>
          </a:p>
        </p:txBody>
      </p:sp>
      <p:sp>
        <p:nvSpPr>
          <p:cNvPr id="4" name="TextBox 3">
            <a:extLst>
              <a:ext uri="{FF2B5EF4-FFF2-40B4-BE49-F238E27FC236}">
                <a16:creationId xmlns:a16="http://schemas.microsoft.com/office/drawing/2014/main" id="{CDFBBB46-0DC2-5D6F-4C82-4023EF06BBB0}"/>
              </a:ext>
            </a:extLst>
          </p:cNvPr>
          <p:cNvSpPr txBox="1"/>
          <p:nvPr/>
        </p:nvSpPr>
        <p:spPr>
          <a:xfrm>
            <a:off x="8290560" y="1621044"/>
            <a:ext cx="3901440" cy="4560223"/>
          </a:xfrm>
          <a:prstGeom prst="rect">
            <a:avLst/>
          </a:prstGeom>
          <a:noFill/>
        </p:spPr>
        <p:txBody>
          <a:bodyPr wrap="square">
            <a:spAutoFit/>
          </a:bodyPr>
          <a:lstStyle/>
          <a:p>
            <a:pPr algn="l">
              <a:spcBef>
                <a:spcPts val="2250"/>
              </a:spcBef>
              <a:spcAft>
                <a:spcPts val="2250"/>
              </a:spcAft>
              <a:buNone/>
            </a:pPr>
            <a:r>
              <a:rPr lang="en-GB" b="0" i="0" u="sng" dirty="0">
                <a:solidFill>
                  <a:srgbClr val="1B7686"/>
                </a:solidFill>
                <a:effectLst/>
                <a:latin typeface="Aptos" panose="020B0004020202020204" pitchFamily="34" charset="0"/>
                <a:hlinkClick r:id="rId5"/>
              </a:rPr>
              <a:t>The Atlanta Speech School</a:t>
            </a:r>
            <a:r>
              <a:rPr lang="en-GB" b="0" i="0" dirty="0">
                <a:solidFill>
                  <a:srgbClr val="000000"/>
                </a:solidFill>
                <a:effectLst/>
                <a:latin typeface="Aptos" panose="020B0004020202020204" pitchFamily="34" charset="0"/>
              </a:rPr>
              <a:t> released </a:t>
            </a:r>
            <a:r>
              <a:rPr lang="en-GB" b="0" i="0" u="sng" dirty="0">
                <a:solidFill>
                  <a:srgbClr val="1B7686"/>
                </a:solidFill>
                <a:effectLst/>
                <a:latin typeface="Aptos" panose="020B0004020202020204" pitchFamily="34" charset="0"/>
                <a:hlinkClick r:id="rId6"/>
              </a:rPr>
              <a:t>“Every Opportunity,”</a:t>
            </a:r>
            <a:r>
              <a:rPr lang="en-GB" b="0" i="0" dirty="0">
                <a:solidFill>
                  <a:srgbClr val="000000"/>
                </a:solidFill>
                <a:effectLst/>
                <a:latin typeface="Aptos" panose="020B0004020202020204" pitchFamily="34" charset="0"/>
              </a:rPr>
              <a:t> a video that shows a day at school from the perspective of one young student. While he begins his day with enthusiasm, his interactions with educators and other adults leave him feeling discouraged.</a:t>
            </a:r>
          </a:p>
          <a:p>
            <a:pPr algn="l">
              <a:spcBef>
                <a:spcPts val="2250"/>
              </a:spcBef>
              <a:spcAft>
                <a:spcPts val="2250"/>
              </a:spcAft>
              <a:buNone/>
            </a:pPr>
            <a:r>
              <a:rPr lang="en-GB" b="0" i="0" dirty="0">
                <a:solidFill>
                  <a:srgbClr val="000000"/>
                </a:solidFill>
                <a:effectLst/>
                <a:latin typeface="Aptos" panose="020B0004020202020204" pitchFamily="34" charset="0"/>
              </a:rPr>
              <a:t>According to a press release from the school, the video “demonstrates how small changes in adult </a:t>
            </a:r>
            <a:r>
              <a:rPr lang="en-GB" b="0" i="0" dirty="0" err="1">
                <a:solidFill>
                  <a:srgbClr val="000000"/>
                </a:solidFill>
                <a:effectLst/>
                <a:latin typeface="Aptos" panose="020B0004020202020204" pitchFamily="34" charset="0"/>
              </a:rPr>
              <a:t>behavior</a:t>
            </a:r>
            <a:r>
              <a:rPr lang="en-GB" b="0" i="0" dirty="0">
                <a:solidFill>
                  <a:srgbClr val="000000"/>
                </a:solidFill>
                <a:effectLst/>
                <a:latin typeface="Aptos" panose="020B0004020202020204" pitchFamily="34" charset="0"/>
              </a:rPr>
              <a:t>, both inside and outside of the classroom, can enhance a child’s approach and her ability to learn.”</a:t>
            </a:r>
          </a:p>
        </p:txBody>
      </p:sp>
      <p:sp>
        <p:nvSpPr>
          <p:cNvPr id="7" name="Rectangle 6">
            <a:extLst>
              <a:ext uri="{FF2B5EF4-FFF2-40B4-BE49-F238E27FC236}">
                <a16:creationId xmlns:a16="http://schemas.microsoft.com/office/drawing/2014/main" id="{B14D5DEA-D8EB-0764-9C5E-A4BC958A7E17}"/>
              </a:ext>
            </a:extLst>
          </p:cNvPr>
          <p:cNvSpPr/>
          <p:nvPr/>
        </p:nvSpPr>
        <p:spPr>
          <a:xfrm>
            <a:off x="451237" y="1715908"/>
            <a:ext cx="3868340" cy="3970318"/>
          </a:xfrm>
          <a:prstGeom prst="rect">
            <a:avLst/>
          </a:prstGeom>
        </p:spPr>
        <p:txBody>
          <a:bodyPr wrap="square">
            <a:spAutoFit/>
          </a:bodyPr>
          <a:lstStyle/>
          <a:p>
            <a:r>
              <a:rPr lang="en-GB" dirty="0" err="1">
                <a:solidFill>
                  <a:srgbClr val="004B90"/>
                </a:solidFill>
              </a:rPr>
              <a:t>Rhyddhaodd</a:t>
            </a:r>
            <a:r>
              <a:rPr lang="en-GB" dirty="0">
                <a:solidFill>
                  <a:srgbClr val="004B90"/>
                </a:solidFill>
              </a:rPr>
              <a:t> Ysgol </a:t>
            </a:r>
            <a:r>
              <a:rPr lang="en-GB" dirty="0" err="1">
                <a:solidFill>
                  <a:srgbClr val="004B90"/>
                </a:solidFill>
              </a:rPr>
              <a:t>Lleferydd</a:t>
            </a:r>
            <a:r>
              <a:rPr lang="en-GB" dirty="0">
                <a:solidFill>
                  <a:srgbClr val="004B90"/>
                </a:solidFill>
              </a:rPr>
              <a:t> Atlanta "Every Opportunity," </a:t>
            </a:r>
            <a:r>
              <a:rPr lang="en-GB" dirty="0" err="1">
                <a:solidFill>
                  <a:srgbClr val="004B90"/>
                </a:solidFill>
              </a:rPr>
              <a:t>fideo</a:t>
            </a:r>
            <a:r>
              <a:rPr lang="en-GB" dirty="0">
                <a:solidFill>
                  <a:srgbClr val="004B90"/>
                </a:solidFill>
              </a:rPr>
              <a:t> </a:t>
            </a:r>
            <a:r>
              <a:rPr lang="en-GB" dirty="0" err="1">
                <a:solidFill>
                  <a:srgbClr val="004B90"/>
                </a:solidFill>
              </a:rPr>
              <a:t>sy'n</a:t>
            </a:r>
            <a:r>
              <a:rPr lang="en-GB" dirty="0">
                <a:solidFill>
                  <a:srgbClr val="004B90"/>
                </a:solidFill>
              </a:rPr>
              <a:t> </a:t>
            </a:r>
            <a:r>
              <a:rPr lang="en-GB" dirty="0" err="1">
                <a:solidFill>
                  <a:srgbClr val="004B90"/>
                </a:solidFill>
              </a:rPr>
              <a:t>dangos</a:t>
            </a:r>
            <a:r>
              <a:rPr lang="en-GB" dirty="0">
                <a:solidFill>
                  <a:srgbClr val="004B90"/>
                </a:solidFill>
              </a:rPr>
              <a:t> </a:t>
            </a:r>
            <a:r>
              <a:rPr lang="en-GB" dirty="0" err="1">
                <a:solidFill>
                  <a:srgbClr val="004B90"/>
                </a:solidFill>
              </a:rPr>
              <a:t>diwrnod</a:t>
            </a:r>
            <a:r>
              <a:rPr lang="en-GB" dirty="0">
                <a:solidFill>
                  <a:srgbClr val="004B90"/>
                </a:solidFill>
              </a:rPr>
              <a:t> </a:t>
            </a:r>
            <a:r>
              <a:rPr lang="en-GB" dirty="0" err="1">
                <a:solidFill>
                  <a:srgbClr val="004B90"/>
                </a:solidFill>
              </a:rPr>
              <a:t>yn</a:t>
            </a:r>
            <a:r>
              <a:rPr lang="en-GB" dirty="0">
                <a:solidFill>
                  <a:srgbClr val="004B90"/>
                </a:solidFill>
              </a:rPr>
              <a:t> yr </a:t>
            </a:r>
            <a:r>
              <a:rPr lang="en-GB" dirty="0" err="1">
                <a:solidFill>
                  <a:srgbClr val="004B90"/>
                </a:solidFill>
              </a:rPr>
              <a:t>ysgol</a:t>
            </a:r>
            <a:r>
              <a:rPr lang="en-GB" dirty="0">
                <a:solidFill>
                  <a:srgbClr val="004B90"/>
                </a:solidFill>
              </a:rPr>
              <a:t> o </a:t>
            </a:r>
            <a:r>
              <a:rPr lang="en-GB" dirty="0" err="1">
                <a:solidFill>
                  <a:srgbClr val="004B90"/>
                </a:solidFill>
              </a:rPr>
              <a:t>safbwynt</a:t>
            </a:r>
            <a:r>
              <a:rPr lang="en-GB" dirty="0">
                <a:solidFill>
                  <a:srgbClr val="004B90"/>
                </a:solidFill>
              </a:rPr>
              <a:t> un </a:t>
            </a:r>
            <a:r>
              <a:rPr lang="en-GB" dirty="0" err="1">
                <a:solidFill>
                  <a:srgbClr val="004B90"/>
                </a:solidFill>
              </a:rPr>
              <a:t>myfyriwr</a:t>
            </a:r>
            <a:r>
              <a:rPr lang="en-GB" dirty="0">
                <a:solidFill>
                  <a:srgbClr val="004B90"/>
                </a:solidFill>
              </a:rPr>
              <a:t> </a:t>
            </a:r>
            <a:r>
              <a:rPr lang="en-GB" dirty="0" err="1">
                <a:solidFill>
                  <a:srgbClr val="004B90"/>
                </a:solidFill>
              </a:rPr>
              <a:t>ifanc</a:t>
            </a:r>
            <a:r>
              <a:rPr lang="en-GB" dirty="0">
                <a:solidFill>
                  <a:srgbClr val="004B90"/>
                </a:solidFill>
              </a:rPr>
              <a:t>. Er </a:t>
            </a:r>
            <a:r>
              <a:rPr lang="en-GB" dirty="0" err="1">
                <a:solidFill>
                  <a:srgbClr val="004B90"/>
                </a:solidFill>
              </a:rPr>
              <a:t>ei</a:t>
            </a:r>
            <a:r>
              <a:rPr lang="en-GB" dirty="0">
                <a:solidFill>
                  <a:srgbClr val="004B90"/>
                </a:solidFill>
              </a:rPr>
              <a:t> </a:t>
            </a:r>
            <a:r>
              <a:rPr lang="en-GB" dirty="0" err="1">
                <a:solidFill>
                  <a:srgbClr val="004B90"/>
                </a:solidFill>
              </a:rPr>
              <a:t>fod</a:t>
            </a:r>
            <a:r>
              <a:rPr lang="en-GB" dirty="0">
                <a:solidFill>
                  <a:srgbClr val="004B90"/>
                </a:solidFill>
              </a:rPr>
              <a:t> </a:t>
            </a:r>
            <a:r>
              <a:rPr lang="en-GB" dirty="0" err="1">
                <a:solidFill>
                  <a:srgbClr val="004B90"/>
                </a:solidFill>
              </a:rPr>
              <a:t>yn</a:t>
            </a:r>
            <a:r>
              <a:rPr lang="en-GB" dirty="0">
                <a:solidFill>
                  <a:srgbClr val="004B90"/>
                </a:solidFill>
              </a:rPr>
              <a:t> </a:t>
            </a:r>
            <a:r>
              <a:rPr lang="en-GB" dirty="0" err="1">
                <a:solidFill>
                  <a:srgbClr val="004B90"/>
                </a:solidFill>
              </a:rPr>
              <a:t>dechrau</a:t>
            </a:r>
            <a:r>
              <a:rPr lang="en-GB" dirty="0">
                <a:solidFill>
                  <a:srgbClr val="004B90"/>
                </a:solidFill>
              </a:rPr>
              <a:t> </a:t>
            </a:r>
            <a:r>
              <a:rPr lang="en-GB" dirty="0" err="1">
                <a:solidFill>
                  <a:srgbClr val="004B90"/>
                </a:solidFill>
              </a:rPr>
              <a:t>ei</a:t>
            </a:r>
            <a:r>
              <a:rPr lang="en-GB" dirty="0">
                <a:solidFill>
                  <a:srgbClr val="004B90"/>
                </a:solidFill>
              </a:rPr>
              <a:t> </a:t>
            </a:r>
            <a:r>
              <a:rPr lang="en-GB" dirty="0" err="1">
                <a:solidFill>
                  <a:srgbClr val="004B90"/>
                </a:solidFill>
              </a:rPr>
              <a:t>ddiwrnod</a:t>
            </a:r>
            <a:r>
              <a:rPr lang="en-GB" dirty="0">
                <a:solidFill>
                  <a:srgbClr val="004B90"/>
                </a:solidFill>
              </a:rPr>
              <a:t> </a:t>
            </a:r>
            <a:r>
              <a:rPr lang="en-GB" dirty="0" err="1">
                <a:solidFill>
                  <a:srgbClr val="004B90"/>
                </a:solidFill>
              </a:rPr>
              <a:t>gyda</a:t>
            </a:r>
            <a:r>
              <a:rPr lang="en-GB" dirty="0">
                <a:solidFill>
                  <a:srgbClr val="004B90"/>
                </a:solidFill>
              </a:rPr>
              <a:t> </a:t>
            </a:r>
            <a:r>
              <a:rPr lang="en-GB" dirty="0" err="1">
                <a:solidFill>
                  <a:srgbClr val="004B90"/>
                </a:solidFill>
              </a:rPr>
              <a:t>brwdfrydedd</a:t>
            </a:r>
            <a:r>
              <a:rPr lang="en-GB" dirty="0">
                <a:solidFill>
                  <a:srgbClr val="004B90"/>
                </a:solidFill>
              </a:rPr>
              <a:t>, </a:t>
            </a:r>
            <a:r>
              <a:rPr lang="en-GB" dirty="0" err="1">
                <a:solidFill>
                  <a:srgbClr val="004B90"/>
                </a:solidFill>
              </a:rPr>
              <a:t>mae</a:t>
            </a:r>
            <a:r>
              <a:rPr lang="en-GB" dirty="0">
                <a:solidFill>
                  <a:srgbClr val="004B90"/>
                </a:solidFill>
              </a:rPr>
              <a:t> </a:t>
            </a:r>
            <a:r>
              <a:rPr lang="en-GB" dirty="0" err="1">
                <a:solidFill>
                  <a:srgbClr val="004B90"/>
                </a:solidFill>
              </a:rPr>
              <a:t>ei</a:t>
            </a:r>
            <a:r>
              <a:rPr lang="en-GB" dirty="0">
                <a:solidFill>
                  <a:srgbClr val="004B90"/>
                </a:solidFill>
              </a:rPr>
              <a:t> </a:t>
            </a:r>
            <a:r>
              <a:rPr lang="en-GB" dirty="0" err="1">
                <a:solidFill>
                  <a:srgbClr val="004B90"/>
                </a:solidFill>
              </a:rPr>
              <a:t>ryngweithio</a:t>
            </a:r>
            <a:r>
              <a:rPr lang="en-GB" dirty="0">
                <a:solidFill>
                  <a:srgbClr val="004B90"/>
                </a:solidFill>
              </a:rPr>
              <a:t> ag </a:t>
            </a:r>
            <a:r>
              <a:rPr lang="en-GB" dirty="0" err="1">
                <a:solidFill>
                  <a:srgbClr val="004B90"/>
                </a:solidFill>
              </a:rPr>
              <a:t>addysgwyr</a:t>
            </a:r>
            <a:r>
              <a:rPr lang="en-GB" dirty="0">
                <a:solidFill>
                  <a:srgbClr val="004B90"/>
                </a:solidFill>
              </a:rPr>
              <a:t> ac </a:t>
            </a:r>
            <a:r>
              <a:rPr lang="en-GB" dirty="0" err="1">
                <a:solidFill>
                  <a:srgbClr val="004B90"/>
                </a:solidFill>
              </a:rPr>
              <a:t>oedolion</a:t>
            </a:r>
            <a:r>
              <a:rPr lang="en-GB" dirty="0">
                <a:solidFill>
                  <a:srgbClr val="004B90"/>
                </a:solidFill>
              </a:rPr>
              <a:t> </a:t>
            </a:r>
            <a:r>
              <a:rPr lang="en-GB" dirty="0" err="1">
                <a:solidFill>
                  <a:srgbClr val="004B90"/>
                </a:solidFill>
              </a:rPr>
              <a:t>eraill</a:t>
            </a:r>
            <a:r>
              <a:rPr lang="en-GB" dirty="0">
                <a:solidFill>
                  <a:srgbClr val="004B90"/>
                </a:solidFill>
              </a:rPr>
              <a:t> </a:t>
            </a:r>
            <a:r>
              <a:rPr lang="en-GB" dirty="0" err="1">
                <a:solidFill>
                  <a:srgbClr val="004B90"/>
                </a:solidFill>
              </a:rPr>
              <a:t>yn</a:t>
            </a:r>
            <a:r>
              <a:rPr lang="en-GB" dirty="0">
                <a:solidFill>
                  <a:srgbClr val="004B90"/>
                </a:solidFill>
              </a:rPr>
              <a:t> </a:t>
            </a:r>
            <a:r>
              <a:rPr lang="en-GB" dirty="0" err="1">
                <a:solidFill>
                  <a:srgbClr val="004B90"/>
                </a:solidFill>
              </a:rPr>
              <a:t>ei</a:t>
            </a:r>
            <a:r>
              <a:rPr lang="en-GB" dirty="0">
                <a:solidFill>
                  <a:srgbClr val="004B90"/>
                </a:solidFill>
              </a:rPr>
              <a:t> </a:t>
            </a:r>
            <a:r>
              <a:rPr lang="en-GB" dirty="0" err="1">
                <a:solidFill>
                  <a:srgbClr val="004B90"/>
                </a:solidFill>
              </a:rPr>
              <a:t>adael</a:t>
            </a:r>
            <a:r>
              <a:rPr lang="en-GB" dirty="0">
                <a:solidFill>
                  <a:srgbClr val="004B90"/>
                </a:solidFill>
              </a:rPr>
              <a:t> </a:t>
            </a:r>
            <a:r>
              <a:rPr lang="en-GB" dirty="0" err="1">
                <a:solidFill>
                  <a:srgbClr val="004B90"/>
                </a:solidFill>
              </a:rPr>
              <a:t>yn</a:t>
            </a:r>
            <a:r>
              <a:rPr lang="en-GB" dirty="0">
                <a:solidFill>
                  <a:srgbClr val="004B90"/>
                </a:solidFill>
              </a:rPr>
              <a:t> </a:t>
            </a:r>
            <a:r>
              <a:rPr lang="en-GB" dirty="0" err="1">
                <a:solidFill>
                  <a:srgbClr val="004B90"/>
                </a:solidFill>
              </a:rPr>
              <a:t>teimlo'n</a:t>
            </a:r>
            <a:r>
              <a:rPr lang="en-GB" dirty="0">
                <a:solidFill>
                  <a:srgbClr val="004B90"/>
                </a:solidFill>
              </a:rPr>
              <a:t> </a:t>
            </a:r>
            <a:r>
              <a:rPr lang="en-GB" dirty="0" err="1">
                <a:solidFill>
                  <a:srgbClr val="004B90"/>
                </a:solidFill>
              </a:rPr>
              <a:t>ddigalon</a:t>
            </a:r>
            <a:r>
              <a:rPr lang="en-GB" dirty="0">
                <a:solidFill>
                  <a:srgbClr val="004B90"/>
                </a:solidFill>
              </a:rPr>
              <a:t>.
</a:t>
            </a:r>
          </a:p>
          <a:p>
            <a:r>
              <a:rPr lang="en-GB" dirty="0">
                <a:solidFill>
                  <a:srgbClr val="004B90"/>
                </a:solidFill>
              </a:rPr>
              <a:t>Yn </a:t>
            </a:r>
            <a:r>
              <a:rPr lang="en-GB" dirty="0" err="1">
                <a:solidFill>
                  <a:srgbClr val="004B90"/>
                </a:solidFill>
              </a:rPr>
              <a:t>ôl</a:t>
            </a:r>
            <a:r>
              <a:rPr lang="en-GB" dirty="0">
                <a:solidFill>
                  <a:srgbClr val="004B90"/>
                </a:solidFill>
              </a:rPr>
              <a:t> </a:t>
            </a:r>
            <a:r>
              <a:rPr lang="en-GB" dirty="0" err="1">
                <a:solidFill>
                  <a:srgbClr val="004B90"/>
                </a:solidFill>
              </a:rPr>
              <a:t>datganiad</a:t>
            </a:r>
            <a:r>
              <a:rPr lang="en-GB" dirty="0">
                <a:solidFill>
                  <a:srgbClr val="004B90"/>
                </a:solidFill>
              </a:rPr>
              <a:t> </a:t>
            </a:r>
            <a:r>
              <a:rPr lang="en-GB" dirty="0" err="1">
                <a:solidFill>
                  <a:srgbClr val="004B90"/>
                </a:solidFill>
              </a:rPr>
              <a:t>i'r</a:t>
            </a:r>
            <a:r>
              <a:rPr lang="en-GB" dirty="0">
                <a:solidFill>
                  <a:srgbClr val="004B90"/>
                </a:solidFill>
              </a:rPr>
              <a:t> </a:t>
            </a:r>
            <a:r>
              <a:rPr lang="en-GB" dirty="0" err="1">
                <a:solidFill>
                  <a:srgbClr val="004B90"/>
                </a:solidFill>
              </a:rPr>
              <a:t>wasg</a:t>
            </a:r>
            <a:r>
              <a:rPr lang="en-GB" dirty="0">
                <a:solidFill>
                  <a:srgbClr val="004B90"/>
                </a:solidFill>
              </a:rPr>
              <a:t> </a:t>
            </a:r>
            <a:r>
              <a:rPr lang="en-GB" dirty="0" err="1">
                <a:solidFill>
                  <a:srgbClr val="004B90"/>
                </a:solidFill>
              </a:rPr>
              <a:t>gan</a:t>
            </a:r>
            <a:r>
              <a:rPr lang="en-GB" dirty="0">
                <a:solidFill>
                  <a:srgbClr val="004B90"/>
                </a:solidFill>
              </a:rPr>
              <a:t> yr </a:t>
            </a:r>
            <a:r>
              <a:rPr lang="en-GB" dirty="0" err="1">
                <a:solidFill>
                  <a:srgbClr val="004B90"/>
                </a:solidFill>
              </a:rPr>
              <a:t>ysgol</a:t>
            </a:r>
            <a:r>
              <a:rPr lang="en-GB" dirty="0">
                <a:solidFill>
                  <a:srgbClr val="004B90"/>
                </a:solidFill>
              </a:rPr>
              <a:t>, </a:t>
            </a:r>
            <a:r>
              <a:rPr lang="en-GB" dirty="0" err="1">
                <a:solidFill>
                  <a:srgbClr val="004B90"/>
                </a:solidFill>
              </a:rPr>
              <a:t>mae'r</a:t>
            </a:r>
            <a:r>
              <a:rPr lang="en-GB" dirty="0">
                <a:solidFill>
                  <a:srgbClr val="004B90"/>
                </a:solidFill>
              </a:rPr>
              <a:t> </a:t>
            </a:r>
            <a:r>
              <a:rPr lang="en-GB" dirty="0" err="1">
                <a:solidFill>
                  <a:srgbClr val="004B90"/>
                </a:solidFill>
              </a:rPr>
              <a:t>fideo</a:t>
            </a:r>
            <a:r>
              <a:rPr lang="en-GB" dirty="0">
                <a:solidFill>
                  <a:srgbClr val="004B90"/>
                </a:solidFill>
              </a:rPr>
              <a:t> "</a:t>
            </a:r>
            <a:r>
              <a:rPr lang="en-GB" dirty="0" err="1">
                <a:solidFill>
                  <a:srgbClr val="004B90"/>
                </a:solidFill>
              </a:rPr>
              <a:t>yn</a:t>
            </a:r>
            <a:r>
              <a:rPr lang="en-GB" dirty="0">
                <a:solidFill>
                  <a:srgbClr val="004B90"/>
                </a:solidFill>
              </a:rPr>
              <a:t> </a:t>
            </a:r>
            <a:r>
              <a:rPr lang="en-GB" dirty="0" err="1">
                <a:solidFill>
                  <a:srgbClr val="004B90"/>
                </a:solidFill>
              </a:rPr>
              <a:t>dangos</a:t>
            </a:r>
            <a:r>
              <a:rPr lang="en-GB" dirty="0">
                <a:solidFill>
                  <a:srgbClr val="004B90"/>
                </a:solidFill>
              </a:rPr>
              <a:t> </a:t>
            </a:r>
            <a:r>
              <a:rPr lang="en-GB" dirty="0" err="1">
                <a:solidFill>
                  <a:srgbClr val="004B90"/>
                </a:solidFill>
              </a:rPr>
              <a:t>sut</a:t>
            </a:r>
            <a:r>
              <a:rPr lang="en-GB" dirty="0">
                <a:solidFill>
                  <a:srgbClr val="004B90"/>
                </a:solidFill>
              </a:rPr>
              <a:t> y gall </a:t>
            </a:r>
            <a:r>
              <a:rPr lang="en-GB" dirty="0" err="1">
                <a:solidFill>
                  <a:srgbClr val="004B90"/>
                </a:solidFill>
              </a:rPr>
              <a:t>newidiadau</a:t>
            </a:r>
            <a:r>
              <a:rPr lang="en-GB" dirty="0">
                <a:solidFill>
                  <a:srgbClr val="004B90"/>
                </a:solidFill>
              </a:rPr>
              <a:t> </a:t>
            </a:r>
            <a:r>
              <a:rPr lang="en-GB" dirty="0" err="1">
                <a:solidFill>
                  <a:srgbClr val="004B90"/>
                </a:solidFill>
              </a:rPr>
              <a:t>bach</a:t>
            </a:r>
            <a:r>
              <a:rPr lang="en-GB" dirty="0">
                <a:solidFill>
                  <a:srgbClr val="004B90"/>
                </a:solidFill>
              </a:rPr>
              <a:t> </a:t>
            </a:r>
            <a:r>
              <a:rPr lang="en-GB" dirty="0" err="1">
                <a:solidFill>
                  <a:srgbClr val="004B90"/>
                </a:solidFill>
              </a:rPr>
              <a:t>mewn</a:t>
            </a:r>
            <a:r>
              <a:rPr lang="en-GB" dirty="0">
                <a:solidFill>
                  <a:srgbClr val="004B90"/>
                </a:solidFill>
              </a:rPr>
              <a:t> </a:t>
            </a:r>
            <a:r>
              <a:rPr lang="en-GB" dirty="0" err="1">
                <a:solidFill>
                  <a:srgbClr val="004B90"/>
                </a:solidFill>
              </a:rPr>
              <a:t>ymddygiad</a:t>
            </a:r>
            <a:r>
              <a:rPr lang="en-GB" dirty="0">
                <a:solidFill>
                  <a:srgbClr val="004B90"/>
                </a:solidFill>
              </a:rPr>
              <a:t> </a:t>
            </a:r>
            <a:r>
              <a:rPr lang="en-GB" dirty="0" err="1">
                <a:solidFill>
                  <a:srgbClr val="004B90"/>
                </a:solidFill>
              </a:rPr>
              <a:t>oedolion</a:t>
            </a:r>
            <a:r>
              <a:rPr lang="en-GB" dirty="0">
                <a:solidFill>
                  <a:srgbClr val="004B90"/>
                </a:solidFill>
              </a:rPr>
              <a:t>, y </a:t>
            </a:r>
            <a:r>
              <a:rPr lang="en-GB" dirty="0" err="1">
                <a:solidFill>
                  <a:srgbClr val="004B90"/>
                </a:solidFill>
              </a:rPr>
              <a:t>tu</a:t>
            </a:r>
            <a:r>
              <a:rPr lang="en-GB" dirty="0">
                <a:solidFill>
                  <a:srgbClr val="004B90"/>
                </a:solidFill>
              </a:rPr>
              <a:t> </a:t>
            </a:r>
            <a:r>
              <a:rPr lang="en-GB" dirty="0" err="1">
                <a:solidFill>
                  <a:srgbClr val="004B90"/>
                </a:solidFill>
              </a:rPr>
              <a:t>mewn</a:t>
            </a:r>
            <a:r>
              <a:rPr lang="en-GB" dirty="0">
                <a:solidFill>
                  <a:srgbClr val="004B90"/>
                </a:solidFill>
              </a:rPr>
              <a:t> </a:t>
            </a:r>
            <a:r>
              <a:rPr lang="en-GB" dirty="0" err="1">
                <a:solidFill>
                  <a:srgbClr val="004B90"/>
                </a:solidFill>
              </a:rPr>
              <a:t>a'r</a:t>
            </a:r>
            <a:r>
              <a:rPr lang="en-GB" dirty="0">
                <a:solidFill>
                  <a:srgbClr val="004B90"/>
                </a:solidFill>
              </a:rPr>
              <a:t> </a:t>
            </a:r>
            <a:r>
              <a:rPr lang="en-GB" dirty="0" err="1">
                <a:solidFill>
                  <a:srgbClr val="004B90"/>
                </a:solidFill>
              </a:rPr>
              <a:t>tu</a:t>
            </a:r>
            <a:r>
              <a:rPr lang="en-GB" dirty="0">
                <a:solidFill>
                  <a:srgbClr val="004B90"/>
                </a:solidFill>
              </a:rPr>
              <a:t> </a:t>
            </a:r>
            <a:r>
              <a:rPr lang="en-GB" dirty="0" err="1">
                <a:solidFill>
                  <a:srgbClr val="004B90"/>
                </a:solidFill>
              </a:rPr>
              <a:t>allan</a:t>
            </a:r>
            <a:r>
              <a:rPr lang="en-GB" dirty="0">
                <a:solidFill>
                  <a:srgbClr val="004B90"/>
                </a:solidFill>
              </a:rPr>
              <a:t> </a:t>
            </a:r>
            <a:r>
              <a:rPr lang="en-GB" dirty="0" err="1">
                <a:solidFill>
                  <a:srgbClr val="004B90"/>
                </a:solidFill>
              </a:rPr>
              <a:t>i'r</a:t>
            </a:r>
            <a:r>
              <a:rPr lang="en-GB" dirty="0">
                <a:solidFill>
                  <a:srgbClr val="004B90"/>
                </a:solidFill>
              </a:rPr>
              <a:t> </a:t>
            </a:r>
            <a:r>
              <a:rPr lang="en-GB" dirty="0" err="1">
                <a:solidFill>
                  <a:srgbClr val="004B90"/>
                </a:solidFill>
              </a:rPr>
              <a:t>ystafell</a:t>
            </a:r>
            <a:r>
              <a:rPr lang="en-GB" dirty="0">
                <a:solidFill>
                  <a:srgbClr val="004B90"/>
                </a:solidFill>
              </a:rPr>
              <a:t> </a:t>
            </a:r>
            <a:r>
              <a:rPr lang="en-GB" dirty="0" err="1">
                <a:solidFill>
                  <a:srgbClr val="004B90"/>
                </a:solidFill>
              </a:rPr>
              <a:t>ddosbarth</a:t>
            </a:r>
            <a:r>
              <a:rPr lang="en-GB" dirty="0">
                <a:solidFill>
                  <a:srgbClr val="004B90"/>
                </a:solidFill>
              </a:rPr>
              <a:t>, </a:t>
            </a:r>
            <a:r>
              <a:rPr lang="en-GB" dirty="0" err="1">
                <a:solidFill>
                  <a:srgbClr val="004B90"/>
                </a:solidFill>
              </a:rPr>
              <a:t>wella</a:t>
            </a:r>
            <a:r>
              <a:rPr lang="en-GB" dirty="0">
                <a:solidFill>
                  <a:srgbClr val="004B90"/>
                </a:solidFill>
              </a:rPr>
              <a:t> </a:t>
            </a:r>
            <a:r>
              <a:rPr lang="en-GB" dirty="0" err="1">
                <a:solidFill>
                  <a:srgbClr val="004B90"/>
                </a:solidFill>
              </a:rPr>
              <a:t>ymagwedd</a:t>
            </a:r>
            <a:r>
              <a:rPr lang="en-GB" dirty="0">
                <a:solidFill>
                  <a:srgbClr val="004B90"/>
                </a:solidFill>
              </a:rPr>
              <a:t> </a:t>
            </a:r>
            <a:r>
              <a:rPr lang="en-GB" dirty="0" err="1">
                <a:solidFill>
                  <a:srgbClr val="004B90"/>
                </a:solidFill>
              </a:rPr>
              <a:t>plentyn</a:t>
            </a:r>
            <a:r>
              <a:rPr lang="en-GB" dirty="0">
                <a:solidFill>
                  <a:srgbClr val="004B90"/>
                </a:solidFill>
              </a:rPr>
              <a:t> </a:t>
            </a:r>
            <a:r>
              <a:rPr lang="en-GB" dirty="0" err="1">
                <a:solidFill>
                  <a:srgbClr val="004B90"/>
                </a:solidFill>
              </a:rPr>
              <a:t>a'i</a:t>
            </a:r>
            <a:r>
              <a:rPr lang="en-GB" dirty="0">
                <a:solidFill>
                  <a:srgbClr val="004B90"/>
                </a:solidFill>
              </a:rPr>
              <a:t> </a:t>
            </a:r>
            <a:r>
              <a:rPr lang="en-GB" dirty="0" err="1">
                <a:solidFill>
                  <a:srgbClr val="004B90"/>
                </a:solidFill>
              </a:rPr>
              <a:t>gallu</a:t>
            </a:r>
            <a:r>
              <a:rPr lang="en-GB" dirty="0">
                <a:solidFill>
                  <a:srgbClr val="004B90"/>
                </a:solidFill>
              </a:rPr>
              <a:t> </a:t>
            </a:r>
            <a:r>
              <a:rPr lang="en-GB" dirty="0" err="1">
                <a:solidFill>
                  <a:srgbClr val="004B90"/>
                </a:solidFill>
              </a:rPr>
              <a:t>i</a:t>
            </a:r>
            <a:r>
              <a:rPr lang="en-GB" dirty="0">
                <a:solidFill>
                  <a:srgbClr val="004B90"/>
                </a:solidFill>
              </a:rPr>
              <a:t> </a:t>
            </a:r>
            <a:r>
              <a:rPr lang="en-GB" dirty="0" err="1">
                <a:solidFill>
                  <a:srgbClr val="004B90"/>
                </a:solidFill>
              </a:rPr>
              <a:t>ddysgu</a:t>
            </a:r>
            <a:r>
              <a:rPr lang="en-GB" dirty="0">
                <a:solidFill>
                  <a:srgbClr val="004B90"/>
                </a:solidFill>
              </a:rPr>
              <a:t>."</a:t>
            </a:r>
          </a:p>
        </p:txBody>
      </p:sp>
    </p:spTree>
    <p:extLst>
      <p:ext uri="{BB962C8B-B14F-4D97-AF65-F5344CB8AC3E}">
        <p14:creationId xmlns:p14="http://schemas.microsoft.com/office/powerpoint/2010/main" val="3830831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CDCAC-326C-5350-F9C9-C4FCDD6FB82E}"/>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97966A22-FA01-53AA-7E65-D818B37F55EB}"/>
              </a:ext>
            </a:extLst>
          </p:cNvPr>
          <p:cNvPicPr>
            <a:picLocks noChangeAspect="1"/>
          </p:cNvPicPr>
          <p:nvPr/>
        </p:nvPicPr>
        <p:blipFill>
          <a:blip r:embed="rId3"/>
          <a:stretch>
            <a:fillRect/>
          </a:stretch>
        </p:blipFill>
        <p:spPr>
          <a:xfrm>
            <a:off x="-6348" y="5584777"/>
            <a:ext cx="12196757" cy="1276445"/>
          </a:xfrm>
          <a:prstGeom prst="rect">
            <a:avLst/>
          </a:prstGeom>
        </p:spPr>
      </p:pic>
      <p:sp>
        <p:nvSpPr>
          <p:cNvPr id="3" name="TextBox 2">
            <a:extLst>
              <a:ext uri="{FF2B5EF4-FFF2-40B4-BE49-F238E27FC236}">
                <a16:creationId xmlns:a16="http://schemas.microsoft.com/office/drawing/2014/main" id="{ED5F6D07-FCEF-4BB3-7DC4-2F2D0A0288EF}"/>
              </a:ext>
            </a:extLst>
          </p:cNvPr>
          <p:cNvSpPr txBox="1"/>
          <p:nvPr/>
        </p:nvSpPr>
        <p:spPr>
          <a:xfrm>
            <a:off x="7435515" y="902367"/>
            <a:ext cx="4511842" cy="4524315"/>
          </a:xfrm>
          <a:prstGeom prst="rect">
            <a:avLst/>
          </a:prstGeom>
          <a:noFill/>
        </p:spPr>
        <p:txBody>
          <a:bodyPr wrap="square" rtlCol="0">
            <a:spAutoFit/>
          </a:bodyPr>
          <a:lstStyle/>
          <a:p>
            <a:r>
              <a:rPr lang="cy-GB" sz="3000" b="1" dirty="0" err="1">
                <a:latin typeface="Aptos" panose="020B0004020202020204" pitchFamily="34" charset="0"/>
              </a:rPr>
              <a:t>Task</a:t>
            </a:r>
            <a:endParaRPr lang="cy-GB" sz="3000" b="1" dirty="0">
              <a:latin typeface="Aptos" panose="020B0004020202020204" pitchFamily="34" charset="0"/>
            </a:endParaRPr>
          </a:p>
          <a:p>
            <a:endParaRPr lang="en-GB" sz="2400" b="1" dirty="0">
              <a:latin typeface="Aptos" panose="020B0004020202020204" pitchFamily="34" charset="0"/>
            </a:endParaRPr>
          </a:p>
          <a:p>
            <a:r>
              <a:rPr lang="en-GB" sz="2400" b="1" dirty="0">
                <a:latin typeface="Aptos" panose="020B0004020202020204" pitchFamily="34" charset="0"/>
              </a:rPr>
              <a:t>Professional Practice</a:t>
            </a:r>
          </a:p>
          <a:p>
            <a:r>
              <a:rPr lang="en-GB" sz="2400" dirty="0">
                <a:latin typeface="Aptos" panose="020B0004020202020204" pitchFamily="34" charset="0"/>
              </a:rPr>
              <a:t>In pairs or small groups:</a:t>
            </a:r>
          </a:p>
          <a:p>
            <a:r>
              <a:rPr lang="en-GB" sz="2400" dirty="0">
                <a:latin typeface="Aptos" panose="020B0004020202020204" pitchFamily="34" charset="0"/>
              </a:rPr>
              <a:t>Identify </a:t>
            </a:r>
            <a:r>
              <a:rPr lang="en-GB" sz="2400" b="1" dirty="0">
                <a:latin typeface="Aptos" panose="020B0004020202020204" pitchFamily="34" charset="0"/>
              </a:rPr>
              <a:t>3 key principles</a:t>
            </a:r>
            <a:r>
              <a:rPr lang="en-GB" sz="2400" dirty="0">
                <a:latin typeface="Aptos" panose="020B0004020202020204" pitchFamily="34" charset="0"/>
              </a:rPr>
              <a:t> for effective adult communication with pupils </a:t>
            </a:r>
          </a:p>
          <a:p>
            <a:endParaRPr lang="en-GB" sz="2400" dirty="0">
              <a:latin typeface="Aptos" panose="020B0004020202020204" pitchFamily="34" charset="0"/>
            </a:endParaRPr>
          </a:p>
          <a:p>
            <a:r>
              <a:rPr lang="en-GB" sz="2400" dirty="0">
                <a:latin typeface="Aptos" panose="020B0004020202020204" pitchFamily="34" charset="0"/>
              </a:rPr>
              <a:t>Link these to classroom practice (e.g. questioning, feedback, behaviour management)</a:t>
            </a:r>
          </a:p>
          <a:p>
            <a:endParaRPr lang="en-GB" dirty="0"/>
          </a:p>
        </p:txBody>
      </p:sp>
      <p:sp>
        <p:nvSpPr>
          <p:cNvPr id="5" name="TextBox 4">
            <a:extLst>
              <a:ext uri="{FF2B5EF4-FFF2-40B4-BE49-F238E27FC236}">
                <a16:creationId xmlns:a16="http://schemas.microsoft.com/office/drawing/2014/main" id="{B9E5E28D-6B63-F3F2-0D35-F629A4EADA4D}"/>
              </a:ext>
            </a:extLst>
          </p:cNvPr>
          <p:cNvSpPr txBox="1"/>
          <p:nvPr/>
        </p:nvSpPr>
        <p:spPr>
          <a:xfrm>
            <a:off x="541421" y="902368"/>
            <a:ext cx="6075947" cy="4247317"/>
          </a:xfrm>
          <a:prstGeom prst="rect">
            <a:avLst/>
          </a:prstGeom>
          <a:noFill/>
        </p:spPr>
        <p:txBody>
          <a:bodyPr wrap="square" rtlCol="0">
            <a:spAutoFit/>
          </a:bodyPr>
          <a:lstStyle/>
          <a:p>
            <a:r>
              <a:rPr lang="en-GB" sz="3000" b="1" dirty="0" err="1">
                <a:latin typeface="Aptos" panose="020B0004020202020204" pitchFamily="34" charset="0"/>
              </a:rPr>
              <a:t>Tasg</a:t>
            </a:r>
            <a:r>
              <a:rPr lang="en-GB" sz="2400" dirty="0">
                <a:latin typeface="Aptos" panose="020B0004020202020204" pitchFamily="34" charset="0"/>
              </a:rPr>
              <a:t>
</a:t>
            </a:r>
            <a:endParaRPr lang="en-GB" sz="2400" b="1" dirty="0">
              <a:latin typeface="Aptos" panose="020B0004020202020204" pitchFamily="34" charset="0"/>
            </a:endParaRPr>
          </a:p>
          <a:p>
            <a:r>
              <a:rPr lang="en-GB" sz="2400" b="1" dirty="0" err="1">
                <a:latin typeface="Aptos" panose="020B0004020202020204" pitchFamily="34" charset="0"/>
              </a:rPr>
              <a:t>Ymarfer</a:t>
            </a:r>
            <a:r>
              <a:rPr lang="en-GB" sz="2400" b="1" dirty="0">
                <a:latin typeface="Aptos" panose="020B0004020202020204" pitchFamily="34" charset="0"/>
              </a:rPr>
              <a:t> </a:t>
            </a:r>
            <a:r>
              <a:rPr lang="en-GB" sz="2400" b="1" dirty="0" err="1">
                <a:latin typeface="Aptos" panose="020B0004020202020204" pitchFamily="34" charset="0"/>
              </a:rPr>
              <a:t>Proffesiynol</a:t>
            </a:r>
            <a:r>
              <a:rPr lang="en-GB" sz="2400" dirty="0">
                <a:latin typeface="Aptos" panose="020B0004020202020204" pitchFamily="34" charset="0"/>
              </a:rPr>
              <a:t>
</a:t>
            </a:r>
            <a:r>
              <a:rPr lang="en-GB" sz="2400" dirty="0" err="1">
                <a:latin typeface="Aptos" panose="020B0004020202020204" pitchFamily="34" charset="0"/>
              </a:rPr>
              <a:t>Mewn</a:t>
            </a:r>
            <a:r>
              <a:rPr lang="en-GB" sz="2400" dirty="0">
                <a:latin typeface="Aptos" panose="020B0004020202020204" pitchFamily="34" charset="0"/>
              </a:rPr>
              <a:t> </a:t>
            </a:r>
            <a:r>
              <a:rPr lang="en-GB" sz="2400" dirty="0" err="1">
                <a:latin typeface="Aptos" panose="020B0004020202020204" pitchFamily="34" charset="0"/>
              </a:rPr>
              <a:t>parau</a:t>
            </a:r>
            <a:r>
              <a:rPr lang="en-GB" sz="2400" dirty="0">
                <a:latin typeface="Aptos" panose="020B0004020202020204" pitchFamily="34" charset="0"/>
              </a:rPr>
              <a:t> neu </a:t>
            </a:r>
            <a:r>
              <a:rPr lang="en-GB" sz="2400" dirty="0" err="1">
                <a:latin typeface="Aptos" panose="020B0004020202020204" pitchFamily="34" charset="0"/>
              </a:rPr>
              <a:t>grwpiau</a:t>
            </a:r>
            <a:r>
              <a:rPr lang="en-GB" sz="2400" dirty="0">
                <a:latin typeface="Aptos" panose="020B0004020202020204" pitchFamily="34" charset="0"/>
              </a:rPr>
              <a:t> </a:t>
            </a:r>
            <a:r>
              <a:rPr lang="en-GB" sz="2400" dirty="0" err="1">
                <a:latin typeface="Aptos" panose="020B0004020202020204" pitchFamily="34" charset="0"/>
              </a:rPr>
              <a:t>bach</a:t>
            </a:r>
            <a:r>
              <a:rPr lang="en-GB" sz="2400" dirty="0">
                <a:latin typeface="Aptos" panose="020B0004020202020204" pitchFamily="34" charset="0"/>
              </a:rPr>
              <a:t>:
</a:t>
            </a:r>
            <a:r>
              <a:rPr lang="en-GB" sz="2400" dirty="0" err="1">
                <a:latin typeface="Aptos" panose="020B0004020202020204" pitchFamily="34" charset="0"/>
              </a:rPr>
              <a:t>Nodwch</a:t>
            </a:r>
            <a:r>
              <a:rPr lang="en-GB" sz="2400" dirty="0">
                <a:latin typeface="Aptos" panose="020B0004020202020204" pitchFamily="34" charset="0"/>
              </a:rPr>
              <a:t> </a:t>
            </a:r>
            <a:r>
              <a:rPr lang="en-GB" sz="2400" b="1" dirty="0">
                <a:latin typeface="Aptos" panose="020B0004020202020204" pitchFamily="34" charset="0"/>
              </a:rPr>
              <a:t>3 </a:t>
            </a:r>
            <a:r>
              <a:rPr lang="en-GB" sz="2400" b="1" dirty="0" err="1">
                <a:latin typeface="Aptos" panose="020B0004020202020204" pitchFamily="34" charset="0"/>
              </a:rPr>
              <a:t>egwyddor</a:t>
            </a:r>
            <a:r>
              <a:rPr lang="en-GB" sz="2400" b="1" dirty="0">
                <a:latin typeface="Aptos" panose="020B0004020202020204" pitchFamily="34" charset="0"/>
              </a:rPr>
              <a:t> </a:t>
            </a:r>
            <a:r>
              <a:rPr lang="en-GB" sz="2400" b="1" dirty="0" err="1">
                <a:latin typeface="Aptos" panose="020B0004020202020204" pitchFamily="34" charset="0"/>
              </a:rPr>
              <a:t>allweddol</a:t>
            </a:r>
            <a:r>
              <a:rPr lang="en-GB" sz="2400" b="1" dirty="0">
                <a:latin typeface="Aptos" panose="020B0004020202020204" pitchFamily="34" charset="0"/>
              </a:rPr>
              <a:t> </a:t>
            </a:r>
            <a:r>
              <a:rPr lang="en-GB" sz="2400" dirty="0" err="1">
                <a:latin typeface="Aptos" panose="020B0004020202020204" pitchFamily="34" charset="0"/>
              </a:rPr>
              <a:t>ar</a:t>
            </a:r>
            <a:r>
              <a:rPr lang="en-GB" sz="2400" dirty="0">
                <a:latin typeface="Aptos" panose="020B0004020202020204" pitchFamily="34" charset="0"/>
              </a:rPr>
              <a:t> </a:t>
            </a:r>
            <a:r>
              <a:rPr lang="en-GB" sz="2400" dirty="0" err="1">
                <a:latin typeface="Aptos" panose="020B0004020202020204" pitchFamily="34" charset="0"/>
              </a:rPr>
              <a:t>gyfer</a:t>
            </a:r>
            <a:r>
              <a:rPr lang="en-GB" sz="2400" dirty="0">
                <a:latin typeface="Aptos" panose="020B0004020202020204" pitchFamily="34" charset="0"/>
              </a:rPr>
              <a:t> </a:t>
            </a:r>
            <a:r>
              <a:rPr lang="en-GB" sz="2400" dirty="0" err="1">
                <a:latin typeface="Aptos" panose="020B0004020202020204" pitchFamily="34" charset="0"/>
              </a:rPr>
              <a:t>cyfathrebu</a:t>
            </a:r>
            <a:r>
              <a:rPr lang="en-GB" sz="2400" dirty="0">
                <a:latin typeface="Aptos" panose="020B0004020202020204" pitchFamily="34" charset="0"/>
              </a:rPr>
              <a:t> </a:t>
            </a:r>
            <a:r>
              <a:rPr lang="en-GB" sz="2400" dirty="0" err="1">
                <a:latin typeface="Aptos" panose="020B0004020202020204" pitchFamily="34" charset="0"/>
              </a:rPr>
              <a:t>effeithiol</a:t>
            </a:r>
            <a:r>
              <a:rPr lang="en-GB" sz="2400" dirty="0">
                <a:latin typeface="Aptos" panose="020B0004020202020204" pitchFamily="34" charset="0"/>
              </a:rPr>
              <a:t> </a:t>
            </a:r>
            <a:r>
              <a:rPr lang="en-GB" sz="2400" dirty="0" err="1">
                <a:latin typeface="Aptos" panose="020B0004020202020204" pitchFamily="34" charset="0"/>
              </a:rPr>
              <a:t>i</a:t>
            </a:r>
            <a:r>
              <a:rPr lang="en-GB" sz="2400" dirty="0">
                <a:latin typeface="Aptos" panose="020B0004020202020204" pitchFamily="34" charset="0"/>
              </a:rPr>
              <a:t> </a:t>
            </a:r>
            <a:r>
              <a:rPr lang="en-GB" sz="2400" dirty="0" err="1">
                <a:latin typeface="Aptos" panose="020B0004020202020204" pitchFamily="34" charset="0"/>
              </a:rPr>
              <a:t>oedolion</a:t>
            </a:r>
            <a:r>
              <a:rPr lang="en-GB" sz="2400" dirty="0">
                <a:latin typeface="Aptos" panose="020B0004020202020204" pitchFamily="34" charset="0"/>
              </a:rPr>
              <a:t> â </a:t>
            </a:r>
            <a:r>
              <a:rPr lang="en-GB" sz="2400" dirty="0" err="1">
                <a:latin typeface="Aptos" panose="020B0004020202020204" pitchFamily="34" charset="0"/>
              </a:rPr>
              <a:t>disgyblion</a:t>
            </a:r>
            <a:endParaRPr lang="en-GB" sz="2400" dirty="0">
              <a:latin typeface="Aptos" panose="020B0004020202020204" pitchFamily="34" charset="0"/>
            </a:endParaRPr>
          </a:p>
          <a:p>
            <a:endParaRPr lang="en-GB" sz="2400" dirty="0">
              <a:latin typeface="Aptos" panose="020B0004020202020204" pitchFamily="34" charset="0"/>
            </a:endParaRPr>
          </a:p>
          <a:p>
            <a:r>
              <a:rPr lang="en-GB" sz="2400" dirty="0">
                <a:latin typeface="Aptos" panose="020B0004020202020204" pitchFamily="34" charset="0"/>
              </a:rPr>
              <a:t> 
</a:t>
            </a:r>
            <a:r>
              <a:rPr lang="en-GB" sz="2400" dirty="0" err="1">
                <a:latin typeface="Aptos" panose="020B0004020202020204" pitchFamily="34" charset="0"/>
              </a:rPr>
              <a:t>Cysylltwch</a:t>
            </a:r>
            <a:r>
              <a:rPr lang="en-GB" sz="2400" dirty="0">
                <a:latin typeface="Aptos" panose="020B0004020202020204" pitchFamily="34" charset="0"/>
              </a:rPr>
              <a:t> </a:t>
            </a:r>
            <a:r>
              <a:rPr lang="en-GB" sz="2400" dirty="0" err="1">
                <a:latin typeface="Aptos" panose="020B0004020202020204" pitchFamily="34" charset="0"/>
              </a:rPr>
              <a:t>rhain</a:t>
            </a:r>
            <a:r>
              <a:rPr lang="en-GB" sz="2400" dirty="0">
                <a:latin typeface="Aptos" panose="020B0004020202020204" pitchFamily="34" charset="0"/>
              </a:rPr>
              <a:t> ag </a:t>
            </a:r>
            <a:r>
              <a:rPr lang="en-GB" sz="2400" dirty="0" err="1">
                <a:latin typeface="Aptos" panose="020B0004020202020204" pitchFamily="34" charset="0"/>
              </a:rPr>
              <a:t>arferion</a:t>
            </a:r>
            <a:r>
              <a:rPr lang="en-GB" sz="2400" dirty="0">
                <a:latin typeface="Aptos" panose="020B0004020202020204" pitchFamily="34" charset="0"/>
              </a:rPr>
              <a:t> </a:t>
            </a:r>
            <a:r>
              <a:rPr lang="en-GB" sz="2400" dirty="0" err="1">
                <a:latin typeface="Aptos" panose="020B0004020202020204" pitchFamily="34" charset="0"/>
              </a:rPr>
              <a:t>yn</a:t>
            </a:r>
            <a:r>
              <a:rPr lang="en-GB" sz="2400" dirty="0">
                <a:latin typeface="Aptos" panose="020B0004020202020204" pitchFamily="34" charset="0"/>
              </a:rPr>
              <a:t> yr </a:t>
            </a:r>
            <a:r>
              <a:rPr lang="en-GB" sz="2400" dirty="0" err="1">
                <a:latin typeface="Aptos" panose="020B0004020202020204" pitchFamily="34" charset="0"/>
              </a:rPr>
              <a:t>ystafell</a:t>
            </a:r>
            <a:r>
              <a:rPr lang="en-GB" sz="2400" dirty="0">
                <a:latin typeface="Aptos" panose="020B0004020202020204" pitchFamily="34" charset="0"/>
              </a:rPr>
              <a:t> </a:t>
            </a:r>
            <a:r>
              <a:rPr lang="en-GB" sz="2400" dirty="0" err="1">
                <a:latin typeface="Aptos" panose="020B0004020202020204" pitchFamily="34" charset="0"/>
              </a:rPr>
              <a:t>ddosbarth</a:t>
            </a:r>
            <a:r>
              <a:rPr lang="en-GB" sz="2400" dirty="0">
                <a:latin typeface="Aptos" panose="020B0004020202020204" pitchFamily="34" charset="0"/>
              </a:rPr>
              <a:t> (</a:t>
            </a:r>
            <a:r>
              <a:rPr lang="en-GB" sz="2400" dirty="0" err="1">
                <a:latin typeface="Aptos" panose="020B0004020202020204" pitchFamily="34" charset="0"/>
              </a:rPr>
              <a:t>e.e.</a:t>
            </a:r>
            <a:r>
              <a:rPr lang="en-GB" sz="2400" dirty="0">
                <a:latin typeface="Aptos" panose="020B0004020202020204" pitchFamily="34" charset="0"/>
              </a:rPr>
              <a:t> </a:t>
            </a:r>
            <a:r>
              <a:rPr lang="en-GB" sz="2400" dirty="0" err="1">
                <a:latin typeface="Aptos" panose="020B0004020202020204" pitchFamily="34" charset="0"/>
              </a:rPr>
              <a:t>cwestiynu</a:t>
            </a:r>
            <a:r>
              <a:rPr lang="en-GB" sz="2400" dirty="0">
                <a:latin typeface="Aptos" panose="020B0004020202020204" pitchFamily="34" charset="0"/>
              </a:rPr>
              <a:t>, </a:t>
            </a:r>
            <a:r>
              <a:rPr lang="en-GB" sz="2400" dirty="0" err="1">
                <a:latin typeface="Aptos" panose="020B0004020202020204" pitchFamily="34" charset="0"/>
              </a:rPr>
              <a:t>adborth</a:t>
            </a:r>
            <a:r>
              <a:rPr lang="en-GB" sz="2400" dirty="0">
                <a:latin typeface="Aptos" panose="020B0004020202020204" pitchFamily="34" charset="0"/>
              </a:rPr>
              <a:t>, </a:t>
            </a:r>
            <a:r>
              <a:rPr lang="en-GB" sz="2400" dirty="0" err="1">
                <a:latin typeface="Aptos" panose="020B0004020202020204" pitchFamily="34" charset="0"/>
              </a:rPr>
              <a:t>rheoli</a:t>
            </a:r>
            <a:r>
              <a:rPr lang="en-GB" sz="2400" dirty="0">
                <a:latin typeface="Aptos" panose="020B0004020202020204" pitchFamily="34" charset="0"/>
              </a:rPr>
              <a:t> </a:t>
            </a:r>
            <a:r>
              <a:rPr lang="en-GB" sz="2400" dirty="0" err="1">
                <a:latin typeface="Aptos" panose="020B0004020202020204" pitchFamily="34" charset="0"/>
              </a:rPr>
              <a:t>ymddygiad</a:t>
            </a:r>
            <a:r>
              <a:rPr lang="en-GB" sz="2400" dirty="0">
                <a:latin typeface="Aptos" panose="020B0004020202020204" pitchFamily="34" charset="0"/>
              </a:rPr>
              <a:t>)</a:t>
            </a:r>
          </a:p>
        </p:txBody>
      </p:sp>
      <p:pic>
        <p:nvPicPr>
          <p:cNvPr id="7" name="Picture 6">
            <a:extLst>
              <a:ext uri="{FF2B5EF4-FFF2-40B4-BE49-F238E27FC236}">
                <a16:creationId xmlns:a16="http://schemas.microsoft.com/office/drawing/2014/main" id="{18F27ECA-D5C5-476F-B96F-08B00F0551A0}"/>
              </a:ext>
            </a:extLst>
          </p:cNvPr>
          <p:cNvPicPr>
            <a:picLocks noChangeAspect="1"/>
          </p:cNvPicPr>
          <p:nvPr/>
        </p:nvPicPr>
        <p:blipFill>
          <a:blip r:embed="rId4"/>
          <a:stretch>
            <a:fillRect/>
          </a:stretch>
        </p:blipFill>
        <p:spPr>
          <a:xfrm>
            <a:off x="5130217" y="264145"/>
            <a:ext cx="1931566" cy="1276445"/>
          </a:xfrm>
          <a:prstGeom prst="rect">
            <a:avLst/>
          </a:prstGeom>
        </p:spPr>
      </p:pic>
    </p:spTree>
    <p:extLst>
      <p:ext uri="{BB962C8B-B14F-4D97-AF65-F5344CB8AC3E}">
        <p14:creationId xmlns:p14="http://schemas.microsoft.com/office/powerpoint/2010/main" val="157375814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EDD0EC-C1BD-41A2-ABCB-96065693B41B}">
  <ds:schemaRefs>
    <ds:schemaRef ds:uri="http://purl.org/dc/dcmitype/"/>
    <ds:schemaRef ds:uri="8ee9550b-f5f4-4dde-bce5-39f4ba45c2f1"/>
    <ds:schemaRef ds:uri="http://www.w3.org/XML/1998/namespace"/>
    <ds:schemaRef ds:uri="92c24619-d6d5-42cf-b618-23d930ad9f20"/>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8901</TotalTime>
  <Words>3281</Words>
  <Application>Microsoft Office PowerPoint</Application>
  <PresentationFormat>Widescreen</PresentationFormat>
  <Paragraphs>304</Paragraphs>
  <Slides>13</Slides>
  <Notes>13</Notes>
  <HiddenSlides>0</HiddenSlides>
  <MMClips>2</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13</vt:i4>
      </vt:variant>
    </vt:vector>
  </HeadingPairs>
  <TitlesOfParts>
    <vt:vector size="23" baseType="lpstr">
      <vt:lpstr>Aptos</vt:lpstr>
      <vt:lpstr>Arial</vt:lpstr>
      <vt:lpstr>Calibri</vt:lpstr>
      <vt:lpstr>Century Gothic</vt:lpstr>
      <vt:lpstr>Comic Sans MS</vt:lpstr>
      <vt:lpstr>UWTSD 200_Title Page</vt:lpstr>
      <vt:lpstr>UWTSD 200_Title Page 1</vt:lpstr>
      <vt:lpstr>UWTSD 200_Subtitle 1</vt:lpstr>
      <vt:lpstr>8_UWTSD 200_Subtitle 3</vt:lpstr>
      <vt:lpstr>UWTSD Logo Variations with Image Behind</vt:lpstr>
      <vt:lpstr>PowerPoint Presentation</vt:lpstr>
      <vt:lpstr>PowerPoint Presentation</vt:lpstr>
      <vt:lpstr>PowerPoint Presentation</vt:lpstr>
      <vt:lpstr>PowerPoint Presentation</vt:lpstr>
      <vt:lpstr>Beth ydyn ni’n ei olygu wrth ‘arfer dda’?                 What do we mean by ‘good practice’?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5</cp:revision>
  <dcterms:created xsi:type="dcterms:W3CDTF">2023-11-30T10:14:11Z</dcterms:created>
  <dcterms:modified xsi:type="dcterms:W3CDTF">2026-04-19T13:02:10Z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