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sldIdLst>
    <p:sldId id="256" r:id="rId2"/>
    <p:sldId id="260" r:id="rId3"/>
    <p:sldId id="257" r:id="rId4"/>
    <p:sldId id="268" r:id="rId5"/>
    <p:sldId id="258" r:id="rId6"/>
    <p:sldId id="267" r:id="rId7"/>
    <p:sldId id="259" r:id="rId8"/>
    <p:sldId id="262" r:id="rId9"/>
    <p:sldId id="263" r:id="rId10"/>
    <p:sldId id="269" r:id="rId11"/>
    <p:sldId id="264" r:id="rId12"/>
    <p:sldId id="261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88"/>
  </p:normalViewPr>
  <p:slideViewPr>
    <p:cSldViewPr snapToGrid="0" snapToObjects="1">
      <p:cViewPr>
        <p:scale>
          <a:sx n="100" d="100"/>
          <a:sy n="100" d="100"/>
        </p:scale>
        <p:origin x="46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1/23/19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2024506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785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1/23/19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460699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1/23/19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10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1/23/19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284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1/23/19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479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1/23/19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993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1/23/19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79799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1/23/19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7991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038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747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1/23/19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65235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auddl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ampop.com/" TargetMode="External"/><Relationship Id="rId3" Type="http://schemas.openxmlformats.org/officeDocument/2006/relationships/hyperlink" Target="https://www.musicbusinessworldwide.com/" TargetMode="External"/><Relationship Id="rId7" Type="http://schemas.openxmlformats.org/officeDocument/2006/relationships/hyperlink" Target="https://www.wired.co.uk/" TargetMode="External"/><Relationship Id="rId2" Type="http://schemas.openxmlformats.org/officeDocument/2006/relationships/hyperlink" Target="https://lefsetz.com/wordpres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rtscouncil.org.uk/funding-finder/grants-arts" TargetMode="External"/><Relationship Id="rId11" Type="http://schemas.openxmlformats.org/officeDocument/2006/relationships/hyperlink" Target="https://sentricmusic.com/" TargetMode="External"/><Relationship Id="rId5" Type="http://schemas.openxmlformats.org/officeDocument/2006/relationships/hyperlink" Target="https://prsfoundation.com/" TargetMode="External"/><Relationship Id="rId10" Type="http://schemas.openxmlformats.org/officeDocument/2006/relationships/hyperlink" Target="https://chartmetric.io/" TargetMode="External"/><Relationship Id="rId4" Type="http://schemas.openxmlformats.org/officeDocument/2006/relationships/hyperlink" Target="https://completemusicupdate.com/" TargetMode="External"/><Relationship Id="rId9" Type="http://schemas.openxmlformats.org/officeDocument/2006/relationships/hyperlink" Target="http://leafgrow.co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bandcamp.com/" TargetMode="External"/><Relationship Id="rId3" Type="http://schemas.openxmlformats.org/officeDocument/2006/relationships/hyperlink" Target="https://amazingtunes.com/" TargetMode="External"/><Relationship Id="rId7" Type="http://schemas.openxmlformats.org/officeDocument/2006/relationships/hyperlink" Target="https://musicglue.com/" TargetMode="External"/><Relationship Id="rId2" Type="http://schemas.openxmlformats.org/officeDocument/2006/relationships/hyperlink" Target="https://www.submithub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atreon.com/" TargetMode="External"/><Relationship Id="rId5" Type="http://schemas.openxmlformats.org/officeDocument/2006/relationships/hyperlink" Target="https://www.pledgemusic.com/" TargetMode="External"/><Relationship Id="rId4" Type="http://schemas.openxmlformats.org/officeDocument/2006/relationships/hyperlink" Target="https://www.bbc.com/introducing/uploader" TargetMode="External"/><Relationship Id="rId9" Type="http://schemas.openxmlformats.org/officeDocument/2006/relationships/hyperlink" Target="https://www.iampop.com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BA4FC-3A51-D249-A8C3-40D83C16DB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3764" y="1327355"/>
            <a:ext cx="3559425" cy="44825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400" dirty="0"/>
              <a:t>MARK STEIN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CF2924-6EF5-D442-B093-AC3359468E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00123" y="1327356"/>
            <a:ext cx="4872677" cy="3676444"/>
          </a:xfrm>
        </p:spPr>
        <p:txBody>
          <a:bodyPr vert="horz" lIns="91440" tIns="45720" rIns="91440" bIns="45720" rtlCol="0">
            <a:normAutofit/>
          </a:bodyPr>
          <a:lstStyle/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1" dirty="0"/>
              <a:t>(Artist Manager &amp; Digital Marketing  Consultant)</a:t>
            </a:r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1" dirty="0"/>
              <a:t>Tech Company I work for </a:t>
            </a:r>
            <a:r>
              <a:rPr lang="en-US" dirty="0"/>
              <a:t>- </a:t>
            </a:r>
            <a:r>
              <a:rPr lang="en-US" sz="2000" dirty="0"/>
              <a:t>Leaf Grow (Simplifies using Facebook and Instagram Ads to Engage, Grow and </a:t>
            </a:r>
            <a:r>
              <a:rPr lang="en-US" sz="2000" dirty="0" err="1"/>
              <a:t>Monetise</a:t>
            </a:r>
            <a:r>
              <a:rPr lang="en-US" sz="2000" dirty="0"/>
              <a:t> your fans)</a:t>
            </a:r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r>
              <a:rPr lang="en-US" b="1" dirty="0"/>
              <a:t>Artists I currently manage</a:t>
            </a:r>
            <a:r>
              <a:rPr lang="en-US" dirty="0"/>
              <a:t> – </a:t>
            </a:r>
            <a:r>
              <a:rPr lang="en-US" sz="2000" dirty="0"/>
              <a:t>Trudy and the Romance, Speakman Sound, </a:t>
            </a:r>
            <a:r>
              <a:rPr lang="en-US" sz="2000" dirty="0" err="1"/>
              <a:t>Sharky</a:t>
            </a:r>
            <a:endParaRPr lang="en-US" sz="2000" dirty="0"/>
          </a:p>
          <a:p>
            <a:pPr indent="-384048" algn="l">
              <a:lnSpc>
                <a:spcPct val="94000"/>
              </a:lnSpc>
              <a:spcAft>
                <a:spcPts val="20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8113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AF1DD-BCD6-A641-8186-65325D50A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468" y="698326"/>
            <a:ext cx="3551129" cy="754693"/>
          </a:xfrm>
        </p:spPr>
        <p:txBody>
          <a:bodyPr/>
          <a:lstStyle/>
          <a:p>
            <a:r>
              <a:rPr lang="en-US" b="1" dirty="0"/>
              <a:t>Who are you?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050F73-027B-C34C-A807-1B90B743A3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3468" y="1639113"/>
            <a:ext cx="5617399" cy="313581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C79592-DFEF-8C44-91A2-425203E30A60}"/>
              </a:ext>
            </a:extLst>
          </p:cNvPr>
          <p:cNvSpPr txBox="1"/>
          <p:nvPr/>
        </p:nvSpPr>
        <p:spPr>
          <a:xfrm>
            <a:off x="893468" y="5103674"/>
            <a:ext cx="316580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Artist / Songwriter / Producer?</a:t>
            </a:r>
          </a:p>
          <a:p>
            <a:endParaRPr lang="en-US" sz="1600" dirty="0"/>
          </a:p>
          <a:p>
            <a:r>
              <a:rPr lang="en-US" sz="1600" dirty="0"/>
              <a:t>This man is all three….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8BD2AF8-4037-1848-9FDE-39503A11C9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8333" y="1693875"/>
            <a:ext cx="2548467" cy="25484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0C7DEA1-E07D-A343-9D4A-B5DFF69F2568}"/>
              </a:ext>
            </a:extLst>
          </p:cNvPr>
          <p:cNvSpPr txBox="1"/>
          <p:nvPr/>
        </p:nvSpPr>
        <p:spPr>
          <a:xfrm>
            <a:off x="7320651" y="4718953"/>
            <a:ext cx="39878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Music Business?</a:t>
            </a:r>
          </a:p>
          <a:p>
            <a:endParaRPr lang="en-US" dirty="0"/>
          </a:p>
          <a:p>
            <a:r>
              <a:rPr lang="en-US" sz="1600" dirty="0"/>
              <a:t>(this man is </a:t>
            </a:r>
            <a:r>
              <a:rPr lang="en-US" sz="1600" dirty="0" err="1"/>
              <a:t>Shep</a:t>
            </a:r>
            <a:r>
              <a:rPr lang="en-US" sz="1600" dirty="0"/>
              <a:t> Gordan. Watch on Netflix..</a:t>
            </a:r>
          </a:p>
          <a:p>
            <a:r>
              <a:rPr lang="en-US" sz="1600" dirty="0"/>
              <a:t> “The Legend of </a:t>
            </a:r>
            <a:r>
              <a:rPr lang="en-US" sz="1600" dirty="0" err="1"/>
              <a:t>Shep</a:t>
            </a:r>
            <a:r>
              <a:rPr lang="en-US" sz="1600" dirty="0"/>
              <a:t> Gordon” </a:t>
            </a:r>
          </a:p>
          <a:p>
            <a:r>
              <a:rPr lang="en-US" sz="1600" dirty="0"/>
              <a:t>He managed Alice Cooper and invented the TV chef, and is a </a:t>
            </a:r>
            <a:r>
              <a:rPr lang="en-US" sz="1600" dirty="0" err="1"/>
              <a:t>Jewbu</a:t>
            </a:r>
            <a:r>
              <a:rPr lang="en-US" sz="1600" dirty="0"/>
              <a:t> (a Jew and </a:t>
            </a:r>
            <a:r>
              <a:rPr lang="en-US" sz="1600" dirty="0" err="1"/>
              <a:t>buddhist</a:t>
            </a:r>
            <a:r>
              <a:rPr lang="en-US" sz="16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682958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F7D2D-6727-CD41-9867-A9BE7C600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US" b="1" dirty="0"/>
              <a:t>How did I get into Music?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983CA-6CE1-4648-AED3-706376522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Autofit/>
          </a:bodyPr>
          <a:lstStyle/>
          <a:p>
            <a:r>
              <a:rPr lang="en-US" sz="1800" dirty="0"/>
              <a:t>I saw a talent and wanted to help (signed to EMI and then decided not to continue with a music career)….. Damn!!!</a:t>
            </a:r>
          </a:p>
          <a:p>
            <a:r>
              <a:rPr lang="en-US" sz="1800" dirty="0"/>
              <a:t>Managed to find another job in photography that paid and let me work with my artists and help develop and network altogether (through content creation)</a:t>
            </a:r>
          </a:p>
          <a:p>
            <a:r>
              <a:rPr lang="en-US" sz="1800" dirty="0"/>
              <a:t>Missed opportunities or #</a:t>
            </a:r>
            <a:r>
              <a:rPr lang="en-US" sz="1800" dirty="0" err="1"/>
              <a:t>theonesthatgotaway</a:t>
            </a:r>
            <a:r>
              <a:rPr lang="en-US" sz="1800" dirty="0"/>
              <a:t> – Bastille and Jessie J….</a:t>
            </a:r>
          </a:p>
          <a:p>
            <a:r>
              <a:rPr lang="en-US" sz="1800" dirty="0"/>
              <a:t>How developing talent turned into a tech career (networks and new business opportunities and music sentiment coupled with embarrassing new tech)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GB" sz="1800" dirty="0"/>
              <a:t>“Learn the rules like a pro, so you can break them like an artist.” </a:t>
            </a:r>
            <a:br>
              <a:rPr lang="en-GB" sz="1800" dirty="0"/>
            </a:br>
            <a:r>
              <a:rPr lang="en-GB" sz="1800" dirty="0"/>
              <a:t>― </a:t>
            </a:r>
            <a:r>
              <a:rPr lang="en-GB" sz="1800" b="1" dirty="0"/>
              <a:t>Pablo Picasso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146516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ABA7F3F-D56F-4C06-84AC-03FC83B06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5374B5-D7C8-4AA9-BE65-DB7A0CA9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C73A7452-ED0F-4903-A620-8D103E556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F6A3F6CE-D581-4C37-8822-4F4A68325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1904EB-A2A7-E54F-B431-59DE24000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5128" y="1788454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700" b="1" cap="all"/>
              <a:t>PART ONE </a:t>
            </a:r>
            <a:r>
              <a:rPr lang="en-US" sz="6700" cap="all"/>
              <a:t> </a:t>
            </a:r>
            <a:br>
              <a:rPr lang="en-US" sz="6700" cap="all"/>
            </a:br>
            <a:r>
              <a:rPr lang="en-US" sz="6700" cap="all"/>
              <a:t>Strategy and Skills</a:t>
            </a:r>
          </a:p>
        </p:txBody>
      </p:sp>
    </p:spTree>
    <p:extLst>
      <p:ext uri="{BB962C8B-B14F-4D97-AF65-F5344CB8AC3E}">
        <p14:creationId xmlns:p14="http://schemas.microsoft.com/office/powerpoint/2010/main" val="9019474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073C6-973D-7C4E-8488-72325E421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US" b="1" dirty="0"/>
              <a:t>Key skills you better have…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C478C-7D0F-2D49-A188-658ACE26C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Autofit/>
          </a:bodyPr>
          <a:lstStyle/>
          <a:p>
            <a:r>
              <a:rPr lang="en-US" sz="2500" dirty="0"/>
              <a:t>Perseverance</a:t>
            </a:r>
          </a:p>
          <a:p>
            <a:r>
              <a:rPr lang="en-US" sz="2500" dirty="0"/>
              <a:t>Thick skin. You hear NO more than YES at the start but will then say No a lot more when success comes</a:t>
            </a:r>
          </a:p>
          <a:p>
            <a:r>
              <a:rPr lang="en-US" sz="2500" dirty="0"/>
              <a:t>Know your strengths and build good people around you. You DO NOT know it all and never will!!</a:t>
            </a:r>
          </a:p>
          <a:p>
            <a:r>
              <a:rPr lang="en-US" sz="2500" dirty="0"/>
              <a:t>Be entrepreneurial and have a vision</a:t>
            </a:r>
          </a:p>
          <a:p>
            <a:endParaRPr lang="en-US" sz="2500" dirty="0"/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55581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C1777-74F7-6D45-A3F3-2AB376E5F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US" b="1" dirty="0"/>
              <a:t>More Key Skills…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E9329-06BF-234A-8E57-CE9A1C7C6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rmAutofit lnSpcReduction="10000"/>
          </a:bodyPr>
          <a:lstStyle/>
          <a:p>
            <a:r>
              <a:rPr lang="en-US" sz="2500" dirty="0"/>
              <a:t>Look outside of the box and the music industry for inspiration (Insurance (data usage), games (content), Influencers (discipline) and film industries (distribution))</a:t>
            </a:r>
          </a:p>
          <a:p>
            <a:r>
              <a:rPr lang="en-US" sz="2500" dirty="0"/>
              <a:t>Be a yes person and grow your network but know what you want</a:t>
            </a:r>
          </a:p>
          <a:p>
            <a:r>
              <a:rPr lang="en-US" sz="2500" dirty="0"/>
              <a:t>Be Strategic</a:t>
            </a:r>
          </a:p>
          <a:p>
            <a:r>
              <a:rPr lang="en-US" sz="2500" dirty="0"/>
              <a:t>Build up your coupons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41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31CFB-E275-3C49-9557-FBFE05470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US" b="1" dirty="0"/>
              <a:t>Getting Started…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8C7DF-28B8-834B-8675-45C79302F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2823" y="730456"/>
            <a:ext cx="4872677" cy="4482564"/>
          </a:xfrm>
        </p:spPr>
        <p:txBody>
          <a:bodyPr>
            <a:noAutofit/>
          </a:bodyPr>
          <a:lstStyle/>
          <a:p>
            <a:r>
              <a:rPr lang="en-US" sz="1800" dirty="0"/>
              <a:t>Be creative always… Always be able to answer... What is next???</a:t>
            </a:r>
          </a:p>
          <a:p>
            <a:r>
              <a:rPr lang="en-US" sz="1800" dirty="0"/>
              <a:t>Distribution is king and always has been. (find a distributor and build a relationship)</a:t>
            </a:r>
          </a:p>
          <a:p>
            <a:r>
              <a:rPr lang="en-US" sz="1800" dirty="0"/>
              <a:t>Understand rights management (PRS and PPL) it’s super boring but it’s your pension…(use </a:t>
            </a:r>
            <a:r>
              <a:rPr lang="en-US" sz="1800" dirty="0" err="1"/>
              <a:t>Audly</a:t>
            </a:r>
            <a:r>
              <a:rPr lang="en-US" sz="1800" dirty="0"/>
              <a:t>…. </a:t>
            </a:r>
            <a:r>
              <a:rPr lang="en-US" sz="1800" dirty="0">
                <a:hlinkClick r:id="rId2"/>
              </a:rPr>
              <a:t>https://auddly.com/</a:t>
            </a:r>
            <a:r>
              <a:rPr lang="en-US" sz="1800" dirty="0"/>
              <a:t>)</a:t>
            </a:r>
          </a:p>
          <a:p>
            <a:r>
              <a:rPr lang="en-US" sz="1800" dirty="0"/>
              <a:t>Get a good lawyer and accountant from the off</a:t>
            </a:r>
          </a:p>
          <a:p>
            <a:r>
              <a:rPr lang="en-US" sz="1800" dirty="0"/>
              <a:t>Get a good PR to tell the story</a:t>
            </a:r>
          </a:p>
          <a:p>
            <a:r>
              <a:rPr lang="en-US" sz="1800" dirty="0"/>
              <a:t>Think about the fan and building a connection with them</a:t>
            </a:r>
          </a:p>
          <a:p>
            <a:r>
              <a:rPr lang="en-US" sz="1800" dirty="0"/>
              <a:t>Have a 12 month plan… </a:t>
            </a:r>
            <a:r>
              <a:rPr lang="en-US" sz="1800" i="1" dirty="0"/>
              <a:t>More later on this…</a:t>
            </a:r>
          </a:p>
          <a:p>
            <a:r>
              <a:rPr lang="en-US" sz="1800" dirty="0"/>
              <a:t>Read, read and more reading</a:t>
            </a:r>
          </a:p>
          <a:p>
            <a:r>
              <a:rPr lang="en-US" sz="1800" dirty="0"/>
              <a:t>Cultural impact happens through - </a:t>
            </a:r>
            <a:r>
              <a:rPr lang="en-US" sz="1800" i="1" dirty="0"/>
              <a:t>violence, sex and rebellion…. </a:t>
            </a:r>
          </a:p>
          <a:p>
            <a:r>
              <a:rPr lang="en-US" sz="1800" dirty="0"/>
              <a:t>Creative collaborators</a:t>
            </a: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196314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5F7A5-E4B0-9840-A517-755DA1637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US" b="1" dirty="0"/>
              <a:t>Strategy…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9C872-E6BB-024F-ABA5-6B324A93D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rmAutofit fontScale="92500" lnSpcReduction="20000"/>
          </a:bodyPr>
          <a:lstStyle/>
          <a:p>
            <a:r>
              <a:rPr lang="en-US" sz="1700" dirty="0"/>
              <a:t>Build out a 12 month plan on paper and pin it up</a:t>
            </a:r>
          </a:p>
          <a:p>
            <a:r>
              <a:rPr lang="en-US" sz="1700" b="1" dirty="0" err="1"/>
              <a:t>Visualise</a:t>
            </a:r>
            <a:r>
              <a:rPr lang="en-US" sz="1700" b="1" dirty="0"/>
              <a:t> Success….</a:t>
            </a:r>
            <a:r>
              <a:rPr lang="en-US" sz="1700" b="1" i="1" dirty="0"/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700" b="1" i="1" dirty="0"/>
              <a:t>Make realistic goals or KPI’s (key performance indicators) – How much money can I make this year? </a:t>
            </a:r>
            <a:r>
              <a:rPr lang="en-US" sz="1700" i="1" dirty="0"/>
              <a:t>How many streams do I want to get across </a:t>
            </a:r>
            <a:r>
              <a:rPr lang="en-US" sz="1700" i="1" dirty="0" err="1"/>
              <a:t>dsp’s</a:t>
            </a:r>
            <a:r>
              <a:rPr lang="en-US" sz="1700" i="1" dirty="0"/>
              <a:t>? How many radio plays and where do I want</a:t>
            </a:r>
            <a:r>
              <a:rPr lang="en-US" sz="1700" b="1" dirty="0"/>
              <a:t>? </a:t>
            </a:r>
            <a:r>
              <a:rPr lang="en-US" sz="1700" b="1" i="1" dirty="0"/>
              <a:t>I want this label and this publisher? What team do I want to build around my project (manager, distribution, label, publisher, producers, artists)?  </a:t>
            </a:r>
            <a:r>
              <a:rPr lang="en-US" sz="1700" i="1" dirty="0"/>
              <a:t>How many shows do I want to play this year? </a:t>
            </a:r>
            <a:r>
              <a:rPr lang="en-US" sz="1700" b="1" i="1" dirty="0"/>
              <a:t>How many sessions or productions do I want to work on this year? </a:t>
            </a:r>
            <a:r>
              <a:rPr lang="en-US" sz="1700" i="1" dirty="0"/>
              <a:t>How much do you want to grow your fan base (social media, show attendances….)</a:t>
            </a:r>
          </a:p>
        </p:txBody>
      </p:sp>
    </p:spTree>
    <p:extLst>
      <p:ext uri="{BB962C8B-B14F-4D97-AF65-F5344CB8AC3E}">
        <p14:creationId xmlns:p14="http://schemas.microsoft.com/office/powerpoint/2010/main" val="4003752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5F7A5-E4B0-9840-A517-755DA1637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1936545"/>
          </a:xfrm>
        </p:spPr>
        <p:txBody>
          <a:bodyPr>
            <a:normAutofit/>
          </a:bodyPr>
          <a:lstStyle/>
          <a:p>
            <a:r>
              <a:rPr lang="en-US" b="1" dirty="0"/>
              <a:t>Building your business or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9C872-E6BB-024F-ABA5-6B324A93D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rmAutofit/>
          </a:bodyPr>
          <a:lstStyle/>
          <a:p>
            <a:r>
              <a:rPr lang="en-US" sz="1900" dirty="0"/>
              <a:t>Remember you are a brand and a business so ACT LIKE ONE!</a:t>
            </a:r>
          </a:p>
          <a:p>
            <a:r>
              <a:rPr lang="en-US" sz="1900" dirty="0"/>
              <a:t>Be professional (quick response but be thoughtful)</a:t>
            </a:r>
          </a:p>
          <a:p>
            <a:r>
              <a:rPr lang="en-US" sz="1900" dirty="0"/>
              <a:t>Attention to detail</a:t>
            </a:r>
          </a:p>
          <a:p>
            <a:r>
              <a:rPr lang="en-US" sz="1900" dirty="0"/>
              <a:t>Build your biography and press release around the project</a:t>
            </a:r>
          </a:p>
          <a:p>
            <a:r>
              <a:rPr lang="en-US" sz="1900" dirty="0"/>
              <a:t>Setup social channels / website you are comfortable with and make the most out of them, and be COHERENT…</a:t>
            </a:r>
          </a:p>
          <a:p>
            <a:r>
              <a:rPr lang="en-US" sz="1900" dirty="0"/>
              <a:t>Create a paid social campaign no matter what your budget (FB, </a:t>
            </a:r>
            <a:r>
              <a:rPr lang="en-US" sz="1900" dirty="0" err="1"/>
              <a:t>Insta</a:t>
            </a:r>
            <a:r>
              <a:rPr lang="en-US" sz="1900" dirty="0"/>
              <a:t>, YouTube)</a:t>
            </a:r>
          </a:p>
          <a:p>
            <a:endParaRPr lang="en-US" sz="1900" dirty="0"/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967754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ABA7F3F-D56F-4C06-84AC-03FC83B06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5374B5-D7C8-4AA9-BE65-DB7A0CA9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C73A7452-ED0F-4903-A620-8D103E556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F6A3F6CE-D581-4C37-8822-4F4A68325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1904EB-A2A7-E54F-B431-59DE24000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5128" y="1788454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b="1" cap="all" dirty="0"/>
              <a:t>PART TWO </a:t>
            </a:r>
            <a:r>
              <a:rPr lang="en-US" sz="7200" cap="all" dirty="0"/>
              <a:t> </a:t>
            </a:r>
            <a:br>
              <a:rPr lang="en-US" sz="7200" cap="all" dirty="0"/>
            </a:br>
            <a:r>
              <a:rPr lang="en-US" sz="7200" cap="all" dirty="0"/>
              <a:t>Exercise </a:t>
            </a:r>
          </a:p>
        </p:txBody>
      </p:sp>
    </p:spTree>
    <p:extLst>
      <p:ext uri="{BB962C8B-B14F-4D97-AF65-F5344CB8AC3E}">
        <p14:creationId xmlns:p14="http://schemas.microsoft.com/office/powerpoint/2010/main" val="119120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89758-4CDF-904F-8CDD-8AC203015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364" y="432211"/>
            <a:ext cx="3559425" cy="895145"/>
          </a:xfrm>
        </p:spPr>
        <p:txBody>
          <a:bodyPr>
            <a:normAutofit/>
          </a:bodyPr>
          <a:lstStyle/>
          <a:p>
            <a:r>
              <a:rPr lang="en-US" b="1" dirty="0"/>
              <a:t>30 mins…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F1E72-9821-8B4F-B28E-0B046E82B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rmAutofit/>
          </a:bodyPr>
          <a:lstStyle/>
          <a:p>
            <a:r>
              <a:rPr lang="en-US" sz="1700"/>
              <a:t>Create a single or production strategy for your project over a month </a:t>
            </a:r>
          </a:p>
          <a:p>
            <a:r>
              <a:rPr lang="en-US" sz="1700"/>
              <a:t>Choose your ideal team / project for the campaign</a:t>
            </a:r>
          </a:p>
          <a:p>
            <a:r>
              <a:rPr lang="en-US" sz="1700"/>
              <a:t>Think of the story and narrative you want to tell </a:t>
            </a:r>
          </a:p>
          <a:p>
            <a:r>
              <a:rPr lang="en-US" sz="1700"/>
              <a:t>Key targets you want to hit</a:t>
            </a:r>
          </a:p>
          <a:p>
            <a:r>
              <a:rPr lang="en-US" sz="1700"/>
              <a:t>Think of creative assets you want </a:t>
            </a:r>
          </a:p>
          <a:p>
            <a:r>
              <a:rPr lang="en-US" sz="1700"/>
              <a:t>What do you want to learn out of the campaign?</a:t>
            </a:r>
          </a:p>
          <a:p>
            <a:r>
              <a:rPr lang="en-US" sz="1700"/>
              <a:t>Build a social campaign and concentrate on organic and paid marketing</a:t>
            </a:r>
          </a:p>
          <a:p>
            <a:r>
              <a:rPr lang="en-US" sz="1700"/>
              <a:t>What digital tools do you want to use through  the campaign and build on?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425041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159D2-ECC3-AA41-9635-1D50BE92C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US" b="1" dirty="0"/>
              <a:t>References..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FFCDC-3E59-4648-A874-856FFA0B8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Bob </a:t>
            </a:r>
            <a:r>
              <a:rPr lang="en-US" dirty="0" err="1"/>
              <a:t>Lefsetz</a:t>
            </a:r>
            <a:r>
              <a:rPr lang="en-US" dirty="0"/>
              <a:t> (blog &amp; podcast) - </a:t>
            </a:r>
            <a:r>
              <a:rPr lang="en-US" dirty="0">
                <a:hlinkClick r:id="rId2"/>
              </a:rPr>
              <a:t>https://lefsetz.com/wordpress/</a:t>
            </a:r>
            <a:endParaRPr lang="en-US" dirty="0"/>
          </a:p>
          <a:p>
            <a:r>
              <a:rPr lang="en-US" dirty="0"/>
              <a:t>Music Business Worldwide (industry news and jobs) - </a:t>
            </a:r>
            <a:r>
              <a:rPr lang="en-US" dirty="0">
                <a:hlinkClick r:id="rId3"/>
              </a:rPr>
              <a:t>https://www.musicbusinessworldwide.com/</a:t>
            </a:r>
            <a:endParaRPr lang="en-US" dirty="0"/>
          </a:p>
          <a:p>
            <a:r>
              <a:rPr lang="en-US" dirty="0"/>
              <a:t>CMU (industry news and jobs) - </a:t>
            </a:r>
            <a:r>
              <a:rPr lang="en-US" dirty="0">
                <a:hlinkClick r:id="rId4"/>
              </a:rPr>
              <a:t>https://completemusicupdate.com/</a:t>
            </a:r>
            <a:endParaRPr lang="en-US" dirty="0"/>
          </a:p>
          <a:p>
            <a:r>
              <a:rPr lang="en-US" dirty="0"/>
              <a:t> PRS Foundation (funding) - </a:t>
            </a:r>
            <a:r>
              <a:rPr lang="en-US" dirty="0">
                <a:hlinkClick r:id="rId5"/>
              </a:rPr>
              <a:t>https://prsfoundation.com/</a:t>
            </a:r>
            <a:endParaRPr lang="en-US" dirty="0"/>
          </a:p>
          <a:p>
            <a:r>
              <a:rPr lang="en-US" dirty="0"/>
              <a:t>Arts Council (funding) - </a:t>
            </a:r>
            <a:r>
              <a:rPr lang="en-US" dirty="0">
                <a:hlinkClick r:id="rId6"/>
              </a:rPr>
              <a:t>https://www.artscouncil.org.uk/funding-finder/grants-arts</a:t>
            </a:r>
            <a:endParaRPr lang="en-US" dirty="0"/>
          </a:p>
          <a:p>
            <a:r>
              <a:rPr lang="en-US" dirty="0"/>
              <a:t>Wired (tech news) - </a:t>
            </a:r>
            <a:r>
              <a:rPr lang="en-US" dirty="0">
                <a:hlinkClick r:id="rId7"/>
              </a:rPr>
              <a:t>https://www.wired.co.uk/ </a:t>
            </a:r>
            <a:endParaRPr lang="en-US" dirty="0"/>
          </a:p>
          <a:p>
            <a:r>
              <a:rPr lang="en-US" dirty="0"/>
              <a:t>Messenger Automation - </a:t>
            </a:r>
            <a:r>
              <a:rPr lang="en-US" dirty="0">
                <a:hlinkClick r:id="rId8"/>
              </a:rPr>
              <a:t>https://www.iampop.com/</a:t>
            </a:r>
            <a:endParaRPr lang="en-US" dirty="0"/>
          </a:p>
          <a:p>
            <a:r>
              <a:rPr lang="en-US" dirty="0"/>
              <a:t>Leaf Grow (Marketing Platform) - </a:t>
            </a:r>
            <a:r>
              <a:rPr lang="en-US" dirty="0">
                <a:hlinkClick r:id="rId9"/>
              </a:rPr>
              <a:t>http://leafgrow.co/</a:t>
            </a:r>
            <a:endParaRPr lang="en-US" dirty="0"/>
          </a:p>
          <a:p>
            <a:r>
              <a:rPr lang="en-US" dirty="0" err="1"/>
              <a:t>Chartmetric</a:t>
            </a:r>
            <a:r>
              <a:rPr lang="en-US" dirty="0"/>
              <a:t> (data analytics) - </a:t>
            </a:r>
            <a:r>
              <a:rPr lang="en-US" dirty="0">
                <a:hlinkClick r:id="rId10"/>
              </a:rPr>
              <a:t>https://chartmetric.io/</a:t>
            </a:r>
            <a:endParaRPr lang="en-US" dirty="0"/>
          </a:p>
          <a:p>
            <a:r>
              <a:rPr lang="en-US" dirty="0" err="1"/>
              <a:t>Sentric</a:t>
            </a:r>
            <a:r>
              <a:rPr lang="en-US" dirty="0"/>
              <a:t> (music publishing) - </a:t>
            </a:r>
            <a:r>
              <a:rPr lang="en-US" dirty="0">
                <a:hlinkClick r:id="rId11"/>
              </a:rPr>
              <a:t>https://sentricmusic.com</a:t>
            </a:r>
            <a:endParaRPr lang="en-US" dirty="0"/>
          </a:p>
          <a:p>
            <a:r>
              <a:rPr lang="en-US" dirty="0"/>
              <a:t>AWAL // DITTO // Believe // </a:t>
            </a:r>
            <a:r>
              <a:rPr lang="en-US" dirty="0" err="1"/>
              <a:t>InGrooves</a:t>
            </a:r>
            <a:r>
              <a:rPr lang="en-US" dirty="0"/>
              <a:t>  // Stem // </a:t>
            </a:r>
            <a:r>
              <a:rPr lang="en-US" dirty="0" err="1"/>
              <a:t>Fuga</a:t>
            </a:r>
            <a:r>
              <a:rPr lang="en-US" dirty="0"/>
              <a:t> </a:t>
            </a:r>
            <a:r>
              <a:rPr lang="en-US" i="1" dirty="0"/>
              <a:t>(distribution options) </a:t>
            </a:r>
          </a:p>
          <a:p>
            <a:pPr marL="0" indent="0">
              <a:buNone/>
            </a:pPr>
            <a:endParaRPr lang="en-US" sz="1100" i="1" dirty="0"/>
          </a:p>
        </p:txBody>
      </p:sp>
    </p:spTree>
    <p:extLst>
      <p:ext uri="{BB962C8B-B14F-4D97-AF65-F5344CB8AC3E}">
        <p14:creationId xmlns:p14="http://schemas.microsoft.com/office/powerpoint/2010/main" val="1237742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F9A82-B5B6-2D48-862C-F2DCDBF18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US" b="1" dirty="0"/>
              <a:t>References </a:t>
            </a:r>
            <a:r>
              <a:rPr lang="en-US" b="1" dirty="0" err="1"/>
              <a:t>Cont</a:t>
            </a:r>
            <a:r>
              <a:rPr lang="en-US" b="1" dirty="0"/>
              <a:t>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DC9AC-7DCE-F14B-9FF8-B988C61DC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041400"/>
            <a:ext cx="4872677" cy="4768520"/>
          </a:xfrm>
        </p:spPr>
        <p:txBody>
          <a:bodyPr>
            <a:normAutofit fontScale="92500" lnSpcReduction="10000"/>
          </a:bodyPr>
          <a:lstStyle/>
          <a:p>
            <a:r>
              <a:rPr lang="en-US" sz="1700" dirty="0"/>
              <a:t>Submit Hub (PR tool) - </a:t>
            </a:r>
            <a:r>
              <a:rPr lang="en-US" sz="1700" dirty="0">
                <a:hlinkClick r:id="rId2"/>
              </a:rPr>
              <a:t>https://www.submithub.com</a:t>
            </a:r>
            <a:endParaRPr lang="en-US" sz="1700" dirty="0"/>
          </a:p>
          <a:p>
            <a:r>
              <a:rPr lang="en-US" sz="1700" dirty="0"/>
              <a:t>Amazing Tunes (direct upload) – </a:t>
            </a:r>
            <a:r>
              <a:rPr lang="en-US" sz="1700" dirty="0">
                <a:hlinkClick r:id="rId3"/>
              </a:rPr>
              <a:t>https://amazingtunes.com/</a:t>
            </a:r>
            <a:endParaRPr lang="en-US" sz="1700" dirty="0"/>
          </a:p>
          <a:p>
            <a:r>
              <a:rPr lang="en-US" sz="1700" dirty="0"/>
              <a:t>BBC Uploader (direct upload) - </a:t>
            </a:r>
            <a:r>
              <a:rPr lang="en-US" sz="1700" dirty="0">
                <a:hlinkClick r:id="rId4"/>
              </a:rPr>
              <a:t>https://www.bbc.com/introducing/uploader</a:t>
            </a:r>
            <a:endParaRPr lang="en-US" sz="1700" dirty="0"/>
          </a:p>
          <a:p>
            <a:r>
              <a:rPr lang="en-US" sz="1700" dirty="0"/>
              <a:t>Pledge Music (crowdfunding) – </a:t>
            </a:r>
            <a:r>
              <a:rPr lang="en-US" sz="1700" dirty="0">
                <a:hlinkClick r:id="rId5"/>
              </a:rPr>
              <a:t>https://www.pledgemusic.com/</a:t>
            </a:r>
            <a:endParaRPr lang="en-US" sz="1700" dirty="0"/>
          </a:p>
          <a:p>
            <a:r>
              <a:rPr lang="en-US" sz="1700" dirty="0" err="1"/>
              <a:t>Patreon</a:t>
            </a:r>
            <a:r>
              <a:rPr lang="en-US" sz="1700" dirty="0"/>
              <a:t> (crowdfunding) – </a:t>
            </a:r>
            <a:r>
              <a:rPr lang="en-US" sz="1700" dirty="0">
                <a:hlinkClick r:id="rId6"/>
              </a:rPr>
              <a:t>https://www.patreon.com/</a:t>
            </a:r>
            <a:endParaRPr lang="en-US" sz="1700" dirty="0"/>
          </a:p>
          <a:p>
            <a:r>
              <a:rPr lang="en-US" sz="1700" dirty="0"/>
              <a:t>Music Glue (ecommerce store) - </a:t>
            </a:r>
            <a:r>
              <a:rPr lang="en-US" sz="1700" dirty="0">
                <a:hlinkClick r:id="rId7"/>
              </a:rPr>
              <a:t>https://musicglue.com</a:t>
            </a:r>
            <a:endParaRPr lang="en-US" sz="1700" dirty="0"/>
          </a:p>
          <a:p>
            <a:r>
              <a:rPr lang="en-US" sz="1700" dirty="0" err="1"/>
              <a:t>Bandcamp</a:t>
            </a:r>
            <a:r>
              <a:rPr lang="en-US" sz="1700" dirty="0"/>
              <a:t> (ecommerce store and community) - </a:t>
            </a:r>
            <a:r>
              <a:rPr lang="en-US" sz="1700" dirty="0">
                <a:hlinkClick r:id="rId8"/>
              </a:rPr>
              <a:t>https://bandcamp.com</a:t>
            </a:r>
            <a:endParaRPr lang="en-US" sz="1700" dirty="0"/>
          </a:p>
          <a:p>
            <a:r>
              <a:rPr lang="en-US" sz="1700" dirty="0"/>
              <a:t>I AM POP (Messaging App) - </a:t>
            </a:r>
            <a:r>
              <a:rPr lang="en-US" sz="1700" dirty="0">
                <a:hlinkClick r:id="rId9"/>
              </a:rPr>
              <a:t>https://</a:t>
            </a:r>
            <a:r>
              <a:rPr lang="en-US" sz="1700" dirty="0" err="1">
                <a:hlinkClick r:id="rId9"/>
              </a:rPr>
              <a:t>www.iampop.com</a:t>
            </a:r>
            <a:r>
              <a:rPr lang="en-US" sz="1700" dirty="0">
                <a:hlinkClick r:id="rId9"/>
              </a:rPr>
              <a:t>/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889927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FA44F-BC5F-464B-8F11-D8487645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9666" y="1314922"/>
            <a:ext cx="3176246" cy="30001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1" cap="all"/>
              <a:t>QUESTIONS???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8C6BA9-F549-C340-894D-1FB553829F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275" y="1177751"/>
            <a:ext cx="6900380" cy="4502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680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{02DE9152-3C49-A645-BA93-E2C8969001AA}tf10001072</Template>
  <TotalTime>805</TotalTime>
  <Words>1016</Words>
  <Application>Microsoft Macintosh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Franklin Gothic Book</vt:lpstr>
      <vt:lpstr>Crop</vt:lpstr>
      <vt:lpstr>MARK STEIN </vt:lpstr>
      <vt:lpstr>Who are you?</vt:lpstr>
      <vt:lpstr>How did I get into Music?</vt:lpstr>
      <vt:lpstr>PART ONE   Strategy and Skills</vt:lpstr>
      <vt:lpstr>Key skills you better have…</vt:lpstr>
      <vt:lpstr>More Key Skills…</vt:lpstr>
      <vt:lpstr>Getting Started…</vt:lpstr>
      <vt:lpstr>Strategy…</vt:lpstr>
      <vt:lpstr>Building your business or brand?</vt:lpstr>
      <vt:lpstr>PART TWO   Exercise </vt:lpstr>
      <vt:lpstr>30 mins…</vt:lpstr>
      <vt:lpstr>References..</vt:lpstr>
      <vt:lpstr>References Cont…</vt:lpstr>
      <vt:lpstr>QUESTIONS???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STEIN </dc:title>
  <dc:creator>Mark Stein</dc:creator>
  <cp:lastModifiedBy>Mark Stein</cp:lastModifiedBy>
  <cp:revision>38</cp:revision>
  <dcterms:created xsi:type="dcterms:W3CDTF">2019-01-23T23:07:56Z</dcterms:created>
  <dcterms:modified xsi:type="dcterms:W3CDTF">2019-01-24T12:33:25Z</dcterms:modified>
</cp:coreProperties>
</file>