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5" r:id="rId10"/>
    <p:sldId id="264" r:id="rId11"/>
    <p:sldId id="267" r:id="rId12"/>
    <p:sldId id="266"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62"/>
    <p:restoredTop sz="94658"/>
  </p:normalViewPr>
  <p:slideViewPr>
    <p:cSldViewPr snapToGrid="0">
      <p:cViewPr varScale="1">
        <p:scale>
          <a:sx n="101" d="100"/>
          <a:sy n="101" d="100"/>
        </p:scale>
        <p:origin x="208" y="6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1E741B-BB68-43B6-860B-2632FBFD4415}"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D977BBC1-2CFB-43B7-882C-97630A6A1187}">
      <dgm:prSet/>
      <dgm:spPr/>
      <dgm:t>
        <a:bodyPr/>
        <a:lstStyle/>
        <a:p>
          <a:r>
            <a:rPr lang="en-US"/>
            <a:t>VAWG is a set of rules, not just one crime.</a:t>
          </a:r>
        </a:p>
      </dgm:t>
    </dgm:pt>
    <dgm:pt modelId="{3F54AA7D-F08C-4B24-A05C-7BF85EA8E33B}" type="parTrans" cxnId="{121786F9-10A1-48DD-9AA4-B2F0C26415F2}">
      <dgm:prSet/>
      <dgm:spPr/>
      <dgm:t>
        <a:bodyPr/>
        <a:lstStyle/>
        <a:p>
          <a:endParaRPr lang="en-US"/>
        </a:p>
      </dgm:t>
    </dgm:pt>
    <dgm:pt modelId="{EC1456DB-88D8-4B2A-BECB-A61D86C459AB}" type="sibTrans" cxnId="{121786F9-10A1-48DD-9AA4-B2F0C26415F2}">
      <dgm:prSet/>
      <dgm:spPr/>
      <dgm:t>
        <a:bodyPr/>
        <a:lstStyle/>
        <a:p>
          <a:endParaRPr lang="en-US"/>
        </a:p>
      </dgm:t>
    </dgm:pt>
    <dgm:pt modelId="{D1C8D4AD-E538-41FB-B7A9-D56BD225F698}">
      <dgm:prSet/>
      <dgm:spPr/>
      <dgm:t>
        <a:bodyPr/>
        <a:lstStyle/>
        <a:p>
          <a:r>
            <a:rPr lang="en-US"/>
            <a:t>Includes:</a:t>
          </a:r>
        </a:p>
      </dgm:t>
    </dgm:pt>
    <dgm:pt modelId="{C93CE7C5-2C40-4FCC-9F34-6870E59C2A8A}" type="parTrans" cxnId="{B8C0C874-D464-41AA-A78D-2A533987E110}">
      <dgm:prSet/>
      <dgm:spPr/>
      <dgm:t>
        <a:bodyPr/>
        <a:lstStyle/>
        <a:p>
          <a:endParaRPr lang="en-US"/>
        </a:p>
      </dgm:t>
    </dgm:pt>
    <dgm:pt modelId="{894D5C2C-0076-4299-BE83-BC07F21C5E6C}" type="sibTrans" cxnId="{B8C0C874-D464-41AA-A78D-2A533987E110}">
      <dgm:prSet/>
      <dgm:spPr/>
      <dgm:t>
        <a:bodyPr/>
        <a:lstStyle/>
        <a:p>
          <a:endParaRPr lang="en-US"/>
        </a:p>
      </dgm:t>
    </dgm:pt>
    <dgm:pt modelId="{C0648829-6B26-450F-B195-23961D058F98}">
      <dgm:prSet/>
      <dgm:spPr/>
      <dgm:t>
        <a:bodyPr/>
        <a:lstStyle/>
        <a:p>
          <a:r>
            <a:rPr lang="en-US"/>
            <a:t>Abuse in the home</a:t>
          </a:r>
        </a:p>
      </dgm:t>
    </dgm:pt>
    <dgm:pt modelId="{A22F4308-C71C-410B-A73A-8E52E7AB3A3C}" type="parTrans" cxnId="{2CA43011-F2C4-4D09-A089-782874860F08}">
      <dgm:prSet/>
      <dgm:spPr/>
      <dgm:t>
        <a:bodyPr/>
        <a:lstStyle/>
        <a:p>
          <a:endParaRPr lang="en-US"/>
        </a:p>
      </dgm:t>
    </dgm:pt>
    <dgm:pt modelId="{1BD934E4-314D-4727-B206-494C1D22E69A}" type="sibTrans" cxnId="{2CA43011-F2C4-4D09-A089-782874860F08}">
      <dgm:prSet/>
      <dgm:spPr/>
      <dgm:t>
        <a:bodyPr/>
        <a:lstStyle/>
        <a:p>
          <a:endParaRPr lang="en-US"/>
        </a:p>
      </dgm:t>
    </dgm:pt>
    <dgm:pt modelId="{4841CF8B-158F-440A-A9F1-1BAE66091DD2}">
      <dgm:prSet/>
      <dgm:spPr/>
      <dgm:t>
        <a:bodyPr/>
        <a:lstStyle/>
        <a:p>
          <a:r>
            <a:rPr lang="en-US"/>
            <a:t>Sexual crimes and rape</a:t>
          </a:r>
        </a:p>
      </dgm:t>
    </dgm:pt>
    <dgm:pt modelId="{7168F266-5EC9-4515-8F23-FE37A2A855D0}" type="parTrans" cxnId="{BDFEDC39-E921-4112-853F-F6F1B0B0C30B}">
      <dgm:prSet/>
      <dgm:spPr/>
      <dgm:t>
        <a:bodyPr/>
        <a:lstStyle/>
        <a:p>
          <a:endParaRPr lang="en-US"/>
        </a:p>
      </dgm:t>
    </dgm:pt>
    <dgm:pt modelId="{5E4D9085-561C-4B9E-9743-248085210755}" type="sibTrans" cxnId="{BDFEDC39-E921-4112-853F-F6F1B0B0C30B}">
      <dgm:prSet/>
      <dgm:spPr/>
      <dgm:t>
        <a:bodyPr/>
        <a:lstStyle/>
        <a:p>
          <a:endParaRPr lang="en-US"/>
        </a:p>
      </dgm:t>
    </dgm:pt>
    <dgm:pt modelId="{4414A69C-15C3-48AD-A68D-14E5199DC454}">
      <dgm:prSet/>
      <dgm:spPr/>
      <dgm:t>
        <a:bodyPr/>
        <a:lstStyle/>
        <a:p>
          <a:r>
            <a:rPr lang="en-US"/>
            <a:t>Stalking and bothering someone</a:t>
          </a:r>
        </a:p>
      </dgm:t>
    </dgm:pt>
    <dgm:pt modelId="{3197AB34-41CE-4050-90CD-BA3B52540278}" type="parTrans" cxnId="{F9BD3520-A87E-426D-87AE-FA0C759A9F26}">
      <dgm:prSet/>
      <dgm:spPr/>
      <dgm:t>
        <a:bodyPr/>
        <a:lstStyle/>
        <a:p>
          <a:endParaRPr lang="en-US"/>
        </a:p>
      </dgm:t>
    </dgm:pt>
    <dgm:pt modelId="{B3E011AB-1849-4F69-A136-3142B53FC5DF}" type="sibTrans" cxnId="{F9BD3520-A87E-426D-87AE-FA0C759A9F26}">
      <dgm:prSet/>
      <dgm:spPr/>
      <dgm:t>
        <a:bodyPr/>
        <a:lstStyle/>
        <a:p>
          <a:endParaRPr lang="en-US"/>
        </a:p>
      </dgm:t>
    </dgm:pt>
    <dgm:pt modelId="{A1A3A140-40DB-4FB2-B7E9-AB19B7082D93}">
      <dgm:prSet/>
      <dgm:spPr/>
      <dgm:t>
        <a:bodyPr/>
        <a:lstStyle/>
        <a:p>
          <a:r>
            <a:rPr lang="en-US"/>
            <a:t>Forced marriage and abuse based on honor</a:t>
          </a:r>
        </a:p>
      </dgm:t>
    </dgm:pt>
    <dgm:pt modelId="{B905D828-14A1-49AF-81D7-0A8DDF98D4FA}" type="parTrans" cxnId="{A40C99C7-9BED-4AB0-A5C5-827BB8DC0CD9}">
      <dgm:prSet/>
      <dgm:spPr/>
      <dgm:t>
        <a:bodyPr/>
        <a:lstStyle/>
        <a:p>
          <a:endParaRPr lang="en-US"/>
        </a:p>
      </dgm:t>
    </dgm:pt>
    <dgm:pt modelId="{E2F53E9B-F8A8-4DCC-B6BF-6B59E8247FAE}" type="sibTrans" cxnId="{A40C99C7-9BED-4AB0-A5C5-827BB8DC0CD9}">
      <dgm:prSet/>
      <dgm:spPr/>
      <dgm:t>
        <a:bodyPr/>
        <a:lstStyle/>
        <a:p>
          <a:endParaRPr lang="en-US"/>
        </a:p>
      </dgm:t>
    </dgm:pt>
    <dgm:pt modelId="{77721000-5382-4D0C-B934-A22B77BFF6D8}">
      <dgm:prSet/>
      <dgm:spPr/>
      <dgm:t>
        <a:bodyPr/>
        <a:lstStyle/>
        <a:p>
          <a:r>
            <a:rPr lang="en-US"/>
            <a:t>Abuse and coercive control online</a:t>
          </a:r>
        </a:p>
      </dgm:t>
    </dgm:pt>
    <dgm:pt modelId="{D3ADDD57-E393-4E49-A49B-E2E8FCB5C877}" type="parTrans" cxnId="{B2DDB458-9007-4F3C-ACE6-27230E1745AB}">
      <dgm:prSet/>
      <dgm:spPr/>
      <dgm:t>
        <a:bodyPr/>
        <a:lstStyle/>
        <a:p>
          <a:endParaRPr lang="en-US"/>
        </a:p>
      </dgm:t>
    </dgm:pt>
    <dgm:pt modelId="{C16B366D-B502-45F9-A8CE-3259F2E78266}" type="sibTrans" cxnId="{B2DDB458-9007-4F3C-ACE6-27230E1745AB}">
      <dgm:prSet/>
      <dgm:spPr/>
      <dgm:t>
        <a:bodyPr/>
        <a:lstStyle/>
        <a:p>
          <a:endParaRPr lang="en-US"/>
        </a:p>
      </dgm:t>
    </dgm:pt>
    <dgm:pt modelId="{AB0A100B-722E-4EB6-8F86-0EB8823CF2E0}">
      <dgm:prSet/>
      <dgm:spPr/>
      <dgm:t>
        <a:bodyPr/>
        <a:lstStyle/>
        <a:p>
          <a:r>
            <a:rPr lang="en-US"/>
            <a:t>Nationally recognized as a strategic policing priority (Home Office, 2021</a:t>
          </a:r>
        </a:p>
      </dgm:t>
    </dgm:pt>
    <dgm:pt modelId="{48BAC2ED-B5FF-422F-A3CE-163D8180436B}" type="parTrans" cxnId="{6D74848A-60F2-40D7-8F6D-9C9593060F98}">
      <dgm:prSet/>
      <dgm:spPr/>
      <dgm:t>
        <a:bodyPr/>
        <a:lstStyle/>
        <a:p>
          <a:endParaRPr lang="en-US"/>
        </a:p>
      </dgm:t>
    </dgm:pt>
    <dgm:pt modelId="{298A08A3-3613-454A-B93B-000A61A2DAA6}" type="sibTrans" cxnId="{6D74848A-60F2-40D7-8F6D-9C9593060F98}">
      <dgm:prSet/>
      <dgm:spPr/>
      <dgm:t>
        <a:bodyPr/>
        <a:lstStyle/>
        <a:p>
          <a:endParaRPr lang="en-US"/>
        </a:p>
      </dgm:t>
    </dgm:pt>
    <dgm:pt modelId="{9A26DE43-929F-174F-A414-556BE619263D}" type="pres">
      <dgm:prSet presAssocID="{051E741B-BB68-43B6-860B-2632FBFD4415}" presName="diagram" presStyleCnt="0">
        <dgm:presLayoutVars>
          <dgm:dir/>
          <dgm:resizeHandles val="exact"/>
        </dgm:presLayoutVars>
      </dgm:prSet>
      <dgm:spPr/>
    </dgm:pt>
    <dgm:pt modelId="{A3EC7E8F-3A47-B744-B149-37197A51DC0F}" type="pres">
      <dgm:prSet presAssocID="{D977BBC1-2CFB-43B7-882C-97630A6A1187}" presName="node" presStyleLbl="node1" presStyleIdx="0" presStyleCnt="3">
        <dgm:presLayoutVars>
          <dgm:bulletEnabled val="1"/>
        </dgm:presLayoutVars>
      </dgm:prSet>
      <dgm:spPr/>
    </dgm:pt>
    <dgm:pt modelId="{829A2B48-BFD5-9141-AEE2-F141068D06AD}" type="pres">
      <dgm:prSet presAssocID="{EC1456DB-88D8-4B2A-BECB-A61D86C459AB}" presName="sibTrans" presStyleCnt="0"/>
      <dgm:spPr/>
    </dgm:pt>
    <dgm:pt modelId="{26241BCC-7E02-144E-B1D3-00AE78D13B95}" type="pres">
      <dgm:prSet presAssocID="{D1C8D4AD-E538-41FB-B7A9-D56BD225F698}" presName="node" presStyleLbl="node1" presStyleIdx="1" presStyleCnt="3">
        <dgm:presLayoutVars>
          <dgm:bulletEnabled val="1"/>
        </dgm:presLayoutVars>
      </dgm:prSet>
      <dgm:spPr/>
    </dgm:pt>
    <dgm:pt modelId="{7869964F-A58E-1145-8BA1-FAC02F9FC6E9}" type="pres">
      <dgm:prSet presAssocID="{894D5C2C-0076-4299-BE83-BC07F21C5E6C}" presName="sibTrans" presStyleCnt="0"/>
      <dgm:spPr/>
    </dgm:pt>
    <dgm:pt modelId="{CAA9442D-C7E1-4E4B-882C-8B746362D2B6}" type="pres">
      <dgm:prSet presAssocID="{AB0A100B-722E-4EB6-8F86-0EB8823CF2E0}" presName="node" presStyleLbl="node1" presStyleIdx="2" presStyleCnt="3">
        <dgm:presLayoutVars>
          <dgm:bulletEnabled val="1"/>
        </dgm:presLayoutVars>
      </dgm:prSet>
      <dgm:spPr/>
    </dgm:pt>
  </dgm:ptLst>
  <dgm:cxnLst>
    <dgm:cxn modelId="{2CA43011-F2C4-4D09-A089-782874860F08}" srcId="{D1C8D4AD-E538-41FB-B7A9-D56BD225F698}" destId="{C0648829-6B26-450F-B195-23961D058F98}" srcOrd="0" destOrd="0" parTransId="{A22F4308-C71C-410B-A73A-8E52E7AB3A3C}" sibTransId="{1BD934E4-314D-4727-B206-494C1D22E69A}"/>
    <dgm:cxn modelId="{F9BD3520-A87E-426D-87AE-FA0C759A9F26}" srcId="{D1C8D4AD-E538-41FB-B7A9-D56BD225F698}" destId="{4414A69C-15C3-48AD-A68D-14E5199DC454}" srcOrd="2" destOrd="0" parTransId="{3197AB34-41CE-4050-90CD-BA3B52540278}" sibTransId="{B3E011AB-1849-4F69-A136-3142B53FC5DF}"/>
    <dgm:cxn modelId="{B1C3A52B-6800-504C-8F44-20BC465C8091}" type="presOf" srcId="{051E741B-BB68-43B6-860B-2632FBFD4415}" destId="{9A26DE43-929F-174F-A414-556BE619263D}" srcOrd="0" destOrd="0" presId="urn:microsoft.com/office/officeart/2005/8/layout/default"/>
    <dgm:cxn modelId="{8ACC7C36-0BD5-1F40-8B9E-22099A348461}" type="presOf" srcId="{C0648829-6B26-450F-B195-23961D058F98}" destId="{26241BCC-7E02-144E-B1D3-00AE78D13B95}" srcOrd="0" destOrd="1" presId="urn:microsoft.com/office/officeart/2005/8/layout/default"/>
    <dgm:cxn modelId="{BDFEDC39-E921-4112-853F-F6F1B0B0C30B}" srcId="{D1C8D4AD-E538-41FB-B7A9-D56BD225F698}" destId="{4841CF8B-158F-440A-A9F1-1BAE66091DD2}" srcOrd="1" destOrd="0" parTransId="{7168F266-5EC9-4515-8F23-FE37A2A855D0}" sibTransId="{5E4D9085-561C-4B9E-9743-248085210755}"/>
    <dgm:cxn modelId="{CC72B042-2049-8E46-A629-EE73CFF25311}" type="presOf" srcId="{4841CF8B-158F-440A-A9F1-1BAE66091DD2}" destId="{26241BCC-7E02-144E-B1D3-00AE78D13B95}" srcOrd="0" destOrd="2" presId="urn:microsoft.com/office/officeart/2005/8/layout/default"/>
    <dgm:cxn modelId="{B2DDB458-9007-4F3C-ACE6-27230E1745AB}" srcId="{D1C8D4AD-E538-41FB-B7A9-D56BD225F698}" destId="{77721000-5382-4D0C-B934-A22B77BFF6D8}" srcOrd="4" destOrd="0" parTransId="{D3ADDD57-E393-4E49-A49B-E2E8FCB5C877}" sibTransId="{C16B366D-B502-45F9-A8CE-3259F2E78266}"/>
    <dgm:cxn modelId="{59A0C45B-070D-4C45-849E-34FFBA3F2128}" type="presOf" srcId="{A1A3A140-40DB-4FB2-B7E9-AB19B7082D93}" destId="{26241BCC-7E02-144E-B1D3-00AE78D13B95}" srcOrd="0" destOrd="4" presId="urn:microsoft.com/office/officeart/2005/8/layout/default"/>
    <dgm:cxn modelId="{B8C0C874-D464-41AA-A78D-2A533987E110}" srcId="{051E741B-BB68-43B6-860B-2632FBFD4415}" destId="{D1C8D4AD-E538-41FB-B7A9-D56BD225F698}" srcOrd="1" destOrd="0" parTransId="{C93CE7C5-2C40-4FCC-9F34-6870E59C2A8A}" sibTransId="{894D5C2C-0076-4299-BE83-BC07F21C5E6C}"/>
    <dgm:cxn modelId="{6D74848A-60F2-40D7-8F6D-9C9593060F98}" srcId="{051E741B-BB68-43B6-860B-2632FBFD4415}" destId="{AB0A100B-722E-4EB6-8F86-0EB8823CF2E0}" srcOrd="2" destOrd="0" parTransId="{48BAC2ED-B5FF-422F-A3CE-163D8180436B}" sibTransId="{298A08A3-3613-454A-B93B-000A61A2DAA6}"/>
    <dgm:cxn modelId="{E75716A3-5BFB-014F-8EA1-9AF8A5315A5C}" type="presOf" srcId="{D1C8D4AD-E538-41FB-B7A9-D56BD225F698}" destId="{26241BCC-7E02-144E-B1D3-00AE78D13B95}" srcOrd="0" destOrd="0" presId="urn:microsoft.com/office/officeart/2005/8/layout/default"/>
    <dgm:cxn modelId="{83797EB5-846B-AE4B-89C0-B4BB439002F7}" type="presOf" srcId="{D977BBC1-2CFB-43B7-882C-97630A6A1187}" destId="{A3EC7E8F-3A47-B744-B149-37197A51DC0F}" srcOrd="0" destOrd="0" presId="urn:microsoft.com/office/officeart/2005/8/layout/default"/>
    <dgm:cxn modelId="{A40C99C7-9BED-4AB0-A5C5-827BB8DC0CD9}" srcId="{D1C8D4AD-E538-41FB-B7A9-D56BD225F698}" destId="{A1A3A140-40DB-4FB2-B7E9-AB19B7082D93}" srcOrd="3" destOrd="0" parTransId="{B905D828-14A1-49AF-81D7-0A8DDF98D4FA}" sibTransId="{E2F53E9B-F8A8-4DCC-B6BF-6B59E8247FAE}"/>
    <dgm:cxn modelId="{01DD46D8-A770-8144-B195-BA53FB82AD50}" type="presOf" srcId="{AB0A100B-722E-4EB6-8F86-0EB8823CF2E0}" destId="{CAA9442D-C7E1-4E4B-882C-8B746362D2B6}" srcOrd="0" destOrd="0" presId="urn:microsoft.com/office/officeart/2005/8/layout/default"/>
    <dgm:cxn modelId="{7A1BF0EF-B7CD-D447-8DCF-118F4A636F8D}" type="presOf" srcId="{4414A69C-15C3-48AD-A68D-14E5199DC454}" destId="{26241BCC-7E02-144E-B1D3-00AE78D13B95}" srcOrd="0" destOrd="3" presId="urn:microsoft.com/office/officeart/2005/8/layout/default"/>
    <dgm:cxn modelId="{121786F9-10A1-48DD-9AA4-B2F0C26415F2}" srcId="{051E741B-BB68-43B6-860B-2632FBFD4415}" destId="{D977BBC1-2CFB-43B7-882C-97630A6A1187}" srcOrd="0" destOrd="0" parTransId="{3F54AA7D-F08C-4B24-A05C-7BF85EA8E33B}" sibTransId="{EC1456DB-88D8-4B2A-BECB-A61D86C459AB}"/>
    <dgm:cxn modelId="{D5A63EFC-5316-4B46-AC85-EF8A0557E2B9}" type="presOf" srcId="{77721000-5382-4D0C-B934-A22B77BFF6D8}" destId="{26241BCC-7E02-144E-B1D3-00AE78D13B95}" srcOrd="0" destOrd="5" presId="urn:microsoft.com/office/officeart/2005/8/layout/default"/>
    <dgm:cxn modelId="{8A818B20-140D-DA47-9BC7-30460D4CC793}" type="presParOf" srcId="{9A26DE43-929F-174F-A414-556BE619263D}" destId="{A3EC7E8F-3A47-B744-B149-37197A51DC0F}" srcOrd="0" destOrd="0" presId="urn:microsoft.com/office/officeart/2005/8/layout/default"/>
    <dgm:cxn modelId="{BB3BCDAD-90C0-C148-921A-D7EC29510BDB}" type="presParOf" srcId="{9A26DE43-929F-174F-A414-556BE619263D}" destId="{829A2B48-BFD5-9141-AEE2-F141068D06AD}" srcOrd="1" destOrd="0" presId="urn:microsoft.com/office/officeart/2005/8/layout/default"/>
    <dgm:cxn modelId="{51F25007-E814-454F-B1FA-7A18FB3E46C0}" type="presParOf" srcId="{9A26DE43-929F-174F-A414-556BE619263D}" destId="{26241BCC-7E02-144E-B1D3-00AE78D13B95}" srcOrd="2" destOrd="0" presId="urn:microsoft.com/office/officeart/2005/8/layout/default"/>
    <dgm:cxn modelId="{9E455BFF-A177-A940-BFF8-8496BB6F7A4A}" type="presParOf" srcId="{9A26DE43-929F-174F-A414-556BE619263D}" destId="{7869964F-A58E-1145-8BA1-FAC02F9FC6E9}" srcOrd="3" destOrd="0" presId="urn:microsoft.com/office/officeart/2005/8/layout/default"/>
    <dgm:cxn modelId="{25E3C595-3913-504F-AF6F-2BA79BC30344}" type="presParOf" srcId="{9A26DE43-929F-174F-A414-556BE619263D}" destId="{CAA9442D-C7E1-4E4B-882C-8B746362D2B6}"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E1F791C-798E-4B95-8FA7-B397C9E9946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E187501E-EC0C-40CD-9BB4-768265BE7A58}">
      <dgm:prSet/>
      <dgm:spPr/>
      <dgm:t>
        <a:bodyPr/>
        <a:lstStyle/>
        <a:p>
          <a:r>
            <a:rPr lang="en-US"/>
            <a:t>In England and Wales, 2.3 million adults were victims of domestic abuse in the year ending March 2024.</a:t>
          </a:r>
        </a:p>
      </dgm:t>
    </dgm:pt>
    <dgm:pt modelId="{0B4CFEE8-22F0-4C50-B858-D6BBDE860C4E}" type="parTrans" cxnId="{E513990C-AE48-4640-B510-1C54FE9C9ACE}">
      <dgm:prSet/>
      <dgm:spPr/>
      <dgm:t>
        <a:bodyPr/>
        <a:lstStyle/>
        <a:p>
          <a:endParaRPr lang="en-US"/>
        </a:p>
      </dgm:t>
    </dgm:pt>
    <dgm:pt modelId="{FED0A29B-95E8-4525-B832-8359BEEC831C}" type="sibTrans" cxnId="{E513990C-AE48-4640-B510-1C54FE9C9ACE}">
      <dgm:prSet/>
      <dgm:spPr/>
      <dgm:t>
        <a:bodyPr/>
        <a:lstStyle/>
        <a:p>
          <a:endParaRPr lang="en-US"/>
        </a:p>
      </dgm:t>
    </dgm:pt>
    <dgm:pt modelId="{CF356164-31B0-4641-9462-58221996C7AD}">
      <dgm:prSet/>
      <dgm:spPr/>
      <dgm:t>
        <a:bodyPr/>
        <a:lstStyle/>
        <a:p>
          <a:r>
            <a:rPr lang="en-US"/>
            <a:t>6.6% of women were impacted, whereas 3.0% of men were.</a:t>
          </a:r>
        </a:p>
      </dgm:t>
    </dgm:pt>
    <dgm:pt modelId="{45D79654-387E-4216-A0E6-FB6E1B0F5383}" type="parTrans" cxnId="{751DB3FD-F08D-46C8-B1A3-F9333DB5987F}">
      <dgm:prSet/>
      <dgm:spPr/>
      <dgm:t>
        <a:bodyPr/>
        <a:lstStyle/>
        <a:p>
          <a:endParaRPr lang="en-US"/>
        </a:p>
      </dgm:t>
    </dgm:pt>
    <dgm:pt modelId="{805EE4E5-CC4B-4905-AE85-C1626146B73B}" type="sibTrans" cxnId="{751DB3FD-F08D-46C8-B1A3-F9333DB5987F}">
      <dgm:prSet/>
      <dgm:spPr/>
      <dgm:t>
        <a:bodyPr/>
        <a:lstStyle/>
        <a:p>
          <a:endParaRPr lang="en-US"/>
        </a:p>
      </dgm:t>
    </dgm:pt>
    <dgm:pt modelId="{50788413-6BEE-41A2-80D2-56E6909B670F}">
      <dgm:prSet/>
      <dgm:spPr/>
      <dgm:t>
        <a:bodyPr/>
        <a:lstStyle/>
        <a:p>
          <a:r>
            <a:rPr lang="en-US"/>
            <a:t>Most of the casualties are women:</a:t>
          </a:r>
        </a:p>
      </dgm:t>
    </dgm:pt>
    <dgm:pt modelId="{015F7853-161E-45C2-834E-E5B68893972C}" type="parTrans" cxnId="{C6D31457-2BEA-4B41-8E90-2AF3C751040B}">
      <dgm:prSet/>
      <dgm:spPr/>
      <dgm:t>
        <a:bodyPr/>
        <a:lstStyle/>
        <a:p>
          <a:endParaRPr lang="en-US"/>
        </a:p>
      </dgm:t>
    </dgm:pt>
    <dgm:pt modelId="{DBA2FE0F-98D2-46EB-B83B-AAA2A1CE432A}" type="sibTrans" cxnId="{C6D31457-2BEA-4B41-8E90-2AF3C751040B}">
      <dgm:prSet/>
      <dgm:spPr/>
      <dgm:t>
        <a:bodyPr/>
        <a:lstStyle/>
        <a:p>
          <a:endParaRPr lang="en-US"/>
        </a:p>
      </dgm:t>
    </dgm:pt>
    <dgm:pt modelId="{E58444F4-C5ED-4E25-AB86-A9EE5C68513C}">
      <dgm:prSet/>
      <dgm:spPr/>
      <dgm:t>
        <a:bodyPr/>
        <a:lstStyle/>
        <a:p>
          <a:r>
            <a:rPr lang="en-US"/>
            <a:t>Sexual crimes</a:t>
          </a:r>
        </a:p>
      </dgm:t>
    </dgm:pt>
    <dgm:pt modelId="{05B9B9D5-0C9A-46E2-8117-A4623F507564}" type="parTrans" cxnId="{903805AA-9769-4964-B96D-7351731EE723}">
      <dgm:prSet/>
      <dgm:spPr/>
      <dgm:t>
        <a:bodyPr/>
        <a:lstStyle/>
        <a:p>
          <a:endParaRPr lang="en-US"/>
        </a:p>
      </dgm:t>
    </dgm:pt>
    <dgm:pt modelId="{ADBC2803-F811-44A3-9E68-A3BBBD2AFCFF}" type="sibTrans" cxnId="{903805AA-9769-4964-B96D-7351731EE723}">
      <dgm:prSet/>
      <dgm:spPr/>
      <dgm:t>
        <a:bodyPr/>
        <a:lstStyle/>
        <a:p>
          <a:endParaRPr lang="en-US"/>
        </a:p>
      </dgm:t>
    </dgm:pt>
    <dgm:pt modelId="{AF758DD7-37CA-4FF5-B4E6-477B0845B190}">
      <dgm:prSet/>
      <dgm:spPr/>
      <dgm:t>
        <a:bodyPr/>
        <a:lstStyle/>
        <a:p>
          <a:r>
            <a:rPr lang="en-US"/>
            <a:t>Stalking</a:t>
          </a:r>
        </a:p>
      </dgm:t>
    </dgm:pt>
    <dgm:pt modelId="{374CABF2-854B-4AB3-AFAB-C1B15AB3F3A9}" type="parTrans" cxnId="{1E5571A9-E3E8-4359-BA04-F29246B2BB2F}">
      <dgm:prSet/>
      <dgm:spPr/>
      <dgm:t>
        <a:bodyPr/>
        <a:lstStyle/>
        <a:p>
          <a:endParaRPr lang="en-US"/>
        </a:p>
      </dgm:t>
    </dgm:pt>
    <dgm:pt modelId="{8ECF30E8-05D5-4FB5-92EE-E3D74F9BBCB1}" type="sibTrans" cxnId="{1E5571A9-E3E8-4359-BA04-F29246B2BB2F}">
      <dgm:prSet/>
      <dgm:spPr/>
      <dgm:t>
        <a:bodyPr/>
        <a:lstStyle/>
        <a:p>
          <a:endParaRPr lang="en-US"/>
        </a:p>
      </dgm:t>
    </dgm:pt>
    <dgm:pt modelId="{7CDDD0B3-EE80-4313-843C-F726E7A056A6}">
      <dgm:prSet/>
      <dgm:spPr/>
      <dgm:t>
        <a:bodyPr/>
        <a:lstStyle/>
        <a:p>
          <a:r>
            <a:rPr lang="en-US"/>
            <a:t>Coercive control (ONS, 2024a; ONS, 2024b)</a:t>
          </a:r>
        </a:p>
      </dgm:t>
    </dgm:pt>
    <dgm:pt modelId="{0CD2EBA1-107A-42AF-A81C-7BD5C8457281}" type="parTrans" cxnId="{E25C2E49-A72E-4BA3-BECA-C230ECE9EDFF}">
      <dgm:prSet/>
      <dgm:spPr/>
      <dgm:t>
        <a:bodyPr/>
        <a:lstStyle/>
        <a:p>
          <a:endParaRPr lang="en-US"/>
        </a:p>
      </dgm:t>
    </dgm:pt>
    <dgm:pt modelId="{8127B7C5-39A8-4081-BD5E-30DA9E190028}" type="sibTrans" cxnId="{E25C2E49-A72E-4BA3-BECA-C230ECE9EDFF}">
      <dgm:prSet/>
      <dgm:spPr/>
      <dgm:t>
        <a:bodyPr/>
        <a:lstStyle/>
        <a:p>
          <a:endParaRPr lang="en-US"/>
        </a:p>
      </dgm:t>
    </dgm:pt>
    <dgm:pt modelId="{3629C9C8-1C47-3E49-939B-91175FB13A89}" type="pres">
      <dgm:prSet presAssocID="{4E1F791C-798E-4B95-8FA7-B397C9E99464}" presName="linear" presStyleCnt="0">
        <dgm:presLayoutVars>
          <dgm:animLvl val="lvl"/>
          <dgm:resizeHandles val="exact"/>
        </dgm:presLayoutVars>
      </dgm:prSet>
      <dgm:spPr/>
    </dgm:pt>
    <dgm:pt modelId="{53F9C495-F64A-BF4D-9019-8832FD1A2E85}" type="pres">
      <dgm:prSet presAssocID="{E187501E-EC0C-40CD-9BB4-768265BE7A58}" presName="parentText" presStyleLbl="node1" presStyleIdx="0" presStyleCnt="6">
        <dgm:presLayoutVars>
          <dgm:chMax val="0"/>
          <dgm:bulletEnabled val="1"/>
        </dgm:presLayoutVars>
      </dgm:prSet>
      <dgm:spPr/>
    </dgm:pt>
    <dgm:pt modelId="{FBBECCC7-C7C7-5044-92B6-C147E1BF5139}" type="pres">
      <dgm:prSet presAssocID="{FED0A29B-95E8-4525-B832-8359BEEC831C}" presName="spacer" presStyleCnt="0"/>
      <dgm:spPr/>
    </dgm:pt>
    <dgm:pt modelId="{94E5C124-7EE8-7B44-B92E-D1597AC02C24}" type="pres">
      <dgm:prSet presAssocID="{CF356164-31B0-4641-9462-58221996C7AD}" presName="parentText" presStyleLbl="node1" presStyleIdx="1" presStyleCnt="6">
        <dgm:presLayoutVars>
          <dgm:chMax val="0"/>
          <dgm:bulletEnabled val="1"/>
        </dgm:presLayoutVars>
      </dgm:prSet>
      <dgm:spPr/>
    </dgm:pt>
    <dgm:pt modelId="{67C5E593-AA14-D74C-976F-53CF4A420FD7}" type="pres">
      <dgm:prSet presAssocID="{805EE4E5-CC4B-4905-AE85-C1626146B73B}" presName="spacer" presStyleCnt="0"/>
      <dgm:spPr/>
    </dgm:pt>
    <dgm:pt modelId="{2E7464EA-22E9-5E45-BBFC-B929FA483A02}" type="pres">
      <dgm:prSet presAssocID="{50788413-6BEE-41A2-80D2-56E6909B670F}" presName="parentText" presStyleLbl="node1" presStyleIdx="2" presStyleCnt="6">
        <dgm:presLayoutVars>
          <dgm:chMax val="0"/>
          <dgm:bulletEnabled val="1"/>
        </dgm:presLayoutVars>
      </dgm:prSet>
      <dgm:spPr/>
    </dgm:pt>
    <dgm:pt modelId="{8CB6C9A9-7387-F640-9D0A-2148FD14D418}" type="pres">
      <dgm:prSet presAssocID="{DBA2FE0F-98D2-46EB-B83B-AAA2A1CE432A}" presName="spacer" presStyleCnt="0"/>
      <dgm:spPr/>
    </dgm:pt>
    <dgm:pt modelId="{CC0BEBA8-95DB-164C-8E0D-DABCF64F467E}" type="pres">
      <dgm:prSet presAssocID="{E58444F4-C5ED-4E25-AB86-A9EE5C68513C}" presName="parentText" presStyleLbl="node1" presStyleIdx="3" presStyleCnt="6">
        <dgm:presLayoutVars>
          <dgm:chMax val="0"/>
          <dgm:bulletEnabled val="1"/>
        </dgm:presLayoutVars>
      </dgm:prSet>
      <dgm:spPr/>
    </dgm:pt>
    <dgm:pt modelId="{4B98A759-086E-CB44-9818-15F28F95AC3A}" type="pres">
      <dgm:prSet presAssocID="{ADBC2803-F811-44A3-9E68-A3BBBD2AFCFF}" presName="spacer" presStyleCnt="0"/>
      <dgm:spPr/>
    </dgm:pt>
    <dgm:pt modelId="{07D06886-5180-5B4A-A190-4626E39D029D}" type="pres">
      <dgm:prSet presAssocID="{AF758DD7-37CA-4FF5-B4E6-477B0845B190}" presName="parentText" presStyleLbl="node1" presStyleIdx="4" presStyleCnt="6">
        <dgm:presLayoutVars>
          <dgm:chMax val="0"/>
          <dgm:bulletEnabled val="1"/>
        </dgm:presLayoutVars>
      </dgm:prSet>
      <dgm:spPr/>
    </dgm:pt>
    <dgm:pt modelId="{723F96FE-9286-FB49-B7DA-86D60458BE0E}" type="pres">
      <dgm:prSet presAssocID="{8ECF30E8-05D5-4FB5-92EE-E3D74F9BBCB1}" presName="spacer" presStyleCnt="0"/>
      <dgm:spPr/>
    </dgm:pt>
    <dgm:pt modelId="{948EC718-D25B-064D-BF4A-08D311A978A5}" type="pres">
      <dgm:prSet presAssocID="{7CDDD0B3-EE80-4313-843C-F726E7A056A6}" presName="parentText" presStyleLbl="node1" presStyleIdx="5" presStyleCnt="6">
        <dgm:presLayoutVars>
          <dgm:chMax val="0"/>
          <dgm:bulletEnabled val="1"/>
        </dgm:presLayoutVars>
      </dgm:prSet>
      <dgm:spPr/>
    </dgm:pt>
  </dgm:ptLst>
  <dgm:cxnLst>
    <dgm:cxn modelId="{D8481001-C1FB-3147-A05D-C98578DF4038}" type="presOf" srcId="{E187501E-EC0C-40CD-9BB4-768265BE7A58}" destId="{53F9C495-F64A-BF4D-9019-8832FD1A2E85}" srcOrd="0" destOrd="0" presId="urn:microsoft.com/office/officeart/2005/8/layout/vList2"/>
    <dgm:cxn modelId="{0AE88F04-9994-114F-9C14-372B3FD28F19}" type="presOf" srcId="{50788413-6BEE-41A2-80D2-56E6909B670F}" destId="{2E7464EA-22E9-5E45-BBFC-B929FA483A02}" srcOrd="0" destOrd="0" presId="urn:microsoft.com/office/officeart/2005/8/layout/vList2"/>
    <dgm:cxn modelId="{E513990C-AE48-4640-B510-1C54FE9C9ACE}" srcId="{4E1F791C-798E-4B95-8FA7-B397C9E99464}" destId="{E187501E-EC0C-40CD-9BB4-768265BE7A58}" srcOrd="0" destOrd="0" parTransId="{0B4CFEE8-22F0-4C50-B858-D6BBDE860C4E}" sibTransId="{FED0A29B-95E8-4525-B832-8359BEEC831C}"/>
    <dgm:cxn modelId="{E25C2E49-A72E-4BA3-BECA-C230ECE9EDFF}" srcId="{4E1F791C-798E-4B95-8FA7-B397C9E99464}" destId="{7CDDD0B3-EE80-4313-843C-F726E7A056A6}" srcOrd="5" destOrd="0" parTransId="{0CD2EBA1-107A-42AF-A81C-7BD5C8457281}" sibTransId="{8127B7C5-39A8-4081-BD5E-30DA9E190028}"/>
    <dgm:cxn modelId="{C6D31457-2BEA-4B41-8E90-2AF3C751040B}" srcId="{4E1F791C-798E-4B95-8FA7-B397C9E99464}" destId="{50788413-6BEE-41A2-80D2-56E6909B670F}" srcOrd="2" destOrd="0" parTransId="{015F7853-161E-45C2-834E-E5B68893972C}" sibTransId="{DBA2FE0F-98D2-46EB-B83B-AAA2A1CE432A}"/>
    <dgm:cxn modelId="{253CF692-EAA8-C54A-BAA0-02693E10CC57}" type="presOf" srcId="{E58444F4-C5ED-4E25-AB86-A9EE5C68513C}" destId="{CC0BEBA8-95DB-164C-8E0D-DABCF64F467E}" srcOrd="0" destOrd="0" presId="urn:microsoft.com/office/officeart/2005/8/layout/vList2"/>
    <dgm:cxn modelId="{1E5571A9-E3E8-4359-BA04-F29246B2BB2F}" srcId="{4E1F791C-798E-4B95-8FA7-B397C9E99464}" destId="{AF758DD7-37CA-4FF5-B4E6-477B0845B190}" srcOrd="4" destOrd="0" parTransId="{374CABF2-854B-4AB3-AFAB-C1B15AB3F3A9}" sibTransId="{8ECF30E8-05D5-4FB5-92EE-E3D74F9BBCB1}"/>
    <dgm:cxn modelId="{903805AA-9769-4964-B96D-7351731EE723}" srcId="{4E1F791C-798E-4B95-8FA7-B397C9E99464}" destId="{E58444F4-C5ED-4E25-AB86-A9EE5C68513C}" srcOrd="3" destOrd="0" parTransId="{05B9B9D5-0C9A-46E2-8117-A4623F507564}" sibTransId="{ADBC2803-F811-44A3-9E68-A3BBBD2AFCFF}"/>
    <dgm:cxn modelId="{B50F6ACC-AAEC-024E-9BCE-74706217E4FA}" type="presOf" srcId="{4E1F791C-798E-4B95-8FA7-B397C9E99464}" destId="{3629C9C8-1C47-3E49-939B-91175FB13A89}" srcOrd="0" destOrd="0" presId="urn:microsoft.com/office/officeart/2005/8/layout/vList2"/>
    <dgm:cxn modelId="{852C8BCD-B432-5C42-8D62-44F2DD67BA8F}" type="presOf" srcId="{CF356164-31B0-4641-9462-58221996C7AD}" destId="{94E5C124-7EE8-7B44-B92E-D1597AC02C24}" srcOrd="0" destOrd="0" presId="urn:microsoft.com/office/officeart/2005/8/layout/vList2"/>
    <dgm:cxn modelId="{9421A0F3-9AA1-4945-ABE0-6CC5FA3DE706}" type="presOf" srcId="{7CDDD0B3-EE80-4313-843C-F726E7A056A6}" destId="{948EC718-D25B-064D-BF4A-08D311A978A5}" srcOrd="0" destOrd="0" presId="urn:microsoft.com/office/officeart/2005/8/layout/vList2"/>
    <dgm:cxn modelId="{219682F6-7F34-5948-A3AC-8BDC83EAAAD1}" type="presOf" srcId="{AF758DD7-37CA-4FF5-B4E6-477B0845B190}" destId="{07D06886-5180-5B4A-A190-4626E39D029D}" srcOrd="0" destOrd="0" presId="urn:microsoft.com/office/officeart/2005/8/layout/vList2"/>
    <dgm:cxn modelId="{751DB3FD-F08D-46C8-B1A3-F9333DB5987F}" srcId="{4E1F791C-798E-4B95-8FA7-B397C9E99464}" destId="{CF356164-31B0-4641-9462-58221996C7AD}" srcOrd="1" destOrd="0" parTransId="{45D79654-387E-4216-A0E6-FB6E1B0F5383}" sibTransId="{805EE4E5-CC4B-4905-AE85-C1626146B73B}"/>
    <dgm:cxn modelId="{9FFD55AA-C579-4245-A8F1-91CD75FC38D9}" type="presParOf" srcId="{3629C9C8-1C47-3E49-939B-91175FB13A89}" destId="{53F9C495-F64A-BF4D-9019-8832FD1A2E85}" srcOrd="0" destOrd="0" presId="urn:microsoft.com/office/officeart/2005/8/layout/vList2"/>
    <dgm:cxn modelId="{253BEC96-2A15-7241-B4D6-EA2F0A2D9BB7}" type="presParOf" srcId="{3629C9C8-1C47-3E49-939B-91175FB13A89}" destId="{FBBECCC7-C7C7-5044-92B6-C147E1BF5139}" srcOrd="1" destOrd="0" presId="urn:microsoft.com/office/officeart/2005/8/layout/vList2"/>
    <dgm:cxn modelId="{5266CFE4-E01B-D449-B372-2B50B460A254}" type="presParOf" srcId="{3629C9C8-1C47-3E49-939B-91175FB13A89}" destId="{94E5C124-7EE8-7B44-B92E-D1597AC02C24}" srcOrd="2" destOrd="0" presId="urn:microsoft.com/office/officeart/2005/8/layout/vList2"/>
    <dgm:cxn modelId="{CB7E88DC-ECE9-4E49-8F9C-A2B10AFF9358}" type="presParOf" srcId="{3629C9C8-1C47-3E49-939B-91175FB13A89}" destId="{67C5E593-AA14-D74C-976F-53CF4A420FD7}" srcOrd="3" destOrd="0" presId="urn:microsoft.com/office/officeart/2005/8/layout/vList2"/>
    <dgm:cxn modelId="{0340F789-78B0-D446-8456-57696E685793}" type="presParOf" srcId="{3629C9C8-1C47-3E49-939B-91175FB13A89}" destId="{2E7464EA-22E9-5E45-BBFC-B929FA483A02}" srcOrd="4" destOrd="0" presId="urn:microsoft.com/office/officeart/2005/8/layout/vList2"/>
    <dgm:cxn modelId="{DE956675-CBE3-0243-931E-01FA9B1EC233}" type="presParOf" srcId="{3629C9C8-1C47-3E49-939B-91175FB13A89}" destId="{8CB6C9A9-7387-F640-9D0A-2148FD14D418}" srcOrd="5" destOrd="0" presId="urn:microsoft.com/office/officeart/2005/8/layout/vList2"/>
    <dgm:cxn modelId="{45C1E323-832F-0F48-808C-58610528521B}" type="presParOf" srcId="{3629C9C8-1C47-3E49-939B-91175FB13A89}" destId="{CC0BEBA8-95DB-164C-8E0D-DABCF64F467E}" srcOrd="6" destOrd="0" presId="urn:microsoft.com/office/officeart/2005/8/layout/vList2"/>
    <dgm:cxn modelId="{9A7539E1-E3D2-0D44-A74D-D957B992B274}" type="presParOf" srcId="{3629C9C8-1C47-3E49-939B-91175FB13A89}" destId="{4B98A759-086E-CB44-9818-15F28F95AC3A}" srcOrd="7" destOrd="0" presId="urn:microsoft.com/office/officeart/2005/8/layout/vList2"/>
    <dgm:cxn modelId="{E866419B-9337-D946-B5CC-10153014C210}" type="presParOf" srcId="{3629C9C8-1C47-3E49-939B-91175FB13A89}" destId="{07D06886-5180-5B4A-A190-4626E39D029D}" srcOrd="8" destOrd="0" presId="urn:microsoft.com/office/officeart/2005/8/layout/vList2"/>
    <dgm:cxn modelId="{1EE16B0C-7594-DD48-A97B-2FEFAB08E96E}" type="presParOf" srcId="{3629C9C8-1C47-3E49-939B-91175FB13A89}" destId="{723F96FE-9286-FB49-B7DA-86D60458BE0E}" srcOrd="9" destOrd="0" presId="urn:microsoft.com/office/officeart/2005/8/layout/vList2"/>
    <dgm:cxn modelId="{65659BAF-A949-904A-A59F-490AE4EB2555}" type="presParOf" srcId="{3629C9C8-1C47-3E49-939B-91175FB13A89}" destId="{948EC718-D25B-064D-BF4A-08D311A978A5}"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C541036-020F-45CF-9B25-C025B84B27B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A2062DA-258F-4AC3-9BE5-D357240DABC0}">
      <dgm:prSet/>
      <dgm:spPr/>
      <dgm:t>
        <a:bodyPr/>
        <a:lstStyle/>
        <a:p>
          <a:r>
            <a:rPr lang="en-US"/>
            <a:t>Protecting  </a:t>
          </a:r>
        </a:p>
      </dgm:t>
    </dgm:pt>
    <dgm:pt modelId="{F25BEEED-2DEB-4B56-971B-C77407B9B5C9}" type="parTrans" cxnId="{8CD962F8-1242-44C4-8118-9AD4ACB018E9}">
      <dgm:prSet/>
      <dgm:spPr/>
      <dgm:t>
        <a:bodyPr/>
        <a:lstStyle/>
        <a:p>
          <a:endParaRPr lang="en-US"/>
        </a:p>
      </dgm:t>
    </dgm:pt>
    <dgm:pt modelId="{8C98DFCA-F55A-430B-8EF3-FA14DD14D3D6}" type="sibTrans" cxnId="{8CD962F8-1242-44C4-8118-9AD4ACB018E9}">
      <dgm:prSet/>
      <dgm:spPr/>
      <dgm:t>
        <a:bodyPr/>
        <a:lstStyle/>
        <a:p>
          <a:endParaRPr lang="en-US"/>
        </a:p>
      </dgm:t>
    </dgm:pt>
    <dgm:pt modelId="{338F0516-1F49-42AD-862D-474DB8E88421}">
      <dgm:prSet/>
      <dgm:spPr/>
      <dgm:t>
        <a:bodyPr/>
        <a:lstStyle/>
        <a:p>
          <a:r>
            <a:rPr lang="en-US"/>
            <a:t>A correct risk assessment</a:t>
          </a:r>
        </a:p>
      </dgm:t>
    </dgm:pt>
    <dgm:pt modelId="{E2120429-BDA0-493C-8155-D85A198E331F}" type="parTrans" cxnId="{F61A6162-D705-400D-84D5-678C89447E7E}">
      <dgm:prSet/>
      <dgm:spPr/>
      <dgm:t>
        <a:bodyPr/>
        <a:lstStyle/>
        <a:p>
          <a:endParaRPr lang="en-US"/>
        </a:p>
      </dgm:t>
    </dgm:pt>
    <dgm:pt modelId="{5055F0AE-F3EE-4E8F-8524-04996AB1E1A8}" type="sibTrans" cxnId="{F61A6162-D705-400D-84D5-678C89447E7E}">
      <dgm:prSet/>
      <dgm:spPr/>
      <dgm:t>
        <a:bodyPr/>
        <a:lstStyle/>
        <a:p>
          <a:endParaRPr lang="en-US"/>
        </a:p>
      </dgm:t>
    </dgm:pt>
    <dgm:pt modelId="{312A3940-C96A-4B48-A594-BCED0C264E26}">
      <dgm:prSet/>
      <dgm:spPr/>
      <dgm:t>
        <a:bodyPr/>
        <a:lstStyle/>
        <a:p>
          <a:r>
            <a:rPr lang="en-US"/>
            <a:t>Immediate planning for safety and protection</a:t>
          </a:r>
        </a:p>
      </dgm:t>
    </dgm:pt>
    <dgm:pt modelId="{8A214D31-D851-4BFF-ACC0-4192A2F5CA80}" type="parTrans" cxnId="{6CDAB48C-DB61-4DA9-B488-22FE30B7B9AD}">
      <dgm:prSet/>
      <dgm:spPr/>
      <dgm:t>
        <a:bodyPr/>
        <a:lstStyle/>
        <a:p>
          <a:endParaRPr lang="en-US"/>
        </a:p>
      </dgm:t>
    </dgm:pt>
    <dgm:pt modelId="{25FD7DC9-14A2-4A91-B1A2-E028C952D515}" type="sibTrans" cxnId="{6CDAB48C-DB61-4DA9-B488-22FE30B7B9AD}">
      <dgm:prSet/>
      <dgm:spPr/>
      <dgm:t>
        <a:bodyPr/>
        <a:lstStyle/>
        <a:p>
          <a:endParaRPr lang="en-US"/>
        </a:p>
      </dgm:t>
    </dgm:pt>
    <dgm:pt modelId="{81569322-19A9-4F23-B652-C633E78C945F}">
      <dgm:prSet/>
      <dgm:spPr/>
      <dgm:t>
        <a:bodyPr/>
        <a:lstStyle/>
        <a:p>
          <a:r>
            <a:rPr lang="en-US"/>
            <a:t>Fairness</a:t>
          </a:r>
        </a:p>
      </dgm:t>
    </dgm:pt>
    <dgm:pt modelId="{6B33A1E3-C6DE-4821-89B8-89BFCB099F46}" type="parTrans" cxnId="{2C6E7BBD-7132-48B8-8388-A57C01193BC5}">
      <dgm:prSet/>
      <dgm:spPr/>
      <dgm:t>
        <a:bodyPr/>
        <a:lstStyle/>
        <a:p>
          <a:endParaRPr lang="en-US"/>
        </a:p>
      </dgm:t>
    </dgm:pt>
    <dgm:pt modelId="{62A29763-B72D-4E13-82AD-75C6E8F5A705}" type="sibTrans" cxnId="{2C6E7BBD-7132-48B8-8388-A57C01193BC5}">
      <dgm:prSet/>
      <dgm:spPr/>
      <dgm:t>
        <a:bodyPr/>
        <a:lstStyle/>
        <a:p>
          <a:endParaRPr lang="en-US"/>
        </a:p>
      </dgm:t>
    </dgm:pt>
    <dgm:pt modelId="{34EB8BDE-CD9B-48B8-B1F2-BEE965A7A116}">
      <dgm:prSet/>
      <dgm:spPr/>
      <dgm:t>
        <a:bodyPr/>
        <a:lstStyle/>
        <a:p>
          <a:r>
            <a:rPr lang="en-US"/>
            <a:t>Investigations of high quality</a:t>
          </a:r>
        </a:p>
      </dgm:t>
    </dgm:pt>
    <dgm:pt modelId="{732E63ED-1F6E-49BB-BE77-12F94DFF5A34}" type="parTrans" cxnId="{2F61FF6D-E8EA-4CB7-8B74-1B80A3C80220}">
      <dgm:prSet/>
      <dgm:spPr/>
      <dgm:t>
        <a:bodyPr/>
        <a:lstStyle/>
        <a:p>
          <a:endParaRPr lang="en-US"/>
        </a:p>
      </dgm:t>
    </dgm:pt>
    <dgm:pt modelId="{6729DE6C-FDE7-4535-8D68-515FED937926}" type="sibTrans" cxnId="{2F61FF6D-E8EA-4CB7-8B74-1B80A3C80220}">
      <dgm:prSet/>
      <dgm:spPr/>
      <dgm:t>
        <a:bodyPr/>
        <a:lstStyle/>
        <a:p>
          <a:endParaRPr lang="en-US"/>
        </a:p>
      </dgm:t>
    </dgm:pt>
    <dgm:pt modelId="{BB8B6C5F-773C-474A-B4BF-5B25A557844E}">
      <dgm:prSet/>
      <dgm:spPr/>
      <dgm:t>
        <a:bodyPr/>
        <a:lstStyle/>
        <a:p>
          <a:r>
            <a:rPr lang="en-US"/>
            <a:t>Handling cases with the victim in mind</a:t>
          </a:r>
        </a:p>
      </dgm:t>
    </dgm:pt>
    <dgm:pt modelId="{5B3902CD-850A-41B0-B8BD-401729121127}" type="parTrans" cxnId="{91A7ACB4-731D-4197-BDB3-8DECB9C1D244}">
      <dgm:prSet/>
      <dgm:spPr/>
      <dgm:t>
        <a:bodyPr/>
        <a:lstStyle/>
        <a:p>
          <a:endParaRPr lang="en-US"/>
        </a:p>
      </dgm:t>
    </dgm:pt>
    <dgm:pt modelId="{8532C806-F370-4769-8C96-30D45A3E0463}" type="sibTrans" cxnId="{91A7ACB4-731D-4197-BDB3-8DECB9C1D244}">
      <dgm:prSet/>
      <dgm:spPr/>
      <dgm:t>
        <a:bodyPr/>
        <a:lstStyle/>
        <a:p>
          <a:endParaRPr lang="en-US"/>
        </a:p>
      </dgm:t>
    </dgm:pt>
    <dgm:pt modelId="{40878129-EB8C-4A8A-A44D-D1CE328E62D6}">
      <dgm:prSet/>
      <dgm:spPr/>
      <dgm:t>
        <a:bodyPr/>
        <a:lstStyle/>
        <a:p>
          <a:r>
            <a:rPr lang="en-US"/>
            <a:t>Stopping</a:t>
          </a:r>
        </a:p>
      </dgm:t>
    </dgm:pt>
    <dgm:pt modelId="{501BBD83-41E8-4D77-A533-48542D3F2AD3}" type="parTrans" cxnId="{0D05B744-BBD5-4029-AD9B-07F4C68DAB31}">
      <dgm:prSet/>
      <dgm:spPr/>
      <dgm:t>
        <a:bodyPr/>
        <a:lstStyle/>
        <a:p>
          <a:endParaRPr lang="en-US"/>
        </a:p>
      </dgm:t>
    </dgm:pt>
    <dgm:pt modelId="{40D6795A-570A-4B3C-B5B3-72DCB400A417}" type="sibTrans" cxnId="{0D05B744-BBD5-4029-AD9B-07F4C68DAB31}">
      <dgm:prSet/>
      <dgm:spPr/>
      <dgm:t>
        <a:bodyPr/>
        <a:lstStyle/>
        <a:p>
          <a:endParaRPr lang="en-US"/>
        </a:p>
      </dgm:t>
    </dgm:pt>
    <dgm:pt modelId="{A90C1587-D73C-4B37-A4FB-40373A95309C}">
      <dgm:prSet/>
      <dgm:spPr/>
      <dgm:t>
        <a:bodyPr/>
        <a:lstStyle/>
        <a:p>
          <a:r>
            <a:rPr lang="en-US"/>
            <a:t>Stop recurrent and serial offenders</a:t>
          </a:r>
        </a:p>
      </dgm:t>
    </dgm:pt>
    <dgm:pt modelId="{AA388CD0-9245-4144-BAF1-E17CB870EBA6}" type="parTrans" cxnId="{92A2AE87-A3B8-4BC6-9C42-0C265668ADDC}">
      <dgm:prSet/>
      <dgm:spPr/>
      <dgm:t>
        <a:bodyPr/>
        <a:lstStyle/>
        <a:p>
          <a:endParaRPr lang="en-US"/>
        </a:p>
      </dgm:t>
    </dgm:pt>
    <dgm:pt modelId="{ADFC9B43-4DAB-4F51-A98D-805A733AB2B5}" type="sibTrans" cxnId="{92A2AE87-A3B8-4BC6-9C42-0C265668ADDC}">
      <dgm:prSet/>
      <dgm:spPr/>
      <dgm:t>
        <a:bodyPr/>
        <a:lstStyle/>
        <a:p>
          <a:endParaRPr lang="en-US"/>
        </a:p>
      </dgm:t>
    </dgm:pt>
    <dgm:pt modelId="{C6AAD551-AB6D-4D04-A6B5-1C89C1925C13}">
      <dgm:prSet/>
      <dgm:spPr/>
      <dgm:t>
        <a:bodyPr/>
        <a:lstStyle/>
        <a:p>
          <a:r>
            <a:rPr lang="en-US"/>
            <a:t>Stop people from being victims again and again (HMICFRS, 2024)</a:t>
          </a:r>
        </a:p>
      </dgm:t>
    </dgm:pt>
    <dgm:pt modelId="{6400CBBE-47F5-421D-82B1-0B23169B2C78}" type="parTrans" cxnId="{6A5B2D93-231B-46C9-9E6E-6313002ECCBD}">
      <dgm:prSet/>
      <dgm:spPr/>
      <dgm:t>
        <a:bodyPr/>
        <a:lstStyle/>
        <a:p>
          <a:endParaRPr lang="en-US"/>
        </a:p>
      </dgm:t>
    </dgm:pt>
    <dgm:pt modelId="{DB88CCA1-93A4-4E3B-9153-F2B6084FDB62}" type="sibTrans" cxnId="{6A5B2D93-231B-46C9-9E6E-6313002ECCBD}">
      <dgm:prSet/>
      <dgm:spPr/>
      <dgm:t>
        <a:bodyPr/>
        <a:lstStyle/>
        <a:p>
          <a:endParaRPr lang="en-US"/>
        </a:p>
      </dgm:t>
    </dgm:pt>
    <dgm:pt modelId="{5AD8720B-FB88-7446-8405-0DF7823EE67B}" type="pres">
      <dgm:prSet presAssocID="{7C541036-020F-45CF-9B25-C025B84B27BA}" presName="vert0" presStyleCnt="0">
        <dgm:presLayoutVars>
          <dgm:dir/>
          <dgm:animOne val="branch"/>
          <dgm:animLvl val="lvl"/>
        </dgm:presLayoutVars>
      </dgm:prSet>
      <dgm:spPr/>
    </dgm:pt>
    <dgm:pt modelId="{31949FDF-FF7B-3345-923D-6C91C38FF4DB}" type="pres">
      <dgm:prSet presAssocID="{CA2062DA-258F-4AC3-9BE5-D357240DABC0}" presName="thickLine" presStyleLbl="alignNode1" presStyleIdx="0" presStyleCnt="9"/>
      <dgm:spPr/>
    </dgm:pt>
    <dgm:pt modelId="{F77032B7-D5F2-8648-8CE2-371F629BDF8D}" type="pres">
      <dgm:prSet presAssocID="{CA2062DA-258F-4AC3-9BE5-D357240DABC0}" presName="horz1" presStyleCnt="0"/>
      <dgm:spPr/>
    </dgm:pt>
    <dgm:pt modelId="{A6C882F1-E475-2349-B87F-4B4C3A7F8514}" type="pres">
      <dgm:prSet presAssocID="{CA2062DA-258F-4AC3-9BE5-D357240DABC0}" presName="tx1" presStyleLbl="revTx" presStyleIdx="0" presStyleCnt="9"/>
      <dgm:spPr/>
    </dgm:pt>
    <dgm:pt modelId="{7435114C-D171-224D-9165-76E493B64EA2}" type="pres">
      <dgm:prSet presAssocID="{CA2062DA-258F-4AC3-9BE5-D357240DABC0}" presName="vert1" presStyleCnt="0"/>
      <dgm:spPr/>
    </dgm:pt>
    <dgm:pt modelId="{FE8DAC20-CECB-054F-B50F-5E9DBD66D832}" type="pres">
      <dgm:prSet presAssocID="{338F0516-1F49-42AD-862D-474DB8E88421}" presName="thickLine" presStyleLbl="alignNode1" presStyleIdx="1" presStyleCnt="9"/>
      <dgm:spPr/>
    </dgm:pt>
    <dgm:pt modelId="{A279137E-4220-3E47-BB63-C18DC008BA26}" type="pres">
      <dgm:prSet presAssocID="{338F0516-1F49-42AD-862D-474DB8E88421}" presName="horz1" presStyleCnt="0"/>
      <dgm:spPr/>
    </dgm:pt>
    <dgm:pt modelId="{16204C24-C194-B546-A9F7-16DC65350A89}" type="pres">
      <dgm:prSet presAssocID="{338F0516-1F49-42AD-862D-474DB8E88421}" presName="tx1" presStyleLbl="revTx" presStyleIdx="1" presStyleCnt="9"/>
      <dgm:spPr/>
    </dgm:pt>
    <dgm:pt modelId="{601BF8BA-12C4-194C-85DE-1AAACF598308}" type="pres">
      <dgm:prSet presAssocID="{338F0516-1F49-42AD-862D-474DB8E88421}" presName="vert1" presStyleCnt="0"/>
      <dgm:spPr/>
    </dgm:pt>
    <dgm:pt modelId="{0A6E48EC-54D7-384A-AF03-B4AC44DA79D5}" type="pres">
      <dgm:prSet presAssocID="{312A3940-C96A-4B48-A594-BCED0C264E26}" presName="thickLine" presStyleLbl="alignNode1" presStyleIdx="2" presStyleCnt="9"/>
      <dgm:spPr/>
    </dgm:pt>
    <dgm:pt modelId="{64EDC7B8-C4E7-E940-AC49-51CF56544F37}" type="pres">
      <dgm:prSet presAssocID="{312A3940-C96A-4B48-A594-BCED0C264E26}" presName="horz1" presStyleCnt="0"/>
      <dgm:spPr/>
    </dgm:pt>
    <dgm:pt modelId="{311A4BFC-8B12-8248-83AB-3BFDEA3B038D}" type="pres">
      <dgm:prSet presAssocID="{312A3940-C96A-4B48-A594-BCED0C264E26}" presName="tx1" presStyleLbl="revTx" presStyleIdx="2" presStyleCnt="9"/>
      <dgm:spPr/>
    </dgm:pt>
    <dgm:pt modelId="{D1B9850E-769A-7D43-A2B7-6F843EC77583}" type="pres">
      <dgm:prSet presAssocID="{312A3940-C96A-4B48-A594-BCED0C264E26}" presName="vert1" presStyleCnt="0"/>
      <dgm:spPr/>
    </dgm:pt>
    <dgm:pt modelId="{17EB471F-2FA3-454F-A218-3B5C90FF8896}" type="pres">
      <dgm:prSet presAssocID="{81569322-19A9-4F23-B652-C633E78C945F}" presName="thickLine" presStyleLbl="alignNode1" presStyleIdx="3" presStyleCnt="9"/>
      <dgm:spPr/>
    </dgm:pt>
    <dgm:pt modelId="{B468670B-3941-4A47-B473-3ADE6D1C933A}" type="pres">
      <dgm:prSet presAssocID="{81569322-19A9-4F23-B652-C633E78C945F}" presName="horz1" presStyleCnt="0"/>
      <dgm:spPr/>
    </dgm:pt>
    <dgm:pt modelId="{78802173-2B88-4547-9576-520627A2A266}" type="pres">
      <dgm:prSet presAssocID="{81569322-19A9-4F23-B652-C633E78C945F}" presName="tx1" presStyleLbl="revTx" presStyleIdx="3" presStyleCnt="9"/>
      <dgm:spPr/>
    </dgm:pt>
    <dgm:pt modelId="{03D5B8ED-E8D5-1444-A8D3-E78BEB09C1B3}" type="pres">
      <dgm:prSet presAssocID="{81569322-19A9-4F23-B652-C633E78C945F}" presName="vert1" presStyleCnt="0"/>
      <dgm:spPr/>
    </dgm:pt>
    <dgm:pt modelId="{35CA0370-2874-5C4D-A1B1-78AA9412D36E}" type="pres">
      <dgm:prSet presAssocID="{34EB8BDE-CD9B-48B8-B1F2-BEE965A7A116}" presName="thickLine" presStyleLbl="alignNode1" presStyleIdx="4" presStyleCnt="9"/>
      <dgm:spPr/>
    </dgm:pt>
    <dgm:pt modelId="{18A621E6-A7EB-B049-8CC0-6FF4D129DC13}" type="pres">
      <dgm:prSet presAssocID="{34EB8BDE-CD9B-48B8-B1F2-BEE965A7A116}" presName="horz1" presStyleCnt="0"/>
      <dgm:spPr/>
    </dgm:pt>
    <dgm:pt modelId="{165C42EA-A6DE-6E46-B13C-69594A538056}" type="pres">
      <dgm:prSet presAssocID="{34EB8BDE-CD9B-48B8-B1F2-BEE965A7A116}" presName="tx1" presStyleLbl="revTx" presStyleIdx="4" presStyleCnt="9"/>
      <dgm:spPr/>
    </dgm:pt>
    <dgm:pt modelId="{8C5C0BE2-0EFD-F240-AEAC-4EEC65C2F0E8}" type="pres">
      <dgm:prSet presAssocID="{34EB8BDE-CD9B-48B8-B1F2-BEE965A7A116}" presName="vert1" presStyleCnt="0"/>
      <dgm:spPr/>
    </dgm:pt>
    <dgm:pt modelId="{59CC27CB-FE95-D84A-9E21-E535E0CF458E}" type="pres">
      <dgm:prSet presAssocID="{BB8B6C5F-773C-474A-B4BF-5B25A557844E}" presName="thickLine" presStyleLbl="alignNode1" presStyleIdx="5" presStyleCnt="9"/>
      <dgm:spPr/>
    </dgm:pt>
    <dgm:pt modelId="{AAB87D8A-7E3F-D845-A7DE-E2450D13D2DA}" type="pres">
      <dgm:prSet presAssocID="{BB8B6C5F-773C-474A-B4BF-5B25A557844E}" presName="horz1" presStyleCnt="0"/>
      <dgm:spPr/>
    </dgm:pt>
    <dgm:pt modelId="{CA344B93-13EA-6844-8E7F-0C631DB1BA4F}" type="pres">
      <dgm:prSet presAssocID="{BB8B6C5F-773C-474A-B4BF-5B25A557844E}" presName="tx1" presStyleLbl="revTx" presStyleIdx="5" presStyleCnt="9"/>
      <dgm:spPr/>
    </dgm:pt>
    <dgm:pt modelId="{69000D5A-2FB5-7A43-AC30-D950D6A35A59}" type="pres">
      <dgm:prSet presAssocID="{BB8B6C5F-773C-474A-B4BF-5B25A557844E}" presName="vert1" presStyleCnt="0"/>
      <dgm:spPr/>
    </dgm:pt>
    <dgm:pt modelId="{052085D4-2E42-FF47-9A2F-88C092AA294F}" type="pres">
      <dgm:prSet presAssocID="{40878129-EB8C-4A8A-A44D-D1CE328E62D6}" presName="thickLine" presStyleLbl="alignNode1" presStyleIdx="6" presStyleCnt="9"/>
      <dgm:spPr/>
    </dgm:pt>
    <dgm:pt modelId="{725899D0-DF4A-414F-9D5B-B66A71E37911}" type="pres">
      <dgm:prSet presAssocID="{40878129-EB8C-4A8A-A44D-D1CE328E62D6}" presName="horz1" presStyleCnt="0"/>
      <dgm:spPr/>
    </dgm:pt>
    <dgm:pt modelId="{42E0BC83-8B6C-EB44-B53B-81FE5C3A3992}" type="pres">
      <dgm:prSet presAssocID="{40878129-EB8C-4A8A-A44D-D1CE328E62D6}" presName="tx1" presStyleLbl="revTx" presStyleIdx="6" presStyleCnt="9"/>
      <dgm:spPr/>
    </dgm:pt>
    <dgm:pt modelId="{07382B8E-8889-D349-BEDD-BB3737138623}" type="pres">
      <dgm:prSet presAssocID="{40878129-EB8C-4A8A-A44D-D1CE328E62D6}" presName="vert1" presStyleCnt="0"/>
      <dgm:spPr/>
    </dgm:pt>
    <dgm:pt modelId="{9E63356D-694A-7E42-88E5-651C0E553AD7}" type="pres">
      <dgm:prSet presAssocID="{A90C1587-D73C-4B37-A4FB-40373A95309C}" presName="thickLine" presStyleLbl="alignNode1" presStyleIdx="7" presStyleCnt="9"/>
      <dgm:spPr/>
    </dgm:pt>
    <dgm:pt modelId="{8A040EA2-1EF7-D14E-8FE1-91577E4BFB39}" type="pres">
      <dgm:prSet presAssocID="{A90C1587-D73C-4B37-A4FB-40373A95309C}" presName="horz1" presStyleCnt="0"/>
      <dgm:spPr/>
    </dgm:pt>
    <dgm:pt modelId="{378CBF81-898B-144D-AF1A-57E6DCEE3E2F}" type="pres">
      <dgm:prSet presAssocID="{A90C1587-D73C-4B37-A4FB-40373A95309C}" presName="tx1" presStyleLbl="revTx" presStyleIdx="7" presStyleCnt="9"/>
      <dgm:spPr/>
    </dgm:pt>
    <dgm:pt modelId="{16C2F577-B594-0747-AD05-4796CE0EA60D}" type="pres">
      <dgm:prSet presAssocID="{A90C1587-D73C-4B37-A4FB-40373A95309C}" presName="vert1" presStyleCnt="0"/>
      <dgm:spPr/>
    </dgm:pt>
    <dgm:pt modelId="{56739FD4-0CFD-2949-BD16-27294DAD20AE}" type="pres">
      <dgm:prSet presAssocID="{C6AAD551-AB6D-4D04-A6B5-1C89C1925C13}" presName="thickLine" presStyleLbl="alignNode1" presStyleIdx="8" presStyleCnt="9"/>
      <dgm:spPr/>
    </dgm:pt>
    <dgm:pt modelId="{B0A22C41-C1E8-4042-802B-650899043F6E}" type="pres">
      <dgm:prSet presAssocID="{C6AAD551-AB6D-4D04-A6B5-1C89C1925C13}" presName="horz1" presStyleCnt="0"/>
      <dgm:spPr/>
    </dgm:pt>
    <dgm:pt modelId="{0525C0D5-8C11-654F-9A24-427F25F5E7D8}" type="pres">
      <dgm:prSet presAssocID="{C6AAD551-AB6D-4D04-A6B5-1C89C1925C13}" presName="tx1" presStyleLbl="revTx" presStyleIdx="8" presStyleCnt="9"/>
      <dgm:spPr/>
    </dgm:pt>
    <dgm:pt modelId="{BFC3DB03-E5EB-414E-A371-282EA7FC3BF2}" type="pres">
      <dgm:prSet presAssocID="{C6AAD551-AB6D-4D04-A6B5-1C89C1925C13}" presName="vert1" presStyleCnt="0"/>
      <dgm:spPr/>
    </dgm:pt>
  </dgm:ptLst>
  <dgm:cxnLst>
    <dgm:cxn modelId="{2C7EB92D-2E99-6748-A082-8DC07194E131}" type="presOf" srcId="{BB8B6C5F-773C-474A-B4BF-5B25A557844E}" destId="{CA344B93-13EA-6844-8E7F-0C631DB1BA4F}" srcOrd="0" destOrd="0" presId="urn:microsoft.com/office/officeart/2008/layout/LinedList"/>
    <dgm:cxn modelId="{0D05B744-BBD5-4029-AD9B-07F4C68DAB31}" srcId="{7C541036-020F-45CF-9B25-C025B84B27BA}" destId="{40878129-EB8C-4A8A-A44D-D1CE328E62D6}" srcOrd="6" destOrd="0" parTransId="{501BBD83-41E8-4D77-A533-48542D3F2AD3}" sibTransId="{40D6795A-570A-4B3C-B5B3-72DCB400A417}"/>
    <dgm:cxn modelId="{93412546-47AA-974F-9A08-D7266BDEF736}" type="presOf" srcId="{338F0516-1F49-42AD-862D-474DB8E88421}" destId="{16204C24-C194-B546-A9F7-16DC65350A89}" srcOrd="0" destOrd="0" presId="urn:microsoft.com/office/officeart/2008/layout/LinedList"/>
    <dgm:cxn modelId="{9E3D4261-347F-7F40-BAA7-C8DC927F5D13}" type="presOf" srcId="{7C541036-020F-45CF-9B25-C025B84B27BA}" destId="{5AD8720B-FB88-7446-8405-0DF7823EE67B}" srcOrd="0" destOrd="0" presId="urn:microsoft.com/office/officeart/2008/layout/LinedList"/>
    <dgm:cxn modelId="{F61A6162-D705-400D-84D5-678C89447E7E}" srcId="{7C541036-020F-45CF-9B25-C025B84B27BA}" destId="{338F0516-1F49-42AD-862D-474DB8E88421}" srcOrd="1" destOrd="0" parTransId="{E2120429-BDA0-493C-8155-D85A198E331F}" sibTransId="{5055F0AE-F3EE-4E8F-8524-04996AB1E1A8}"/>
    <dgm:cxn modelId="{2F61FF6D-E8EA-4CB7-8B74-1B80A3C80220}" srcId="{7C541036-020F-45CF-9B25-C025B84B27BA}" destId="{34EB8BDE-CD9B-48B8-B1F2-BEE965A7A116}" srcOrd="4" destOrd="0" parTransId="{732E63ED-1F6E-49BB-BE77-12F94DFF5A34}" sibTransId="{6729DE6C-FDE7-4535-8D68-515FED937926}"/>
    <dgm:cxn modelId="{E3F7EE7B-F15C-054E-B439-40E8EDDE109D}" type="presOf" srcId="{40878129-EB8C-4A8A-A44D-D1CE328E62D6}" destId="{42E0BC83-8B6C-EB44-B53B-81FE5C3A3992}" srcOrd="0" destOrd="0" presId="urn:microsoft.com/office/officeart/2008/layout/LinedList"/>
    <dgm:cxn modelId="{92A2AE87-A3B8-4BC6-9C42-0C265668ADDC}" srcId="{7C541036-020F-45CF-9B25-C025B84B27BA}" destId="{A90C1587-D73C-4B37-A4FB-40373A95309C}" srcOrd="7" destOrd="0" parTransId="{AA388CD0-9245-4144-BAF1-E17CB870EBA6}" sibTransId="{ADFC9B43-4DAB-4F51-A98D-805A733AB2B5}"/>
    <dgm:cxn modelId="{8A5CF989-9E92-0443-BA76-FDA480CD60D5}" type="presOf" srcId="{A90C1587-D73C-4B37-A4FB-40373A95309C}" destId="{378CBF81-898B-144D-AF1A-57E6DCEE3E2F}" srcOrd="0" destOrd="0" presId="urn:microsoft.com/office/officeart/2008/layout/LinedList"/>
    <dgm:cxn modelId="{89D6728A-99D9-AE40-B4AC-44A64B705697}" type="presOf" srcId="{C6AAD551-AB6D-4D04-A6B5-1C89C1925C13}" destId="{0525C0D5-8C11-654F-9A24-427F25F5E7D8}" srcOrd="0" destOrd="0" presId="urn:microsoft.com/office/officeart/2008/layout/LinedList"/>
    <dgm:cxn modelId="{6CDAB48C-DB61-4DA9-B488-22FE30B7B9AD}" srcId="{7C541036-020F-45CF-9B25-C025B84B27BA}" destId="{312A3940-C96A-4B48-A594-BCED0C264E26}" srcOrd="2" destOrd="0" parTransId="{8A214D31-D851-4BFF-ACC0-4192A2F5CA80}" sibTransId="{25FD7DC9-14A2-4A91-B1A2-E028C952D515}"/>
    <dgm:cxn modelId="{6A5B2D93-231B-46C9-9E6E-6313002ECCBD}" srcId="{7C541036-020F-45CF-9B25-C025B84B27BA}" destId="{C6AAD551-AB6D-4D04-A6B5-1C89C1925C13}" srcOrd="8" destOrd="0" parTransId="{6400CBBE-47F5-421D-82B1-0B23169B2C78}" sibTransId="{DB88CCA1-93A4-4E3B-9153-F2B6084FDB62}"/>
    <dgm:cxn modelId="{FC88B69E-0700-1843-9C08-945D8EC38F80}" type="presOf" srcId="{312A3940-C96A-4B48-A594-BCED0C264E26}" destId="{311A4BFC-8B12-8248-83AB-3BFDEA3B038D}" srcOrd="0" destOrd="0" presId="urn:microsoft.com/office/officeart/2008/layout/LinedList"/>
    <dgm:cxn modelId="{662C74A5-5212-734E-B386-61896804A9DA}" type="presOf" srcId="{34EB8BDE-CD9B-48B8-B1F2-BEE965A7A116}" destId="{165C42EA-A6DE-6E46-B13C-69594A538056}" srcOrd="0" destOrd="0" presId="urn:microsoft.com/office/officeart/2008/layout/LinedList"/>
    <dgm:cxn modelId="{1F7F38B2-98A0-D746-9341-72B8B61707E8}" type="presOf" srcId="{81569322-19A9-4F23-B652-C633E78C945F}" destId="{78802173-2B88-4547-9576-520627A2A266}" srcOrd="0" destOrd="0" presId="urn:microsoft.com/office/officeart/2008/layout/LinedList"/>
    <dgm:cxn modelId="{91A7ACB4-731D-4197-BDB3-8DECB9C1D244}" srcId="{7C541036-020F-45CF-9B25-C025B84B27BA}" destId="{BB8B6C5F-773C-474A-B4BF-5B25A557844E}" srcOrd="5" destOrd="0" parTransId="{5B3902CD-850A-41B0-B8BD-401729121127}" sibTransId="{8532C806-F370-4769-8C96-30D45A3E0463}"/>
    <dgm:cxn modelId="{2C6E7BBD-7132-48B8-8388-A57C01193BC5}" srcId="{7C541036-020F-45CF-9B25-C025B84B27BA}" destId="{81569322-19A9-4F23-B652-C633E78C945F}" srcOrd="3" destOrd="0" parTransId="{6B33A1E3-C6DE-4821-89B8-89BFCB099F46}" sibTransId="{62A29763-B72D-4E13-82AD-75C6E8F5A705}"/>
    <dgm:cxn modelId="{1125D7DD-5B15-A847-87F2-91865173F0D6}" type="presOf" srcId="{CA2062DA-258F-4AC3-9BE5-D357240DABC0}" destId="{A6C882F1-E475-2349-B87F-4B4C3A7F8514}" srcOrd="0" destOrd="0" presId="urn:microsoft.com/office/officeart/2008/layout/LinedList"/>
    <dgm:cxn modelId="{8CD962F8-1242-44C4-8118-9AD4ACB018E9}" srcId="{7C541036-020F-45CF-9B25-C025B84B27BA}" destId="{CA2062DA-258F-4AC3-9BE5-D357240DABC0}" srcOrd="0" destOrd="0" parTransId="{F25BEEED-2DEB-4B56-971B-C77407B9B5C9}" sibTransId="{8C98DFCA-F55A-430B-8EF3-FA14DD14D3D6}"/>
    <dgm:cxn modelId="{BF330158-14F5-7442-99C3-14C0FC51DF52}" type="presParOf" srcId="{5AD8720B-FB88-7446-8405-0DF7823EE67B}" destId="{31949FDF-FF7B-3345-923D-6C91C38FF4DB}" srcOrd="0" destOrd="0" presId="urn:microsoft.com/office/officeart/2008/layout/LinedList"/>
    <dgm:cxn modelId="{83E87C53-7CFF-034F-9CE3-06340EC1C0D7}" type="presParOf" srcId="{5AD8720B-FB88-7446-8405-0DF7823EE67B}" destId="{F77032B7-D5F2-8648-8CE2-371F629BDF8D}" srcOrd="1" destOrd="0" presId="urn:microsoft.com/office/officeart/2008/layout/LinedList"/>
    <dgm:cxn modelId="{A6C0A52C-AA40-E643-8A41-C17644E9398B}" type="presParOf" srcId="{F77032B7-D5F2-8648-8CE2-371F629BDF8D}" destId="{A6C882F1-E475-2349-B87F-4B4C3A7F8514}" srcOrd="0" destOrd="0" presId="urn:microsoft.com/office/officeart/2008/layout/LinedList"/>
    <dgm:cxn modelId="{07DF7421-CD11-8F4E-BFE7-D46CFC388F76}" type="presParOf" srcId="{F77032B7-D5F2-8648-8CE2-371F629BDF8D}" destId="{7435114C-D171-224D-9165-76E493B64EA2}" srcOrd="1" destOrd="0" presId="urn:microsoft.com/office/officeart/2008/layout/LinedList"/>
    <dgm:cxn modelId="{7DD4630B-86D8-AA41-9FE8-47AF2B2DAED0}" type="presParOf" srcId="{5AD8720B-FB88-7446-8405-0DF7823EE67B}" destId="{FE8DAC20-CECB-054F-B50F-5E9DBD66D832}" srcOrd="2" destOrd="0" presId="urn:microsoft.com/office/officeart/2008/layout/LinedList"/>
    <dgm:cxn modelId="{BD335F65-5E8D-2B4A-B5B3-13327D893F39}" type="presParOf" srcId="{5AD8720B-FB88-7446-8405-0DF7823EE67B}" destId="{A279137E-4220-3E47-BB63-C18DC008BA26}" srcOrd="3" destOrd="0" presId="urn:microsoft.com/office/officeart/2008/layout/LinedList"/>
    <dgm:cxn modelId="{DCEB8DD4-5FC6-EF4A-9AE7-F6B69886ED8A}" type="presParOf" srcId="{A279137E-4220-3E47-BB63-C18DC008BA26}" destId="{16204C24-C194-B546-A9F7-16DC65350A89}" srcOrd="0" destOrd="0" presId="urn:microsoft.com/office/officeart/2008/layout/LinedList"/>
    <dgm:cxn modelId="{96F51B3F-4A68-3749-83D0-23A9F3A8CCE5}" type="presParOf" srcId="{A279137E-4220-3E47-BB63-C18DC008BA26}" destId="{601BF8BA-12C4-194C-85DE-1AAACF598308}" srcOrd="1" destOrd="0" presId="urn:microsoft.com/office/officeart/2008/layout/LinedList"/>
    <dgm:cxn modelId="{644A0F36-6E7D-2540-814B-E52A57FC38B8}" type="presParOf" srcId="{5AD8720B-FB88-7446-8405-0DF7823EE67B}" destId="{0A6E48EC-54D7-384A-AF03-B4AC44DA79D5}" srcOrd="4" destOrd="0" presId="urn:microsoft.com/office/officeart/2008/layout/LinedList"/>
    <dgm:cxn modelId="{2F58D1E4-F79D-B64C-9E80-EB52EA2B8B36}" type="presParOf" srcId="{5AD8720B-FB88-7446-8405-0DF7823EE67B}" destId="{64EDC7B8-C4E7-E940-AC49-51CF56544F37}" srcOrd="5" destOrd="0" presId="urn:microsoft.com/office/officeart/2008/layout/LinedList"/>
    <dgm:cxn modelId="{3217B096-0790-F64B-9C5E-37576E3B8DAA}" type="presParOf" srcId="{64EDC7B8-C4E7-E940-AC49-51CF56544F37}" destId="{311A4BFC-8B12-8248-83AB-3BFDEA3B038D}" srcOrd="0" destOrd="0" presId="urn:microsoft.com/office/officeart/2008/layout/LinedList"/>
    <dgm:cxn modelId="{106B798C-01D9-F747-83C1-617C5AEBE596}" type="presParOf" srcId="{64EDC7B8-C4E7-E940-AC49-51CF56544F37}" destId="{D1B9850E-769A-7D43-A2B7-6F843EC77583}" srcOrd="1" destOrd="0" presId="urn:microsoft.com/office/officeart/2008/layout/LinedList"/>
    <dgm:cxn modelId="{055FEC5B-6E44-0C49-B459-B275EBCED0C2}" type="presParOf" srcId="{5AD8720B-FB88-7446-8405-0DF7823EE67B}" destId="{17EB471F-2FA3-454F-A218-3B5C90FF8896}" srcOrd="6" destOrd="0" presId="urn:microsoft.com/office/officeart/2008/layout/LinedList"/>
    <dgm:cxn modelId="{24B48512-6A1F-C442-8663-9570835E0B3B}" type="presParOf" srcId="{5AD8720B-FB88-7446-8405-0DF7823EE67B}" destId="{B468670B-3941-4A47-B473-3ADE6D1C933A}" srcOrd="7" destOrd="0" presId="urn:microsoft.com/office/officeart/2008/layout/LinedList"/>
    <dgm:cxn modelId="{1548F743-A4B4-844A-969D-B3E28100F152}" type="presParOf" srcId="{B468670B-3941-4A47-B473-3ADE6D1C933A}" destId="{78802173-2B88-4547-9576-520627A2A266}" srcOrd="0" destOrd="0" presId="urn:microsoft.com/office/officeart/2008/layout/LinedList"/>
    <dgm:cxn modelId="{671D1E2A-D6D7-4C4C-9A1F-6958C9169035}" type="presParOf" srcId="{B468670B-3941-4A47-B473-3ADE6D1C933A}" destId="{03D5B8ED-E8D5-1444-A8D3-E78BEB09C1B3}" srcOrd="1" destOrd="0" presId="urn:microsoft.com/office/officeart/2008/layout/LinedList"/>
    <dgm:cxn modelId="{A2647025-F732-B843-9E0B-2C70B5362FA7}" type="presParOf" srcId="{5AD8720B-FB88-7446-8405-0DF7823EE67B}" destId="{35CA0370-2874-5C4D-A1B1-78AA9412D36E}" srcOrd="8" destOrd="0" presId="urn:microsoft.com/office/officeart/2008/layout/LinedList"/>
    <dgm:cxn modelId="{9901B5E3-9969-7740-BDB3-32DCC6C9138A}" type="presParOf" srcId="{5AD8720B-FB88-7446-8405-0DF7823EE67B}" destId="{18A621E6-A7EB-B049-8CC0-6FF4D129DC13}" srcOrd="9" destOrd="0" presId="urn:microsoft.com/office/officeart/2008/layout/LinedList"/>
    <dgm:cxn modelId="{4AACE526-F9D4-3742-9F4A-6084D988A535}" type="presParOf" srcId="{18A621E6-A7EB-B049-8CC0-6FF4D129DC13}" destId="{165C42EA-A6DE-6E46-B13C-69594A538056}" srcOrd="0" destOrd="0" presId="urn:microsoft.com/office/officeart/2008/layout/LinedList"/>
    <dgm:cxn modelId="{0DC39ABD-76C1-C141-80C7-11D1923D8C72}" type="presParOf" srcId="{18A621E6-A7EB-B049-8CC0-6FF4D129DC13}" destId="{8C5C0BE2-0EFD-F240-AEAC-4EEC65C2F0E8}" srcOrd="1" destOrd="0" presId="urn:microsoft.com/office/officeart/2008/layout/LinedList"/>
    <dgm:cxn modelId="{4890D792-E203-4B4B-A2A5-D1E9C846E531}" type="presParOf" srcId="{5AD8720B-FB88-7446-8405-0DF7823EE67B}" destId="{59CC27CB-FE95-D84A-9E21-E535E0CF458E}" srcOrd="10" destOrd="0" presId="urn:microsoft.com/office/officeart/2008/layout/LinedList"/>
    <dgm:cxn modelId="{B8527EBB-1CC0-3647-BE25-BC50B0855C53}" type="presParOf" srcId="{5AD8720B-FB88-7446-8405-0DF7823EE67B}" destId="{AAB87D8A-7E3F-D845-A7DE-E2450D13D2DA}" srcOrd="11" destOrd="0" presId="urn:microsoft.com/office/officeart/2008/layout/LinedList"/>
    <dgm:cxn modelId="{333311EF-B3B8-2D4D-B921-7D2906E0FCE4}" type="presParOf" srcId="{AAB87D8A-7E3F-D845-A7DE-E2450D13D2DA}" destId="{CA344B93-13EA-6844-8E7F-0C631DB1BA4F}" srcOrd="0" destOrd="0" presId="urn:microsoft.com/office/officeart/2008/layout/LinedList"/>
    <dgm:cxn modelId="{764D2939-78F6-E44E-B648-BE8B1D6D9825}" type="presParOf" srcId="{AAB87D8A-7E3F-D845-A7DE-E2450D13D2DA}" destId="{69000D5A-2FB5-7A43-AC30-D950D6A35A59}" srcOrd="1" destOrd="0" presId="urn:microsoft.com/office/officeart/2008/layout/LinedList"/>
    <dgm:cxn modelId="{C562FBEC-007B-F445-92A4-575A9E937BF1}" type="presParOf" srcId="{5AD8720B-FB88-7446-8405-0DF7823EE67B}" destId="{052085D4-2E42-FF47-9A2F-88C092AA294F}" srcOrd="12" destOrd="0" presId="urn:microsoft.com/office/officeart/2008/layout/LinedList"/>
    <dgm:cxn modelId="{73A94D21-B509-124D-BEDF-D23F8E4CD746}" type="presParOf" srcId="{5AD8720B-FB88-7446-8405-0DF7823EE67B}" destId="{725899D0-DF4A-414F-9D5B-B66A71E37911}" srcOrd="13" destOrd="0" presId="urn:microsoft.com/office/officeart/2008/layout/LinedList"/>
    <dgm:cxn modelId="{D6861AD1-A302-8541-9B8A-D793D3A9FD48}" type="presParOf" srcId="{725899D0-DF4A-414F-9D5B-B66A71E37911}" destId="{42E0BC83-8B6C-EB44-B53B-81FE5C3A3992}" srcOrd="0" destOrd="0" presId="urn:microsoft.com/office/officeart/2008/layout/LinedList"/>
    <dgm:cxn modelId="{D9FC85F3-088F-3D41-8A63-B6A4DDF73E00}" type="presParOf" srcId="{725899D0-DF4A-414F-9D5B-B66A71E37911}" destId="{07382B8E-8889-D349-BEDD-BB3737138623}" srcOrd="1" destOrd="0" presId="urn:microsoft.com/office/officeart/2008/layout/LinedList"/>
    <dgm:cxn modelId="{71F49D58-66E8-5743-9B6A-DC332A814D97}" type="presParOf" srcId="{5AD8720B-FB88-7446-8405-0DF7823EE67B}" destId="{9E63356D-694A-7E42-88E5-651C0E553AD7}" srcOrd="14" destOrd="0" presId="urn:microsoft.com/office/officeart/2008/layout/LinedList"/>
    <dgm:cxn modelId="{A01DEA0D-FC7E-6341-A066-6F4DDA5CC3E0}" type="presParOf" srcId="{5AD8720B-FB88-7446-8405-0DF7823EE67B}" destId="{8A040EA2-1EF7-D14E-8FE1-91577E4BFB39}" srcOrd="15" destOrd="0" presId="urn:microsoft.com/office/officeart/2008/layout/LinedList"/>
    <dgm:cxn modelId="{2DB96743-9694-D347-8932-E8807AC0DEB2}" type="presParOf" srcId="{8A040EA2-1EF7-D14E-8FE1-91577E4BFB39}" destId="{378CBF81-898B-144D-AF1A-57E6DCEE3E2F}" srcOrd="0" destOrd="0" presId="urn:microsoft.com/office/officeart/2008/layout/LinedList"/>
    <dgm:cxn modelId="{0A2FC40B-B01B-E247-B23D-6CE8CA6E3968}" type="presParOf" srcId="{8A040EA2-1EF7-D14E-8FE1-91577E4BFB39}" destId="{16C2F577-B594-0747-AD05-4796CE0EA60D}" srcOrd="1" destOrd="0" presId="urn:microsoft.com/office/officeart/2008/layout/LinedList"/>
    <dgm:cxn modelId="{D0CD7B0B-099F-9D48-8E49-88A56F5819B2}" type="presParOf" srcId="{5AD8720B-FB88-7446-8405-0DF7823EE67B}" destId="{56739FD4-0CFD-2949-BD16-27294DAD20AE}" srcOrd="16" destOrd="0" presId="urn:microsoft.com/office/officeart/2008/layout/LinedList"/>
    <dgm:cxn modelId="{0625F4A7-32E0-F84C-A91B-0D449A1F3686}" type="presParOf" srcId="{5AD8720B-FB88-7446-8405-0DF7823EE67B}" destId="{B0A22C41-C1E8-4042-802B-650899043F6E}" srcOrd="17" destOrd="0" presId="urn:microsoft.com/office/officeart/2008/layout/LinedList"/>
    <dgm:cxn modelId="{8DAB9D6D-932B-4A4B-9799-170DDA86E31F}" type="presParOf" srcId="{B0A22C41-C1E8-4042-802B-650899043F6E}" destId="{0525C0D5-8C11-654F-9A24-427F25F5E7D8}" srcOrd="0" destOrd="0" presId="urn:microsoft.com/office/officeart/2008/layout/LinedList"/>
    <dgm:cxn modelId="{961078A4-76CF-BA4F-ACE8-2344921AAB25}" type="presParOf" srcId="{B0A22C41-C1E8-4042-802B-650899043F6E}" destId="{BFC3DB03-E5EB-414E-A371-282EA7FC3BF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75BF7D9-C5EB-454B-AE8A-9585A353442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C52D589-76BC-4A72-A76D-87747EC002CD}">
      <dgm:prSet/>
      <dgm:spPr/>
      <dgm:t>
        <a:bodyPr/>
        <a:lstStyle/>
        <a:p>
          <a:r>
            <a:rPr lang="en-US"/>
            <a:t>VAWG is now a top focus for police around the country.</a:t>
          </a:r>
        </a:p>
      </dgm:t>
    </dgm:pt>
    <dgm:pt modelId="{2CDF092C-6F38-4019-A9F9-17DDD2885F5E}" type="parTrans" cxnId="{A44D8615-0538-4ED9-9B98-4AD739B19EF5}">
      <dgm:prSet/>
      <dgm:spPr/>
      <dgm:t>
        <a:bodyPr/>
        <a:lstStyle/>
        <a:p>
          <a:endParaRPr lang="en-US"/>
        </a:p>
      </dgm:t>
    </dgm:pt>
    <dgm:pt modelId="{FA8A1873-8BF8-4275-A97F-64454CBDF50F}" type="sibTrans" cxnId="{A44D8615-0538-4ED9-9B98-4AD739B19EF5}">
      <dgm:prSet/>
      <dgm:spPr/>
      <dgm:t>
        <a:bodyPr/>
        <a:lstStyle/>
        <a:p>
          <a:endParaRPr lang="en-US"/>
        </a:p>
      </dgm:t>
    </dgm:pt>
    <dgm:pt modelId="{9D304D95-1BF6-4AED-BAB2-3558DC1DA2D8}">
      <dgm:prSet/>
      <dgm:spPr/>
      <dgm:t>
        <a:bodyPr/>
        <a:lstStyle/>
        <a:p>
          <a:r>
            <a:rPr lang="en-US"/>
            <a:t>Better: Policy frameworks</a:t>
          </a:r>
        </a:p>
      </dgm:t>
    </dgm:pt>
    <dgm:pt modelId="{6FE40555-B886-4C77-8081-C3A5C451DEC9}" type="parTrans" cxnId="{97C3A84F-D45A-47B5-8BB7-3F2C8C5A2E2E}">
      <dgm:prSet/>
      <dgm:spPr/>
      <dgm:t>
        <a:bodyPr/>
        <a:lstStyle/>
        <a:p>
          <a:endParaRPr lang="en-US"/>
        </a:p>
      </dgm:t>
    </dgm:pt>
    <dgm:pt modelId="{9329AE2A-8A6D-4EDA-B681-1C3A5F2D86C4}" type="sibTrans" cxnId="{97C3A84F-D45A-47B5-8BB7-3F2C8C5A2E2E}">
      <dgm:prSet/>
      <dgm:spPr/>
      <dgm:t>
        <a:bodyPr/>
        <a:lstStyle/>
        <a:p>
          <a:endParaRPr lang="en-US"/>
        </a:p>
      </dgm:t>
    </dgm:pt>
    <dgm:pt modelId="{3A276E2B-1207-4C72-9E7B-CDDA50EF2AB4}">
      <dgm:prSet/>
      <dgm:spPr/>
      <dgm:t>
        <a:bodyPr/>
        <a:lstStyle/>
        <a:p>
          <a:r>
            <a:rPr lang="en-US"/>
            <a:t>Focus on strategy</a:t>
          </a:r>
        </a:p>
      </dgm:t>
    </dgm:pt>
    <dgm:pt modelId="{EA72AF6E-A75A-4936-954C-FBABB586B1EA}" type="parTrans" cxnId="{F9E4C079-27DD-4E46-BAB9-079EE31882B1}">
      <dgm:prSet/>
      <dgm:spPr/>
      <dgm:t>
        <a:bodyPr/>
        <a:lstStyle/>
        <a:p>
          <a:endParaRPr lang="en-US"/>
        </a:p>
      </dgm:t>
    </dgm:pt>
    <dgm:pt modelId="{71CE2BFF-A7C0-4AC7-8A5C-0E0825742C7B}" type="sibTrans" cxnId="{F9E4C079-27DD-4E46-BAB9-079EE31882B1}">
      <dgm:prSet/>
      <dgm:spPr/>
      <dgm:t>
        <a:bodyPr/>
        <a:lstStyle/>
        <a:p>
          <a:endParaRPr lang="en-US"/>
        </a:p>
      </dgm:t>
    </dgm:pt>
    <dgm:pt modelId="{712A8866-1FB0-4792-9DB6-C1DAD6E7BE59}">
      <dgm:prSet/>
      <dgm:spPr/>
      <dgm:t>
        <a:bodyPr/>
        <a:lstStyle/>
        <a:p>
          <a:r>
            <a:rPr lang="en-US"/>
            <a:t>But: Delivery isn't the same for all forces</a:t>
          </a:r>
        </a:p>
      </dgm:t>
    </dgm:pt>
    <dgm:pt modelId="{D792EA40-1B07-4093-85D4-E8B0F945ACC7}" type="parTrans" cxnId="{76718110-722B-4B7B-950F-A04B28D197DE}">
      <dgm:prSet/>
      <dgm:spPr/>
      <dgm:t>
        <a:bodyPr/>
        <a:lstStyle/>
        <a:p>
          <a:endParaRPr lang="en-US"/>
        </a:p>
      </dgm:t>
    </dgm:pt>
    <dgm:pt modelId="{8E2C65F9-BF08-47AD-83AD-DCD7A9D216BB}" type="sibTrans" cxnId="{76718110-722B-4B7B-950F-A04B28D197DE}">
      <dgm:prSet/>
      <dgm:spPr/>
      <dgm:t>
        <a:bodyPr/>
        <a:lstStyle/>
        <a:p>
          <a:endParaRPr lang="en-US"/>
        </a:p>
      </dgm:t>
    </dgm:pt>
    <dgm:pt modelId="{9B09957A-0E9D-4AB6-926D-51C1FBBC856E}">
      <dgm:prSet/>
      <dgm:spPr/>
      <dgm:t>
        <a:bodyPr/>
        <a:lstStyle/>
        <a:p>
          <a:r>
            <a:rPr lang="en-US"/>
            <a:t>The experience of victims differs according on their location (HMICFRS, 2021; HMICFRS, 2024). </a:t>
          </a:r>
        </a:p>
      </dgm:t>
    </dgm:pt>
    <dgm:pt modelId="{1703A58B-FE07-4EE1-9BC4-683ED0C7C280}" type="parTrans" cxnId="{A0FBFC15-2225-481F-BF7B-EE49FDD8EE61}">
      <dgm:prSet/>
      <dgm:spPr/>
      <dgm:t>
        <a:bodyPr/>
        <a:lstStyle/>
        <a:p>
          <a:endParaRPr lang="en-US"/>
        </a:p>
      </dgm:t>
    </dgm:pt>
    <dgm:pt modelId="{AFDC866B-463B-472B-9FAC-3DA56B278EC1}" type="sibTrans" cxnId="{A0FBFC15-2225-481F-BF7B-EE49FDD8EE61}">
      <dgm:prSet/>
      <dgm:spPr/>
      <dgm:t>
        <a:bodyPr/>
        <a:lstStyle/>
        <a:p>
          <a:endParaRPr lang="en-US"/>
        </a:p>
      </dgm:t>
    </dgm:pt>
    <dgm:pt modelId="{FA2D71A3-B8E4-8D4C-AD7A-A95392086AB0}" type="pres">
      <dgm:prSet presAssocID="{075BF7D9-C5EB-454B-AE8A-9585A3534423}" presName="linear" presStyleCnt="0">
        <dgm:presLayoutVars>
          <dgm:animLvl val="lvl"/>
          <dgm:resizeHandles val="exact"/>
        </dgm:presLayoutVars>
      </dgm:prSet>
      <dgm:spPr/>
    </dgm:pt>
    <dgm:pt modelId="{24DF7972-798F-9C40-A2BA-DE236590E1B1}" type="pres">
      <dgm:prSet presAssocID="{BC52D589-76BC-4A72-A76D-87747EC002CD}" presName="parentText" presStyleLbl="node1" presStyleIdx="0" presStyleCnt="5">
        <dgm:presLayoutVars>
          <dgm:chMax val="0"/>
          <dgm:bulletEnabled val="1"/>
        </dgm:presLayoutVars>
      </dgm:prSet>
      <dgm:spPr/>
    </dgm:pt>
    <dgm:pt modelId="{4C5F6A22-D06C-6B45-8CAA-50ACE5813071}" type="pres">
      <dgm:prSet presAssocID="{FA8A1873-8BF8-4275-A97F-64454CBDF50F}" presName="spacer" presStyleCnt="0"/>
      <dgm:spPr/>
    </dgm:pt>
    <dgm:pt modelId="{73D1384C-3378-0C46-8991-E74538F1D9E1}" type="pres">
      <dgm:prSet presAssocID="{9D304D95-1BF6-4AED-BAB2-3558DC1DA2D8}" presName="parentText" presStyleLbl="node1" presStyleIdx="1" presStyleCnt="5">
        <dgm:presLayoutVars>
          <dgm:chMax val="0"/>
          <dgm:bulletEnabled val="1"/>
        </dgm:presLayoutVars>
      </dgm:prSet>
      <dgm:spPr/>
    </dgm:pt>
    <dgm:pt modelId="{1C237C44-5767-DA4E-8372-6CA2D7783F38}" type="pres">
      <dgm:prSet presAssocID="{9329AE2A-8A6D-4EDA-B681-1C3A5F2D86C4}" presName="spacer" presStyleCnt="0"/>
      <dgm:spPr/>
    </dgm:pt>
    <dgm:pt modelId="{F58B40F6-1E1D-2143-8426-099D2096B3C3}" type="pres">
      <dgm:prSet presAssocID="{3A276E2B-1207-4C72-9E7B-CDDA50EF2AB4}" presName="parentText" presStyleLbl="node1" presStyleIdx="2" presStyleCnt="5">
        <dgm:presLayoutVars>
          <dgm:chMax val="0"/>
          <dgm:bulletEnabled val="1"/>
        </dgm:presLayoutVars>
      </dgm:prSet>
      <dgm:spPr/>
    </dgm:pt>
    <dgm:pt modelId="{87629235-0D1A-D741-8DC7-42A9196FA609}" type="pres">
      <dgm:prSet presAssocID="{71CE2BFF-A7C0-4AC7-8A5C-0E0825742C7B}" presName="spacer" presStyleCnt="0"/>
      <dgm:spPr/>
    </dgm:pt>
    <dgm:pt modelId="{58728A63-004D-7546-AB07-A505EE3FC436}" type="pres">
      <dgm:prSet presAssocID="{712A8866-1FB0-4792-9DB6-C1DAD6E7BE59}" presName="parentText" presStyleLbl="node1" presStyleIdx="3" presStyleCnt="5">
        <dgm:presLayoutVars>
          <dgm:chMax val="0"/>
          <dgm:bulletEnabled val="1"/>
        </dgm:presLayoutVars>
      </dgm:prSet>
      <dgm:spPr/>
    </dgm:pt>
    <dgm:pt modelId="{53044ED0-4476-E246-BCC6-4BD07A464742}" type="pres">
      <dgm:prSet presAssocID="{8E2C65F9-BF08-47AD-83AD-DCD7A9D216BB}" presName="spacer" presStyleCnt="0"/>
      <dgm:spPr/>
    </dgm:pt>
    <dgm:pt modelId="{95F8B6AD-E9CB-BC41-A188-44D4B44945A4}" type="pres">
      <dgm:prSet presAssocID="{9B09957A-0E9D-4AB6-926D-51C1FBBC856E}" presName="parentText" presStyleLbl="node1" presStyleIdx="4" presStyleCnt="5">
        <dgm:presLayoutVars>
          <dgm:chMax val="0"/>
          <dgm:bulletEnabled val="1"/>
        </dgm:presLayoutVars>
      </dgm:prSet>
      <dgm:spPr/>
    </dgm:pt>
  </dgm:ptLst>
  <dgm:cxnLst>
    <dgm:cxn modelId="{D99EEE04-AEF0-9648-9DD1-F37DE8C48E86}" type="presOf" srcId="{9B09957A-0E9D-4AB6-926D-51C1FBBC856E}" destId="{95F8B6AD-E9CB-BC41-A188-44D4B44945A4}" srcOrd="0" destOrd="0" presId="urn:microsoft.com/office/officeart/2005/8/layout/vList2"/>
    <dgm:cxn modelId="{76718110-722B-4B7B-950F-A04B28D197DE}" srcId="{075BF7D9-C5EB-454B-AE8A-9585A3534423}" destId="{712A8866-1FB0-4792-9DB6-C1DAD6E7BE59}" srcOrd="3" destOrd="0" parTransId="{D792EA40-1B07-4093-85D4-E8B0F945ACC7}" sibTransId="{8E2C65F9-BF08-47AD-83AD-DCD7A9D216BB}"/>
    <dgm:cxn modelId="{8844D413-DD59-9C4C-99FF-96FF65C51C62}" type="presOf" srcId="{9D304D95-1BF6-4AED-BAB2-3558DC1DA2D8}" destId="{73D1384C-3378-0C46-8991-E74538F1D9E1}" srcOrd="0" destOrd="0" presId="urn:microsoft.com/office/officeart/2005/8/layout/vList2"/>
    <dgm:cxn modelId="{A44D8615-0538-4ED9-9B98-4AD739B19EF5}" srcId="{075BF7D9-C5EB-454B-AE8A-9585A3534423}" destId="{BC52D589-76BC-4A72-A76D-87747EC002CD}" srcOrd="0" destOrd="0" parTransId="{2CDF092C-6F38-4019-A9F9-17DDD2885F5E}" sibTransId="{FA8A1873-8BF8-4275-A97F-64454CBDF50F}"/>
    <dgm:cxn modelId="{A0FBFC15-2225-481F-BF7B-EE49FDD8EE61}" srcId="{075BF7D9-C5EB-454B-AE8A-9585A3534423}" destId="{9B09957A-0E9D-4AB6-926D-51C1FBBC856E}" srcOrd="4" destOrd="0" parTransId="{1703A58B-FE07-4EE1-9BC4-683ED0C7C280}" sibTransId="{AFDC866B-463B-472B-9FAC-3DA56B278EC1}"/>
    <dgm:cxn modelId="{97C3A84F-D45A-47B5-8BB7-3F2C8C5A2E2E}" srcId="{075BF7D9-C5EB-454B-AE8A-9585A3534423}" destId="{9D304D95-1BF6-4AED-BAB2-3558DC1DA2D8}" srcOrd="1" destOrd="0" parTransId="{6FE40555-B886-4C77-8081-C3A5C451DEC9}" sibTransId="{9329AE2A-8A6D-4EDA-B681-1C3A5F2D86C4}"/>
    <dgm:cxn modelId="{D9F8486C-53D4-0C4C-A790-12217AAA7650}" type="presOf" srcId="{3A276E2B-1207-4C72-9E7B-CDDA50EF2AB4}" destId="{F58B40F6-1E1D-2143-8426-099D2096B3C3}" srcOrd="0" destOrd="0" presId="urn:microsoft.com/office/officeart/2005/8/layout/vList2"/>
    <dgm:cxn modelId="{C30D2372-A97C-6F48-BEFF-C5D66D5B0634}" type="presOf" srcId="{075BF7D9-C5EB-454B-AE8A-9585A3534423}" destId="{FA2D71A3-B8E4-8D4C-AD7A-A95392086AB0}" srcOrd="0" destOrd="0" presId="urn:microsoft.com/office/officeart/2005/8/layout/vList2"/>
    <dgm:cxn modelId="{F9E4C079-27DD-4E46-BAB9-079EE31882B1}" srcId="{075BF7D9-C5EB-454B-AE8A-9585A3534423}" destId="{3A276E2B-1207-4C72-9E7B-CDDA50EF2AB4}" srcOrd="2" destOrd="0" parTransId="{EA72AF6E-A75A-4936-954C-FBABB586B1EA}" sibTransId="{71CE2BFF-A7C0-4AC7-8A5C-0E0825742C7B}"/>
    <dgm:cxn modelId="{1436CC93-A59D-BE43-9A91-941F7D92E980}" type="presOf" srcId="{712A8866-1FB0-4792-9DB6-C1DAD6E7BE59}" destId="{58728A63-004D-7546-AB07-A505EE3FC436}" srcOrd="0" destOrd="0" presId="urn:microsoft.com/office/officeart/2005/8/layout/vList2"/>
    <dgm:cxn modelId="{45A923F2-0581-6446-A208-3E6177DE1BCC}" type="presOf" srcId="{BC52D589-76BC-4A72-A76D-87747EC002CD}" destId="{24DF7972-798F-9C40-A2BA-DE236590E1B1}" srcOrd="0" destOrd="0" presId="urn:microsoft.com/office/officeart/2005/8/layout/vList2"/>
    <dgm:cxn modelId="{8A505A71-83BE-A847-9630-1F4580482A7D}" type="presParOf" srcId="{FA2D71A3-B8E4-8D4C-AD7A-A95392086AB0}" destId="{24DF7972-798F-9C40-A2BA-DE236590E1B1}" srcOrd="0" destOrd="0" presId="urn:microsoft.com/office/officeart/2005/8/layout/vList2"/>
    <dgm:cxn modelId="{B3C712E4-AC58-D041-BCF5-04360B889A41}" type="presParOf" srcId="{FA2D71A3-B8E4-8D4C-AD7A-A95392086AB0}" destId="{4C5F6A22-D06C-6B45-8CAA-50ACE5813071}" srcOrd="1" destOrd="0" presId="urn:microsoft.com/office/officeart/2005/8/layout/vList2"/>
    <dgm:cxn modelId="{FA73FDA1-6B81-2F47-A1E5-DBD884247250}" type="presParOf" srcId="{FA2D71A3-B8E4-8D4C-AD7A-A95392086AB0}" destId="{73D1384C-3378-0C46-8991-E74538F1D9E1}" srcOrd="2" destOrd="0" presId="urn:microsoft.com/office/officeart/2005/8/layout/vList2"/>
    <dgm:cxn modelId="{59E2BB78-37BB-344C-A820-C4AB52A52F27}" type="presParOf" srcId="{FA2D71A3-B8E4-8D4C-AD7A-A95392086AB0}" destId="{1C237C44-5767-DA4E-8372-6CA2D7783F38}" srcOrd="3" destOrd="0" presId="urn:microsoft.com/office/officeart/2005/8/layout/vList2"/>
    <dgm:cxn modelId="{47AF4011-B5C7-4141-8760-864E526929ED}" type="presParOf" srcId="{FA2D71A3-B8E4-8D4C-AD7A-A95392086AB0}" destId="{F58B40F6-1E1D-2143-8426-099D2096B3C3}" srcOrd="4" destOrd="0" presId="urn:microsoft.com/office/officeart/2005/8/layout/vList2"/>
    <dgm:cxn modelId="{DC88DF2C-8EF3-D241-9FF9-787123ED1559}" type="presParOf" srcId="{FA2D71A3-B8E4-8D4C-AD7A-A95392086AB0}" destId="{87629235-0D1A-D741-8DC7-42A9196FA609}" srcOrd="5" destOrd="0" presId="urn:microsoft.com/office/officeart/2005/8/layout/vList2"/>
    <dgm:cxn modelId="{737B23CD-7131-DF40-A4BB-5683733F76CB}" type="presParOf" srcId="{FA2D71A3-B8E4-8D4C-AD7A-A95392086AB0}" destId="{58728A63-004D-7546-AB07-A505EE3FC436}" srcOrd="6" destOrd="0" presId="urn:microsoft.com/office/officeart/2005/8/layout/vList2"/>
    <dgm:cxn modelId="{48E32D0D-6B54-D04B-82C4-7FF086B5B9E7}" type="presParOf" srcId="{FA2D71A3-B8E4-8D4C-AD7A-A95392086AB0}" destId="{53044ED0-4476-E246-BCC6-4BD07A464742}" srcOrd="7" destOrd="0" presId="urn:microsoft.com/office/officeart/2005/8/layout/vList2"/>
    <dgm:cxn modelId="{41480943-B327-D944-B611-CC752F925C1F}" type="presParOf" srcId="{FA2D71A3-B8E4-8D4C-AD7A-A95392086AB0}" destId="{95F8B6AD-E9CB-BC41-A188-44D4B44945A4}"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29EB4A7-71E5-4A22-A121-8367DCC69D03}"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08932DA9-03DE-47BB-826B-F1D6D6685431}">
      <dgm:prSet/>
      <dgm:spPr/>
      <dgm:t>
        <a:bodyPr/>
        <a:lstStyle/>
        <a:p>
          <a:r>
            <a:rPr lang="en-US"/>
            <a:t>Rates of charges and convictions that are at an all-time low</a:t>
          </a:r>
        </a:p>
      </dgm:t>
    </dgm:pt>
    <dgm:pt modelId="{5C2DEB33-4F4E-432E-846C-A957E14694B1}" type="parTrans" cxnId="{86089167-C145-4E5E-90BB-5887EFCC8EA6}">
      <dgm:prSet/>
      <dgm:spPr/>
      <dgm:t>
        <a:bodyPr/>
        <a:lstStyle/>
        <a:p>
          <a:endParaRPr lang="en-US"/>
        </a:p>
      </dgm:t>
    </dgm:pt>
    <dgm:pt modelId="{E3BA76DA-712A-4AA8-A8C6-4396E3CDC075}" type="sibTrans" cxnId="{86089167-C145-4E5E-90BB-5887EFCC8EA6}">
      <dgm:prSet/>
      <dgm:spPr/>
      <dgm:t>
        <a:bodyPr/>
        <a:lstStyle/>
        <a:p>
          <a:endParaRPr lang="en-US"/>
        </a:p>
      </dgm:t>
    </dgm:pt>
    <dgm:pt modelId="{66D64C37-AE83-4491-A74B-3F6275381B2D}">
      <dgm:prSet/>
      <dgm:spPr/>
      <dgm:t>
        <a:bodyPr/>
        <a:lstStyle/>
        <a:p>
          <a:r>
            <a:rPr lang="en-US"/>
            <a:t>Operation Osteria brought about national reform: it was sent to all police forces in England and Wales.</a:t>
          </a:r>
        </a:p>
      </dgm:t>
    </dgm:pt>
    <dgm:pt modelId="{24178AF1-D4D6-4125-97D6-612FA051951C}" type="parTrans" cxnId="{12C271E5-844D-4B4D-B892-A40DD05902B1}">
      <dgm:prSet/>
      <dgm:spPr/>
      <dgm:t>
        <a:bodyPr/>
        <a:lstStyle/>
        <a:p>
          <a:endParaRPr lang="en-US"/>
        </a:p>
      </dgm:t>
    </dgm:pt>
    <dgm:pt modelId="{5D6C4070-13A5-428D-AD1A-AAC8A65C6F91}" type="sibTrans" cxnId="{12C271E5-844D-4B4D-B892-A40DD05902B1}">
      <dgm:prSet/>
      <dgm:spPr/>
      <dgm:t>
        <a:bodyPr/>
        <a:lstStyle/>
        <a:p>
          <a:endParaRPr lang="en-US"/>
        </a:p>
      </dgm:t>
    </dgm:pt>
    <dgm:pt modelId="{C6FC09C4-56B2-4B34-9917-F4FAA52DC60C}">
      <dgm:prSet/>
      <dgm:spPr/>
      <dgm:t>
        <a:bodyPr/>
        <a:lstStyle/>
        <a:p>
          <a:r>
            <a:rPr lang="en-US"/>
            <a:t>Investigate with the suspect in mind</a:t>
          </a:r>
        </a:p>
      </dgm:t>
    </dgm:pt>
    <dgm:pt modelId="{763EFFE9-71B4-44AF-8F0C-BC4BE3E7F582}" type="parTrans" cxnId="{4B22BDE4-4C63-4693-B552-74EB85490D7F}">
      <dgm:prSet/>
      <dgm:spPr/>
      <dgm:t>
        <a:bodyPr/>
        <a:lstStyle/>
        <a:p>
          <a:endParaRPr lang="en-US"/>
        </a:p>
      </dgm:t>
    </dgm:pt>
    <dgm:pt modelId="{29FDEB4E-0BC5-44C9-B408-6A7FB2C1E04F}" type="sibTrans" cxnId="{4B22BDE4-4C63-4693-B552-74EB85490D7F}">
      <dgm:prSet/>
      <dgm:spPr/>
      <dgm:t>
        <a:bodyPr/>
        <a:lstStyle/>
        <a:p>
          <a:endParaRPr lang="en-US"/>
        </a:p>
      </dgm:t>
    </dgm:pt>
    <dgm:pt modelId="{1301A45E-3520-4772-8F1B-D1099ABDBBF4}">
      <dgm:prSet/>
      <dgm:spPr/>
      <dgm:t>
        <a:bodyPr/>
        <a:lstStyle/>
        <a:p>
          <a:r>
            <a:rPr lang="en-US"/>
            <a:t>Victim engagement has gotten a little better.</a:t>
          </a:r>
        </a:p>
      </dgm:t>
    </dgm:pt>
    <dgm:pt modelId="{465AB8A1-CFF9-4CB9-B588-2C76BED0BECD}" type="parTrans" cxnId="{A6CE6C90-5FA7-4E90-8A70-E0E8E3210A69}">
      <dgm:prSet/>
      <dgm:spPr/>
      <dgm:t>
        <a:bodyPr/>
        <a:lstStyle/>
        <a:p>
          <a:endParaRPr lang="en-US"/>
        </a:p>
      </dgm:t>
    </dgm:pt>
    <dgm:pt modelId="{3CFB1F1D-91A7-4AF2-84AB-17FA0FBE68E6}" type="sibTrans" cxnId="{A6CE6C90-5FA7-4E90-8A70-E0E8E3210A69}">
      <dgm:prSet/>
      <dgm:spPr/>
      <dgm:t>
        <a:bodyPr/>
        <a:lstStyle/>
        <a:p>
          <a:endParaRPr lang="en-US"/>
        </a:p>
      </dgm:t>
    </dgm:pt>
    <dgm:pt modelId="{90301D34-CE7B-4AC7-86C3-1783BDF15834}">
      <dgm:prSet/>
      <dgm:spPr/>
      <dgm:t>
        <a:bodyPr/>
        <a:lstStyle/>
        <a:p>
          <a:r>
            <a:rPr lang="en-US"/>
            <a:t>There are still major problems with delays and attrition (National Police Chiefs' Council, 2023; Home Office, 2023).</a:t>
          </a:r>
        </a:p>
      </dgm:t>
    </dgm:pt>
    <dgm:pt modelId="{E98F5C16-098D-4B6A-9A7E-795D636998A5}" type="parTrans" cxnId="{D44742C0-5282-4B99-A98D-6884316B301F}">
      <dgm:prSet/>
      <dgm:spPr/>
      <dgm:t>
        <a:bodyPr/>
        <a:lstStyle/>
        <a:p>
          <a:endParaRPr lang="en-US"/>
        </a:p>
      </dgm:t>
    </dgm:pt>
    <dgm:pt modelId="{FFCEC1FC-9FAD-42C1-A059-E1BFF80A9287}" type="sibTrans" cxnId="{D44742C0-5282-4B99-A98D-6884316B301F}">
      <dgm:prSet/>
      <dgm:spPr/>
      <dgm:t>
        <a:bodyPr/>
        <a:lstStyle/>
        <a:p>
          <a:endParaRPr lang="en-US"/>
        </a:p>
      </dgm:t>
    </dgm:pt>
    <dgm:pt modelId="{BEE4E2E9-D70F-914A-BC49-10D8E673A17F}" type="pres">
      <dgm:prSet presAssocID="{029EB4A7-71E5-4A22-A121-8367DCC69D03}" presName="outerComposite" presStyleCnt="0">
        <dgm:presLayoutVars>
          <dgm:chMax val="5"/>
          <dgm:dir/>
          <dgm:resizeHandles val="exact"/>
        </dgm:presLayoutVars>
      </dgm:prSet>
      <dgm:spPr/>
    </dgm:pt>
    <dgm:pt modelId="{5CF1E921-1620-824E-99D6-62127EA6D0B5}" type="pres">
      <dgm:prSet presAssocID="{029EB4A7-71E5-4A22-A121-8367DCC69D03}" presName="dummyMaxCanvas" presStyleCnt="0">
        <dgm:presLayoutVars/>
      </dgm:prSet>
      <dgm:spPr/>
    </dgm:pt>
    <dgm:pt modelId="{EC291933-6F3E-9E40-B121-828770C9F290}" type="pres">
      <dgm:prSet presAssocID="{029EB4A7-71E5-4A22-A121-8367DCC69D03}" presName="FiveNodes_1" presStyleLbl="node1" presStyleIdx="0" presStyleCnt="5">
        <dgm:presLayoutVars>
          <dgm:bulletEnabled val="1"/>
        </dgm:presLayoutVars>
      </dgm:prSet>
      <dgm:spPr/>
    </dgm:pt>
    <dgm:pt modelId="{9FE21E14-A0AB-3D4F-B417-5A303A950265}" type="pres">
      <dgm:prSet presAssocID="{029EB4A7-71E5-4A22-A121-8367DCC69D03}" presName="FiveNodes_2" presStyleLbl="node1" presStyleIdx="1" presStyleCnt="5">
        <dgm:presLayoutVars>
          <dgm:bulletEnabled val="1"/>
        </dgm:presLayoutVars>
      </dgm:prSet>
      <dgm:spPr/>
    </dgm:pt>
    <dgm:pt modelId="{C71E8EE5-C4E5-0A4D-BF30-561502F020D0}" type="pres">
      <dgm:prSet presAssocID="{029EB4A7-71E5-4A22-A121-8367DCC69D03}" presName="FiveNodes_3" presStyleLbl="node1" presStyleIdx="2" presStyleCnt="5">
        <dgm:presLayoutVars>
          <dgm:bulletEnabled val="1"/>
        </dgm:presLayoutVars>
      </dgm:prSet>
      <dgm:spPr/>
    </dgm:pt>
    <dgm:pt modelId="{DF546565-4E64-E44B-A3C1-B76D4FCD74FA}" type="pres">
      <dgm:prSet presAssocID="{029EB4A7-71E5-4A22-A121-8367DCC69D03}" presName="FiveNodes_4" presStyleLbl="node1" presStyleIdx="3" presStyleCnt="5">
        <dgm:presLayoutVars>
          <dgm:bulletEnabled val="1"/>
        </dgm:presLayoutVars>
      </dgm:prSet>
      <dgm:spPr/>
    </dgm:pt>
    <dgm:pt modelId="{49349A6B-C809-744F-B2C2-A70ECDB6D11C}" type="pres">
      <dgm:prSet presAssocID="{029EB4A7-71E5-4A22-A121-8367DCC69D03}" presName="FiveNodes_5" presStyleLbl="node1" presStyleIdx="4" presStyleCnt="5">
        <dgm:presLayoutVars>
          <dgm:bulletEnabled val="1"/>
        </dgm:presLayoutVars>
      </dgm:prSet>
      <dgm:spPr/>
    </dgm:pt>
    <dgm:pt modelId="{B15440D3-CD5F-CE47-BA80-000B9E0AE637}" type="pres">
      <dgm:prSet presAssocID="{029EB4A7-71E5-4A22-A121-8367DCC69D03}" presName="FiveConn_1-2" presStyleLbl="fgAccFollowNode1" presStyleIdx="0" presStyleCnt="4">
        <dgm:presLayoutVars>
          <dgm:bulletEnabled val="1"/>
        </dgm:presLayoutVars>
      </dgm:prSet>
      <dgm:spPr/>
    </dgm:pt>
    <dgm:pt modelId="{4DADB096-6249-3547-8BBE-0F157E07139D}" type="pres">
      <dgm:prSet presAssocID="{029EB4A7-71E5-4A22-A121-8367DCC69D03}" presName="FiveConn_2-3" presStyleLbl="fgAccFollowNode1" presStyleIdx="1" presStyleCnt="4">
        <dgm:presLayoutVars>
          <dgm:bulletEnabled val="1"/>
        </dgm:presLayoutVars>
      </dgm:prSet>
      <dgm:spPr/>
    </dgm:pt>
    <dgm:pt modelId="{74864328-A247-C640-8172-C674EAC7AA2C}" type="pres">
      <dgm:prSet presAssocID="{029EB4A7-71E5-4A22-A121-8367DCC69D03}" presName="FiveConn_3-4" presStyleLbl="fgAccFollowNode1" presStyleIdx="2" presStyleCnt="4">
        <dgm:presLayoutVars>
          <dgm:bulletEnabled val="1"/>
        </dgm:presLayoutVars>
      </dgm:prSet>
      <dgm:spPr/>
    </dgm:pt>
    <dgm:pt modelId="{6E92F398-E8E4-8B41-B413-C21FDCD6BFD1}" type="pres">
      <dgm:prSet presAssocID="{029EB4A7-71E5-4A22-A121-8367DCC69D03}" presName="FiveConn_4-5" presStyleLbl="fgAccFollowNode1" presStyleIdx="3" presStyleCnt="4">
        <dgm:presLayoutVars>
          <dgm:bulletEnabled val="1"/>
        </dgm:presLayoutVars>
      </dgm:prSet>
      <dgm:spPr/>
    </dgm:pt>
    <dgm:pt modelId="{A75999B3-EFEE-2040-B0DD-1C798967F364}" type="pres">
      <dgm:prSet presAssocID="{029EB4A7-71E5-4A22-A121-8367DCC69D03}" presName="FiveNodes_1_text" presStyleLbl="node1" presStyleIdx="4" presStyleCnt="5">
        <dgm:presLayoutVars>
          <dgm:bulletEnabled val="1"/>
        </dgm:presLayoutVars>
      </dgm:prSet>
      <dgm:spPr/>
    </dgm:pt>
    <dgm:pt modelId="{B750F291-220F-EA46-9FDC-85FBFF617ADC}" type="pres">
      <dgm:prSet presAssocID="{029EB4A7-71E5-4A22-A121-8367DCC69D03}" presName="FiveNodes_2_text" presStyleLbl="node1" presStyleIdx="4" presStyleCnt="5">
        <dgm:presLayoutVars>
          <dgm:bulletEnabled val="1"/>
        </dgm:presLayoutVars>
      </dgm:prSet>
      <dgm:spPr/>
    </dgm:pt>
    <dgm:pt modelId="{11D179DE-782B-2A47-8D64-F8B008B80BDF}" type="pres">
      <dgm:prSet presAssocID="{029EB4A7-71E5-4A22-A121-8367DCC69D03}" presName="FiveNodes_3_text" presStyleLbl="node1" presStyleIdx="4" presStyleCnt="5">
        <dgm:presLayoutVars>
          <dgm:bulletEnabled val="1"/>
        </dgm:presLayoutVars>
      </dgm:prSet>
      <dgm:spPr/>
    </dgm:pt>
    <dgm:pt modelId="{18B556B5-E2A8-E045-85A7-B0A09DA0BA36}" type="pres">
      <dgm:prSet presAssocID="{029EB4A7-71E5-4A22-A121-8367DCC69D03}" presName="FiveNodes_4_text" presStyleLbl="node1" presStyleIdx="4" presStyleCnt="5">
        <dgm:presLayoutVars>
          <dgm:bulletEnabled val="1"/>
        </dgm:presLayoutVars>
      </dgm:prSet>
      <dgm:spPr/>
    </dgm:pt>
    <dgm:pt modelId="{A541B889-F309-2242-8BEB-66BF8BC49048}" type="pres">
      <dgm:prSet presAssocID="{029EB4A7-71E5-4A22-A121-8367DCC69D03}" presName="FiveNodes_5_text" presStyleLbl="node1" presStyleIdx="4" presStyleCnt="5">
        <dgm:presLayoutVars>
          <dgm:bulletEnabled val="1"/>
        </dgm:presLayoutVars>
      </dgm:prSet>
      <dgm:spPr/>
    </dgm:pt>
  </dgm:ptLst>
  <dgm:cxnLst>
    <dgm:cxn modelId="{03CD640F-383A-9F4A-81A8-CBD6EF962E35}" type="presOf" srcId="{90301D34-CE7B-4AC7-86C3-1783BDF15834}" destId="{49349A6B-C809-744F-B2C2-A70ECDB6D11C}" srcOrd="0" destOrd="0" presId="urn:microsoft.com/office/officeart/2005/8/layout/vProcess5"/>
    <dgm:cxn modelId="{97FE7213-03F5-1542-BD75-A536B8D20CBF}" type="presOf" srcId="{029EB4A7-71E5-4A22-A121-8367DCC69D03}" destId="{BEE4E2E9-D70F-914A-BC49-10D8E673A17F}" srcOrd="0" destOrd="0" presId="urn:microsoft.com/office/officeart/2005/8/layout/vProcess5"/>
    <dgm:cxn modelId="{78B6E834-C356-FA46-B934-6B679456FCA6}" type="presOf" srcId="{08932DA9-03DE-47BB-826B-F1D6D6685431}" destId="{EC291933-6F3E-9E40-B121-828770C9F290}" srcOrd="0" destOrd="0" presId="urn:microsoft.com/office/officeart/2005/8/layout/vProcess5"/>
    <dgm:cxn modelId="{531E6736-7F4B-AA44-8936-33EAFFDD86EF}" type="presOf" srcId="{90301D34-CE7B-4AC7-86C3-1783BDF15834}" destId="{A541B889-F309-2242-8BEB-66BF8BC49048}" srcOrd="1" destOrd="0" presId="urn:microsoft.com/office/officeart/2005/8/layout/vProcess5"/>
    <dgm:cxn modelId="{C99C5A39-218E-BA45-88FB-AAFDBDE577A4}" type="presOf" srcId="{1301A45E-3520-4772-8F1B-D1099ABDBBF4}" destId="{18B556B5-E2A8-E045-85A7-B0A09DA0BA36}" srcOrd="1" destOrd="0" presId="urn:microsoft.com/office/officeart/2005/8/layout/vProcess5"/>
    <dgm:cxn modelId="{86089167-C145-4E5E-90BB-5887EFCC8EA6}" srcId="{029EB4A7-71E5-4A22-A121-8367DCC69D03}" destId="{08932DA9-03DE-47BB-826B-F1D6D6685431}" srcOrd="0" destOrd="0" parTransId="{5C2DEB33-4F4E-432E-846C-A957E14694B1}" sibTransId="{E3BA76DA-712A-4AA8-A8C6-4396E3CDC075}"/>
    <dgm:cxn modelId="{F0110D84-9F11-9449-ABEF-5FD7AF263D5E}" type="presOf" srcId="{C6FC09C4-56B2-4B34-9917-F4FAA52DC60C}" destId="{11D179DE-782B-2A47-8D64-F8B008B80BDF}" srcOrd="1" destOrd="0" presId="urn:microsoft.com/office/officeart/2005/8/layout/vProcess5"/>
    <dgm:cxn modelId="{A6CE6C90-5FA7-4E90-8A70-E0E8E3210A69}" srcId="{029EB4A7-71E5-4A22-A121-8367DCC69D03}" destId="{1301A45E-3520-4772-8F1B-D1099ABDBBF4}" srcOrd="3" destOrd="0" parTransId="{465AB8A1-CFF9-4CB9-B588-2C76BED0BECD}" sibTransId="{3CFB1F1D-91A7-4AF2-84AB-17FA0FBE68E6}"/>
    <dgm:cxn modelId="{18B26997-413F-0840-9078-833901236BE7}" type="presOf" srcId="{29FDEB4E-0BC5-44C9-B408-6A7FB2C1E04F}" destId="{74864328-A247-C640-8172-C674EAC7AA2C}" srcOrd="0" destOrd="0" presId="urn:microsoft.com/office/officeart/2005/8/layout/vProcess5"/>
    <dgm:cxn modelId="{B8C9D4B6-C114-204B-A0DE-24164C9FEB56}" type="presOf" srcId="{66D64C37-AE83-4491-A74B-3F6275381B2D}" destId="{9FE21E14-A0AB-3D4F-B417-5A303A950265}" srcOrd="0" destOrd="0" presId="urn:microsoft.com/office/officeart/2005/8/layout/vProcess5"/>
    <dgm:cxn modelId="{D44742C0-5282-4B99-A98D-6884316B301F}" srcId="{029EB4A7-71E5-4A22-A121-8367DCC69D03}" destId="{90301D34-CE7B-4AC7-86C3-1783BDF15834}" srcOrd="4" destOrd="0" parTransId="{E98F5C16-098D-4B6A-9A7E-795D636998A5}" sibTransId="{FFCEC1FC-9FAD-42C1-A059-E1BFF80A9287}"/>
    <dgm:cxn modelId="{B30129CF-3C2A-2645-8208-9E39115265AF}" type="presOf" srcId="{C6FC09C4-56B2-4B34-9917-F4FAA52DC60C}" destId="{C71E8EE5-C4E5-0A4D-BF30-561502F020D0}" srcOrd="0" destOrd="0" presId="urn:microsoft.com/office/officeart/2005/8/layout/vProcess5"/>
    <dgm:cxn modelId="{99F7DBD9-CA81-AA4E-956D-1FA1F0F946E5}" type="presOf" srcId="{1301A45E-3520-4772-8F1B-D1099ABDBBF4}" destId="{DF546565-4E64-E44B-A3C1-B76D4FCD74FA}" srcOrd="0" destOrd="0" presId="urn:microsoft.com/office/officeart/2005/8/layout/vProcess5"/>
    <dgm:cxn modelId="{E50EB6E2-87E8-DF45-BB0A-571169E07BEF}" type="presOf" srcId="{3CFB1F1D-91A7-4AF2-84AB-17FA0FBE68E6}" destId="{6E92F398-E8E4-8B41-B413-C21FDCD6BFD1}" srcOrd="0" destOrd="0" presId="urn:microsoft.com/office/officeart/2005/8/layout/vProcess5"/>
    <dgm:cxn modelId="{4B22BDE4-4C63-4693-B552-74EB85490D7F}" srcId="{029EB4A7-71E5-4A22-A121-8367DCC69D03}" destId="{C6FC09C4-56B2-4B34-9917-F4FAA52DC60C}" srcOrd="2" destOrd="0" parTransId="{763EFFE9-71B4-44AF-8F0C-BC4BE3E7F582}" sibTransId="{29FDEB4E-0BC5-44C9-B408-6A7FB2C1E04F}"/>
    <dgm:cxn modelId="{12C271E5-844D-4B4D-B892-A40DD05902B1}" srcId="{029EB4A7-71E5-4A22-A121-8367DCC69D03}" destId="{66D64C37-AE83-4491-A74B-3F6275381B2D}" srcOrd="1" destOrd="0" parTransId="{24178AF1-D4D6-4125-97D6-612FA051951C}" sibTransId="{5D6C4070-13A5-428D-AD1A-AAC8A65C6F91}"/>
    <dgm:cxn modelId="{258AF6EA-B064-BF49-BAF1-7DFA927629BA}" type="presOf" srcId="{08932DA9-03DE-47BB-826B-F1D6D6685431}" destId="{A75999B3-EFEE-2040-B0DD-1C798967F364}" srcOrd="1" destOrd="0" presId="urn:microsoft.com/office/officeart/2005/8/layout/vProcess5"/>
    <dgm:cxn modelId="{923032F1-696F-1D4A-B835-0F031CEF13B1}" type="presOf" srcId="{E3BA76DA-712A-4AA8-A8C6-4396E3CDC075}" destId="{B15440D3-CD5F-CE47-BA80-000B9E0AE637}" srcOrd="0" destOrd="0" presId="urn:microsoft.com/office/officeart/2005/8/layout/vProcess5"/>
    <dgm:cxn modelId="{1B8F78F2-DBFE-8342-97EC-3CF39747ED4D}" type="presOf" srcId="{66D64C37-AE83-4491-A74B-3F6275381B2D}" destId="{B750F291-220F-EA46-9FDC-85FBFF617ADC}" srcOrd="1" destOrd="0" presId="urn:microsoft.com/office/officeart/2005/8/layout/vProcess5"/>
    <dgm:cxn modelId="{2C11D1F5-482A-E644-ACF1-493A116F04AE}" type="presOf" srcId="{5D6C4070-13A5-428D-AD1A-AAC8A65C6F91}" destId="{4DADB096-6249-3547-8BBE-0F157E07139D}" srcOrd="0" destOrd="0" presId="urn:microsoft.com/office/officeart/2005/8/layout/vProcess5"/>
    <dgm:cxn modelId="{B07B35B2-AAF2-C740-AB6F-EA76F5259167}" type="presParOf" srcId="{BEE4E2E9-D70F-914A-BC49-10D8E673A17F}" destId="{5CF1E921-1620-824E-99D6-62127EA6D0B5}" srcOrd="0" destOrd="0" presId="urn:microsoft.com/office/officeart/2005/8/layout/vProcess5"/>
    <dgm:cxn modelId="{28BFA2EA-8D55-FD48-BAB0-7E882C8265DA}" type="presParOf" srcId="{BEE4E2E9-D70F-914A-BC49-10D8E673A17F}" destId="{EC291933-6F3E-9E40-B121-828770C9F290}" srcOrd="1" destOrd="0" presId="urn:microsoft.com/office/officeart/2005/8/layout/vProcess5"/>
    <dgm:cxn modelId="{95EDFF82-B479-5A40-8BC7-DD4D420F396D}" type="presParOf" srcId="{BEE4E2E9-D70F-914A-BC49-10D8E673A17F}" destId="{9FE21E14-A0AB-3D4F-B417-5A303A950265}" srcOrd="2" destOrd="0" presId="urn:microsoft.com/office/officeart/2005/8/layout/vProcess5"/>
    <dgm:cxn modelId="{F9EF24EF-471B-D844-9948-FC0CF5778DAF}" type="presParOf" srcId="{BEE4E2E9-D70F-914A-BC49-10D8E673A17F}" destId="{C71E8EE5-C4E5-0A4D-BF30-561502F020D0}" srcOrd="3" destOrd="0" presId="urn:microsoft.com/office/officeart/2005/8/layout/vProcess5"/>
    <dgm:cxn modelId="{9FFE8604-AD2D-8047-A87F-75B165B24969}" type="presParOf" srcId="{BEE4E2E9-D70F-914A-BC49-10D8E673A17F}" destId="{DF546565-4E64-E44B-A3C1-B76D4FCD74FA}" srcOrd="4" destOrd="0" presId="urn:microsoft.com/office/officeart/2005/8/layout/vProcess5"/>
    <dgm:cxn modelId="{54B726D5-2AA4-AC45-9417-133D14805E22}" type="presParOf" srcId="{BEE4E2E9-D70F-914A-BC49-10D8E673A17F}" destId="{49349A6B-C809-744F-B2C2-A70ECDB6D11C}" srcOrd="5" destOrd="0" presId="urn:microsoft.com/office/officeart/2005/8/layout/vProcess5"/>
    <dgm:cxn modelId="{9DE52AA6-86AE-5448-84A0-B2CCAC897079}" type="presParOf" srcId="{BEE4E2E9-D70F-914A-BC49-10D8E673A17F}" destId="{B15440D3-CD5F-CE47-BA80-000B9E0AE637}" srcOrd="6" destOrd="0" presId="urn:microsoft.com/office/officeart/2005/8/layout/vProcess5"/>
    <dgm:cxn modelId="{53651C4E-CD89-E04E-B983-3BFE120115E6}" type="presParOf" srcId="{BEE4E2E9-D70F-914A-BC49-10D8E673A17F}" destId="{4DADB096-6249-3547-8BBE-0F157E07139D}" srcOrd="7" destOrd="0" presId="urn:microsoft.com/office/officeart/2005/8/layout/vProcess5"/>
    <dgm:cxn modelId="{AA707513-83C1-E747-9EB7-8E46FDDC6AD6}" type="presParOf" srcId="{BEE4E2E9-D70F-914A-BC49-10D8E673A17F}" destId="{74864328-A247-C640-8172-C674EAC7AA2C}" srcOrd="8" destOrd="0" presId="urn:microsoft.com/office/officeart/2005/8/layout/vProcess5"/>
    <dgm:cxn modelId="{3F5D4CEC-47E7-9F41-B7E2-AD72CA6FFA89}" type="presParOf" srcId="{BEE4E2E9-D70F-914A-BC49-10D8E673A17F}" destId="{6E92F398-E8E4-8B41-B413-C21FDCD6BFD1}" srcOrd="9" destOrd="0" presId="urn:microsoft.com/office/officeart/2005/8/layout/vProcess5"/>
    <dgm:cxn modelId="{E918B5EA-D0DC-D547-94D0-9A7E3213C850}" type="presParOf" srcId="{BEE4E2E9-D70F-914A-BC49-10D8E673A17F}" destId="{A75999B3-EFEE-2040-B0DD-1C798967F364}" srcOrd="10" destOrd="0" presId="urn:microsoft.com/office/officeart/2005/8/layout/vProcess5"/>
    <dgm:cxn modelId="{09397636-A9B0-3049-9890-5D230B56A6CD}" type="presParOf" srcId="{BEE4E2E9-D70F-914A-BC49-10D8E673A17F}" destId="{B750F291-220F-EA46-9FDC-85FBFF617ADC}" srcOrd="11" destOrd="0" presId="urn:microsoft.com/office/officeart/2005/8/layout/vProcess5"/>
    <dgm:cxn modelId="{EBA3B496-C7C5-B64D-9B28-5FB1A7200680}" type="presParOf" srcId="{BEE4E2E9-D70F-914A-BC49-10D8E673A17F}" destId="{11D179DE-782B-2A47-8D64-F8B008B80BDF}" srcOrd="12" destOrd="0" presId="urn:microsoft.com/office/officeart/2005/8/layout/vProcess5"/>
    <dgm:cxn modelId="{5363B971-4730-BB4F-9B0B-92DEA6F2B192}" type="presParOf" srcId="{BEE4E2E9-D70F-914A-BC49-10D8E673A17F}" destId="{18B556B5-E2A8-E045-85A7-B0A09DA0BA36}" srcOrd="13" destOrd="0" presId="urn:microsoft.com/office/officeart/2005/8/layout/vProcess5"/>
    <dgm:cxn modelId="{E1E3DFB9-FDE4-1449-9E81-2535148426BC}" type="presParOf" srcId="{BEE4E2E9-D70F-914A-BC49-10D8E673A17F}" destId="{A541B889-F309-2242-8BEB-66BF8BC49048}"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24B7A04-D3A5-49E8-A735-17556B5C97DD}"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5B208CBA-65A6-4C42-90B5-01165885E81A}">
      <dgm:prSet/>
      <dgm:spPr/>
      <dgm:t>
        <a:bodyPr/>
        <a:lstStyle/>
        <a:p>
          <a:r>
            <a:rPr lang="en-US"/>
            <a:t>The efficiency of policing is influenced by: CPS charging decisions</a:t>
          </a:r>
        </a:p>
      </dgm:t>
    </dgm:pt>
    <dgm:pt modelId="{76960E5F-FFF7-462B-BC8B-6B5AD631F342}" type="parTrans" cxnId="{C31F20D4-FA8D-413E-BB90-7C4AC48236D3}">
      <dgm:prSet/>
      <dgm:spPr/>
      <dgm:t>
        <a:bodyPr/>
        <a:lstStyle/>
        <a:p>
          <a:endParaRPr lang="en-US"/>
        </a:p>
      </dgm:t>
    </dgm:pt>
    <dgm:pt modelId="{3E3527A5-958E-4992-B88F-5338AB49B95D}" type="sibTrans" cxnId="{C31F20D4-FA8D-413E-BB90-7C4AC48236D3}">
      <dgm:prSet/>
      <dgm:spPr/>
      <dgm:t>
        <a:bodyPr/>
        <a:lstStyle/>
        <a:p>
          <a:endParaRPr lang="en-US"/>
        </a:p>
      </dgm:t>
    </dgm:pt>
    <dgm:pt modelId="{C4D76F6D-892C-4350-AB7A-092AC6D6B7FA}">
      <dgm:prSet/>
      <dgm:spPr/>
      <dgm:t>
        <a:bodyPr/>
        <a:lstStyle/>
        <a:p>
          <a:r>
            <a:rPr lang="en-US"/>
            <a:t>Backlogs in the courts</a:t>
          </a:r>
        </a:p>
      </dgm:t>
    </dgm:pt>
    <dgm:pt modelId="{B38C317D-B503-4FC7-9047-B3A8D5339F1B}" type="parTrans" cxnId="{9E398019-A9A2-4D60-A654-C393BB5ABDAB}">
      <dgm:prSet/>
      <dgm:spPr/>
      <dgm:t>
        <a:bodyPr/>
        <a:lstStyle/>
        <a:p>
          <a:endParaRPr lang="en-US"/>
        </a:p>
      </dgm:t>
    </dgm:pt>
    <dgm:pt modelId="{A86199C2-17D7-4FEB-8159-733A387A5732}" type="sibTrans" cxnId="{9E398019-A9A2-4D60-A654-C393BB5ABDAB}">
      <dgm:prSet/>
      <dgm:spPr/>
      <dgm:t>
        <a:bodyPr/>
        <a:lstStyle/>
        <a:p>
          <a:endParaRPr lang="en-US"/>
        </a:p>
      </dgm:t>
    </dgm:pt>
    <dgm:pt modelId="{AC5E212A-01FC-4470-802E-48CCAA56E7C5}">
      <dgm:prSet/>
      <dgm:spPr/>
      <dgm:t>
        <a:bodyPr/>
        <a:lstStyle/>
        <a:p>
          <a:r>
            <a:rPr lang="en-US"/>
            <a:t>Long time frames for investigations</a:t>
          </a:r>
        </a:p>
      </dgm:t>
    </dgm:pt>
    <dgm:pt modelId="{C38D17E5-E59D-4046-A4CC-D1E89549D23D}" type="parTrans" cxnId="{239D9390-904D-4F54-B445-9F5DC401D024}">
      <dgm:prSet/>
      <dgm:spPr/>
      <dgm:t>
        <a:bodyPr/>
        <a:lstStyle/>
        <a:p>
          <a:endParaRPr lang="en-US"/>
        </a:p>
      </dgm:t>
    </dgm:pt>
    <dgm:pt modelId="{37A69168-206D-465C-9B28-1B2A23727722}" type="sibTrans" cxnId="{239D9390-904D-4F54-B445-9F5DC401D024}">
      <dgm:prSet/>
      <dgm:spPr/>
      <dgm:t>
        <a:bodyPr/>
        <a:lstStyle/>
        <a:p>
          <a:endParaRPr lang="en-US"/>
        </a:p>
      </dgm:t>
    </dgm:pt>
    <dgm:pt modelId="{B286B281-3C39-46D5-98FE-341B073329B5}">
      <dgm:prSet/>
      <dgm:spPr/>
      <dgm:t>
        <a:bodyPr/>
        <a:lstStyle/>
        <a:p>
          <a:r>
            <a:rPr lang="en-US"/>
            <a:t>Long delays make: Victims less likely to come forward</a:t>
          </a:r>
        </a:p>
      </dgm:t>
    </dgm:pt>
    <dgm:pt modelId="{4E46CEEC-9441-4605-8104-2E616898053F}" type="parTrans" cxnId="{E5D58736-ECA5-4632-84BC-907CC9DBFEA4}">
      <dgm:prSet/>
      <dgm:spPr/>
      <dgm:t>
        <a:bodyPr/>
        <a:lstStyle/>
        <a:p>
          <a:endParaRPr lang="en-US"/>
        </a:p>
      </dgm:t>
    </dgm:pt>
    <dgm:pt modelId="{C8A8694B-51B1-4418-ACD6-5385A877138A}" type="sibTrans" cxnId="{E5D58736-ECA5-4632-84BC-907CC9DBFEA4}">
      <dgm:prSet/>
      <dgm:spPr/>
      <dgm:t>
        <a:bodyPr/>
        <a:lstStyle/>
        <a:p>
          <a:endParaRPr lang="en-US"/>
        </a:p>
      </dgm:t>
    </dgm:pt>
    <dgm:pt modelId="{E2E8E077-704A-4F43-A390-893580E7BC61}">
      <dgm:prSet/>
      <dgm:spPr/>
      <dgm:t>
        <a:bodyPr/>
        <a:lstStyle/>
        <a:p>
          <a:r>
            <a:rPr lang="en-US"/>
            <a:t>Loss of faith in the results of justice</a:t>
          </a:r>
        </a:p>
      </dgm:t>
    </dgm:pt>
    <dgm:pt modelId="{E6C9B504-6D81-4263-8110-50545AEE5D1A}" type="parTrans" cxnId="{41EFA569-9681-45C7-B219-5C8C58BE8D7C}">
      <dgm:prSet/>
      <dgm:spPr/>
      <dgm:t>
        <a:bodyPr/>
        <a:lstStyle/>
        <a:p>
          <a:endParaRPr lang="en-US"/>
        </a:p>
      </dgm:t>
    </dgm:pt>
    <dgm:pt modelId="{E74E06CB-6EA4-4DE4-8EE8-88AD0FADF203}" type="sibTrans" cxnId="{41EFA569-9681-45C7-B219-5C8C58BE8D7C}">
      <dgm:prSet/>
      <dgm:spPr/>
      <dgm:t>
        <a:bodyPr/>
        <a:lstStyle/>
        <a:p>
          <a:endParaRPr lang="en-US"/>
        </a:p>
      </dgm:t>
    </dgm:pt>
    <dgm:pt modelId="{6C10D7CE-D1C3-470B-8022-F2897E05E38D}">
      <dgm:prSet/>
      <dgm:spPr/>
      <dgm:t>
        <a:bodyPr/>
        <a:lstStyle/>
        <a:p>
          <a:r>
            <a:rPr lang="en-US"/>
            <a:t>Progress in the Rape Review has been noted, but the results are still restricted (Ministry of Justice, 2024).</a:t>
          </a:r>
        </a:p>
      </dgm:t>
    </dgm:pt>
    <dgm:pt modelId="{464145C3-BA7F-4320-8CFF-47F0AE1FADCA}" type="parTrans" cxnId="{AC79A956-B4F9-443C-8419-65A148DEDBE4}">
      <dgm:prSet/>
      <dgm:spPr/>
      <dgm:t>
        <a:bodyPr/>
        <a:lstStyle/>
        <a:p>
          <a:endParaRPr lang="en-US"/>
        </a:p>
      </dgm:t>
    </dgm:pt>
    <dgm:pt modelId="{8DA8D1C4-EDA5-4189-AA86-E86F3B4A6B8E}" type="sibTrans" cxnId="{AC79A956-B4F9-443C-8419-65A148DEDBE4}">
      <dgm:prSet/>
      <dgm:spPr/>
      <dgm:t>
        <a:bodyPr/>
        <a:lstStyle/>
        <a:p>
          <a:endParaRPr lang="en-US"/>
        </a:p>
      </dgm:t>
    </dgm:pt>
    <dgm:pt modelId="{1676B892-5B83-6D4F-BDBE-353B9C2E8EE1}" type="pres">
      <dgm:prSet presAssocID="{D24B7A04-D3A5-49E8-A735-17556B5C97DD}" presName="diagram" presStyleCnt="0">
        <dgm:presLayoutVars>
          <dgm:dir/>
          <dgm:resizeHandles val="exact"/>
        </dgm:presLayoutVars>
      </dgm:prSet>
      <dgm:spPr/>
    </dgm:pt>
    <dgm:pt modelId="{7925157B-1703-0648-B60C-B17ED39A159E}" type="pres">
      <dgm:prSet presAssocID="{5B208CBA-65A6-4C42-90B5-01165885E81A}" presName="node" presStyleLbl="node1" presStyleIdx="0" presStyleCnt="6">
        <dgm:presLayoutVars>
          <dgm:bulletEnabled val="1"/>
        </dgm:presLayoutVars>
      </dgm:prSet>
      <dgm:spPr/>
    </dgm:pt>
    <dgm:pt modelId="{DD16F525-20DF-3D4E-84FC-85A2406613B9}" type="pres">
      <dgm:prSet presAssocID="{3E3527A5-958E-4992-B88F-5338AB49B95D}" presName="sibTrans" presStyleCnt="0"/>
      <dgm:spPr/>
    </dgm:pt>
    <dgm:pt modelId="{65D79589-35A0-7F43-B569-AF5E856C3102}" type="pres">
      <dgm:prSet presAssocID="{C4D76F6D-892C-4350-AB7A-092AC6D6B7FA}" presName="node" presStyleLbl="node1" presStyleIdx="1" presStyleCnt="6">
        <dgm:presLayoutVars>
          <dgm:bulletEnabled val="1"/>
        </dgm:presLayoutVars>
      </dgm:prSet>
      <dgm:spPr/>
    </dgm:pt>
    <dgm:pt modelId="{E4A326E0-151D-9945-8D24-4D5A3C3F29D9}" type="pres">
      <dgm:prSet presAssocID="{A86199C2-17D7-4FEB-8159-733A387A5732}" presName="sibTrans" presStyleCnt="0"/>
      <dgm:spPr/>
    </dgm:pt>
    <dgm:pt modelId="{6C80F291-D9DB-4342-8CB3-1C4DE9FD7839}" type="pres">
      <dgm:prSet presAssocID="{AC5E212A-01FC-4470-802E-48CCAA56E7C5}" presName="node" presStyleLbl="node1" presStyleIdx="2" presStyleCnt="6">
        <dgm:presLayoutVars>
          <dgm:bulletEnabled val="1"/>
        </dgm:presLayoutVars>
      </dgm:prSet>
      <dgm:spPr/>
    </dgm:pt>
    <dgm:pt modelId="{F91231BC-BA80-6A41-B3F2-89AB35BFD333}" type="pres">
      <dgm:prSet presAssocID="{37A69168-206D-465C-9B28-1B2A23727722}" presName="sibTrans" presStyleCnt="0"/>
      <dgm:spPr/>
    </dgm:pt>
    <dgm:pt modelId="{69376415-31E7-4946-8C8C-3F4CA789B034}" type="pres">
      <dgm:prSet presAssocID="{B286B281-3C39-46D5-98FE-341B073329B5}" presName="node" presStyleLbl="node1" presStyleIdx="3" presStyleCnt="6">
        <dgm:presLayoutVars>
          <dgm:bulletEnabled val="1"/>
        </dgm:presLayoutVars>
      </dgm:prSet>
      <dgm:spPr/>
    </dgm:pt>
    <dgm:pt modelId="{EAE8CDA2-B607-984B-8EC6-E74781448DC6}" type="pres">
      <dgm:prSet presAssocID="{C8A8694B-51B1-4418-ACD6-5385A877138A}" presName="sibTrans" presStyleCnt="0"/>
      <dgm:spPr/>
    </dgm:pt>
    <dgm:pt modelId="{6D9D873B-6825-BF4E-A3BD-4A0790F9D71B}" type="pres">
      <dgm:prSet presAssocID="{E2E8E077-704A-4F43-A390-893580E7BC61}" presName="node" presStyleLbl="node1" presStyleIdx="4" presStyleCnt="6">
        <dgm:presLayoutVars>
          <dgm:bulletEnabled val="1"/>
        </dgm:presLayoutVars>
      </dgm:prSet>
      <dgm:spPr/>
    </dgm:pt>
    <dgm:pt modelId="{ED12CF5F-20BD-474A-AAE2-EEF83562C5FF}" type="pres">
      <dgm:prSet presAssocID="{E74E06CB-6EA4-4DE4-8EE8-88AD0FADF203}" presName="sibTrans" presStyleCnt="0"/>
      <dgm:spPr/>
    </dgm:pt>
    <dgm:pt modelId="{2BE8D12C-FA7D-924C-A307-ACC631E9BC0D}" type="pres">
      <dgm:prSet presAssocID="{6C10D7CE-D1C3-470B-8022-F2897E05E38D}" presName="node" presStyleLbl="node1" presStyleIdx="5" presStyleCnt="6">
        <dgm:presLayoutVars>
          <dgm:bulletEnabled val="1"/>
        </dgm:presLayoutVars>
      </dgm:prSet>
      <dgm:spPr/>
    </dgm:pt>
  </dgm:ptLst>
  <dgm:cxnLst>
    <dgm:cxn modelId="{9E398019-A9A2-4D60-A654-C393BB5ABDAB}" srcId="{D24B7A04-D3A5-49E8-A735-17556B5C97DD}" destId="{C4D76F6D-892C-4350-AB7A-092AC6D6B7FA}" srcOrd="1" destOrd="0" parTransId="{B38C317D-B503-4FC7-9047-B3A8D5339F1B}" sibTransId="{A86199C2-17D7-4FEB-8159-733A387A5732}"/>
    <dgm:cxn modelId="{E5D58736-ECA5-4632-84BC-907CC9DBFEA4}" srcId="{D24B7A04-D3A5-49E8-A735-17556B5C97DD}" destId="{B286B281-3C39-46D5-98FE-341B073329B5}" srcOrd="3" destOrd="0" parTransId="{4E46CEEC-9441-4605-8104-2E616898053F}" sibTransId="{C8A8694B-51B1-4418-ACD6-5385A877138A}"/>
    <dgm:cxn modelId="{AC79A956-B4F9-443C-8419-65A148DEDBE4}" srcId="{D24B7A04-D3A5-49E8-A735-17556B5C97DD}" destId="{6C10D7CE-D1C3-470B-8022-F2897E05E38D}" srcOrd="5" destOrd="0" parTransId="{464145C3-BA7F-4320-8CFF-47F0AE1FADCA}" sibTransId="{8DA8D1C4-EDA5-4189-AA86-E86F3B4A6B8E}"/>
    <dgm:cxn modelId="{41EFA569-9681-45C7-B219-5C8C58BE8D7C}" srcId="{D24B7A04-D3A5-49E8-A735-17556B5C97DD}" destId="{E2E8E077-704A-4F43-A390-893580E7BC61}" srcOrd="4" destOrd="0" parTransId="{E6C9B504-6D81-4263-8110-50545AEE5D1A}" sibTransId="{E74E06CB-6EA4-4DE4-8EE8-88AD0FADF203}"/>
    <dgm:cxn modelId="{665F3F7D-CD7F-E74F-82FE-8789B37FC7E4}" type="presOf" srcId="{C4D76F6D-892C-4350-AB7A-092AC6D6B7FA}" destId="{65D79589-35A0-7F43-B569-AF5E856C3102}" srcOrd="0" destOrd="0" presId="urn:microsoft.com/office/officeart/2005/8/layout/default"/>
    <dgm:cxn modelId="{9E4EC084-6A7B-5E4E-B263-BF17F5160452}" type="presOf" srcId="{B286B281-3C39-46D5-98FE-341B073329B5}" destId="{69376415-31E7-4946-8C8C-3F4CA789B034}" srcOrd="0" destOrd="0" presId="urn:microsoft.com/office/officeart/2005/8/layout/default"/>
    <dgm:cxn modelId="{1FB59F89-9767-9A4A-8B56-52BA1B44FEAA}" type="presOf" srcId="{5B208CBA-65A6-4C42-90B5-01165885E81A}" destId="{7925157B-1703-0648-B60C-B17ED39A159E}" srcOrd="0" destOrd="0" presId="urn:microsoft.com/office/officeart/2005/8/layout/default"/>
    <dgm:cxn modelId="{239D9390-904D-4F54-B445-9F5DC401D024}" srcId="{D24B7A04-D3A5-49E8-A735-17556B5C97DD}" destId="{AC5E212A-01FC-4470-802E-48CCAA56E7C5}" srcOrd="2" destOrd="0" parTransId="{C38D17E5-E59D-4046-A4CC-D1E89549D23D}" sibTransId="{37A69168-206D-465C-9B28-1B2A23727722}"/>
    <dgm:cxn modelId="{8ECD25BB-6E3D-B846-8BB2-596074524CCE}" type="presOf" srcId="{AC5E212A-01FC-4470-802E-48CCAA56E7C5}" destId="{6C80F291-D9DB-4342-8CB3-1C4DE9FD7839}" srcOrd="0" destOrd="0" presId="urn:microsoft.com/office/officeart/2005/8/layout/default"/>
    <dgm:cxn modelId="{0D6D9AC2-B360-EC42-90A0-A4773A1DF714}" type="presOf" srcId="{D24B7A04-D3A5-49E8-A735-17556B5C97DD}" destId="{1676B892-5B83-6D4F-BDBE-353B9C2E8EE1}" srcOrd="0" destOrd="0" presId="urn:microsoft.com/office/officeart/2005/8/layout/default"/>
    <dgm:cxn modelId="{C31F20D4-FA8D-413E-BB90-7C4AC48236D3}" srcId="{D24B7A04-D3A5-49E8-A735-17556B5C97DD}" destId="{5B208CBA-65A6-4C42-90B5-01165885E81A}" srcOrd="0" destOrd="0" parTransId="{76960E5F-FFF7-462B-BC8B-6B5AD631F342}" sibTransId="{3E3527A5-958E-4992-B88F-5338AB49B95D}"/>
    <dgm:cxn modelId="{0BE66FEF-2B56-0B42-8223-70185C50D3D6}" type="presOf" srcId="{E2E8E077-704A-4F43-A390-893580E7BC61}" destId="{6D9D873B-6825-BF4E-A3BD-4A0790F9D71B}" srcOrd="0" destOrd="0" presId="urn:microsoft.com/office/officeart/2005/8/layout/default"/>
    <dgm:cxn modelId="{F9B10AF2-1E22-614D-A8EE-1F3CF4D19C37}" type="presOf" srcId="{6C10D7CE-D1C3-470B-8022-F2897E05E38D}" destId="{2BE8D12C-FA7D-924C-A307-ACC631E9BC0D}" srcOrd="0" destOrd="0" presId="urn:microsoft.com/office/officeart/2005/8/layout/default"/>
    <dgm:cxn modelId="{D94719FA-D5DF-A541-898D-6732FC5D328D}" type="presParOf" srcId="{1676B892-5B83-6D4F-BDBE-353B9C2E8EE1}" destId="{7925157B-1703-0648-B60C-B17ED39A159E}" srcOrd="0" destOrd="0" presId="urn:microsoft.com/office/officeart/2005/8/layout/default"/>
    <dgm:cxn modelId="{2D39ECA7-2D53-FB49-B11B-3D0132B9AE90}" type="presParOf" srcId="{1676B892-5B83-6D4F-BDBE-353B9C2E8EE1}" destId="{DD16F525-20DF-3D4E-84FC-85A2406613B9}" srcOrd="1" destOrd="0" presId="urn:microsoft.com/office/officeart/2005/8/layout/default"/>
    <dgm:cxn modelId="{64D7B7CE-7AFC-474E-9D84-E5C1FAEFAA92}" type="presParOf" srcId="{1676B892-5B83-6D4F-BDBE-353B9C2E8EE1}" destId="{65D79589-35A0-7F43-B569-AF5E856C3102}" srcOrd="2" destOrd="0" presId="urn:microsoft.com/office/officeart/2005/8/layout/default"/>
    <dgm:cxn modelId="{93DF1B46-68D4-474B-B1F7-5A559A8C6E9C}" type="presParOf" srcId="{1676B892-5B83-6D4F-BDBE-353B9C2E8EE1}" destId="{E4A326E0-151D-9945-8D24-4D5A3C3F29D9}" srcOrd="3" destOrd="0" presId="urn:microsoft.com/office/officeart/2005/8/layout/default"/>
    <dgm:cxn modelId="{B8E911A4-090C-3947-82A4-6AE5B5AE8942}" type="presParOf" srcId="{1676B892-5B83-6D4F-BDBE-353B9C2E8EE1}" destId="{6C80F291-D9DB-4342-8CB3-1C4DE9FD7839}" srcOrd="4" destOrd="0" presId="urn:microsoft.com/office/officeart/2005/8/layout/default"/>
    <dgm:cxn modelId="{B26AFD79-2228-A14F-A4AA-561DE284BC3E}" type="presParOf" srcId="{1676B892-5B83-6D4F-BDBE-353B9C2E8EE1}" destId="{F91231BC-BA80-6A41-B3F2-89AB35BFD333}" srcOrd="5" destOrd="0" presId="urn:microsoft.com/office/officeart/2005/8/layout/default"/>
    <dgm:cxn modelId="{3F7154BB-5F85-704B-9F6B-4402D6E9F834}" type="presParOf" srcId="{1676B892-5B83-6D4F-BDBE-353B9C2E8EE1}" destId="{69376415-31E7-4946-8C8C-3F4CA789B034}" srcOrd="6" destOrd="0" presId="urn:microsoft.com/office/officeart/2005/8/layout/default"/>
    <dgm:cxn modelId="{7CB6BA01-981D-744A-AF71-9684AF2203FD}" type="presParOf" srcId="{1676B892-5B83-6D4F-BDBE-353B9C2E8EE1}" destId="{EAE8CDA2-B607-984B-8EC6-E74781448DC6}" srcOrd="7" destOrd="0" presId="urn:microsoft.com/office/officeart/2005/8/layout/default"/>
    <dgm:cxn modelId="{62F84596-2505-2B45-B77C-61C5393AF136}" type="presParOf" srcId="{1676B892-5B83-6D4F-BDBE-353B9C2E8EE1}" destId="{6D9D873B-6825-BF4E-A3BD-4A0790F9D71B}" srcOrd="8" destOrd="0" presId="urn:microsoft.com/office/officeart/2005/8/layout/default"/>
    <dgm:cxn modelId="{0CEF053B-0165-ED4C-9F53-F7A131F5D8CB}" type="presParOf" srcId="{1676B892-5B83-6D4F-BDBE-353B9C2E8EE1}" destId="{ED12CF5F-20BD-474A-AAE2-EEF83562C5FF}" srcOrd="9" destOrd="0" presId="urn:microsoft.com/office/officeart/2005/8/layout/default"/>
    <dgm:cxn modelId="{C3C8E44C-D287-454C-A824-97FA3E8CB183}" type="presParOf" srcId="{1676B892-5B83-6D4F-BDBE-353B9C2E8EE1}" destId="{2BE8D12C-FA7D-924C-A307-ACC631E9BC0D}"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3AB03F7-19F8-4158-8542-86E908E7312B}"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F6134F4-9EEB-4A91-8165-C2B435A8DC55}">
      <dgm:prSet/>
      <dgm:spPr/>
      <dgm:t>
        <a:bodyPr/>
        <a:lstStyle/>
        <a:p>
          <a:r>
            <a:rPr lang="en-US"/>
            <a:t>Women don't all have the same experiences with policing.</a:t>
          </a:r>
        </a:p>
      </dgm:t>
    </dgm:pt>
    <dgm:pt modelId="{E762F70A-DA32-4159-B2FA-E9B6900C24E5}" type="parTrans" cxnId="{72138B0D-5F22-418A-90DB-9B276E74B54F}">
      <dgm:prSet/>
      <dgm:spPr/>
      <dgm:t>
        <a:bodyPr/>
        <a:lstStyle/>
        <a:p>
          <a:endParaRPr lang="en-US"/>
        </a:p>
      </dgm:t>
    </dgm:pt>
    <dgm:pt modelId="{564DB41E-FEB4-4E2C-897C-757EB102951B}" type="sibTrans" cxnId="{72138B0D-5F22-418A-90DB-9B276E74B54F}">
      <dgm:prSet/>
      <dgm:spPr/>
      <dgm:t>
        <a:bodyPr/>
        <a:lstStyle/>
        <a:p>
          <a:endParaRPr lang="en-US"/>
        </a:p>
      </dgm:t>
    </dgm:pt>
    <dgm:pt modelId="{05557434-74BE-4932-9D9B-31D040AF1D8A}">
      <dgm:prSet/>
      <dgm:spPr/>
      <dgm:t>
        <a:bodyPr/>
        <a:lstStyle/>
        <a:p>
          <a:r>
            <a:rPr lang="en-US"/>
            <a:t>There are some barriers, such as:</a:t>
          </a:r>
        </a:p>
      </dgm:t>
    </dgm:pt>
    <dgm:pt modelId="{160D43AF-E09C-402B-8643-FA00C4609A97}" type="parTrans" cxnId="{CB4E8F17-B22E-4644-86FE-3AD45E8A316B}">
      <dgm:prSet/>
      <dgm:spPr/>
      <dgm:t>
        <a:bodyPr/>
        <a:lstStyle/>
        <a:p>
          <a:endParaRPr lang="en-US"/>
        </a:p>
      </dgm:t>
    </dgm:pt>
    <dgm:pt modelId="{571BE6A9-B003-4299-A2F5-34A4327B58EE}" type="sibTrans" cxnId="{CB4E8F17-B22E-4644-86FE-3AD45E8A316B}">
      <dgm:prSet/>
      <dgm:spPr/>
      <dgm:t>
        <a:bodyPr/>
        <a:lstStyle/>
        <a:p>
          <a:endParaRPr lang="en-US"/>
        </a:p>
      </dgm:t>
    </dgm:pt>
    <dgm:pt modelId="{2C8349A6-FF68-41F4-9B39-86C04317F2FB}">
      <dgm:prSet/>
      <dgm:spPr/>
      <dgm:t>
        <a:bodyPr/>
        <a:lstStyle/>
        <a:p>
          <a:r>
            <a:rPr lang="en-US"/>
            <a:t>Language and cultural differences</a:t>
          </a:r>
        </a:p>
      </dgm:t>
    </dgm:pt>
    <dgm:pt modelId="{DE2DF372-0DF4-4023-85DA-1AFF5402798A}" type="parTrans" cxnId="{D608626D-12D3-44E2-BCFC-E07387BCDB3F}">
      <dgm:prSet/>
      <dgm:spPr/>
      <dgm:t>
        <a:bodyPr/>
        <a:lstStyle/>
        <a:p>
          <a:endParaRPr lang="en-US"/>
        </a:p>
      </dgm:t>
    </dgm:pt>
    <dgm:pt modelId="{78317707-A0B8-4316-91AE-5FD4742DBA06}" type="sibTrans" cxnId="{D608626D-12D3-44E2-BCFC-E07387BCDB3F}">
      <dgm:prSet/>
      <dgm:spPr/>
      <dgm:t>
        <a:bodyPr/>
        <a:lstStyle/>
        <a:p>
          <a:endParaRPr lang="en-US"/>
        </a:p>
      </dgm:t>
    </dgm:pt>
    <dgm:pt modelId="{87ABFA30-38C7-44F7-850E-924C5D538152}">
      <dgm:prSet/>
      <dgm:spPr/>
      <dgm:t>
        <a:bodyPr/>
        <a:lstStyle/>
        <a:p>
          <a:r>
            <a:rPr lang="en-US"/>
            <a:t>Concerns about immigration status</a:t>
          </a:r>
        </a:p>
      </dgm:t>
    </dgm:pt>
    <dgm:pt modelId="{AADABD18-5E56-47D2-B75D-726980050E24}" type="parTrans" cxnId="{5079168D-CD04-472B-B334-6DBC34DA71C0}">
      <dgm:prSet/>
      <dgm:spPr/>
      <dgm:t>
        <a:bodyPr/>
        <a:lstStyle/>
        <a:p>
          <a:endParaRPr lang="en-US"/>
        </a:p>
      </dgm:t>
    </dgm:pt>
    <dgm:pt modelId="{C41806A9-C568-487E-A1A5-10780E8F00DD}" type="sibTrans" cxnId="{5079168D-CD04-472B-B334-6DBC34DA71C0}">
      <dgm:prSet/>
      <dgm:spPr/>
      <dgm:t>
        <a:bodyPr/>
        <a:lstStyle/>
        <a:p>
          <a:endParaRPr lang="en-US"/>
        </a:p>
      </dgm:t>
    </dgm:pt>
    <dgm:pt modelId="{D155F97E-03D7-4DFF-8D5E-2E2E6DFCB7A1}">
      <dgm:prSet/>
      <dgm:spPr/>
      <dgm:t>
        <a:bodyPr/>
        <a:lstStyle/>
        <a:p>
          <a:r>
            <a:rPr lang="en-US"/>
            <a:t>Needs for mental health and disability</a:t>
          </a:r>
        </a:p>
      </dgm:t>
    </dgm:pt>
    <dgm:pt modelId="{386FEC85-730F-4EE5-A3EC-9FE480E0F56E}" type="parTrans" cxnId="{5BAAD618-13B3-4580-BDCC-E25E4C493675}">
      <dgm:prSet/>
      <dgm:spPr/>
      <dgm:t>
        <a:bodyPr/>
        <a:lstStyle/>
        <a:p>
          <a:endParaRPr lang="en-US"/>
        </a:p>
      </dgm:t>
    </dgm:pt>
    <dgm:pt modelId="{6D73711F-563E-417A-BC19-58724669984C}" type="sibTrans" cxnId="{5BAAD618-13B3-4580-BDCC-E25E4C493675}">
      <dgm:prSet/>
      <dgm:spPr/>
      <dgm:t>
        <a:bodyPr/>
        <a:lstStyle/>
        <a:p>
          <a:endParaRPr lang="en-US"/>
        </a:p>
      </dgm:t>
    </dgm:pt>
    <dgm:pt modelId="{5E24B235-E4DA-48B5-9B62-B34808167A22}">
      <dgm:prSet/>
      <dgm:spPr/>
      <dgm:t>
        <a:bodyPr/>
        <a:lstStyle/>
        <a:p>
          <a:r>
            <a:rPr lang="en-US"/>
            <a:t>Lack of trust because of racism or bigotry</a:t>
          </a:r>
        </a:p>
      </dgm:t>
    </dgm:pt>
    <dgm:pt modelId="{1CC7EADB-170C-4AFC-B1AA-5B46145E6975}" type="parTrans" cxnId="{FA22564C-7C75-4FD4-949E-07E0538D6C37}">
      <dgm:prSet/>
      <dgm:spPr/>
      <dgm:t>
        <a:bodyPr/>
        <a:lstStyle/>
        <a:p>
          <a:endParaRPr lang="en-US"/>
        </a:p>
      </dgm:t>
    </dgm:pt>
    <dgm:pt modelId="{9DEE89A2-7FD9-460B-A187-21F02D230038}" type="sibTrans" cxnId="{FA22564C-7C75-4FD4-949E-07E0538D6C37}">
      <dgm:prSet/>
      <dgm:spPr/>
      <dgm:t>
        <a:bodyPr/>
        <a:lstStyle/>
        <a:p>
          <a:endParaRPr lang="en-US"/>
        </a:p>
      </dgm:t>
    </dgm:pt>
    <dgm:pt modelId="{DAAC6506-818D-4BF4-8DCD-EC6C42E47D15}">
      <dgm:prSet/>
      <dgm:spPr/>
      <dgm:t>
        <a:bodyPr/>
        <a:lstStyle/>
        <a:p>
          <a:r>
            <a:rPr lang="en-US"/>
            <a:t>Collecting data in an inconsistent way hides outcomes that aren't fair. (HMICFRS, 2024)</a:t>
          </a:r>
        </a:p>
      </dgm:t>
    </dgm:pt>
    <dgm:pt modelId="{14096E1E-846A-4775-9ABB-F361FB9BB282}" type="parTrans" cxnId="{1EA4F3A3-D6BB-47C4-839C-DDB792E91491}">
      <dgm:prSet/>
      <dgm:spPr/>
      <dgm:t>
        <a:bodyPr/>
        <a:lstStyle/>
        <a:p>
          <a:endParaRPr lang="en-US"/>
        </a:p>
      </dgm:t>
    </dgm:pt>
    <dgm:pt modelId="{C622971D-A6D7-488F-AE85-EF40687EAD83}" type="sibTrans" cxnId="{1EA4F3A3-D6BB-47C4-839C-DDB792E91491}">
      <dgm:prSet/>
      <dgm:spPr/>
      <dgm:t>
        <a:bodyPr/>
        <a:lstStyle/>
        <a:p>
          <a:endParaRPr lang="en-US"/>
        </a:p>
      </dgm:t>
    </dgm:pt>
    <dgm:pt modelId="{0B308420-8A18-7D41-8F32-5651DC4B8FDE}" type="pres">
      <dgm:prSet presAssocID="{D3AB03F7-19F8-4158-8542-86E908E7312B}" presName="vert0" presStyleCnt="0">
        <dgm:presLayoutVars>
          <dgm:dir/>
          <dgm:animOne val="branch"/>
          <dgm:animLvl val="lvl"/>
        </dgm:presLayoutVars>
      </dgm:prSet>
      <dgm:spPr/>
    </dgm:pt>
    <dgm:pt modelId="{AB173702-7539-6346-9537-CF52C7FA877E}" type="pres">
      <dgm:prSet presAssocID="{CF6134F4-9EEB-4A91-8165-C2B435A8DC55}" presName="thickLine" presStyleLbl="alignNode1" presStyleIdx="0" presStyleCnt="7"/>
      <dgm:spPr/>
    </dgm:pt>
    <dgm:pt modelId="{77C493E5-DD86-6149-B6A2-8DB8A938A793}" type="pres">
      <dgm:prSet presAssocID="{CF6134F4-9EEB-4A91-8165-C2B435A8DC55}" presName="horz1" presStyleCnt="0"/>
      <dgm:spPr/>
    </dgm:pt>
    <dgm:pt modelId="{75CC539B-372C-7C41-BAC7-E8E439E046F3}" type="pres">
      <dgm:prSet presAssocID="{CF6134F4-9EEB-4A91-8165-C2B435A8DC55}" presName="tx1" presStyleLbl="revTx" presStyleIdx="0" presStyleCnt="7"/>
      <dgm:spPr/>
    </dgm:pt>
    <dgm:pt modelId="{0DEA42A3-B0A2-3743-AACD-FBE757BBC81B}" type="pres">
      <dgm:prSet presAssocID="{CF6134F4-9EEB-4A91-8165-C2B435A8DC55}" presName="vert1" presStyleCnt="0"/>
      <dgm:spPr/>
    </dgm:pt>
    <dgm:pt modelId="{9C057D00-1BBA-154A-93EB-D280AE3B0BB9}" type="pres">
      <dgm:prSet presAssocID="{05557434-74BE-4932-9D9B-31D040AF1D8A}" presName="thickLine" presStyleLbl="alignNode1" presStyleIdx="1" presStyleCnt="7"/>
      <dgm:spPr/>
    </dgm:pt>
    <dgm:pt modelId="{401DA623-8744-7649-AB63-EF0D216EFF09}" type="pres">
      <dgm:prSet presAssocID="{05557434-74BE-4932-9D9B-31D040AF1D8A}" presName="horz1" presStyleCnt="0"/>
      <dgm:spPr/>
    </dgm:pt>
    <dgm:pt modelId="{C8D7CEEC-CDA2-884D-9853-22870914F887}" type="pres">
      <dgm:prSet presAssocID="{05557434-74BE-4932-9D9B-31D040AF1D8A}" presName="tx1" presStyleLbl="revTx" presStyleIdx="1" presStyleCnt="7"/>
      <dgm:spPr/>
    </dgm:pt>
    <dgm:pt modelId="{4EF4819C-90FA-9E41-AFB7-93D0D107BA2E}" type="pres">
      <dgm:prSet presAssocID="{05557434-74BE-4932-9D9B-31D040AF1D8A}" presName="vert1" presStyleCnt="0"/>
      <dgm:spPr/>
    </dgm:pt>
    <dgm:pt modelId="{DBFF3357-86D8-6241-9D76-57475349906A}" type="pres">
      <dgm:prSet presAssocID="{2C8349A6-FF68-41F4-9B39-86C04317F2FB}" presName="thickLine" presStyleLbl="alignNode1" presStyleIdx="2" presStyleCnt="7"/>
      <dgm:spPr/>
    </dgm:pt>
    <dgm:pt modelId="{EC42BE3F-18A4-1945-9320-8532E306A11B}" type="pres">
      <dgm:prSet presAssocID="{2C8349A6-FF68-41F4-9B39-86C04317F2FB}" presName="horz1" presStyleCnt="0"/>
      <dgm:spPr/>
    </dgm:pt>
    <dgm:pt modelId="{1BA43DA4-6CD0-234E-A0E4-DED9BEFBCFA1}" type="pres">
      <dgm:prSet presAssocID="{2C8349A6-FF68-41F4-9B39-86C04317F2FB}" presName="tx1" presStyleLbl="revTx" presStyleIdx="2" presStyleCnt="7"/>
      <dgm:spPr/>
    </dgm:pt>
    <dgm:pt modelId="{4B6450BD-E856-C14F-B783-EF9629EC4F05}" type="pres">
      <dgm:prSet presAssocID="{2C8349A6-FF68-41F4-9B39-86C04317F2FB}" presName="vert1" presStyleCnt="0"/>
      <dgm:spPr/>
    </dgm:pt>
    <dgm:pt modelId="{2B2A352B-6B11-0846-808F-E1FFDF6CED1F}" type="pres">
      <dgm:prSet presAssocID="{87ABFA30-38C7-44F7-850E-924C5D538152}" presName="thickLine" presStyleLbl="alignNode1" presStyleIdx="3" presStyleCnt="7"/>
      <dgm:spPr/>
    </dgm:pt>
    <dgm:pt modelId="{BDDC22E3-96FB-C741-B8E4-CAEF4909455C}" type="pres">
      <dgm:prSet presAssocID="{87ABFA30-38C7-44F7-850E-924C5D538152}" presName="horz1" presStyleCnt="0"/>
      <dgm:spPr/>
    </dgm:pt>
    <dgm:pt modelId="{8ACE8527-144B-224D-8F44-042700FCB826}" type="pres">
      <dgm:prSet presAssocID="{87ABFA30-38C7-44F7-850E-924C5D538152}" presName="tx1" presStyleLbl="revTx" presStyleIdx="3" presStyleCnt="7"/>
      <dgm:spPr/>
    </dgm:pt>
    <dgm:pt modelId="{C36E58CC-FB2E-CC48-AC4C-DB9F776CD150}" type="pres">
      <dgm:prSet presAssocID="{87ABFA30-38C7-44F7-850E-924C5D538152}" presName="vert1" presStyleCnt="0"/>
      <dgm:spPr/>
    </dgm:pt>
    <dgm:pt modelId="{2ED16116-2A6E-0442-A46D-6A5529C32F10}" type="pres">
      <dgm:prSet presAssocID="{D155F97E-03D7-4DFF-8D5E-2E2E6DFCB7A1}" presName="thickLine" presStyleLbl="alignNode1" presStyleIdx="4" presStyleCnt="7"/>
      <dgm:spPr/>
    </dgm:pt>
    <dgm:pt modelId="{477757DF-99BA-3447-AFD8-8D13975CFDC5}" type="pres">
      <dgm:prSet presAssocID="{D155F97E-03D7-4DFF-8D5E-2E2E6DFCB7A1}" presName="horz1" presStyleCnt="0"/>
      <dgm:spPr/>
    </dgm:pt>
    <dgm:pt modelId="{3EC58E53-1CBD-9D4E-B2B1-B3092608498C}" type="pres">
      <dgm:prSet presAssocID="{D155F97E-03D7-4DFF-8D5E-2E2E6DFCB7A1}" presName="tx1" presStyleLbl="revTx" presStyleIdx="4" presStyleCnt="7"/>
      <dgm:spPr/>
    </dgm:pt>
    <dgm:pt modelId="{574FC4FE-A142-C648-8849-DB842F177EA6}" type="pres">
      <dgm:prSet presAssocID="{D155F97E-03D7-4DFF-8D5E-2E2E6DFCB7A1}" presName="vert1" presStyleCnt="0"/>
      <dgm:spPr/>
    </dgm:pt>
    <dgm:pt modelId="{7C768053-EF90-E042-BC9B-A37BF55EFD9B}" type="pres">
      <dgm:prSet presAssocID="{5E24B235-E4DA-48B5-9B62-B34808167A22}" presName="thickLine" presStyleLbl="alignNode1" presStyleIdx="5" presStyleCnt="7"/>
      <dgm:spPr/>
    </dgm:pt>
    <dgm:pt modelId="{C2FE090B-B3E2-1E4C-8332-1A0909DFC608}" type="pres">
      <dgm:prSet presAssocID="{5E24B235-E4DA-48B5-9B62-B34808167A22}" presName="horz1" presStyleCnt="0"/>
      <dgm:spPr/>
    </dgm:pt>
    <dgm:pt modelId="{3EED62A2-0086-794D-A9F3-256BD9BEF1BE}" type="pres">
      <dgm:prSet presAssocID="{5E24B235-E4DA-48B5-9B62-B34808167A22}" presName="tx1" presStyleLbl="revTx" presStyleIdx="5" presStyleCnt="7"/>
      <dgm:spPr/>
    </dgm:pt>
    <dgm:pt modelId="{987BFED2-2411-5445-AA0D-91D1F8EC7A80}" type="pres">
      <dgm:prSet presAssocID="{5E24B235-E4DA-48B5-9B62-B34808167A22}" presName="vert1" presStyleCnt="0"/>
      <dgm:spPr/>
    </dgm:pt>
    <dgm:pt modelId="{BA4002FE-D5DF-7440-9A18-8DADA6F8F27C}" type="pres">
      <dgm:prSet presAssocID="{DAAC6506-818D-4BF4-8DCD-EC6C42E47D15}" presName="thickLine" presStyleLbl="alignNode1" presStyleIdx="6" presStyleCnt="7"/>
      <dgm:spPr/>
    </dgm:pt>
    <dgm:pt modelId="{20B6D94F-9BE1-1744-90AF-9EEA4C4B2713}" type="pres">
      <dgm:prSet presAssocID="{DAAC6506-818D-4BF4-8DCD-EC6C42E47D15}" presName="horz1" presStyleCnt="0"/>
      <dgm:spPr/>
    </dgm:pt>
    <dgm:pt modelId="{77C5E644-74A1-0D4A-9663-092D761D5A81}" type="pres">
      <dgm:prSet presAssocID="{DAAC6506-818D-4BF4-8DCD-EC6C42E47D15}" presName="tx1" presStyleLbl="revTx" presStyleIdx="6" presStyleCnt="7"/>
      <dgm:spPr/>
    </dgm:pt>
    <dgm:pt modelId="{EE0A1452-4C2B-1747-AAE7-5B5C9D1BE3A5}" type="pres">
      <dgm:prSet presAssocID="{DAAC6506-818D-4BF4-8DCD-EC6C42E47D15}" presName="vert1" presStyleCnt="0"/>
      <dgm:spPr/>
    </dgm:pt>
  </dgm:ptLst>
  <dgm:cxnLst>
    <dgm:cxn modelId="{B5DD1000-4064-8244-B7E9-465C358B6FE2}" type="presOf" srcId="{87ABFA30-38C7-44F7-850E-924C5D538152}" destId="{8ACE8527-144B-224D-8F44-042700FCB826}" srcOrd="0" destOrd="0" presId="urn:microsoft.com/office/officeart/2008/layout/LinedList"/>
    <dgm:cxn modelId="{72138B0D-5F22-418A-90DB-9B276E74B54F}" srcId="{D3AB03F7-19F8-4158-8542-86E908E7312B}" destId="{CF6134F4-9EEB-4A91-8165-C2B435A8DC55}" srcOrd="0" destOrd="0" parTransId="{E762F70A-DA32-4159-B2FA-E9B6900C24E5}" sibTransId="{564DB41E-FEB4-4E2C-897C-757EB102951B}"/>
    <dgm:cxn modelId="{CB4E8F17-B22E-4644-86FE-3AD45E8A316B}" srcId="{D3AB03F7-19F8-4158-8542-86E908E7312B}" destId="{05557434-74BE-4932-9D9B-31D040AF1D8A}" srcOrd="1" destOrd="0" parTransId="{160D43AF-E09C-402B-8643-FA00C4609A97}" sibTransId="{571BE6A9-B003-4299-A2F5-34A4327B58EE}"/>
    <dgm:cxn modelId="{5BAAD618-13B3-4580-BDCC-E25E4C493675}" srcId="{D3AB03F7-19F8-4158-8542-86E908E7312B}" destId="{D155F97E-03D7-4DFF-8D5E-2E2E6DFCB7A1}" srcOrd="4" destOrd="0" parTransId="{386FEC85-730F-4EE5-A3EC-9FE480E0F56E}" sibTransId="{6D73711F-563E-417A-BC19-58724669984C}"/>
    <dgm:cxn modelId="{226F011F-6C23-7F47-8208-CEA1ADA6A9BF}" type="presOf" srcId="{2C8349A6-FF68-41F4-9B39-86C04317F2FB}" destId="{1BA43DA4-6CD0-234E-A0E4-DED9BEFBCFA1}" srcOrd="0" destOrd="0" presId="urn:microsoft.com/office/officeart/2008/layout/LinedList"/>
    <dgm:cxn modelId="{649C3147-DD13-6C4E-8D8E-84514184E7D4}" type="presOf" srcId="{D3AB03F7-19F8-4158-8542-86E908E7312B}" destId="{0B308420-8A18-7D41-8F32-5651DC4B8FDE}" srcOrd="0" destOrd="0" presId="urn:microsoft.com/office/officeart/2008/layout/LinedList"/>
    <dgm:cxn modelId="{FA22564C-7C75-4FD4-949E-07E0538D6C37}" srcId="{D3AB03F7-19F8-4158-8542-86E908E7312B}" destId="{5E24B235-E4DA-48B5-9B62-B34808167A22}" srcOrd="5" destOrd="0" parTransId="{1CC7EADB-170C-4AFC-B1AA-5B46145E6975}" sibTransId="{9DEE89A2-7FD9-460B-A187-21F02D230038}"/>
    <dgm:cxn modelId="{D608626D-12D3-44E2-BCFC-E07387BCDB3F}" srcId="{D3AB03F7-19F8-4158-8542-86E908E7312B}" destId="{2C8349A6-FF68-41F4-9B39-86C04317F2FB}" srcOrd="2" destOrd="0" parTransId="{DE2DF372-0DF4-4023-85DA-1AFF5402798A}" sibTransId="{78317707-A0B8-4316-91AE-5FD4742DBA06}"/>
    <dgm:cxn modelId="{5079168D-CD04-472B-B334-6DBC34DA71C0}" srcId="{D3AB03F7-19F8-4158-8542-86E908E7312B}" destId="{87ABFA30-38C7-44F7-850E-924C5D538152}" srcOrd="3" destOrd="0" parTransId="{AADABD18-5E56-47D2-B75D-726980050E24}" sibTransId="{C41806A9-C568-487E-A1A5-10780E8F00DD}"/>
    <dgm:cxn modelId="{93754093-EB1C-3E4E-AE7C-168C4C1C5025}" type="presOf" srcId="{DAAC6506-818D-4BF4-8DCD-EC6C42E47D15}" destId="{77C5E644-74A1-0D4A-9663-092D761D5A81}" srcOrd="0" destOrd="0" presId="urn:microsoft.com/office/officeart/2008/layout/LinedList"/>
    <dgm:cxn modelId="{00D20D97-1EF9-3945-9DA0-B5C0C4F726E8}" type="presOf" srcId="{D155F97E-03D7-4DFF-8D5E-2E2E6DFCB7A1}" destId="{3EC58E53-1CBD-9D4E-B2B1-B3092608498C}" srcOrd="0" destOrd="0" presId="urn:microsoft.com/office/officeart/2008/layout/LinedList"/>
    <dgm:cxn modelId="{1EA4F3A3-D6BB-47C4-839C-DDB792E91491}" srcId="{D3AB03F7-19F8-4158-8542-86E908E7312B}" destId="{DAAC6506-818D-4BF4-8DCD-EC6C42E47D15}" srcOrd="6" destOrd="0" parTransId="{14096E1E-846A-4775-9ABB-F361FB9BB282}" sibTransId="{C622971D-A6D7-488F-AE85-EF40687EAD83}"/>
    <dgm:cxn modelId="{0EC959B1-81DE-9449-9A14-1212DCDFBBB8}" type="presOf" srcId="{CF6134F4-9EEB-4A91-8165-C2B435A8DC55}" destId="{75CC539B-372C-7C41-BAC7-E8E439E046F3}" srcOrd="0" destOrd="0" presId="urn:microsoft.com/office/officeart/2008/layout/LinedList"/>
    <dgm:cxn modelId="{A38F17D3-62D1-424E-BBC6-A31FF0D09AE9}" type="presOf" srcId="{05557434-74BE-4932-9D9B-31D040AF1D8A}" destId="{C8D7CEEC-CDA2-884D-9853-22870914F887}" srcOrd="0" destOrd="0" presId="urn:microsoft.com/office/officeart/2008/layout/LinedList"/>
    <dgm:cxn modelId="{B7C382DD-8060-274D-8BC0-0712E48F7462}" type="presOf" srcId="{5E24B235-E4DA-48B5-9B62-B34808167A22}" destId="{3EED62A2-0086-794D-A9F3-256BD9BEF1BE}" srcOrd="0" destOrd="0" presId="urn:microsoft.com/office/officeart/2008/layout/LinedList"/>
    <dgm:cxn modelId="{72EA9D22-CEB9-7D40-A544-47716D84996D}" type="presParOf" srcId="{0B308420-8A18-7D41-8F32-5651DC4B8FDE}" destId="{AB173702-7539-6346-9537-CF52C7FA877E}" srcOrd="0" destOrd="0" presId="urn:microsoft.com/office/officeart/2008/layout/LinedList"/>
    <dgm:cxn modelId="{296F7DF2-8D89-D14E-8F2F-159DE0CC2A14}" type="presParOf" srcId="{0B308420-8A18-7D41-8F32-5651DC4B8FDE}" destId="{77C493E5-DD86-6149-B6A2-8DB8A938A793}" srcOrd="1" destOrd="0" presId="urn:microsoft.com/office/officeart/2008/layout/LinedList"/>
    <dgm:cxn modelId="{45391B29-21EF-5344-B4FD-BA8C4E11A1FB}" type="presParOf" srcId="{77C493E5-DD86-6149-B6A2-8DB8A938A793}" destId="{75CC539B-372C-7C41-BAC7-E8E439E046F3}" srcOrd="0" destOrd="0" presId="urn:microsoft.com/office/officeart/2008/layout/LinedList"/>
    <dgm:cxn modelId="{A00735A8-C06B-524B-AC1D-819005855B74}" type="presParOf" srcId="{77C493E5-DD86-6149-B6A2-8DB8A938A793}" destId="{0DEA42A3-B0A2-3743-AACD-FBE757BBC81B}" srcOrd="1" destOrd="0" presId="urn:microsoft.com/office/officeart/2008/layout/LinedList"/>
    <dgm:cxn modelId="{39EE8C0F-7B29-FF4C-AA6B-9CE7981ADF8F}" type="presParOf" srcId="{0B308420-8A18-7D41-8F32-5651DC4B8FDE}" destId="{9C057D00-1BBA-154A-93EB-D280AE3B0BB9}" srcOrd="2" destOrd="0" presId="urn:microsoft.com/office/officeart/2008/layout/LinedList"/>
    <dgm:cxn modelId="{46296355-CCD4-844C-B83E-FAC987328EDD}" type="presParOf" srcId="{0B308420-8A18-7D41-8F32-5651DC4B8FDE}" destId="{401DA623-8744-7649-AB63-EF0D216EFF09}" srcOrd="3" destOrd="0" presId="urn:microsoft.com/office/officeart/2008/layout/LinedList"/>
    <dgm:cxn modelId="{9FBF84A8-E3EF-194A-BA3B-D96110A724E2}" type="presParOf" srcId="{401DA623-8744-7649-AB63-EF0D216EFF09}" destId="{C8D7CEEC-CDA2-884D-9853-22870914F887}" srcOrd="0" destOrd="0" presId="urn:microsoft.com/office/officeart/2008/layout/LinedList"/>
    <dgm:cxn modelId="{3EE1AF41-C262-3040-978E-654364A4D728}" type="presParOf" srcId="{401DA623-8744-7649-AB63-EF0D216EFF09}" destId="{4EF4819C-90FA-9E41-AFB7-93D0D107BA2E}" srcOrd="1" destOrd="0" presId="urn:microsoft.com/office/officeart/2008/layout/LinedList"/>
    <dgm:cxn modelId="{99E42FAD-8F64-2448-969E-C468626C3ADC}" type="presParOf" srcId="{0B308420-8A18-7D41-8F32-5651DC4B8FDE}" destId="{DBFF3357-86D8-6241-9D76-57475349906A}" srcOrd="4" destOrd="0" presId="urn:microsoft.com/office/officeart/2008/layout/LinedList"/>
    <dgm:cxn modelId="{76A12313-7627-1D40-B35F-3614D8BC0EDF}" type="presParOf" srcId="{0B308420-8A18-7D41-8F32-5651DC4B8FDE}" destId="{EC42BE3F-18A4-1945-9320-8532E306A11B}" srcOrd="5" destOrd="0" presId="urn:microsoft.com/office/officeart/2008/layout/LinedList"/>
    <dgm:cxn modelId="{B6D1F409-74F0-4548-A01F-1B619F301462}" type="presParOf" srcId="{EC42BE3F-18A4-1945-9320-8532E306A11B}" destId="{1BA43DA4-6CD0-234E-A0E4-DED9BEFBCFA1}" srcOrd="0" destOrd="0" presId="urn:microsoft.com/office/officeart/2008/layout/LinedList"/>
    <dgm:cxn modelId="{D27FA38E-179E-9349-B87B-F6F34BC5CD6C}" type="presParOf" srcId="{EC42BE3F-18A4-1945-9320-8532E306A11B}" destId="{4B6450BD-E856-C14F-B783-EF9629EC4F05}" srcOrd="1" destOrd="0" presId="urn:microsoft.com/office/officeart/2008/layout/LinedList"/>
    <dgm:cxn modelId="{89D90169-CC89-7B4E-8886-2E10266173E9}" type="presParOf" srcId="{0B308420-8A18-7D41-8F32-5651DC4B8FDE}" destId="{2B2A352B-6B11-0846-808F-E1FFDF6CED1F}" srcOrd="6" destOrd="0" presId="urn:microsoft.com/office/officeart/2008/layout/LinedList"/>
    <dgm:cxn modelId="{E31242B2-688E-E643-AFE1-B566FCEC6EA4}" type="presParOf" srcId="{0B308420-8A18-7D41-8F32-5651DC4B8FDE}" destId="{BDDC22E3-96FB-C741-B8E4-CAEF4909455C}" srcOrd="7" destOrd="0" presId="urn:microsoft.com/office/officeart/2008/layout/LinedList"/>
    <dgm:cxn modelId="{6FF85648-FB71-4548-B63E-D394F05A79F5}" type="presParOf" srcId="{BDDC22E3-96FB-C741-B8E4-CAEF4909455C}" destId="{8ACE8527-144B-224D-8F44-042700FCB826}" srcOrd="0" destOrd="0" presId="urn:microsoft.com/office/officeart/2008/layout/LinedList"/>
    <dgm:cxn modelId="{8B1631F5-0A66-974A-BCB1-8F7FBBFEDD1A}" type="presParOf" srcId="{BDDC22E3-96FB-C741-B8E4-CAEF4909455C}" destId="{C36E58CC-FB2E-CC48-AC4C-DB9F776CD150}" srcOrd="1" destOrd="0" presId="urn:microsoft.com/office/officeart/2008/layout/LinedList"/>
    <dgm:cxn modelId="{3C0A944E-5732-914A-9335-907105F51923}" type="presParOf" srcId="{0B308420-8A18-7D41-8F32-5651DC4B8FDE}" destId="{2ED16116-2A6E-0442-A46D-6A5529C32F10}" srcOrd="8" destOrd="0" presId="urn:microsoft.com/office/officeart/2008/layout/LinedList"/>
    <dgm:cxn modelId="{F4C5CF86-E46D-2A4F-BF1E-9DE1961B630D}" type="presParOf" srcId="{0B308420-8A18-7D41-8F32-5651DC4B8FDE}" destId="{477757DF-99BA-3447-AFD8-8D13975CFDC5}" srcOrd="9" destOrd="0" presId="urn:microsoft.com/office/officeart/2008/layout/LinedList"/>
    <dgm:cxn modelId="{DA1028C7-AA3B-9A45-9267-1EF65CA6B0FA}" type="presParOf" srcId="{477757DF-99BA-3447-AFD8-8D13975CFDC5}" destId="{3EC58E53-1CBD-9D4E-B2B1-B3092608498C}" srcOrd="0" destOrd="0" presId="urn:microsoft.com/office/officeart/2008/layout/LinedList"/>
    <dgm:cxn modelId="{E353AC38-516A-5549-B8B6-F253DF3C909A}" type="presParOf" srcId="{477757DF-99BA-3447-AFD8-8D13975CFDC5}" destId="{574FC4FE-A142-C648-8849-DB842F177EA6}" srcOrd="1" destOrd="0" presId="urn:microsoft.com/office/officeart/2008/layout/LinedList"/>
    <dgm:cxn modelId="{9BA0F729-2BD7-5B48-ABD1-1296230A9F19}" type="presParOf" srcId="{0B308420-8A18-7D41-8F32-5651DC4B8FDE}" destId="{7C768053-EF90-E042-BC9B-A37BF55EFD9B}" srcOrd="10" destOrd="0" presId="urn:microsoft.com/office/officeart/2008/layout/LinedList"/>
    <dgm:cxn modelId="{B7DD4E26-CBEC-9C43-8B57-F7D850D05E2D}" type="presParOf" srcId="{0B308420-8A18-7D41-8F32-5651DC4B8FDE}" destId="{C2FE090B-B3E2-1E4C-8332-1A0909DFC608}" srcOrd="11" destOrd="0" presId="urn:microsoft.com/office/officeart/2008/layout/LinedList"/>
    <dgm:cxn modelId="{F9797F32-61D7-D043-BD67-CFAE2119E7AB}" type="presParOf" srcId="{C2FE090B-B3E2-1E4C-8332-1A0909DFC608}" destId="{3EED62A2-0086-794D-A9F3-256BD9BEF1BE}" srcOrd="0" destOrd="0" presId="urn:microsoft.com/office/officeart/2008/layout/LinedList"/>
    <dgm:cxn modelId="{AB3424E4-46E8-C043-B633-3C1A4FF78154}" type="presParOf" srcId="{C2FE090B-B3E2-1E4C-8332-1A0909DFC608}" destId="{987BFED2-2411-5445-AA0D-91D1F8EC7A80}" srcOrd="1" destOrd="0" presId="urn:microsoft.com/office/officeart/2008/layout/LinedList"/>
    <dgm:cxn modelId="{167D3EF4-BB43-5143-9F53-9765E1E2E5FC}" type="presParOf" srcId="{0B308420-8A18-7D41-8F32-5651DC4B8FDE}" destId="{BA4002FE-D5DF-7440-9A18-8DADA6F8F27C}" srcOrd="12" destOrd="0" presId="urn:microsoft.com/office/officeart/2008/layout/LinedList"/>
    <dgm:cxn modelId="{42D3164A-FC82-954B-8C5C-B54BFF3A6F81}" type="presParOf" srcId="{0B308420-8A18-7D41-8F32-5651DC4B8FDE}" destId="{20B6D94F-9BE1-1744-90AF-9EEA4C4B2713}" srcOrd="13" destOrd="0" presId="urn:microsoft.com/office/officeart/2008/layout/LinedList"/>
    <dgm:cxn modelId="{EFEAF9D4-1102-4143-8452-83CCC899A685}" type="presParOf" srcId="{20B6D94F-9BE1-1744-90AF-9EEA4C4B2713}" destId="{77C5E644-74A1-0D4A-9663-092D761D5A81}" srcOrd="0" destOrd="0" presId="urn:microsoft.com/office/officeart/2008/layout/LinedList"/>
    <dgm:cxn modelId="{0767965E-B711-9A42-8EEF-D290C11DE616}" type="presParOf" srcId="{20B6D94F-9BE1-1744-90AF-9EEA4C4B2713}" destId="{EE0A1452-4C2B-1747-AAE7-5B5C9D1BE3A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EC7E8F-3A47-B744-B149-37197A51DC0F}">
      <dsp:nvSpPr>
        <dsp:cNvPr id="0" name=""/>
        <dsp:cNvSpPr/>
      </dsp:nvSpPr>
      <dsp:spPr>
        <a:xfrm>
          <a:off x="0" y="1181079"/>
          <a:ext cx="3420324" cy="205219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VAWG is a set of rules, not just one crime.</a:t>
          </a:r>
        </a:p>
      </dsp:txBody>
      <dsp:txXfrm>
        <a:off x="0" y="1181079"/>
        <a:ext cx="3420324" cy="2052194"/>
      </dsp:txXfrm>
    </dsp:sp>
    <dsp:sp modelId="{26241BCC-7E02-144E-B1D3-00AE78D13B95}">
      <dsp:nvSpPr>
        <dsp:cNvPr id="0" name=""/>
        <dsp:cNvSpPr/>
      </dsp:nvSpPr>
      <dsp:spPr>
        <a:xfrm>
          <a:off x="3762356" y="1181079"/>
          <a:ext cx="3420324" cy="205219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Includes:</a:t>
          </a:r>
        </a:p>
        <a:p>
          <a:pPr marL="114300" lvl="1" indent="-114300" algn="l" defTabSz="666750">
            <a:lnSpc>
              <a:spcPct val="90000"/>
            </a:lnSpc>
            <a:spcBef>
              <a:spcPct val="0"/>
            </a:spcBef>
            <a:spcAft>
              <a:spcPct val="15000"/>
            </a:spcAft>
            <a:buChar char="•"/>
          </a:pPr>
          <a:r>
            <a:rPr lang="en-US" sz="1500" kern="1200"/>
            <a:t>Abuse in the home</a:t>
          </a:r>
        </a:p>
        <a:p>
          <a:pPr marL="114300" lvl="1" indent="-114300" algn="l" defTabSz="666750">
            <a:lnSpc>
              <a:spcPct val="90000"/>
            </a:lnSpc>
            <a:spcBef>
              <a:spcPct val="0"/>
            </a:spcBef>
            <a:spcAft>
              <a:spcPct val="15000"/>
            </a:spcAft>
            <a:buChar char="•"/>
          </a:pPr>
          <a:r>
            <a:rPr lang="en-US" sz="1500" kern="1200"/>
            <a:t>Sexual crimes and rape</a:t>
          </a:r>
        </a:p>
        <a:p>
          <a:pPr marL="114300" lvl="1" indent="-114300" algn="l" defTabSz="666750">
            <a:lnSpc>
              <a:spcPct val="90000"/>
            </a:lnSpc>
            <a:spcBef>
              <a:spcPct val="0"/>
            </a:spcBef>
            <a:spcAft>
              <a:spcPct val="15000"/>
            </a:spcAft>
            <a:buChar char="•"/>
          </a:pPr>
          <a:r>
            <a:rPr lang="en-US" sz="1500" kern="1200"/>
            <a:t>Stalking and bothering someone</a:t>
          </a:r>
        </a:p>
        <a:p>
          <a:pPr marL="114300" lvl="1" indent="-114300" algn="l" defTabSz="666750">
            <a:lnSpc>
              <a:spcPct val="90000"/>
            </a:lnSpc>
            <a:spcBef>
              <a:spcPct val="0"/>
            </a:spcBef>
            <a:spcAft>
              <a:spcPct val="15000"/>
            </a:spcAft>
            <a:buChar char="•"/>
          </a:pPr>
          <a:r>
            <a:rPr lang="en-US" sz="1500" kern="1200"/>
            <a:t>Forced marriage and abuse based on honor</a:t>
          </a:r>
        </a:p>
        <a:p>
          <a:pPr marL="114300" lvl="1" indent="-114300" algn="l" defTabSz="666750">
            <a:lnSpc>
              <a:spcPct val="90000"/>
            </a:lnSpc>
            <a:spcBef>
              <a:spcPct val="0"/>
            </a:spcBef>
            <a:spcAft>
              <a:spcPct val="15000"/>
            </a:spcAft>
            <a:buChar char="•"/>
          </a:pPr>
          <a:r>
            <a:rPr lang="en-US" sz="1500" kern="1200"/>
            <a:t>Abuse and coercive control online</a:t>
          </a:r>
        </a:p>
      </dsp:txBody>
      <dsp:txXfrm>
        <a:off x="3762356" y="1181079"/>
        <a:ext cx="3420324" cy="2052194"/>
      </dsp:txXfrm>
    </dsp:sp>
    <dsp:sp modelId="{CAA9442D-C7E1-4E4B-882C-8B746362D2B6}">
      <dsp:nvSpPr>
        <dsp:cNvPr id="0" name=""/>
        <dsp:cNvSpPr/>
      </dsp:nvSpPr>
      <dsp:spPr>
        <a:xfrm>
          <a:off x="7524712" y="1181079"/>
          <a:ext cx="3420324" cy="205219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Nationally recognized as a strategic policing priority (Home Office, 2021</a:t>
          </a:r>
        </a:p>
      </dsp:txBody>
      <dsp:txXfrm>
        <a:off x="7524712" y="1181079"/>
        <a:ext cx="3420324" cy="20521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F9C495-F64A-BF4D-9019-8832FD1A2E85}">
      <dsp:nvSpPr>
        <dsp:cNvPr id="0" name=""/>
        <dsp:cNvSpPr/>
      </dsp:nvSpPr>
      <dsp:spPr>
        <a:xfrm>
          <a:off x="0" y="235978"/>
          <a:ext cx="6949440" cy="83537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In England and Wales, 2.3 million adults were victims of domestic abuse in the year ending March 2024.</a:t>
          </a:r>
        </a:p>
      </dsp:txBody>
      <dsp:txXfrm>
        <a:off x="40780" y="276758"/>
        <a:ext cx="6867880" cy="753819"/>
      </dsp:txXfrm>
    </dsp:sp>
    <dsp:sp modelId="{94E5C124-7EE8-7B44-B92E-D1597AC02C24}">
      <dsp:nvSpPr>
        <dsp:cNvPr id="0" name=""/>
        <dsp:cNvSpPr/>
      </dsp:nvSpPr>
      <dsp:spPr>
        <a:xfrm>
          <a:off x="0" y="1131838"/>
          <a:ext cx="6949440" cy="835379"/>
        </a:xfrm>
        <a:prstGeom prst="roundRect">
          <a:avLst/>
        </a:prstGeom>
        <a:solidFill>
          <a:schemeClr val="accent5">
            <a:hueOff val="1822866"/>
            <a:satOff val="-821"/>
            <a:lumOff val="-10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6.6% of women were impacted, whereas 3.0% of men were.</a:t>
          </a:r>
        </a:p>
      </dsp:txBody>
      <dsp:txXfrm>
        <a:off x="40780" y="1172618"/>
        <a:ext cx="6867880" cy="753819"/>
      </dsp:txXfrm>
    </dsp:sp>
    <dsp:sp modelId="{2E7464EA-22E9-5E45-BBFC-B929FA483A02}">
      <dsp:nvSpPr>
        <dsp:cNvPr id="0" name=""/>
        <dsp:cNvSpPr/>
      </dsp:nvSpPr>
      <dsp:spPr>
        <a:xfrm>
          <a:off x="0" y="2027698"/>
          <a:ext cx="6949440" cy="835379"/>
        </a:xfrm>
        <a:prstGeom prst="roundRect">
          <a:avLst/>
        </a:prstGeom>
        <a:solidFill>
          <a:schemeClr val="accent5">
            <a:hueOff val="3645731"/>
            <a:satOff val="-1642"/>
            <a:lumOff val="-20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Most of the casualties are women:</a:t>
          </a:r>
        </a:p>
      </dsp:txBody>
      <dsp:txXfrm>
        <a:off x="40780" y="2068478"/>
        <a:ext cx="6867880" cy="753819"/>
      </dsp:txXfrm>
    </dsp:sp>
    <dsp:sp modelId="{CC0BEBA8-95DB-164C-8E0D-DABCF64F467E}">
      <dsp:nvSpPr>
        <dsp:cNvPr id="0" name=""/>
        <dsp:cNvSpPr/>
      </dsp:nvSpPr>
      <dsp:spPr>
        <a:xfrm>
          <a:off x="0" y="2923559"/>
          <a:ext cx="6949440" cy="835379"/>
        </a:xfrm>
        <a:prstGeom prst="roundRect">
          <a:avLst/>
        </a:prstGeom>
        <a:solidFill>
          <a:schemeClr val="accent5">
            <a:hueOff val="5468597"/>
            <a:satOff val="-2462"/>
            <a:lumOff val="-3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Sexual crimes</a:t>
          </a:r>
        </a:p>
      </dsp:txBody>
      <dsp:txXfrm>
        <a:off x="40780" y="2964339"/>
        <a:ext cx="6867880" cy="753819"/>
      </dsp:txXfrm>
    </dsp:sp>
    <dsp:sp modelId="{07D06886-5180-5B4A-A190-4626E39D029D}">
      <dsp:nvSpPr>
        <dsp:cNvPr id="0" name=""/>
        <dsp:cNvSpPr/>
      </dsp:nvSpPr>
      <dsp:spPr>
        <a:xfrm>
          <a:off x="0" y="3819419"/>
          <a:ext cx="6949440" cy="835379"/>
        </a:xfrm>
        <a:prstGeom prst="roundRect">
          <a:avLst/>
        </a:prstGeom>
        <a:solidFill>
          <a:schemeClr val="accent5">
            <a:hueOff val="7291462"/>
            <a:satOff val="-3283"/>
            <a:lumOff val="-40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Stalking</a:t>
          </a:r>
        </a:p>
      </dsp:txBody>
      <dsp:txXfrm>
        <a:off x="40780" y="3860199"/>
        <a:ext cx="6867880" cy="753819"/>
      </dsp:txXfrm>
    </dsp:sp>
    <dsp:sp modelId="{948EC718-D25B-064D-BF4A-08D311A978A5}">
      <dsp:nvSpPr>
        <dsp:cNvPr id="0" name=""/>
        <dsp:cNvSpPr/>
      </dsp:nvSpPr>
      <dsp:spPr>
        <a:xfrm>
          <a:off x="0" y="4715279"/>
          <a:ext cx="6949440" cy="835379"/>
        </a:xfrm>
        <a:prstGeom prst="roundRect">
          <a:avLst/>
        </a:prstGeom>
        <a:solidFill>
          <a:schemeClr val="accent5">
            <a:hueOff val="9114327"/>
            <a:satOff val="-4104"/>
            <a:lumOff val="-50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Coercive control (ONS, 2024a; ONS, 2024b)</a:t>
          </a:r>
        </a:p>
      </dsp:txBody>
      <dsp:txXfrm>
        <a:off x="40780" y="4756059"/>
        <a:ext cx="6867880" cy="7538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949FDF-FF7B-3345-923D-6C91C38FF4DB}">
      <dsp:nvSpPr>
        <dsp:cNvPr id="0" name=""/>
        <dsp:cNvSpPr/>
      </dsp:nvSpPr>
      <dsp:spPr>
        <a:xfrm>
          <a:off x="0" y="706"/>
          <a:ext cx="69494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C882F1-E475-2349-B87F-4B4C3A7F8514}">
      <dsp:nvSpPr>
        <dsp:cNvPr id="0" name=""/>
        <dsp:cNvSpPr/>
      </dsp:nvSpPr>
      <dsp:spPr>
        <a:xfrm>
          <a:off x="0" y="706"/>
          <a:ext cx="6949440" cy="642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Protecting  </a:t>
          </a:r>
        </a:p>
      </dsp:txBody>
      <dsp:txXfrm>
        <a:off x="0" y="706"/>
        <a:ext cx="6949440" cy="642802"/>
      </dsp:txXfrm>
    </dsp:sp>
    <dsp:sp modelId="{FE8DAC20-CECB-054F-B50F-5E9DBD66D832}">
      <dsp:nvSpPr>
        <dsp:cNvPr id="0" name=""/>
        <dsp:cNvSpPr/>
      </dsp:nvSpPr>
      <dsp:spPr>
        <a:xfrm>
          <a:off x="0" y="643509"/>
          <a:ext cx="6949440" cy="0"/>
        </a:xfrm>
        <a:prstGeom prst="line">
          <a:avLst/>
        </a:prstGeom>
        <a:solidFill>
          <a:schemeClr val="accent2">
            <a:hueOff val="-130166"/>
            <a:satOff val="-2704"/>
            <a:lumOff val="-735"/>
            <a:alphaOff val="0"/>
          </a:schemeClr>
        </a:solidFill>
        <a:ln w="12700" cap="flat" cmpd="sng" algn="ctr">
          <a:solidFill>
            <a:schemeClr val="accent2">
              <a:hueOff val="-130166"/>
              <a:satOff val="-2704"/>
              <a:lumOff val="-7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204C24-C194-B546-A9F7-16DC65350A89}">
      <dsp:nvSpPr>
        <dsp:cNvPr id="0" name=""/>
        <dsp:cNvSpPr/>
      </dsp:nvSpPr>
      <dsp:spPr>
        <a:xfrm>
          <a:off x="0" y="643509"/>
          <a:ext cx="6949440" cy="642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A correct risk assessment</a:t>
          </a:r>
        </a:p>
      </dsp:txBody>
      <dsp:txXfrm>
        <a:off x="0" y="643509"/>
        <a:ext cx="6949440" cy="642802"/>
      </dsp:txXfrm>
    </dsp:sp>
    <dsp:sp modelId="{0A6E48EC-54D7-384A-AF03-B4AC44DA79D5}">
      <dsp:nvSpPr>
        <dsp:cNvPr id="0" name=""/>
        <dsp:cNvSpPr/>
      </dsp:nvSpPr>
      <dsp:spPr>
        <a:xfrm>
          <a:off x="0" y="1286311"/>
          <a:ext cx="6949440" cy="0"/>
        </a:xfrm>
        <a:prstGeom prst="line">
          <a:avLst/>
        </a:prstGeom>
        <a:solidFill>
          <a:schemeClr val="accent2">
            <a:hueOff val="-260332"/>
            <a:satOff val="-5408"/>
            <a:lumOff val="-1471"/>
            <a:alphaOff val="0"/>
          </a:schemeClr>
        </a:solidFill>
        <a:ln w="12700" cap="flat" cmpd="sng" algn="ctr">
          <a:solidFill>
            <a:schemeClr val="accent2">
              <a:hueOff val="-260332"/>
              <a:satOff val="-5408"/>
              <a:lumOff val="-1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1A4BFC-8B12-8248-83AB-3BFDEA3B038D}">
      <dsp:nvSpPr>
        <dsp:cNvPr id="0" name=""/>
        <dsp:cNvSpPr/>
      </dsp:nvSpPr>
      <dsp:spPr>
        <a:xfrm>
          <a:off x="0" y="1286311"/>
          <a:ext cx="6949440" cy="642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Immediate planning for safety and protection</a:t>
          </a:r>
        </a:p>
      </dsp:txBody>
      <dsp:txXfrm>
        <a:off x="0" y="1286311"/>
        <a:ext cx="6949440" cy="642802"/>
      </dsp:txXfrm>
    </dsp:sp>
    <dsp:sp modelId="{17EB471F-2FA3-454F-A218-3B5C90FF8896}">
      <dsp:nvSpPr>
        <dsp:cNvPr id="0" name=""/>
        <dsp:cNvSpPr/>
      </dsp:nvSpPr>
      <dsp:spPr>
        <a:xfrm>
          <a:off x="0" y="1929114"/>
          <a:ext cx="6949440" cy="0"/>
        </a:xfrm>
        <a:prstGeom prst="line">
          <a:avLst/>
        </a:prstGeom>
        <a:solidFill>
          <a:schemeClr val="accent2">
            <a:hueOff val="-390498"/>
            <a:satOff val="-8112"/>
            <a:lumOff val="-2206"/>
            <a:alphaOff val="0"/>
          </a:schemeClr>
        </a:solidFill>
        <a:ln w="12700" cap="flat" cmpd="sng" algn="ctr">
          <a:solidFill>
            <a:schemeClr val="accent2">
              <a:hueOff val="-390498"/>
              <a:satOff val="-8112"/>
              <a:lumOff val="-22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802173-2B88-4547-9576-520627A2A266}">
      <dsp:nvSpPr>
        <dsp:cNvPr id="0" name=""/>
        <dsp:cNvSpPr/>
      </dsp:nvSpPr>
      <dsp:spPr>
        <a:xfrm>
          <a:off x="0" y="1929114"/>
          <a:ext cx="6949440" cy="642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Fairness</a:t>
          </a:r>
        </a:p>
      </dsp:txBody>
      <dsp:txXfrm>
        <a:off x="0" y="1929114"/>
        <a:ext cx="6949440" cy="642802"/>
      </dsp:txXfrm>
    </dsp:sp>
    <dsp:sp modelId="{35CA0370-2874-5C4D-A1B1-78AA9412D36E}">
      <dsp:nvSpPr>
        <dsp:cNvPr id="0" name=""/>
        <dsp:cNvSpPr/>
      </dsp:nvSpPr>
      <dsp:spPr>
        <a:xfrm>
          <a:off x="0" y="2571917"/>
          <a:ext cx="6949440" cy="0"/>
        </a:xfrm>
        <a:prstGeom prst="line">
          <a:avLst/>
        </a:prstGeom>
        <a:solidFill>
          <a:schemeClr val="accent2">
            <a:hueOff val="-520665"/>
            <a:satOff val="-10816"/>
            <a:lumOff val="-2941"/>
            <a:alphaOff val="0"/>
          </a:schemeClr>
        </a:solidFill>
        <a:ln w="12700" cap="flat" cmpd="sng" algn="ctr">
          <a:solidFill>
            <a:schemeClr val="accent2">
              <a:hueOff val="-520665"/>
              <a:satOff val="-10816"/>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5C42EA-A6DE-6E46-B13C-69594A538056}">
      <dsp:nvSpPr>
        <dsp:cNvPr id="0" name=""/>
        <dsp:cNvSpPr/>
      </dsp:nvSpPr>
      <dsp:spPr>
        <a:xfrm>
          <a:off x="0" y="2571917"/>
          <a:ext cx="6949440" cy="642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Investigations of high quality</a:t>
          </a:r>
        </a:p>
      </dsp:txBody>
      <dsp:txXfrm>
        <a:off x="0" y="2571917"/>
        <a:ext cx="6949440" cy="642802"/>
      </dsp:txXfrm>
    </dsp:sp>
    <dsp:sp modelId="{59CC27CB-FE95-D84A-9E21-E535E0CF458E}">
      <dsp:nvSpPr>
        <dsp:cNvPr id="0" name=""/>
        <dsp:cNvSpPr/>
      </dsp:nvSpPr>
      <dsp:spPr>
        <a:xfrm>
          <a:off x="0" y="3214720"/>
          <a:ext cx="6949440" cy="0"/>
        </a:xfrm>
        <a:prstGeom prst="line">
          <a:avLst/>
        </a:prstGeom>
        <a:solidFill>
          <a:schemeClr val="accent2">
            <a:hueOff val="-650831"/>
            <a:satOff val="-13519"/>
            <a:lumOff val="-3676"/>
            <a:alphaOff val="0"/>
          </a:schemeClr>
        </a:solidFill>
        <a:ln w="12700" cap="flat" cmpd="sng" algn="ctr">
          <a:solidFill>
            <a:schemeClr val="accent2">
              <a:hueOff val="-650831"/>
              <a:satOff val="-13519"/>
              <a:lumOff val="-36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344B93-13EA-6844-8E7F-0C631DB1BA4F}">
      <dsp:nvSpPr>
        <dsp:cNvPr id="0" name=""/>
        <dsp:cNvSpPr/>
      </dsp:nvSpPr>
      <dsp:spPr>
        <a:xfrm>
          <a:off x="0" y="3214720"/>
          <a:ext cx="6949440" cy="642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Handling cases with the victim in mind</a:t>
          </a:r>
        </a:p>
      </dsp:txBody>
      <dsp:txXfrm>
        <a:off x="0" y="3214720"/>
        <a:ext cx="6949440" cy="642802"/>
      </dsp:txXfrm>
    </dsp:sp>
    <dsp:sp modelId="{052085D4-2E42-FF47-9A2F-88C092AA294F}">
      <dsp:nvSpPr>
        <dsp:cNvPr id="0" name=""/>
        <dsp:cNvSpPr/>
      </dsp:nvSpPr>
      <dsp:spPr>
        <a:xfrm>
          <a:off x="0" y="3857523"/>
          <a:ext cx="6949440" cy="0"/>
        </a:xfrm>
        <a:prstGeom prst="line">
          <a:avLst/>
        </a:prstGeom>
        <a:solidFill>
          <a:schemeClr val="accent2">
            <a:hueOff val="-780997"/>
            <a:satOff val="-16223"/>
            <a:lumOff val="-4412"/>
            <a:alphaOff val="0"/>
          </a:schemeClr>
        </a:solidFill>
        <a:ln w="12700" cap="flat" cmpd="sng" algn="ctr">
          <a:solidFill>
            <a:schemeClr val="accent2">
              <a:hueOff val="-780997"/>
              <a:satOff val="-16223"/>
              <a:lumOff val="-44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E0BC83-8B6C-EB44-B53B-81FE5C3A3992}">
      <dsp:nvSpPr>
        <dsp:cNvPr id="0" name=""/>
        <dsp:cNvSpPr/>
      </dsp:nvSpPr>
      <dsp:spPr>
        <a:xfrm>
          <a:off x="0" y="3857523"/>
          <a:ext cx="6949440" cy="642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Stopping</a:t>
          </a:r>
        </a:p>
      </dsp:txBody>
      <dsp:txXfrm>
        <a:off x="0" y="3857523"/>
        <a:ext cx="6949440" cy="642802"/>
      </dsp:txXfrm>
    </dsp:sp>
    <dsp:sp modelId="{9E63356D-694A-7E42-88E5-651C0E553AD7}">
      <dsp:nvSpPr>
        <dsp:cNvPr id="0" name=""/>
        <dsp:cNvSpPr/>
      </dsp:nvSpPr>
      <dsp:spPr>
        <a:xfrm>
          <a:off x="0" y="4500326"/>
          <a:ext cx="6949440" cy="0"/>
        </a:xfrm>
        <a:prstGeom prst="line">
          <a:avLst/>
        </a:prstGeom>
        <a:solidFill>
          <a:schemeClr val="accent2">
            <a:hueOff val="-911163"/>
            <a:satOff val="-18927"/>
            <a:lumOff val="-5147"/>
            <a:alphaOff val="0"/>
          </a:schemeClr>
        </a:solidFill>
        <a:ln w="12700" cap="flat" cmpd="sng" algn="ctr">
          <a:solidFill>
            <a:schemeClr val="accent2">
              <a:hueOff val="-911163"/>
              <a:satOff val="-18927"/>
              <a:lumOff val="-514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8CBF81-898B-144D-AF1A-57E6DCEE3E2F}">
      <dsp:nvSpPr>
        <dsp:cNvPr id="0" name=""/>
        <dsp:cNvSpPr/>
      </dsp:nvSpPr>
      <dsp:spPr>
        <a:xfrm>
          <a:off x="0" y="4500326"/>
          <a:ext cx="6949440" cy="642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Stop recurrent and serial offenders</a:t>
          </a:r>
        </a:p>
      </dsp:txBody>
      <dsp:txXfrm>
        <a:off x="0" y="4500326"/>
        <a:ext cx="6949440" cy="642802"/>
      </dsp:txXfrm>
    </dsp:sp>
    <dsp:sp modelId="{56739FD4-0CFD-2949-BD16-27294DAD20AE}">
      <dsp:nvSpPr>
        <dsp:cNvPr id="0" name=""/>
        <dsp:cNvSpPr/>
      </dsp:nvSpPr>
      <dsp:spPr>
        <a:xfrm>
          <a:off x="0" y="5143128"/>
          <a:ext cx="6949440" cy="0"/>
        </a:xfrm>
        <a:prstGeom prst="line">
          <a:avLst/>
        </a:prstGeom>
        <a:solidFill>
          <a:schemeClr val="accent2">
            <a:hueOff val="-1041329"/>
            <a:satOff val="-21631"/>
            <a:lumOff val="-5882"/>
            <a:alphaOff val="0"/>
          </a:schemeClr>
        </a:solidFill>
        <a:ln w="12700" cap="flat" cmpd="sng" algn="ctr">
          <a:solidFill>
            <a:schemeClr val="accent2">
              <a:hueOff val="-1041329"/>
              <a:satOff val="-21631"/>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25C0D5-8C11-654F-9A24-427F25F5E7D8}">
      <dsp:nvSpPr>
        <dsp:cNvPr id="0" name=""/>
        <dsp:cNvSpPr/>
      </dsp:nvSpPr>
      <dsp:spPr>
        <a:xfrm>
          <a:off x="0" y="5143128"/>
          <a:ext cx="6949440" cy="642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Stop people from being victims again and again (HMICFRS, 2024)</a:t>
          </a:r>
        </a:p>
      </dsp:txBody>
      <dsp:txXfrm>
        <a:off x="0" y="5143128"/>
        <a:ext cx="6949440" cy="6428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DF7972-798F-9C40-A2BA-DE236590E1B1}">
      <dsp:nvSpPr>
        <dsp:cNvPr id="0" name=""/>
        <dsp:cNvSpPr/>
      </dsp:nvSpPr>
      <dsp:spPr>
        <a:xfrm>
          <a:off x="0" y="473488"/>
          <a:ext cx="6949440" cy="9149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VAWG is now a top focus for police around the country.</a:t>
          </a:r>
        </a:p>
      </dsp:txBody>
      <dsp:txXfrm>
        <a:off x="44664" y="518152"/>
        <a:ext cx="6860112" cy="825612"/>
      </dsp:txXfrm>
    </dsp:sp>
    <dsp:sp modelId="{73D1384C-3378-0C46-8991-E74538F1D9E1}">
      <dsp:nvSpPr>
        <dsp:cNvPr id="0" name=""/>
        <dsp:cNvSpPr/>
      </dsp:nvSpPr>
      <dsp:spPr>
        <a:xfrm>
          <a:off x="0" y="1454668"/>
          <a:ext cx="6949440" cy="914940"/>
        </a:xfrm>
        <a:prstGeom prst="roundRect">
          <a:avLst/>
        </a:prstGeom>
        <a:solidFill>
          <a:schemeClr val="accent5">
            <a:hueOff val="2278582"/>
            <a:satOff val="-1026"/>
            <a:lumOff val="-12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Better: Policy frameworks</a:t>
          </a:r>
        </a:p>
      </dsp:txBody>
      <dsp:txXfrm>
        <a:off x="44664" y="1499332"/>
        <a:ext cx="6860112" cy="825612"/>
      </dsp:txXfrm>
    </dsp:sp>
    <dsp:sp modelId="{F58B40F6-1E1D-2143-8426-099D2096B3C3}">
      <dsp:nvSpPr>
        <dsp:cNvPr id="0" name=""/>
        <dsp:cNvSpPr/>
      </dsp:nvSpPr>
      <dsp:spPr>
        <a:xfrm>
          <a:off x="0" y="2435848"/>
          <a:ext cx="6949440" cy="914940"/>
        </a:xfrm>
        <a:prstGeom prst="roundRect">
          <a:avLst/>
        </a:prstGeom>
        <a:solidFill>
          <a:schemeClr val="accent5">
            <a:hueOff val="4557164"/>
            <a:satOff val="-2052"/>
            <a:lumOff val="-25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Focus on strategy</a:t>
          </a:r>
        </a:p>
      </dsp:txBody>
      <dsp:txXfrm>
        <a:off x="44664" y="2480512"/>
        <a:ext cx="6860112" cy="825612"/>
      </dsp:txXfrm>
    </dsp:sp>
    <dsp:sp modelId="{58728A63-004D-7546-AB07-A505EE3FC436}">
      <dsp:nvSpPr>
        <dsp:cNvPr id="0" name=""/>
        <dsp:cNvSpPr/>
      </dsp:nvSpPr>
      <dsp:spPr>
        <a:xfrm>
          <a:off x="0" y="3417029"/>
          <a:ext cx="6949440" cy="914940"/>
        </a:xfrm>
        <a:prstGeom prst="roundRect">
          <a:avLst/>
        </a:prstGeom>
        <a:solidFill>
          <a:schemeClr val="accent5">
            <a:hueOff val="6835746"/>
            <a:satOff val="-3078"/>
            <a:lumOff val="-3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But: Delivery isn't the same for all forces</a:t>
          </a:r>
        </a:p>
      </dsp:txBody>
      <dsp:txXfrm>
        <a:off x="44664" y="3461693"/>
        <a:ext cx="6860112" cy="825612"/>
      </dsp:txXfrm>
    </dsp:sp>
    <dsp:sp modelId="{95F8B6AD-E9CB-BC41-A188-44D4B44945A4}">
      <dsp:nvSpPr>
        <dsp:cNvPr id="0" name=""/>
        <dsp:cNvSpPr/>
      </dsp:nvSpPr>
      <dsp:spPr>
        <a:xfrm>
          <a:off x="0" y="4398209"/>
          <a:ext cx="6949440" cy="914940"/>
        </a:xfrm>
        <a:prstGeom prst="roundRect">
          <a:avLst/>
        </a:prstGeom>
        <a:solidFill>
          <a:schemeClr val="accent5">
            <a:hueOff val="9114327"/>
            <a:satOff val="-4104"/>
            <a:lumOff val="-50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The experience of victims differs according on their location (HMICFRS, 2021; HMICFRS, 2024). </a:t>
          </a:r>
        </a:p>
      </dsp:txBody>
      <dsp:txXfrm>
        <a:off x="44664" y="4442873"/>
        <a:ext cx="6860112" cy="8256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291933-6F3E-9E40-B121-828770C9F290}">
      <dsp:nvSpPr>
        <dsp:cNvPr id="0" name=""/>
        <dsp:cNvSpPr/>
      </dsp:nvSpPr>
      <dsp:spPr>
        <a:xfrm>
          <a:off x="0" y="0"/>
          <a:ext cx="8427678" cy="79458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Rates of charges and convictions that are at an all-time low</a:t>
          </a:r>
        </a:p>
      </dsp:txBody>
      <dsp:txXfrm>
        <a:off x="23273" y="23273"/>
        <a:ext cx="7477293" cy="748037"/>
      </dsp:txXfrm>
    </dsp:sp>
    <dsp:sp modelId="{9FE21E14-A0AB-3D4F-B417-5A303A950265}">
      <dsp:nvSpPr>
        <dsp:cNvPr id="0" name=""/>
        <dsp:cNvSpPr/>
      </dsp:nvSpPr>
      <dsp:spPr>
        <a:xfrm>
          <a:off x="629339" y="904942"/>
          <a:ext cx="8427678" cy="794583"/>
        </a:xfrm>
        <a:prstGeom prst="roundRect">
          <a:avLst>
            <a:gd name="adj" fmla="val 10000"/>
          </a:avLst>
        </a:prstGeom>
        <a:solidFill>
          <a:schemeClr val="accent2">
            <a:hueOff val="-260332"/>
            <a:satOff val="-5408"/>
            <a:lumOff val="-1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Operation Osteria brought about national reform: it was sent to all police forces in England and Wales.</a:t>
          </a:r>
        </a:p>
      </dsp:txBody>
      <dsp:txXfrm>
        <a:off x="652612" y="928215"/>
        <a:ext cx="7235313" cy="748037"/>
      </dsp:txXfrm>
    </dsp:sp>
    <dsp:sp modelId="{C71E8EE5-C4E5-0A4D-BF30-561502F020D0}">
      <dsp:nvSpPr>
        <dsp:cNvPr id="0" name=""/>
        <dsp:cNvSpPr/>
      </dsp:nvSpPr>
      <dsp:spPr>
        <a:xfrm>
          <a:off x="1258679" y="1809885"/>
          <a:ext cx="8427678" cy="794583"/>
        </a:xfrm>
        <a:prstGeom prst="roundRect">
          <a:avLst>
            <a:gd name="adj" fmla="val 10000"/>
          </a:avLst>
        </a:prstGeom>
        <a:solidFill>
          <a:schemeClr val="accent2">
            <a:hueOff val="-520665"/>
            <a:satOff val="-10816"/>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Investigate with the suspect in mind</a:t>
          </a:r>
        </a:p>
      </dsp:txBody>
      <dsp:txXfrm>
        <a:off x="1281952" y="1833158"/>
        <a:ext cx="7235313" cy="748037"/>
      </dsp:txXfrm>
    </dsp:sp>
    <dsp:sp modelId="{DF546565-4E64-E44B-A3C1-B76D4FCD74FA}">
      <dsp:nvSpPr>
        <dsp:cNvPr id="0" name=""/>
        <dsp:cNvSpPr/>
      </dsp:nvSpPr>
      <dsp:spPr>
        <a:xfrm>
          <a:off x="1888018" y="2714827"/>
          <a:ext cx="8427678" cy="794583"/>
        </a:xfrm>
        <a:prstGeom prst="roundRect">
          <a:avLst>
            <a:gd name="adj" fmla="val 10000"/>
          </a:avLst>
        </a:prstGeom>
        <a:solidFill>
          <a:schemeClr val="accent2">
            <a:hueOff val="-780997"/>
            <a:satOff val="-16223"/>
            <a:lumOff val="-4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Victim engagement has gotten a little better.</a:t>
          </a:r>
        </a:p>
      </dsp:txBody>
      <dsp:txXfrm>
        <a:off x="1911291" y="2738100"/>
        <a:ext cx="7235313" cy="748037"/>
      </dsp:txXfrm>
    </dsp:sp>
    <dsp:sp modelId="{49349A6B-C809-744F-B2C2-A70ECDB6D11C}">
      <dsp:nvSpPr>
        <dsp:cNvPr id="0" name=""/>
        <dsp:cNvSpPr/>
      </dsp:nvSpPr>
      <dsp:spPr>
        <a:xfrm>
          <a:off x="2517358" y="3619770"/>
          <a:ext cx="8427678" cy="794583"/>
        </a:xfrm>
        <a:prstGeom prst="roundRect">
          <a:avLst>
            <a:gd name="adj" fmla="val 10000"/>
          </a:avLst>
        </a:prstGeom>
        <a:solidFill>
          <a:schemeClr val="accent2">
            <a:hueOff val="-1041329"/>
            <a:satOff val="-21631"/>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There are still major problems with delays and attrition (National Police Chiefs' Council, 2023; Home Office, 2023).</a:t>
          </a:r>
        </a:p>
      </dsp:txBody>
      <dsp:txXfrm>
        <a:off x="2540631" y="3643043"/>
        <a:ext cx="7235313" cy="748037"/>
      </dsp:txXfrm>
    </dsp:sp>
    <dsp:sp modelId="{B15440D3-CD5F-CE47-BA80-000B9E0AE637}">
      <dsp:nvSpPr>
        <dsp:cNvPr id="0" name=""/>
        <dsp:cNvSpPr/>
      </dsp:nvSpPr>
      <dsp:spPr>
        <a:xfrm>
          <a:off x="7911199" y="580487"/>
          <a:ext cx="516479" cy="516479"/>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027407" y="580487"/>
        <a:ext cx="284063" cy="388650"/>
      </dsp:txXfrm>
    </dsp:sp>
    <dsp:sp modelId="{4DADB096-6249-3547-8BBE-0F157E07139D}">
      <dsp:nvSpPr>
        <dsp:cNvPr id="0" name=""/>
        <dsp:cNvSpPr/>
      </dsp:nvSpPr>
      <dsp:spPr>
        <a:xfrm>
          <a:off x="8540538" y="1485430"/>
          <a:ext cx="516479" cy="516479"/>
        </a:xfrm>
        <a:prstGeom prst="downArrow">
          <a:avLst>
            <a:gd name="adj1" fmla="val 55000"/>
            <a:gd name="adj2" fmla="val 45000"/>
          </a:avLst>
        </a:prstGeom>
        <a:solidFill>
          <a:schemeClr val="accent2">
            <a:tint val="40000"/>
            <a:alpha val="90000"/>
            <a:hueOff val="-278876"/>
            <a:satOff val="-10011"/>
            <a:lumOff val="-646"/>
            <a:alphaOff val="0"/>
          </a:schemeClr>
        </a:solidFill>
        <a:ln w="12700" cap="flat" cmpd="sng" algn="ctr">
          <a:solidFill>
            <a:schemeClr val="accent2">
              <a:tint val="40000"/>
              <a:alpha val="90000"/>
              <a:hueOff val="-278876"/>
              <a:satOff val="-10011"/>
              <a:lumOff val="-64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656746" y="1485430"/>
        <a:ext cx="284063" cy="388650"/>
      </dsp:txXfrm>
    </dsp:sp>
    <dsp:sp modelId="{74864328-A247-C640-8172-C674EAC7AA2C}">
      <dsp:nvSpPr>
        <dsp:cNvPr id="0" name=""/>
        <dsp:cNvSpPr/>
      </dsp:nvSpPr>
      <dsp:spPr>
        <a:xfrm>
          <a:off x="9169878" y="2377129"/>
          <a:ext cx="516479" cy="516479"/>
        </a:xfrm>
        <a:prstGeom prst="downArrow">
          <a:avLst>
            <a:gd name="adj1" fmla="val 55000"/>
            <a:gd name="adj2" fmla="val 45000"/>
          </a:avLst>
        </a:prstGeom>
        <a:solidFill>
          <a:schemeClr val="accent2">
            <a:tint val="40000"/>
            <a:alpha val="90000"/>
            <a:hueOff val="-557753"/>
            <a:satOff val="-20023"/>
            <a:lumOff val="-1293"/>
            <a:alphaOff val="0"/>
          </a:schemeClr>
        </a:solidFill>
        <a:ln w="12700" cap="flat" cmpd="sng" algn="ctr">
          <a:solidFill>
            <a:schemeClr val="accent2">
              <a:tint val="40000"/>
              <a:alpha val="90000"/>
              <a:hueOff val="-557753"/>
              <a:satOff val="-20023"/>
              <a:lumOff val="-129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286086" y="2377129"/>
        <a:ext cx="284063" cy="388650"/>
      </dsp:txXfrm>
    </dsp:sp>
    <dsp:sp modelId="{6E92F398-E8E4-8B41-B413-C21FDCD6BFD1}">
      <dsp:nvSpPr>
        <dsp:cNvPr id="0" name=""/>
        <dsp:cNvSpPr/>
      </dsp:nvSpPr>
      <dsp:spPr>
        <a:xfrm>
          <a:off x="9799217" y="3290900"/>
          <a:ext cx="516479" cy="516479"/>
        </a:xfrm>
        <a:prstGeom prst="downArrow">
          <a:avLst>
            <a:gd name="adj1" fmla="val 55000"/>
            <a:gd name="adj2" fmla="val 45000"/>
          </a:avLst>
        </a:prstGeom>
        <a:solidFill>
          <a:schemeClr val="accent2">
            <a:tint val="40000"/>
            <a:alpha val="90000"/>
            <a:hueOff val="-836629"/>
            <a:satOff val="-30034"/>
            <a:lumOff val="-1939"/>
            <a:alphaOff val="0"/>
          </a:schemeClr>
        </a:solidFill>
        <a:ln w="12700" cap="flat" cmpd="sng" algn="ctr">
          <a:solidFill>
            <a:schemeClr val="accent2">
              <a:tint val="40000"/>
              <a:alpha val="90000"/>
              <a:hueOff val="-836629"/>
              <a:satOff val="-30034"/>
              <a:lumOff val="-193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915425" y="3290900"/>
        <a:ext cx="284063" cy="38865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25157B-1703-0648-B60C-B17ED39A159E}">
      <dsp:nvSpPr>
        <dsp:cNvPr id="0" name=""/>
        <dsp:cNvSpPr/>
      </dsp:nvSpPr>
      <dsp:spPr>
        <a:xfrm>
          <a:off x="42754" y="1335"/>
          <a:ext cx="3393602" cy="20361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The efficiency of policing is influenced by: CPS charging decisions</a:t>
          </a:r>
        </a:p>
      </dsp:txBody>
      <dsp:txXfrm>
        <a:off x="42754" y="1335"/>
        <a:ext cx="3393602" cy="2036161"/>
      </dsp:txXfrm>
    </dsp:sp>
    <dsp:sp modelId="{65D79589-35A0-7F43-B569-AF5E856C3102}">
      <dsp:nvSpPr>
        <dsp:cNvPr id="0" name=""/>
        <dsp:cNvSpPr/>
      </dsp:nvSpPr>
      <dsp:spPr>
        <a:xfrm>
          <a:off x="3775717" y="1335"/>
          <a:ext cx="3393602" cy="203616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Backlogs in the courts</a:t>
          </a:r>
        </a:p>
      </dsp:txBody>
      <dsp:txXfrm>
        <a:off x="3775717" y="1335"/>
        <a:ext cx="3393602" cy="2036161"/>
      </dsp:txXfrm>
    </dsp:sp>
    <dsp:sp modelId="{6C80F291-D9DB-4342-8CB3-1C4DE9FD7839}">
      <dsp:nvSpPr>
        <dsp:cNvPr id="0" name=""/>
        <dsp:cNvSpPr/>
      </dsp:nvSpPr>
      <dsp:spPr>
        <a:xfrm>
          <a:off x="7508680" y="1335"/>
          <a:ext cx="3393602" cy="203616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Long time frames for investigations</a:t>
          </a:r>
        </a:p>
      </dsp:txBody>
      <dsp:txXfrm>
        <a:off x="7508680" y="1335"/>
        <a:ext cx="3393602" cy="2036161"/>
      </dsp:txXfrm>
    </dsp:sp>
    <dsp:sp modelId="{69376415-31E7-4946-8C8C-3F4CA789B034}">
      <dsp:nvSpPr>
        <dsp:cNvPr id="0" name=""/>
        <dsp:cNvSpPr/>
      </dsp:nvSpPr>
      <dsp:spPr>
        <a:xfrm>
          <a:off x="42754" y="2376857"/>
          <a:ext cx="3393602" cy="203616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Long delays make: Victims less likely to come forward</a:t>
          </a:r>
        </a:p>
      </dsp:txBody>
      <dsp:txXfrm>
        <a:off x="42754" y="2376857"/>
        <a:ext cx="3393602" cy="2036161"/>
      </dsp:txXfrm>
    </dsp:sp>
    <dsp:sp modelId="{6D9D873B-6825-BF4E-A3BD-4A0790F9D71B}">
      <dsp:nvSpPr>
        <dsp:cNvPr id="0" name=""/>
        <dsp:cNvSpPr/>
      </dsp:nvSpPr>
      <dsp:spPr>
        <a:xfrm>
          <a:off x="3775717" y="2376857"/>
          <a:ext cx="3393602" cy="203616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Loss of faith in the results of justice</a:t>
          </a:r>
        </a:p>
      </dsp:txBody>
      <dsp:txXfrm>
        <a:off x="3775717" y="2376857"/>
        <a:ext cx="3393602" cy="2036161"/>
      </dsp:txXfrm>
    </dsp:sp>
    <dsp:sp modelId="{2BE8D12C-FA7D-924C-A307-ACC631E9BC0D}">
      <dsp:nvSpPr>
        <dsp:cNvPr id="0" name=""/>
        <dsp:cNvSpPr/>
      </dsp:nvSpPr>
      <dsp:spPr>
        <a:xfrm>
          <a:off x="7508680" y="2376857"/>
          <a:ext cx="3393602" cy="20361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Progress in the Rape Review has been noted, but the results are still restricted (Ministry of Justice, 2024).</a:t>
          </a:r>
        </a:p>
      </dsp:txBody>
      <dsp:txXfrm>
        <a:off x="7508680" y="2376857"/>
        <a:ext cx="3393602" cy="203616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173702-7539-6346-9537-CF52C7FA877E}">
      <dsp:nvSpPr>
        <dsp:cNvPr id="0" name=""/>
        <dsp:cNvSpPr/>
      </dsp:nvSpPr>
      <dsp:spPr>
        <a:xfrm>
          <a:off x="0" y="706"/>
          <a:ext cx="69494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CC539B-372C-7C41-BAC7-E8E439E046F3}">
      <dsp:nvSpPr>
        <dsp:cNvPr id="0" name=""/>
        <dsp:cNvSpPr/>
      </dsp:nvSpPr>
      <dsp:spPr>
        <a:xfrm>
          <a:off x="0" y="706"/>
          <a:ext cx="6949440" cy="826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Women don't all have the same experiences with policing.</a:t>
          </a:r>
        </a:p>
      </dsp:txBody>
      <dsp:txXfrm>
        <a:off x="0" y="706"/>
        <a:ext cx="6949440" cy="826460"/>
      </dsp:txXfrm>
    </dsp:sp>
    <dsp:sp modelId="{9C057D00-1BBA-154A-93EB-D280AE3B0BB9}">
      <dsp:nvSpPr>
        <dsp:cNvPr id="0" name=""/>
        <dsp:cNvSpPr/>
      </dsp:nvSpPr>
      <dsp:spPr>
        <a:xfrm>
          <a:off x="0" y="827167"/>
          <a:ext cx="6949440" cy="0"/>
        </a:xfrm>
        <a:prstGeom prst="line">
          <a:avLst/>
        </a:prstGeom>
        <a:solidFill>
          <a:schemeClr val="accent2">
            <a:hueOff val="-173555"/>
            <a:satOff val="-3605"/>
            <a:lumOff val="-980"/>
            <a:alphaOff val="0"/>
          </a:schemeClr>
        </a:solidFill>
        <a:ln w="12700" cap="flat" cmpd="sng" algn="ctr">
          <a:solidFill>
            <a:schemeClr val="accent2">
              <a:hueOff val="-173555"/>
              <a:satOff val="-3605"/>
              <a:lumOff val="-98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D7CEEC-CDA2-884D-9853-22870914F887}">
      <dsp:nvSpPr>
        <dsp:cNvPr id="0" name=""/>
        <dsp:cNvSpPr/>
      </dsp:nvSpPr>
      <dsp:spPr>
        <a:xfrm>
          <a:off x="0" y="827167"/>
          <a:ext cx="6949440" cy="826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There are some barriers, such as:</a:t>
          </a:r>
        </a:p>
      </dsp:txBody>
      <dsp:txXfrm>
        <a:off x="0" y="827167"/>
        <a:ext cx="6949440" cy="826460"/>
      </dsp:txXfrm>
    </dsp:sp>
    <dsp:sp modelId="{DBFF3357-86D8-6241-9D76-57475349906A}">
      <dsp:nvSpPr>
        <dsp:cNvPr id="0" name=""/>
        <dsp:cNvSpPr/>
      </dsp:nvSpPr>
      <dsp:spPr>
        <a:xfrm>
          <a:off x="0" y="1653627"/>
          <a:ext cx="6949440" cy="0"/>
        </a:xfrm>
        <a:prstGeom prst="line">
          <a:avLst/>
        </a:prstGeom>
        <a:solidFill>
          <a:schemeClr val="accent2">
            <a:hueOff val="-347110"/>
            <a:satOff val="-7210"/>
            <a:lumOff val="-1961"/>
            <a:alphaOff val="0"/>
          </a:schemeClr>
        </a:solidFill>
        <a:ln w="12700" cap="flat" cmpd="sng" algn="ctr">
          <a:solidFill>
            <a:schemeClr val="accent2">
              <a:hueOff val="-347110"/>
              <a:satOff val="-7210"/>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A43DA4-6CD0-234E-A0E4-DED9BEFBCFA1}">
      <dsp:nvSpPr>
        <dsp:cNvPr id="0" name=""/>
        <dsp:cNvSpPr/>
      </dsp:nvSpPr>
      <dsp:spPr>
        <a:xfrm>
          <a:off x="0" y="1653627"/>
          <a:ext cx="6949440" cy="826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Language and cultural differences</a:t>
          </a:r>
        </a:p>
      </dsp:txBody>
      <dsp:txXfrm>
        <a:off x="0" y="1653627"/>
        <a:ext cx="6949440" cy="826460"/>
      </dsp:txXfrm>
    </dsp:sp>
    <dsp:sp modelId="{2B2A352B-6B11-0846-808F-E1FFDF6CED1F}">
      <dsp:nvSpPr>
        <dsp:cNvPr id="0" name=""/>
        <dsp:cNvSpPr/>
      </dsp:nvSpPr>
      <dsp:spPr>
        <a:xfrm>
          <a:off x="0" y="2480088"/>
          <a:ext cx="6949440" cy="0"/>
        </a:xfrm>
        <a:prstGeom prst="line">
          <a:avLst/>
        </a:prstGeom>
        <a:solidFill>
          <a:schemeClr val="accent2">
            <a:hueOff val="-520665"/>
            <a:satOff val="-10816"/>
            <a:lumOff val="-2941"/>
            <a:alphaOff val="0"/>
          </a:schemeClr>
        </a:solidFill>
        <a:ln w="12700" cap="flat" cmpd="sng" algn="ctr">
          <a:solidFill>
            <a:schemeClr val="accent2">
              <a:hueOff val="-520665"/>
              <a:satOff val="-10816"/>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CE8527-144B-224D-8F44-042700FCB826}">
      <dsp:nvSpPr>
        <dsp:cNvPr id="0" name=""/>
        <dsp:cNvSpPr/>
      </dsp:nvSpPr>
      <dsp:spPr>
        <a:xfrm>
          <a:off x="0" y="2480088"/>
          <a:ext cx="6949440" cy="826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Concerns about immigration status</a:t>
          </a:r>
        </a:p>
      </dsp:txBody>
      <dsp:txXfrm>
        <a:off x="0" y="2480088"/>
        <a:ext cx="6949440" cy="826460"/>
      </dsp:txXfrm>
    </dsp:sp>
    <dsp:sp modelId="{2ED16116-2A6E-0442-A46D-6A5529C32F10}">
      <dsp:nvSpPr>
        <dsp:cNvPr id="0" name=""/>
        <dsp:cNvSpPr/>
      </dsp:nvSpPr>
      <dsp:spPr>
        <a:xfrm>
          <a:off x="0" y="3306549"/>
          <a:ext cx="6949440" cy="0"/>
        </a:xfrm>
        <a:prstGeom prst="line">
          <a:avLst/>
        </a:prstGeom>
        <a:solidFill>
          <a:schemeClr val="accent2">
            <a:hueOff val="-694219"/>
            <a:satOff val="-14421"/>
            <a:lumOff val="-3921"/>
            <a:alphaOff val="0"/>
          </a:schemeClr>
        </a:solidFill>
        <a:ln w="12700" cap="flat" cmpd="sng" algn="ctr">
          <a:solidFill>
            <a:schemeClr val="accent2">
              <a:hueOff val="-694219"/>
              <a:satOff val="-14421"/>
              <a:lumOff val="-39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C58E53-1CBD-9D4E-B2B1-B3092608498C}">
      <dsp:nvSpPr>
        <dsp:cNvPr id="0" name=""/>
        <dsp:cNvSpPr/>
      </dsp:nvSpPr>
      <dsp:spPr>
        <a:xfrm>
          <a:off x="0" y="3306549"/>
          <a:ext cx="6949440" cy="826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Needs for mental health and disability</a:t>
          </a:r>
        </a:p>
      </dsp:txBody>
      <dsp:txXfrm>
        <a:off x="0" y="3306549"/>
        <a:ext cx="6949440" cy="826460"/>
      </dsp:txXfrm>
    </dsp:sp>
    <dsp:sp modelId="{7C768053-EF90-E042-BC9B-A37BF55EFD9B}">
      <dsp:nvSpPr>
        <dsp:cNvPr id="0" name=""/>
        <dsp:cNvSpPr/>
      </dsp:nvSpPr>
      <dsp:spPr>
        <a:xfrm>
          <a:off x="0" y="4133010"/>
          <a:ext cx="6949440" cy="0"/>
        </a:xfrm>
        <a:prstGeom prst="line">
          <a:avLst/>
        </a:prstGeom>
        <a:solidFill>
          <a:schemeClr val="accent2">
            <a:hueOff val="-867774"/>
            <a:satOff val="-18026"/>
            <a:lumOff val="-4902"/>
            <a:alphaOff val="0"/>
          </a:schemeClr>
        </a:solidFill>
        <a:ln w="12700" cap="flat" cmpd="sng" algn="ctr">
          <a:solidFill>
            <a:schemeClr val="accent2">
              <a:hueOff val="-867774"/>
              <a:satOff val="-18026"/>
              <a:lumOff val="-4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ED62A2-0086-794D-A9F3-256BD9BEF1BE}">
      <dsp:nvSpPr>
        <dsp:cNvPr id="0" name=""/>
        <dsp:cNvSpPr/>
      </dsp:nvSpPr>
      <dsp:spPr>
        <a:xfrm>
          <a:off x="0" y="4133010"/>
          <a:ext cx="6949440" cy="826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Lack of trust because of racism or bigotry</a:t>
          </a:r>
        </a:p>
      </dsp:txBody>
      <dsp:txXfrm>
        <a:off x="0" y="4133010"/>
        <a:ext cx="6949440" cy="826460"/>
      </dsp:txXfrm>
    </dsp:sp>
    <dsp:sp modelId="{BA4002FE-D5DF-7440-9A18-8DADA6F8F27C}">
      <dsp:nvSpPr>
        <dsp:cNvPr id="0" name=""/>
        <dsp:cNvSpPr/>
      </dsp:nvSpPr>
      <dsp:spPr>
        <a:xfrm>
          <a:off x="0" y="4959470"/>
          <a:ext cx="6949440" cy="0"/>
        </a:xfrm>
        <a:prstGeom prst="line">
          <a:avLst/>
        </a:prstGeom>
        <a:solidFill>
          <a:schemeClr val="accent2">
            <a:hueOff val="-1041329"/>
            <a:satOff val="-21631"/>
            <a:lumOff val="-5882"/>
            <a:alphaOff val="0"/>
          </a:schemeClr>
        </a:solidFill>
        <a:ln w="12700" cap="flat" cmpd="sng" algn="ctr">
          <a:solidFill>
            <a:schemeClr val="accent2">
              <a:hueOff val="-1041329"/>
              <a:satOff val="-21631"/>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C5E644-74A1-0D4A-9663-092D761D5A81}">
      <dsp:nvSpPr>
        <dsp:cNvPr id="0" name=""/>
        <dsp:cNvSpPr/>
      </dsp:nvSpPr>
      <dsp:spPr>
        <a:xfrm>
          <a:off x="0" y="4959470"/>
          <a:ext cx="6949440" cy="826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Collecting data in an inconsistent way hides outcomes that aren't fair. (HMICFRS, 2024)</a:t>
          </a:r>
        </a:p>
      </dsp:txBody>
      <dsp:txXfrm>
        <a:off x="0" y="4959470"/>
        <a:ext cx="6949440" cy="82646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058481-04A8-6444-8449-F91CB61EB93E}" type="datetimeFigureOut">
              <a:rPr lang="en-US" smtClean="0"/>
              <a:t>1/7/26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942E51-84F0-C74E-A204-78A22A6EABF7}" type="slidenum">
              <a:rPr lang="en-US" smtClean="0"/>
              <a:t>‹#›</a:t>
            </a:fld>
            <a:endParaRPr lang="en-US"/>
          </a:p>
        </p:txBody>
      </p:sp>
    </p:spTree>
    <p:extLst>
      <p:ext uri="{BB962C8B-B14F-4D97-AF65-F5344CB8AC3E}">
        <p14:creationId xmlns:p14="http://schemas.microsoft.com/office/powerpoint/2010/main" val="28607413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F942E51-84F0-C74E-A204-78A22A6EABF7}" type="slidenum">
              <a:rPr lang="en-US" smtClean="0"/>
              <a:t>8</a:t>
            </a:fld>
            <a:endParaRPr lang="en-US"/>
          </a:p>
        </p:txBody>
      </p:sp>
    </p:spTree>
    <p:extLst>
      <p:ext uri="{BB962C8B-B14F-4D97-AF65-F5344CB8AC3E}">
        <p14:creationId xmlns:p14="http://schemas.microsoft.com/office/powerpoint/2010/main" val="25147215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1/7/26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89849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1/7/26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04357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1/7/26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959292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1/7/26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377245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1/7/26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059339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1/7/26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110472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1/7/26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375337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1/7/26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36882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1/7/26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830201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1/7/26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999613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1/7/26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118336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1/7/26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236972585"/>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bbc.co.uk/news/articles/cr4krexyl1po"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hyperlink" Target="https://wealthrift.tistory.com/entry/%EB%B0%95%EC%9D%80%EC%A0%95-%EA%B0%90%EC%A0%95-%ED%8F%89%EA%B0%80%EC%82%AC-%EC%A0%84%EB%AC%B8%EC%84%B1%EA%B3%BC-%EB%85%B8%ED%95%98%EC%9A%B0%EB%A1%9C-%EC%8B%A0%EB%A2%B0-%EA%B5%AC%EC%B6%95%ED%95%98%EA%B8%B0" TargetMode="External"/><Relationship Id="rId2" Type="http://schemas.openxmlformats.org/officeDocument/2006/relationships/image" Target="../media/image3.jpeg"/><Relationship Id="rId1" Type="http://schemas.openxmlformats.org/officeDocument/2006/relationships/slideLayout" Target="../slideLayouts/slideLayout7.xml"/><Relationship Id="rId4" Type="http://schemas.openxmlformats.org/officeDocument/2006/relationships/hyperlink" Target="https://creativecommons.org/licenses/by-nc-nd/3.0/" TargetMode="Externa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B6126B-7483-DE48-CFDE-429B83A2CDA0}"/>
              </a:ext>
            </a:extLst>
          </p:cNvPr>
          <p:cNvSpPr>
            <a:spLocks noGrp="1"/>
          </p:cNvSpPr>
          <p:nvPr>
            <p:ph type="ctrTitle"/>
          </p:nvPr>
        </p:nvSpPr>
        <p:spPr>
          <a:xfrm>
            <a:off x="612648" y="600074"/>
            <a:ext cx="6035040" cy="1529932"/>
          </a:xfrm>
        </p:spPr>
        <p:txBody>
          <a:bodyPr vert="horz" lIns="91440" tIns="45720" rIns="91440" bIns="45720" rtlCol="0" anchor="b">
            <a:normAutofit/>
          </a:bodyPr>
          <a:lstStyle/>
          <a:p>
            <a:pPr algn="l"/>
            <a:r>
              <a:rPr lang="en-US" sz="1700" b="1" kern="1200" dirty="0">
                <a:solidFill>
                  <a:schemeClr val="tx1"/>
                </a:solidFill>
                <a:latin typeface="+mj-lt"/>
                <a:ea typeface="+mj-ea"/>
                <a:cs typeface="+mj-cs"/>
              </a:rPr>
              <a:t>How well does the UK police respond to violence against women and girls? What changes need to be made to the system to make sure that all communities get the same level of protection, justice, and prevention?</a:t>
            </a:r>
            <a:br>
              <a:rPr lang="en-US" sz="1700" b="1" kern="1200" dirty="0">
                <a:solidFill>
                  <a:schemeClr val="tx1"/>
                </a:solidFill>
                <a:latin typeface="+mj-lt"/>
                <a:ea typeface="+mj-ea"/>
                <a:cs typeface="+mj-cs"/>
              </a:rPr>
            </a:br>
            <a:endParaRPr lang="en-US" sz="1700" b="1" kern="1200" dirty="0">
              <a:solidFill>
                <a:schemeClr val="tx1"/>
              </a:solidFill>
              <a:latin typeface="+mj-lt"/>
              <a:ea typeface="+mj-ea"/>
              <a:cs typeface="+mj-cs"/>
            </a:endParaRPr>
          </a:p>
        </p:txBody>
      </p:sp>
      <p:sp>
        <p:nvSpPr>
          <p:cNvPr id="3" name="Subtitle 2">
            <a:extLst>
              <a:ext uri="{FF2B5EF4-FFF2-40B4-BE49-F238E27FC236}">
                <a16:creationId xmlns:a16="http://schemas.microsoft.com/office/drawing/2014/main" id="{1422CF3B-7C88-C015-DAF8-86F1B7C1A0B9}"/>
              </a:ext>
            </a:extLst>
          </p:cNvPr>
          <p:cNvSpPr>
            <a:spLocks noGrp="1"/>
          </p:cNvSpPr>
          <p:nvPr>
            <p:ph type="subTitle" idx="1"/>
          </p:nvPr>
        </p:nvSpPr>
        <p:spPr>
          <a:xfrm>
            <a:off x="612647" y="2212848"/>
            <a:ext cx="6035041" cy="4096512"/>
          </a:xfrm>
        </p:spPr>
        <p:txBody>
          <a:bodyPr vert="horz" lIns="91440" tIns="45720" rIns="91440" bIns="45720" rtlCol="0">
            <a:normAutofit/>
          </a:bodyPr>
          <a:lstStyle/>
          <a:p>
            <a:pPr indent="-228600" algn="l">
              <a:buFont typeface="Arial" panose="020B0604020202020204" pitchFamily="34" charset="0"/>
              <a:buChar char="•"/>
            </a:pPr>
            <a:r>
              <a:rPr lang="en-US" dirty="0"/>
              <a:t>Focus: how UK police deal with violence against women and girls (VAWG).</a:t>
            </a:r>
          </a:p>
          <a:p>
            <a:pPr indent="-228600" algn="l">
              <a:buFont typeface="Arial" panose="020B0604020202020204" pitchFamily="34" charset="0"/>
              <a:buChar char="•"/>
            </a:pPr>
            <a:r>
              <a:rPr lang="en-US" dirty="0"/>
              <a:t>Effectiveness in safeguarding, justice, and deterrence.</a:t>
            </a:r>
          </a:p>
          <a:p>
            <a:pPr indent="-228600" algn="l">
              <a:buFont typeface="Arial" panose="020B0604020202020204" pitchFamily="34" charset="0"/>
              <a:buChar char="•"/>
            </a:pPr>
            <a:r>
              <a:rPr lang="en-US" dirty="0"/>
              <a:t>Need for changes to the system and consistency between communities.</a:t>
            </a:r>
          </a:p>
          <a:p>
            <a:pPr indent="-228600" algn="l">
              <a:buFont typeface="Arial" panose="020B0604020202020204" pitchFamily="34" charset="0"/>
              <a:buChar char="•"/>
            </a:pPr>
            <a:r>
              <a:rPr lang="en-US" dirty="0"/>
              <a:t>The main area of focus is the United Kingdom, especially England and Wales.</a:t>
            </a:r>
          </a:p>
          <a:p>
            <a:pPr indent="-228600" algn="l">
              <a:buFont typeface="Arial" panose="020B0604020202020204" pitchFamily="34" charset="0"/>
              <a:buChar char="•"/>
            </a:pPr>
            <a:endParaRPr lang="en-US" dirty="0"/>
          </a:p>
        </p:txBody>
      </p:sp>
      <p:pic>
        <p:nvPicPr>
          <p:cNvPr id="7" name="Picture 6" descr="A police officer standing behind a police tape&#10;&#10;AI-generated content may be incorrect.">
            <a:extLst>
              <a:ext uri="{FF2B5EF4-FFF2-40B4-BE49-F238E27FC236}">
                <a16:creationId xmlns:a16="http://schemas.microsoft.com/office/drawing/2014/main" id="{950596B8-9526-B740-D017-555141129BD6}"/>
              </a:ext>
            </a:extLst>
          </p:cNvPr>
          <p:cNvPicPr>
            <a:picLocks noChangeAspect="1"/>
          </p:cNvPicPr>
          <p:nvPr/>
        </p:nvPicPr>
        <p:blipFill>
          <a:blip r:embed="rId2">
            <a:extLst>
              <a:ext uri="{837473B0-CC2E-450A-ABE3-18F120FF3D39}">
                <a1611:picAttrSrcUrl xmlns:a1611="http://schemas.microsoft.com/office/drawing/2016/11/main" r:id="rId3"/>
              </a:ext>
            </a:extLst>
          </a:blip>
          <a:srcRect l="18891" r="41359"/>
          <a:stretch>
            <a:fillRect/>
          </a:stretch>
        </p:blipFill>
        <p:spPr>
          <a:xfrm>
            <a:off x="7345680" y="10"/>
            <a:ext cx="4846320" cy="6857990"/>
          </a:xfrm>
          <a:prstGeom prst="rect">
            <a:avLst/>
          </a:prstGeom>
        </p:spPr>
      </p:pic>
    </p:spTree>
    <p:extLst>
      <p:ext uri="{BB962C8B-B14F-4D97-AF65-F5344CB8AC3E}">
        <p14:creationId xmlns:p14="http://schemas.microsoft.com/office/powerpoint/2010/main" val="40862273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8D9A0EC-EB24-24E1-B378-61BDD44D14B4}"/>
              </a:ext>
            </a:extLst>
          </p:cNvPr>
          <p:cNvSpPr txBox="1"/>
          <p:nvPr/>
        </p:nvSpPr>
        <p:spPr>
          <a:xfrm>
            <a:off x="2071396" y="839755"/>
            <a:ext cx="7567904" cy="815608"/>
          </a:xfrm>
          <a:prstGeom prst="rect">
            <a:avLst/>
          </a:prstGeom>
          <a:noFill/>
        </p:spPr>
        <p:txBody>
          <a:bodyPr wrap="square" rtlCol="0">
            <a:spAutoFit/>
          </a:bodyPr>
          <a:lstStyle/>
          <a:p>
            <a:pPr>
              <a:spcAft>
                <a:spcPts val="600"/>
              </a:spcAft>
            </a:pPr>
            <a:r>
              <a:rPr lang="en-US" sz="2400" b="1" dirty="0"/>
              <a:t>Defining Violence Against Women and Girls</a:t>
            </a:r>
          </a:p>
          <a:p>
            <a:pPr>
              <a:spcAft>
                <a:spcPts val="600"/>
              </a:spcAft>
            </a:pPr>
            <a:endParaRPr lang="en-US" dirty="0"/>
          </a:p>
        </p:txBody>
      </p:sp>
      <p:graphicFrame>
        <p:nvGraphicFramePr>
          <p:cNvPr id="5" name="TextBox 1">
            <a:extLst>
              <a:ext uri="{FF2B5EF4-FFF2-40B4-BE49-F238E27FC236}">
                <a16:creationId xmlns:a16="http://schemas.microsoft.com/office/drawing/2014/main" id="{1C0CA117-0898-D901-CFB7-92A785B37125}"/>
              </a:ext>
            </a:extLst>
          </p:cNvPr>
          <p:cNvGraphicFramePr/>
          <p:nvPr>
            <p:extLst>
              <p:ext uri="{D42A27DB-BD31-4B8C-83A1-F6EECF244321}">
                <p14:modId xmlns:p14="http://schemas.microsoft.com/office/powerpoint/2010/main" val="997569200"/>
              </p:ext>
            </p:extLst>
          </p:nvPr>
        </p:nvGraphicFramePr>
        <p:xfrm>
          <a:off x="612648" y="1881051"/>
          <a:ext cx="10945037" cy="44143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570537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B112ECA-D497-04A1-84ED-69C80535E397}"/>
              </a:ext>
            </a:extLst>
          </p:cNvPr>
          <p:cNvSpPr txBox="1"/>
          <p:nvPr/>
        </p:nvSpPr>
        <p:spPr>
          <a:xfrm>
            <a:off x="612649" y="548638"/>
            <a:ext cx="3493008" cy="578815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kern="1200">
                <a:solidFill>
                  <a:schemeClr val="tx1"/>
                </a:solidFill>
                <a:latin typeface="+mj-lt"/>
                <a:ea typeface="+mj-ea"/>
                <a:cs typeface="+mj-cs"/>
              </a:rPr>
              <a:t>Scale of the Problem</a:t>
            </a:r>
          </a:p>
        </p:txBody>
      </p:sp>
      <p:graphicFrame>
        <p:nvGraphicFramePr>
          <p:cNvPr id="5" name="TextBox 2">
            <a:extLst>
              <a:ext uri="{FF2B5EF4-FFF2-40B4-BE49-F238E27FC236}">
                <a16:creationId xmlns:a16="http://schemas.microsoft.com/office/drawing/2014/main" id="{A11CE2F4-E4C5-846B-A417-818EA9DEB4F7}"/>
              </a:ext>
            </a:extLst>
          </p:cNvPr>
          <p:cNvGraphicFramePr/>
          <p:nvPr>
            <p:extLst>
              <p:ext uri="{D42A27DB-BD31-4B8C-83A1-F6EECF244321}">
                <p14:modId xmlns:p14="http://schemas.microsoft.com/office/powerpoint/2010/main" val="1146625796"/>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4246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61308D5-B403-8527-D96A-C3D2F7580EEA}"/>
              </a:ext>
            </a:extLst>
          </p:cNvPr>
          <p:cNvSpPr txBox="1"/>
          <p:nvPr/>
        </p:nvSpPr>
        <p:spPr>
          <a:xfrm>
            <a:off x="5568534" y="603504"/>
            <a:ext cx="5916169" cy="152704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600" b="1" kern="1200" dirty="0">
                <a:solidFill>
                  <a:schemeClr val="tx1"/>
                </a:solidFill>
                <a:latin typeface="+mj-lt"/>
                <a:ea typeface="+mj-ea"/>
                <a:cs typeface="+mj-cs"/>
              </a:rPr>
              <a:t>Demand on UK Policing </a:t>
            </a:r>
          </a:p>
          <a:p>
            <a:pPr>
              <a:lnSpc>
                <a:spcPct val="90000"/>
              </a:lnSpc>
              <a:spcBef>
                <a:spcPct val="0"/>
              </a:spcBef>
              <a:spcAft>
                <a:spcPts val="600"/>
              </a:spcAft>
            </a:pPr>
            <a:endParaRPr lang="en-US" sz="3600" b="1" kern="1200" dirty="0">
              <a:solidFill>
                <a:schemeClr val="tx1"/>
              </a:solidFill>
              <a:latin typeface="+mj-lt"/>
              <a:ea typeface="+mj-ea"/>
              <a:cs typeface="+mj-cs"/>
            </a:endParaRPr>
          </a:p>
        </p:txBody>
      </p:sp>
      <p:pic>
        <p:nvPicPr>
          <p:cNvPr id="5" name="Picture 4">
            <a:extLst>
              <a:ext uri="{FF2B5EF4-FFF2-40B4-BE49-F238E27FC236}">
                <a16:creationId xmlns:a16="http://schemas.microsoft.com/office/drawing/2014/main" id="{C9786BA6-9BB3-2B9D-E674-FFA89AE9CF44}"/>
              </a:ext>
            </a:extLst>
          </p:cNvPr>
          <p:cNvPicPr>
            <a:picLocks noChangeAspect="1"/>
          </p:cNvPicPr>
          <p:nvPr/>
        </p:nvPicPr>
        <p:blipFill>
          <a:blip r:embed="rId2"/>
          <a:srcRect l="36209" r="23516"/>
          <a:stretch>
            <a:fillRect/>
          </a:stretch>
        </p:blipFill>
        <p:spPr>
          <a:xfrm>
            <a:off x="20" y="10"/>
            <a:ext cx="4910308" cy="6857990"/>
          </a:xfrm>
          <a:prstGeom prst="rect">
            <a:avLst/>
          </a:prstGeom>
        </p:spPr>
      </p:pic>
      <p:sp>
        <p:nvSpPr>
          <p:cNvPr id="3" name="TextBox 2">
            <a:extLst>
              <a:ext uri="{FF2B5EF4-FFF2-40B4-BE49-F238E27FC236}">
                <a16:creationId xmlns:a16="http://schemas.microsoft.com/office/drawing/2014/main" id="{308857EF-D9D8-333D-7216-26E787CDBF9E}"/>
              </a:ext>
            </a:extLst>
          </p:cNvPr>
          <p:cNvSpPr txBox="1"/>
          <p:nvPr/>
        </p:nvSpPr>
        <p:spPr>
          <a:xfrm>
            <a:off x="5568533" y="2214282"/>
            <a:ext cx="5916169" cy="4095078"/>
          </a:xfrm>
          <a:prstGeom prst="rect">
            <a:avLst/>
          </a:prstGeo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dirty="0"/>
              <a:t>Domestic abuse is one of the most common sorts of incidents.</a:t>
            </a:r>
          </a:p>
          <a:p>
            <a:pPr indent="-228600">
              <a:lnSpc>
                <a:spcPct val="120000"/>
              </a:lnSpc>
              <a:spcAft>
                <a:spcPts val="600"/>
              </a:spcAft>
              <a:buFont typeface="Arial" panose="020B0604020202020204" pitchFamily="34" charset="0"/>
              <a:buChar char="•"/>
            </a:pPr>
            <a:r>
              <a:rPr lang="en-US" dirty="0"/>
              <a:t>One of the most dangerous places to protect people</a:t>
            </a:r>
          </a:p>
          <a:p>
            <a:pPr indent="-228600">
              <a:lnSpc>
                <a:spcPct val="120000"/>
              </a:lnSpc>
              <a:spcAft>
                <a:spcPts val="600"/>
              </a:spcAft>
              <a:buFont typeface="Arial" panose="020B0604020202020204" pitchFamily="34" charset="0"/>
              <a:buChar char="•"/>
            </a:pPr>
            <a:r>
              <a:rPr lang="en-US" dirty="0"/>
              <a:t>A lot of police time is spent on:</a:t>
            </a:r>
          </a:p>
          <a:p>
            <a:pPr indent="-228600">
              <a:lnSpc>
                <a:spcPct val="120000"/>
              </a:lnSpc>
              <a:spcAft>
                <a:spcPts val="600"/>
              </a:spcAft>
              <a:buFont typeface="Arial" panose="020B0604020202020204" pitchFamily="34" charset="0"/>
              <a:buChar char="•"/>
            </a:pPr>
            <a:r>
              <a:rPr lang="en-US" dirty="0"/>
              <a:t>Victims again and again</a:t>
            </a:r>
          </a:p>
          <a:p>
            <a:pPr indent="-228600">
              <a:lnSpc>
                <a:spcPct val="120000"/>
              </a:lnSpc>
              <a:spcAft>
                <a:spcPts val="600"/>
              </a:spcAft>
              <a:buFont typeface="Arial" panose="020B0604020202020204" pitchFamily="34" charset="0"/>
              <a:buChar char="•"/>
            </a:pPr>
            <a:r>
              <a:rPr lang="en-US" dirty="0"/>
              <a:t>Repeat offenders</a:t>
            </a:r>
          </a:p>
          <a:p>
            <a:pPr indent="-228600">
              <a:lnSpc>
                <a:spcPct val="120000"/>
              </a:lnSpc>
              <a:spcAft>
                <a:spcPts val="600"/>
              </a:spcAft>
              <a:buFont typeface="Arial" panose="020B0604020202020204" pitchFamily="34" charset="0"/>
              <a:buChar char="•"/>
            </a:pPr>
            <a:r>
              <a:rPr lang="en-US" dirty="0"/>
              <a:t>It shows that police effectiveness needs to be examined in more ways than just arrests (HMICFRS, 2024).</a:t>
            </a:r>
          </a:p>
          <a:p>
            <a:pPr indent="-228600">
              <a:lnSpc>
                <a:spcPct val="120000"/>
              </a:lnSpc>
              <a:spcAft>
                <a:spcPts val="600"/>
              </a:spcAft>
              <a:buFont typeface="Arial" panose="020B0604020202020204" pitchFamily="34" charset="0"/>
              <a:buChar char="•"/>
            </a:pPr>
            <a:endParaRPr lang="en-US" dirty="0"/>
          </a:p>
        </p:txBody>
      </p:sp>
    </p:spTree>
    <p:extLst>
      <p:ext uri="{BB962C8B-B14F-4D97-AF65-F5344CB8AC3E}">
        <p14:creationId xmlns:p14="http://schemas.microsoft.com/office/powerpoint/2010/main" val="37463582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82EE758-76F9-74A7-C71F-931D56546AFB}"/>
              </a:ext>
            </a:extLst>
          </p:cNvPr>
          <p:cNvSpPr txBox="1"/>
          <p:nvPr/>
        </p:nvSpPr>
        <p:spPr>
          <a:xfrm>
            <a:off x="612649" y="548638"/>
            <a:ext cx="3493008" cy="578815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kern="1200">
                <a:solidFill>
                  <a:schemeClr val="tx1"/>
                </a:solidFill>
                <a:latin typeface="+mj-lt"/>
                <a:ea typeface="+mj-ea"/>
                <a:cs typeface="+mj-cs"/>
              </a:rPr>
              <a:t>What Effective Policing Should Delivery</a:t>
            </a:r>
          </a:p>
          <a:p>
            <a:pPr>
              <a:lnSpc>
                <a:spcPct val="90000"/>
              </a:lnSpc>
              <a:spcBef>
                <a:spcPct val="0"/>
              </a:spcBef>
              <a:spcAft>
                <a:spcPts val="600"/>
              </a:spcAft>
            </a:pPr>
            <a:endParaRPr lang="en-US" sz="4000" b="1" kern="1200">
              <a:solidFill>
                <a:schemeClr val="tx1"/>
              </a:solidFill>
              <a:latin typeface="+mj-lt"/>
              <a:ea typeface="+mj-ea"/>
              <a:cs typeface="+mj-cs"/>
            </a:endParaRPr>
          </a:p>
        </p:txBody>
      </p:sp>
      <p:graphicFrame>
        <p:nvGraphicFramePr>
          <p:cNvPr id="5" name="TextBox 2">
            <a:extLst>
              <a:ext uri="{FF2B5EF4-FFF2-40B4-BE49-F238E27FC236}">
                <a16:creationId xmlns:a16="http://schemas.microsoft.com/office/drawing/2014/main" id="{EA3A5D38-60B8-B537-F15B-04C6ABC0C338}"/>
              </a:ext>
            </a:extLst>
          </p:cNvPr>
          <p:cNvGraphicFramePr/>
          <p:nvPr>
            <p:extLst>
              <p:ext uri="{D42A27DB-BD31-4B8C-83A1-F6EECF244321}">
                <p14:modId xmlns:p14="http://schemas.microsoft.com/office/powerpoint/2010/main" val="878740086"/>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854276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34E1936-9F55-0C91-A894-EAC7FDC50E85}"/>
              </a:ext>
            </a:extLst>
          </p:cNvPr>
          <p:cNvSpPr txBox="1"/>
          <p:nvPr/>
        </p:nvSpPr>
        <p:spPr>
          <a:xfrm>
            <a:off x="612648" y="548638"/>
            <a:ext cx="3660771" cy="578815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kern="1200" dirty="0">
                <a:solidFill>
                  <a:schemeClr val="tx1"/>
                </a:solidFill>
                <a:latin typeface="+mj-lt"/>
                <a:ea typeface="+mj-ea"/>
                <a:cs typeface="+mj-cs"/>
              </a:rPr>
              <a:t>Overall Effectiveness</a:t>
            </a:r>
          </a:p>
        </p:txBody>
      </p:sp>
      <p:graphicFrame>
        <p:nvGraphicFramePr>
          <p:cNvPr id="7" name="TextBox 4">
            <a:extLst>
              <a:ext uri="{FF2B5EF4-FFF2-40B4-BE49-F238E27FC236}">
                <a16:creationId xmlns:a16="http://schemas.microsoft.com/office/drawing/2014/main" id="{92AFFB42-A372-A606-3A32-5971EE5CC4F0}"/>
              </a:ext>
            </a:extLst>
          </p:cNvPr>
          <p:cNvGraphicFramePr/>
          <p:nvPr>
            <p:extLst>
              <p:ext uri="{D42A27DB-BD31-4B8C-83A1-F6EECF244321}">
                <p14:modId xmlns:p14="http://schemas.microsoft.com/office/powerpoint/2010/main" val="1446426599"/>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74654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E7C07CD-1C2E-D342-BBAB-804D610CE719}"/>
              </a:ext>
            </a:extLst>
          </p:cNvPr>
          <p:cNvSpPr txBox="1"/>
          <p:nvPr/>
        </p:nvSpPr>
        <p:spPr>
          <a:xfrm>
            <a:off x="612648" y="548640"/>
            <a:ext cx="10945037" cy="1133856"/>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3600" b="1" kern="1200">
                <a:solidFill>
                  <a:schemeClr val="tx1"/>
                </a:solidFill>
                <a:latin typeface="+mj-lt"/>
                <a:ea typeface="+mj-ea"/>
                <a:cs typeface="+mj-cs"/>
              </a:rPr>
              <a:t>Rape and Serious Sexual Offences</a:t>
            </a:r>
          </a:p>
        </p:txBody>
      </p:sp>
      <p:graphicFrame>
        <p:nvGraphicFramePr>
          <p:cNvPr id="7" name="TextBox 4">
            <a:extLst>
              <a:ext uri="{FF2B5EF4-FFF2-40B4-BE49-F238E27FC236}">
                <a16:creationId xmlns:a16="http://schemas.microsoft.com/office/drawing/2014/main" id="{F413C006-D5DF-110E-D5B6-62A1BD31AC12}"/>
              </a:ext>
            </a:extLst>
          </p:cNvPr>
          <p:cNvGraphicFramePr/>
          <p:nvPr>
            <p:extLst>
              <p:ext uri="{D42A27DB-BD31-4B8C-83A1-F6EECF244321}">
                <p14:modId xmlns:p14="http://schemas.microsoft.com/office/powerpoint/2010/main" val="665932241"/>
              </p:ext>
            </p:extLst>
          </p:nvPr>
        </p:nvGraphicFramePr>
        <p:xfrm>
          <a:off x="612648" y="1881051"/>
          <a:ext cx="10945037" cy="44143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57810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9913CA3-7A30-D7F7-E171-16399F4B12B8}"/>
              </a:ext>
            </a:extLst>
          </p:cNvPr>
          <p:cNvSpPr txBox="1"/>
          <p:nvPr/>
        </p:nvSpPr>
        <p:spPr>
          <a:xfrm>
            <a:off x="612648" y="548640"/>
            <a:ext cx="10945037" cy="1133856"/>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3600" b="1" kern="1200">
                <a:solidFill>
                  <a:schemeClr val="tx1"/>
                </a:solidFill>
                <a:latin typeface="+mj-lt"/>
                <a:ea typeface="+mj-ea"/>
                <a:cs typeface="+mj-cs"/>
              </a:rPr>
              <a:t>Criminal Justice System Pressures</a:t>
            </a:r>
          </a:p>
        </p:txBody>
      </p:sp>
      <p:graphicFrame>
        <p:nvGraphicFramePr>
          <p:cNvPr id="7" name="TextBox 4">
            <a:extLst>
              <a:ext uri="{FF2B5EF4-FFF2-40B4-BE49-F238E27FC236}">
                <a16:creationId xmlns:a16="http://schemas.microsoft.com/office/drawing/2014/main" id="{1317043A-308A-0572-9BD2-7C97CFA6535E}"/>
              </a:ext>
            </a:extLst>
          </p:cNvPr>
          <p:cNvGraphicFramePr/>
          <p:nvPr>
            <p:extLst>
              <p:ext uri="{D42A27DB-BD31-4B8C-83A1-F6EECF244321}">
                <p14:modId xmlns:p14="http://schemas.microsoft.com/office/powerpoint/2010/main" val="3475399820"/>
              </p:ext>
            </p:extLst>
          </p:nvPr>
        </p:nvGraphicFramePr>
        <p:xfrm>
          <a:off x="612648" y="1881051"/>
          <a:ext cx="10945037" cy="44143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76990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5D41913-1C7A-897F-CA12-D1AAA8050493}"/>
              </a:ext>
            </a:extLst>
          </p:cNvPr>
          <p:cNvSpPr txBox="1"/>
          <p:nvPr/>
        </p:nvSpPr>
        <p:spPr>
          <a:xfrm>
            <a:off x="612648" y="1114923"/>
            <a:ext cx="4621553" cy="136072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600" b="1" kern="1200">
                <a:solidFill>
                  <a:schemeClr val="tx1"/>
                </a:solidFill>
                <a:latin typeface="+mj-lt"/>
                <a:ea typeface="+mj-ea"/>
                <a:cs typeface="+mj-cs"/>
              </a:rPr>
              <a:t>Trust, Culture, and Legitimacy</a:t>
            </a:r>
          </a:p>
        </p:txBody>
      </p:sp>
      <p:sp>
        <p:nvSpPr>
          <p:cNvPr id="5" name="TextBox 4">
            <a:extLst>
              <a:ext uri="{FF2B5EF4-FFF2-40B4-BE49-F238E27FC236}">
                <a16:creationId xmlns:a16="http://schemas.microsoft.com/office/drawing/2014/main" id="{17C5626F-B3B9-E824-8DBF-C4ACE5BA8A75}"/>
              </a:ext>
            </a:extLst>
          </p:cNvPr>
          <p:cNvSpPr txBox="1"/>
          <p:nvPr/>
        </p:nvSpPr>
        <p:spPr>
          <a:xfrm>
            <a:off x="612648" y="2584058"/>
            <a:ext cx="4621553" cy="3159018"/>
          </a:xfrm>
          <a:prstGeom prst="rect">
            <a:avLst/>
          </a:prstGeo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r>
              <a:rPr lang="en-US" sz="1500"/>
              <a:t>Victim confidence is vital for reporting and involvement.</a:t>
            </a:r>
          </a:p>
          <a:p>
            <a:pPr indent="-228600">
              <a:lnSpc>
                <a:spcPct val="110000"/>
              </a:lnSpc>
              <a:spcAft>
                <a:spcPts val="600"/>
              </a:spcAft>
              <a:buFont typeface="Arial" panose="020B0604020202020204" pitchFamily="34" charset="0"/>
              <a:buChar char="•"/>
            </a:pPr>
            <a:r>
              <a:rPr lang="en-US" sz="1500"/>
              <a:t>Problems with police culture make them less effective.</a:t>
            </a:r>
          </a:p>
          <a:p>
            <a:pPr indent="-228600">
              <a:lnSpc>
                <a:spcPct val="110000"/>
              </a:lnSpc>
              <a:spcAft>
                <a:spcPts val="600"/>
              </a:spcAft>
              <a:buFont typeface="Arial" panose="020B0604020202020204" pitchFamily="34" charset="0"/>
              <a:buChar char="•"/>
            </a:pPr>
            <a:r>
              <a:rPr lang="en-US" sz="1500"/>
              <a:t>The Casey Review found:</a:t>
            </a:r>
          </a:p>
          <a:p>
            <a:pPr indent="-228600">
              <a:lnSpc>
                <a:spcPct val="110000"/>
              </a:lnSpc>
              <a:spcAft>
                <a:spcPts val="600"/>
              </a:spcAft>
              <a:buFont typeface="Arial" panose="020B0604020202020204" pitchFamily="34" charset="0"/>
              <a:buChar char="•"/>
            </a:pPr>
            <a:r>
              <a:rPr lang="en-US" sz="1500"/>
              <a:t>Failures in the organization</a:t>
            </a:r>
          </a:p>
          <a:p>
            <a:pPr indent="-228600">
              <a:lnSpc>
                <a:spcPct val="110000"/>
              </a:lnSpc>
              <a:spcAft>
                <a:spcPts val="600"/>
              </a:spcAft>
              <a:buFont typeface="Arial" panose="020B0604020202020204" pitchFamily="34" charset="0"/>
              <a:buChar char="•"/>
            </a:pPr>
            <a:r>
              <a:rPr lang="en-US" sz="1500"/>
              <a:t>Weak priorities for safety</a:t>
            </a:r>
          </a:p>
          <a:p>
            <a:pPr indent="-228600">
              <a:lnSpc>
                <a:spcPct val="110000"/>
              </a:lnSpc>
              <a:spcAft>
                <a:spcPts val="600"/>
              </a:spcAft>
              <a:buFont typeface="Arial" panose="020B0604020202020204" pitchFamily="34" charset="0"/>
              <a:buChar char="•"/>
            </a:pPr>
            <a:r>
              <a:rPr lang="en-US" sz="1500"/>
              <a:t>Loss of faith in the public</a:t>
            </a:r>
          </a:p>
          <a:p>
            <a:pPr indent="-228600">
              <a:lnSpc>
                <a:spcPct val="110000"/>
              </a:lnSpc>
              <a:spcAft>
                <a:spcPts val="600"/>
              </a:spcAft>
              <a:buFont typeface="Arial" panose="020B0604020202020204" pitchFamily="34" charset="0"/>
              <a:buChar char="•"/>
            </a:pPr>
            <a:r>
              <a:rPr lang="en-US" sz="1500"/>
              <a:t>Shows how culture affects VAWG outcomes (Casey, 2023)</a:t>
            </a:r>
          </a:p>
        </p:txBody>
      </p:sp>
      <p:pic>
        <p:nvPicPr>
          <p:cNvPr id="7" name="Picture 6" descr="A close up of a text&#10;&#10;AI-generated content may be incorrect.">
            <a:extLst>
              <a:ext uri="{FF2B5EF4-FFF2-40B4-BE49-F238E27FC236}">
                <a16:creationId xmlns:a16="http://schemas.microsoft.com/office/drawing/2014/main" id="{79F93C2C-3C01-FEEF-D534-DEA2397C9ED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691261" y="1239832"/>
            <a:ext cx="5837780" cy="4378335"/>
          </a:xfrm>
          <a:prstGeom prst="rect">
            <a:avLst/>
          </a:prstGeom>
        </p:spPr>
      </p:pic>
      <p:sp>
        <p:nvSpPr>
          <p:cNvPr id="8" name="TextBox 7">
            <a:extLst>
              <a:ext uri="{FF2B5EF4-FFF2-40B4-BE49-F238E27FC236}">
                <a16:creationId xmlns:a16="http://schemas.microsoft.com/office/drawing/2014/main" id="{249F2550-897F-2D2B-B8B3-024077E2F3E8}"/>
              </a:ext>
            </a:extLst>
          </p:cNvPr>
          <p:cNvSpPr txBox="1"/>
          <p:nvPr/>
        </p:nvSpPr>
        <p:spPr>
          <a:xfrm>
            <a:off x="8694612" y="5418112"/>
            <a:ext cx="2834429"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ealthrift.tistory.com/entry/%EB%B0%95%EC%9D%80%EC%A0%95-%EA%B0%90%EC%A0%95-%ED%8F%89%EA%B0%80%EC%82%AC-%EC%A0%84%EB%AC%B8%EC%84%B1%EA%B3%BC-%EB%85%B8%ED%95%98%EC%9A%B0%EB%A1%9C-%EC%8B%A0%EB%A2%B0-%EA%B5%AC%EC%B6%95%ED%95%98%EA%B8%B0">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Tree>
    <p:extLst>
      <p:ext uri="{BB962C8B-B14F-4D97-AF65-F5344CB8AC3E}">
        <p14:creationId xmlns:p14="http://schemas.microsoft.com/office/powerpoint/2010/main" val="25054791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B3C0EFB-D49A-E154-226A-C603B1F03FE8}"/>
              </a:ext>
            </a:extLst>
          </p:cNvPr>
          <p:cNvSpPr txBox="1"/>
          <p:nvPr/>
        </p:nvSpPr>
        <p:spPr>
          <a:xfrm>
            <a:off x="612649" y="548638"/>
            <a:ext cx="3493008" cy="578815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kern="1200">
                <a:solidFill>
                  <a:schemeClr val="tx1"/>
                </a:solidFill>
                <a:latin typeface="+mj-lt"/>
                <a:ea typeface="+mj-ea"/>
                <a:cs typeface="+mj-cs"/>
              </a:rPr>
              <a:t>Inequality Across Communities </a:t>
            </a:r>
          </a:p>
        </p:txBody>
      </p:sp>
      <p:graphicFrame>
        <p:nvGraphicFramePr>
          <p:cNvPr id="7" name="TextBox 4">
            <a:extLst>
              <a:ext uri="{FF2B5EF4-FFF2-40B4-BE49-F238E27FC236}">
                <a16:creationId xmlns:a16="http://schemas.microsoft.com/office/drawing/2014/main" id="{A54AD099-DEB8-BCF5-D4E8-309BCCC8C127}"/>
              </a:ext>
            </a:extLst>
          </p:cNvPr>
          <p:cNvGraphicFramePr/>
          <p:nvPr>
            <p:extLst>
              <p:ext uri="{D42A27DB-BD31-4B8C-83A1-F6EECF244321}">
                <p14:modId xmlns:p14="http://schemas.microsoft.com/office/powerpoint/2010/main" val="4147141144"/>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3443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9C2D62F-D5CE-D0CE-27E1-5D2AC2E9A284}"/>
              </a:ext>
            </a:extLst>
          </p:cNvPr>
          <p:cNvSpPr txBox="1"/>
          <p:nvPr/>
        </p:nvSpPr>
        <p:spPr>
          <a:xfrm>
            <a:off x="5906802" y="603504"/>
            <a:ext cx="5577902" cy="152704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600" b="1" kern="1200">
                <a:solidFill>
                  <a:schemeClr val="tx1"/>
                </a:solidFill>
                <a:latin typeface="+mj-lt"/>
                <a:ea typeface="+mj-ea"/>
                <a:cs typeface="+mj-cs"/>
              </a:rPr>
              <a:t>Systemic Reforms Needed</a:t>
            </a:r>
          </a:p>
        </p:txBody>
      </p:sp>
      <p:pic>
        <p:nvPicPr>
          <p:cNvPr id="9" name="Graphic 8" descr="Judge">
            <a:extLst>
              <a:ext uri="{FF2B5EF4-FFF2-40B4-BE49-F238E27FC236}">
                <a16:creationId xmlns:a16="http://schemas.microsoft.com/office/drawing/2014/main" id="{94390369-3E01-2B87-B080-5C9F4B4989B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12648" y="1102440"/>
            <a:ext cx="4681506" cy="4681506"/>
          </a:xfrm>
          <a:prstGeom prst="rect">
            <a:avLst/>
          </a:prstGeom>
        </p:spPr>
      </p:pic>
      <p:sp>
        <p:nvSpPr>
          <p:cNvPr id="5" name="TextBox 4">
            <a:extLst>
              <a:ext uri="{FF2B5EF4-FFF2-40B4-BE49-F238E27FC236}">
                <a16:creationId xmlns:a16="http://schemas.microsoft.com/office/drawing/2014/main" id="{6C2B6815-A46F-7933-FEC9-5686530C199C}"/>
              </a:ext>
            </a:extLst>
          </p:cNvPr>
          <p:cNvSpPr txBox="1"/>
          <p:nvPr/>
        </p:nvSpPr>
        <p:spPr>
          <a:xfrm>
            <a:off x="5906802" y="2212848"/>
            <a:ext cx="5577902" cy="4096512"/>
          </a:xfrm>
          <a:prstGeom prst="rect">
            <a:avLst/>
          </a:prstGeo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dirty="0"/>
              <a:t>Officers and supervisors must go through mandatory specialist VAWG training.</a:t>
            </a:r>
          </a:p>
          <a:p>
            <a:pPr indent="-228600">
              <a:lnSpc>
                <a:spcPct val="120000"/>
              </a:lnSpc>
              <a:spcAft>
                <a:spcPts val="600"/>
              </a:spcAft>
              <a:buFont typeface="Arial" panose="020B0604020202020204" pitchFamily="34" charset="0"/>
              <a:buChar char="•"/>
            </a:pPr>
            <a:r>
              <a:rPr lang="en-US" dirty="0"/>
              <a:t>National standards for risk assessment and investigations that are always the same.</a:t>
            </a:r>
          </a:p>
          <a:p>
            <a:pPr indent="-228600">
              <a:lnSpc>
                <a:spcPct val="120000"/>
              </a:lnSpc>
              <a:spcAft>
                <a:spcPts val="600"/>
              </a:spcAft>
              <a:buFont typeface="Arial" panose="020B0604020202020204" pitchFamily="34" charset="0"/>
              <a:buChar char="•"/>
            </a:pPr>
            <a:r>
              <a:rPr lang="en-US" dirty="0"/>
              <a:t>Better management of the people who did it, not only protection for the victims.</a:t>
            </a:r>
          </a:p>
          <a:p>
            <a:pPr indent="-228600">
              <a:lnSpc>
                <a:spcPct val="120000"/>
              </a:lnSpc>
              <a:spcAft>
                <a:spcPts val="600"/>
              </a:spcAft>
              <a:buFont typeface="Arial" panose="020B0604020202020204" pitchFamily="34" charset="0"/>
              <a:buChar char="•"/>
            </a:pPr>
            <a:r>
              <a:rPr lang="en-US" dirty="0"/>
              <a:t>Better ways to obtain data on protected traits.</a:t>
            </a:r>
          </a:p>
          <a:p>
            <a:pPr indent="-228600">
              <a:lnSpc>
                <a:spcPct val="120000"/>
              </a:lnSpc>
              <a:spcAft>
                <a:spcPts val="600"/>
              </a:spcAft>
              <a:buFont typeface="Arial" panose="020B0604020202020204" pitchFamily="34" charset="0"/>
              <a:buChar char="•"/>
            </a:pPr>
            <a:r>
              <a:rPr lang="en-US" dirty="0"/>
              <a:t>Long-term funding for specialized safety units.</a:t>
            </a:r>
          </a:p>
          <a:p>
            <a:pPr indent="-228600">
              <a:lnSpc>
                <a:spcPct val="120000"/>
              </a:lnSpc>
              <a:spcAft>
                <a:spcPts val="600"/>
              </a:spcAft>
              <a:buFont typeface="Arial" panose="020B0604020202020204" pitchFamily="34" charset="0"/>
              <a:buChar char="•"/>
            </a:pPr>
            <a:r>
              <a:rPr lang="en-US" dirty="0"/>
              <a:t>(2021 for the Home Office and 2024 for HMICFRS).</a:t>
            </a:r>
          </a:p>
        </p:txBody>
      </p:sp>
    </p:spTree>
    <p:extLst>
      <p:ext uri="{BB962C8B-B14F-4D97-AF65-F5344CB8AC3E}">
        <p14:creationId xmlns:p14="http://schemas.microsoft.com/office/powerpoint/2010/main" val="34510604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7A5ACDF1-FB22-B60C-68B7-8107C94F7061}"/>
              </a:ext>
            </a:extLst>
          </p:cNvPr>
          <p:cNvSpPr txBox="1"/>
          <p:nvPr/>
        </p:nvSpPr>
        <p:spPr>
          <a:xfrm>
            <a:off x="5568534" y="603504"/>
            <a:ext cx="5916169" cy="152704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600" b="1" kern="1200" dirty="0">
                <a:solidFill>
                  <a:schemeClr val="tx1"/>
                </a:solidFill>
                <a:latin typeface="+mj-lt"/>
                <a:ea typeface="+mj-ea"/>
                <a:cs typeface="+mj-cs"/>
              </a:rPr>
              <a:t>Conclusion</a:t>
            </a:r>
          </a:p>
        </p:txBody>
      </p:sp>
      <p:pic>
        <p:nvPicPr>
          <p:cNvPr id="7" name="Picture 6" descr="Pen placed on top of a signature line">
            <a:extLst>
              <a:ext uri="{FF2B5EF4-FFF2-40B4-BE49-F238E27FC236}">
                <a16:creationId xmlns:a16="http://schemas.microsoft.com/office/drawing/2014/main" id="{32DF9BE0-7616-401D-ABF5-385940933D73}"/>
              </a:ext>
            </a:extLst>
          </p:cNvPr>
          <p:cNvPicPr>
            <a:picLocks noChangeAspect="1"/>
          </p:cNvPicPr>
          <p:nvPr/>
        </p:nvPicPr>
        <p:blipFill>
          <a:blip r:embed="rId2"/>
          <a:srcRect l="51051" r="1156" b="-1"/>
          <a:stretch>
            <a:fillRect/>
          </a:stretch>
        </p:blipFill>
        <p:spPr>
          <a:xfrm>
            <a:off x="20" y="10"/>
            <a:ext cx="4910308" cy="6857990"/>
          </a:xfrm>
          <a:prstGeom prst="rect">
            <a:avLst/>
          </a:prstGeom>
        </p:spPr>
      </p:pic>
      <p:sp>
        <p:nvSpPr>
          <p:cNvPr id="5" name="TextBox 4">
            <a:extLst>
              <a:ext uri="{FF2B5EF4-FFF2-40B4-BE49-F238E27FC236}">
                <a16:creationId xmlns:a16="http://schemas.microsoft.com/office/drawing/2014/main" id="{0F137A19-1373-3E75-2D27-D2C5495EB9BB}"/>
              </a:ext>
            </a:extLst>
          </p:cNvPr>
          <p:cNvSpPr txBox="1"/>
          <p:nvPr/>
        </p:nvSpPr>
        <p:spPr>
          <a:xfrm>
            <a:off x="5568533" y="2214282"/>
            <a:ext cx="5916169" cy="4095078"/>
          </a:xfrm>
          <a:prstGeom prst="rect">
            <a:avLst/>
          </a:prstGeo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dirty="0"/>
              <a:t>The police in the UK have:</a:t>
            </a:r>
          </a:p>
          <a:p>
            <a:pPr indent="-228600">
              <a:lnSpc>
                <a:spcPct val="120000"/>
              </a:lnSpc>
              <a:spcAft>
                <a:spcPts val="600"/>
              </a:spcAft>
              <a:buFont typeface="Arial" panose="020B0604020202020204" pitchFamily="34" charset="0"/>
              <a:buChar char="•"/>
            </a:pPr>
            <a:r>
              <a:rPr lang="en-US" dirty="0"/>
              <a:t>Strong policy commitment to fighting VAWG</a:t>
            </a:r>
          </a:p>
          <a:p>
            <a:pPr indent="-228600">
              <a:lnSpc>
                <a:spcPct val="120000"/>
              </a:lnSpc>
              <a:spcAft>
                <a:spcPts val="600"/>
              </a:spcAft>
              <a:buFont typeface="Arial" panose="020B0604020202020204" pitchFamily="34" charset="0"/>
              <a:buChar char="•"/>
            </a:pPr>
            <a:r>
              <a:rPr lang="en-US" dirty="0"/>
              <a:t>Proof of change and new ideas</a:t>
            </a:r>
          </a:p>
          <a:p>
            <a:pPr indent="-228600">
              <a:lnSpc>
                <a:spcPct val="120000"/>
              </a:lnSpc>
              <a:spcAft>
                <a:spcPts val="600"/>
              </a:spcAft>
              <a:buFont typeface="Arial" panose="020B0604020202020204" pitchFamily="34" charset="0"/>
              <a:buChar char="•"/>
            </a:pPr>
            <a:r>
              <a:rPr lang="en-US" dirty="0"/>
              <a:t>But: Results are still not consistent</a:t>
            </a:r>
          </a:p>
          <a:p>
            <a:pPr indent="-228600">
              <a:lnSpc>
                <a:spcPct val="120000"/>
              </a:lnSpc>
              <a:spcAft>
                <a:spcPts val="600"/>
              </a:spcAft>
              <a:buFont typeface="Arial" panose="020B0604020202020204" pitchFamily="34" charset="0"/>
              <a:buChar char="•"/>
            </a:pPr>
            <a:r>
              <a:rPr lang="en-US" dirty="0"/>
              <a:t>Justice and safety rely on where you are and how strong you are.</a:t>
            </a:r>
          </a:p>
          <a:p>
            <a:pPr indent="-228600">
              <a:lnSpc>
                <a:spcPct val="120000"/>
              </a:lnSpc>
              <a:spcAft>
                <a:spcPts val="600"/>
              </a:spcAft>
              <a:buFont typeface="Arial" panose="020B0604020202020204" pitchFamily="34" charset="0"/>
              <a:buChar char="•"/>
            </a:pPr>
            <a:r>
              <a:rPr lang="en-US" dirty="0"/>
              <a:t>For improvement to last, it needs:</a:t>
            </a:r>
          </a:p>
          <a:p>
            <a:pPr indent="-228600">
              <a:lnSpc>
                <a:spcPct val="120000"/>
              </a:lnSpc>
              <a:spcAft>
                <a:spcPts val="600"/>
              </a:spcAft>
              <a:buFont typeface="Arial" panose="020B0604020202020204" pitchFamily="34" charset="0"/>
              <a:buChar char="•"/>
            </a:pPr>
            <a:r>
              <a:rPr lang="en-US" dirty="0"/>
              <a:t>Change in culture</a:t>
            </a:r>
          </a:p>
          <a:p>
            <a:pPr indent="-228600">
              <a:lnSpc>
                <a:spcPct val="120000"/>
              </a:lnSpc>
              <a:spcAft>
                <a:spcPts val="600"/>
              </a:spcAft>
              <a:buFont typeface="Arial" panose="020B0604020202020204" pitchFamily="34" charset="0"/>
              <a:buChar char="•"/>
            </a:pPr>
            <a:r>
              <a:rPr lang="en-US" dirty="0"/>
              <a:t>Reform across the board</a:t>
            </a:r>
          </a:p>
          <a:p>
            <a:pPr indent="-228600">
              <a:lnSpc>
                <a:spcPct val="120000"/>
              </a:lnSpc>
              <a:spcAft>
                <a:spcPts val="600"/>
              </a:spcAft>
              <a:buFont typeface="Arial" panose="020B0604020202020204" pitchFamily="34" charset="0"/>
              <a:buChar char="•"/>
            </a:pPr>
            <a:r>
              <a:rPr lang="en-US" dirty="0"/>
              <a:t>Equal protection for all groups</a:t>
            </a:r>
          </a:p>
        </p:txBody>
      </p:sp>
    </p:spTree>
    <p:extLst>
      <p:ext uri="{BB962C8B-B14F-4D97-AF65-F5344CB8AC3E}">
        <p14:creationId xmlns:p14="http://schemas.microsoft.com/office/powerpoint/2010/main" val="32738671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C8C6078-B9FC-62D3-82A6-AED0C1C0C0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8323CF07-AAA9-DC0B-9E00-84313AE453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1A87395-AFD2-43F1-4614-3CA5A3B83774}"/>
              </a:ext>
            </a:extLst>
          </p:cNvPr>
          <p:cNvSpPr txBox="1"/>
          <p:nvPr/>
        </p:nvSpPr>
        <p:spPr>
          <a:xfrm>
            <a:off x="1076181" y="364045"/>
            <a:ext cx="8278891" cy="132386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600" b="1" kern="1200" dirty="0">
                <a:solidFill>
                  <a:schemeClr val="tx1"/>
                </a:solidFill>
                <a:latin typeface="+mj-lt"/>
                <a:ea typeface="+mj-ea"/>
                <a:cs typeface="+mj-cs"/>
              </a:rPr>
              <a:t>Reference List </a:t>
            </a:r>
          </a:p>
        </p:txBody>
      </p:sp>
      <p:sp>
        <p:nvSpPr>
          <p:cNvPr id="5" name="TextBox 4">
            <a:extLst>
              <a:ext uri="{FF2B5EF4-FFF2-40B4-BE49-F238E27FC236}">
                <a16:creationId xmlns:a16="http://schemas.microsoft.com/office/drawing/2014/main" id="{85D37ACB-908F-D512-05F0-15075F085F8C}"/>
              </a:ext>
            </a:extLst>
          </p:cNvPr>
          <p:cNvSpPr txBox="1"/>
          <p:nvPr/>
        </p:nvSpPr>
        <p:spPr>
          <a:xfrm>
            <a:off x="677789" y="2051957"/>
            <a:ext cx="10333111" cy="4441998"/>
          </a:xfrm>
          <a:prstGeom prst="rect">
            <a:avLst/>
          </a:prstGeom>
        </p:spPr>
        <p:txBody>
          <a:bodyPr vert="horz" lIns="91440" tIns="45720" rIns="91440" bIns="45720" rtlCol="0">
            <a:normAutofit/>
          </a:bodyPr>
          <a:lstStyle/>
          <a:p>
            <a:pPr>
              <a:lnSpc>
                <a:spcPct val="170000"/>
              </a:lnSpc>
              <a:spcAft>
                <a:spcPts val="600"/>
              </a:spcAft>
            </a:pPr>
            <a:r>
              <a:rPr lang="en-US" sz="1100" b="0" i="0" u="none" strike="noStrike" dirty="0">
                <a:effectLst/>
              </a:rPr>
              <a:t>Casey, L. (2023) </a:t>
            </a:r>
            <a:r>
              <a:rPr lang="en-US" sz="1100" b="0" i="1" u="none" strike="noStrike" dirty="0">
                <a:effectLst/>
              </a:rPr>
              <a:t>An independent review into the standards of behavior and internal culture of the Metropolitan Police Service</a:t>
            </a:r>
            <a:r>
              <a:rPr lang="en-US" sz="1100" b="0" i="0" u="none" strike="noStrike" dirty="0">
                <a:effectLst/>
              </a:rPr>
              <a:t>. London: Home Office.</a:t>
            </a:r>
          </a:p>
          <a:p>
            <a:pPr>
              <a:lnSpc>
                <a:spcPct val="170000"/>
              </a:lnSpc>
              <a:spcAft>
                <a:spcPts val="600"/>
              </a:spcAft>
            </a:pPr>
            <a:r>
              <a:rPr lang="en-US" sz="1100" b="0" i="0" u="none" strike="noStrike" dirty="0">
                <a:effectLst/>
              </a:rPr>
              <a:t>CPS (2024) </a:t>
            </a:r>
            <a:r>
              <a:rPr lang="en-US" sz="1100" b="0" i="1" u="none" strike="noStrike" dirty="0">
                <a:effectLst/>
              </a:rPr>
              <a:t>Violence Against Women and Girls Strategy Data</a:t>
            </a:r>
            <a:r>
              <a:rPr lang="en-US" sz="1100" b="0" i="0" u="none" strike="noStrike" dirty="0">
                <a:effectLst/>
              </a:rPr>
              <a:t>. London: Crown Prosecution Service.</a:t>
            </a:r>
          </a:p>
          <a:p>
            <a:pPr>
              <a:lnSpc>
                <a:spcPct val="170000"/>
              </a:lnSpc>
              <a:spcAft>
                <a:spcPts val="600"/>
              </a:spcAft>
            </a:pPr>
            <a:r>
              <a:rPr lang="en-US" sz="1100" b="0" i="0" u="none" strike="noStrike" dirty="0">
                <a:effectLst/>
              </a:rPr>
              <a:t>HMICFRS (2021) </a:t>
            </a:r>
            <a:r>
              <a:rPr lang="en-US" sz="1100" b="0" i="1" u="none" strike="noStrike" dirty="0">
                <a:effectLst/>
              </a:rPr>
              <a:t>A joint thematic inspection of the police response to domestic abuse</a:t>
            </a:r>
            <a:r>
              <a:rPr lang="en-US" sz="1100" b="0" i="0" u="none" strike="noStrike" dirty="0">
                <a:effectLst/>
              </a:rPr>
              <a:t>. London: HMICFRS.</a:t>
            </a:r>
          </a:p>
          <a:p>
            <a:pPr>
              <a:lnSpc>
                <a:spcPct val="170000"/>
              </a:lnSpc>
              <a:spcAft>
                <a:spcPts val="600"/>
              </a:spcAft>
            </a:pPr>
            <a:r>
              <a:rPr lang="en-US" sz="1100" b="0" i="0" u="none" strike="noStrike" dirty="0">
                <a:effectLst/>
              </a:rPr>
              <a:t>HMICFRS (2024) </a:t>
            </a:r>
            <a:r>
              <a:rPr lang="en-US" sz="1100" b="0" i="1" u="none" strike="noStrike" dirty="0">
                <a:effectLst/>
              </a:rPr>
              <a:t>State of Policing: Violence Against Women and Girls</a:t>
            </a:r>
            <a:r>
              <a:rPr lang="en-US" sz="1100" b="0" i="0" u="none" strike="noStrike" dirty="0">
                <a:effectLst/>
              </a:rPr>
              <a:t>. London: HMICFRS.</a:t>
            </a:r>
          </a:p>
          <a:p>
            <a:pPr>
              <a:lnSpc>
                <a:spcPct val="170000"/>
              </a:lnSpc>
              <a:spcAft>
                <a:spcPts val="600"/>
              </a:spcAft>
            </a:pPr>
            <a:r>
              <a:rPr lang="en-US" sz="1100" b="0" i="0" u="none" strike="noStrike" dirty="0">
                <a:effectLst/>
              </a:rPr>
              <a:t>Home Office (2021) </a:t>
            </a:r>
            <a:r>
              <a:rPr lang="en-US" sz="1100" b="0" i="1" u="none" strike="noStrike" dirty="0">
                <a:effectLst/>
              </a:rPr>
              <a:t>Tackling Violence Against Women and Girls Strategy</a:t>
            </a:r>
            <a:r>
              <a:rPr lang="en-US" sz="1100" b="0" i="0" u="none" strike="noStrike" dirty="0">
                <a:effectLst/>
              </a:rPr>
              <a:t>. London: Home Office.</a:t>
            </a:r>
          </a:p>
          <a:p>
            <a:pPr>
              <a:lnSpc>
                <a:spcPct val="170000"/>
              </a:lnSpc>
              <a:spcAft>
                <a:spcPts val="600"/>
              </a:spcAft>
            </a:pPr>
            <a:r>
              <a:rPr lang="en-US" sz="1100" b="0" i="0" u="none" strike="noStrike" dirty="0">
                <a:effectLst/>
              </a:rPr>
              <a:t>Home Office (2023) </a:t>
            </a:r>
            <a:r>
              <a:rPr lang="en-US" sz="1100" b="0" i="1" u="none" strike="noStrike" dirty="0">
                <a:effectLst/>
              </a:rPr>
              <a:t>End-to-End Rape Review Progress Report</a:t>
            </a:r>
            <a:r>
              <a:rPr lang="en-US" sz="1100" b="0" i="0" u="none" strike="noStrike" dirty="0">
                <a:effectLst/>
              </a:rPr>
              <a:t>. London: Home Office.</a:t>
            </a:r>
          </a:p>
          <a:p>
            <a:pPr>
              <a:lnSpc>
                <a:spcPct val="170000"/>
              </a:lnSpc>
              <a:spcAft>
                <a:spcPts val="600"/>
              </a:spcAft>
            </a:pPr>
            <a:r>
              <a:rPr lang="en-US" sz="1100" b="0" i="0" u="none" strike="noStrike" dirty="0">
                <a:effectLst/>
              </a:rPr>
              <a:t>Ministry of Justice (2024) </a:t>
            </a:r>
            <a:r>
              <a:rPr lang="en-US" sz="1100" b="0" i="1" u="none" strike="noStrike" dirty="0">
                <a:effectLst/>
              </a:rPr>
              <a:t>Criminal Justice System Statistics Quarterly</a:t>
            </a:r>
            <a:r>
              <a:rPr lang="en-US" sz="1100" b="0" i="0" u="none" strike="noStrike" dirty="0">
                <a:effectLst/>
              </a:rPr>
              <a:t>. London: MoJ.</a:t>
            </a:r>
          </a:p>
          <a:p>
            <a:pPr>
              <a:lnSpc>
                <a:spcPct val="170000"/>
              </a:lnSpc>
              <a:spcAft>
                <a:spcPts val="600"/>
              </a:spcAft>
            </a:pPr>
            <a:r>
              <a:rPr lang="en-US" sz="1100" b="0" i="0" u="none" strike="noStrike" dirty="0">
                <a:effectLst/>
              </a:rPr>
              <a:t>NPCC (2023) </a:t>
            </a:r>
            <a:r>
              <a:rPr lang="en-US" sz="1100" b="0" i="1" u="none" strike="noStrike" dirty="0">
                <a:effectLst/>
              </a:rPr>
              <a:t>Operation Soteria Bluestone National Operating Model</a:t>
            </a:r>
            <a:r>
              <a:rPr lang="en-US" sz="1100" b="0" i="0" u="none" strike="noStrike" dirty="0">
                <a:effectLst/>
              </a:rPr>
              <a:t>. London: NPCC.</a:t>
            </a:r>
          </a:p>
          <a:p>
            <a:pPr>
              <a:lnSpc>
                <a:spcPct val="170000"/>
              </a:lnSpc>
              <a:spcAft>
                <a:spcPts val="600"/>
              </a:spcAft>
            </a:pPr>
            <a:r>
              <a:rPr lang="en-US" sz="1100" b="0" i="0" u="none" strike="noStrike" dirty="0">
                <a:effectLst/>
              </a:rPr>
              <a:t>ONS (2024a) </a:t>
            </a:r>
            <a:r>
              <a:rPr lang="en-US" sz="1100" b="0" i="1" u="none" strike="noStrike" dirty="0">
                <a:effectLst/>
              </a:rPr>
              <a:t>Domestic abuse in England and Wales overview</a:t>
            </a:r>
            <a:r>
              <a:rPr lang="en-US" sz="1100" b="0" i="0" u="none" strike="noStrike" dirty="0">
                <a:effectLst/>
              </a:rPr>
              <a:t>. London: Office for National Statistics.</a:t>
            </a:r>
          </a:p>
          <a:p>
            <a:pPr>
              <a:lnSpc>
                <a:spcPct val="170000"/>
              </a:lnSpc>
              <a:spcAft>
                <a:spcPts val="600"/>
              </a:spcAft>
            </a:pPr>
            <a:r>
              <a:rPr lang="en-US" sz="1100" b="0" i="0" u="none" strike="noStrike" dirty="0">
                <a:effectLst/>
              </a:rPr>
              <a:t>ONS (2024b) </a:t>
            </a:r>
            <a:r>
              <a:rPr lang="en-US" sz="1100" b="0" i="1" u="none" strike="noStrike" dirty="0">
                <a:effectLst/>
              </a:rPr>
              <a:t>Sexual offences in England and Wales</a:t>
            </a:r>
            <a:r>
              <a:rPr lang="en-US" sz="1100" b="0" i="0" u="none" strike="noStrike" dirty="0">
                <a:effectLst/>
              </a:rPr>
              <a:t>. London: Office for National Statistics.</a:t>
            </a:r>
          </a:p>
          <a:p>
            <a:pPr>
              <a:lnSpc>
                <a:spcPct val="170000"/>
              </a:lnSpc>
              <a:spcAft>
                <a:spcPts val="600"/>
              </a:spcAft>
            </a:pPr>
            <a:r>
              <a:rPr lang="en-US" sz="1100" b="0" i="0" u="none" strike="noStrike" dirty="0">
                <a:effectLst/>
              </a:rPr>
              <a:t>House of Commons Library (2025) </a:t>
            </a:r>
            <a:r>
              <a:rPr lang="en-US" sz="1100" b="0" i="1" u="none" strike="noStrike" dirty="0">
                <a:effectLst/>
              </a:rPr>
              <a:t>Violence Against Women and Girls: Policy and Statistics</a:t>
            </a:r>
            <a:r>
              <a:rPr lang="en-US" sz="1100" b="0" i="0" u="none" strike="noStrike" dirty="0">
                <a:effectLst/>
              </a:rPr>
              <a:t>. London: UK Parliament.</a:t>
            </a:r>
          </a:p>
        </p:txBody>
      </p:sp>
    </p:spTree>
    <p:extLst>
      <p:ext uri="{BB962C8B-B14F-4D97-AF65-F5344CB8AC3E}">
        <p14:creationId xmlns:p14="http://schemas.microsoft.com/office/powerpoint/2010/main" val="3509921948"/>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77</TotalTime>
  <Words>965</Words>
  <Application>Microsoft Macintosh PowerPoint</Application>
  <PresentationFormat>Widescreen</PresentationFormat>
  <Paragraphs>104</Paragraphs>
  <Slides>13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Aptos</vt:lpstr>
      <vt:lpstr>Arial</vt:lpstr>
      <vt:lpstr>Neue Haas Grotesk Text Pro</vt:lpstr>
      <vt:lpstr>VanillaVTI</vt:lpstr>
      <vt:lpstr>How well does the UK police respond to violence against women and girls? What changes need to be made to the system to make sure that all communities get the same level of protection, justice, and prevention?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Bianca Moldoveanu</dc:creator>
  <cp:lastModifiedBy>Bianca Moldoveanu</cp:lastModifiedBy>
  <cp:revision>1</cp:revision>
  <dcterms:created xsi:type="dcterms:W3CDTF">2026-01-07T19:14:33Z</dcterms:created>
  <dcterms:modified xsi:type="dcterms:W3CDTF">2026-01-07T20:32:05Z</dcterms:modified>
</cp:coreProperties>
</file>