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6.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8.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9.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0.xml" ContentType="application/vnd.openxmlformats-officedocument.theme+xml"/>
  <Override PartName="/ppt/slideLayouts/slideLayout63.xml" ContentType="application/vnd.openxmlformats-officedocument.presentationml.slideLayout+xml"/>
  <Override PartName="/ppt/theme/theme11.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12.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13.xml" ContentType="application/vnd.openxmlformats-officedocument.theme+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64" r:id="rId3"/>
    <p:sldMasterId id="2147483666" r:id="rId4"/>
    <p:sldMasterId id="2147483668" r:id="rId5"/>
    <p:sldMasterId id="2147483680" r:id="rId6"/>
    <p:sldMasterId id="2147483685" r:id="rId7"/>
    <p:sldMasterId id="2147483690" r:id="rId8"/>
    <p:sldMasterId id="2147483698" r:id="rId9"/>
    <p:sldMasterId id="2147483710" r:id="rId10"/>
    <p:sldMasterId id="2147483722" r:id="rId11"/>
    <p:sldMasterId id="2147483724" r:id="rId12"/>
    <p:sldMasterId id="2147483736" r:id="rId13"/>
    <p:sldMasterId id="2147483748" r:id="rId14"/>
  </p:sldMasterIdLst>
  <p:notesMasterIdLst>
    <p:notesMasterId r:id="rId57"/>
  </p:notesMasterIdLst>
  <p:sldIdLst>
    <p:sldId id="455" r:id="rId15"/>
    <p:sldId id="265" r:id="rId16"/>
    <p:sldId id="471" r:id="rId17"/>
    <p:sldId id="315" r:id="rId18"/>
    <p:sldId id="288" r:id="rId19"/>
    <p:sldId id="273" r:id="rId20"/>
    <p:sldId id="461" r:id="rId21"/>
    <p:sldId id="464" r:id="rId22"/>
    <p:sldId id="477" r:id="rId23"/>
    <p:sldId id="332" r:id="rId24"/>
    <p:sldId id="472" r:id="rId25"/>
    <p:sldId id="482" r:id="rId26"/>
    <p:sldId id="290" r:id="rId27"/>
    <p:sldId id="366" r:id="rId28"/>
    <p:sldId id="463" r:id="rId29"/>
    <p:sldId id="481" r:id="rId30"/>
    <p:sldId id="330" r:id="rId31"/>
    <p:sldId id="483" r:id="rId32"/>
    <p:sldId id="300" r:id="rId33"/>
    <p:sldId id="495" r:id="rId34"/>
    <p:sldId id="465" r:id="rId35"/>
    <p:sldId id="496" r:id="rId36"/>
    <p:sldId id="466" r:id="rId37"/>
    <p:sldId id="498" r:id="rId38"/>
    <p:sldId id="445" r:id="rId39"/>
    <p:sldId id="457" r:id="rId40"/>
    <p:sldId id="500" r:id="rId41"/>
    <p:sldId id="501" r:id="rId42"/>
    <p:sldId id="502" r:id="rId43"/>
    <p:sldId id="279" r:id="rId44"/>
    <p:sldId id="356" r:id="rId45"/>
    <p:sldId id="470" r:id="rId46"/>
    <p:sldId id="480" r:id="rId47"/>
    <p:sldId id="504" r:id="rId48"/>
    <p:sldId id="505" r:id="rId49"/>
    <p:sldId id="506" r:id="rId50"/>
    <p:sldId id="484" r:id="rId51"/>
    <p:sldId id="499" r:id="rId52"/>
    <p:sldId id="469" r:id="rId53"/>
    <p:sldId id="324" r:id="rId54"/>
    <p:sldId id="305" r:id="rId55"/>
    <p:sldId id="321"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69352B-B0C4-4AA5-B521-DDD7FD49BFB1}" v="15" dt="2023-05-05T08:35:59.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77" autoAdjust="0"/>
    <p:restoredTop sz="79141" autoAdjust="0"/>
  </p:normalViewPr>
  <p:slideViewPr>
    <p:cSldViewPr snapToGrid="0">
      <p:cViewPr varScale="1">
        <p:scale>
          <a:sx n="86" d="100"/>
          <a:sy n="86" d="100"/>
        </p:scale>
        <p:origin x="1578" y="9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9" Type="http://schemas.openxmlformats.org/officeDocument/2006/relationships/slide" Target="slides/slide25.xml"/><Relationship Id="rId21" Type="http://schemas.openxmlformats.org/officeDocument/2006/relationships/slide" Target="slides/slide7.xml"/><Relationship Id="rId34" Type="http://schemas.openxmlformats.org/officeDocument/2006/relationships/slide" Target="slides/slide20.xml"/><Relationship Id="rId42" Type="http://schemas.openxmlformats.org/officeDocument/2006/relationships/slide" Target="slides/slide28.xml"/><Relationship Id="rId47" Type="http://schemas.openxmlformats.org/officeDocument/2006/relationships/slide" Target="slides/slide33.xml"/><Relationship Id="rId50" Type="http://schemas.openxmlformats.org/officeDocument/2006/relationships/slide" Target="slides/slide36.xml"/><Relationship Id="rId55" Type="http://schemas.openxmlformats.org/officeDocument/2006/relationships/slide" Target="slides/slide41.xml"/><Relationship Id="rId63"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2.xml"/><Relationship Id="rId29" Type="http://schemas.openxmlformats.org/officeDocument/2006/relationships/slide" Target="slides/slide15.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slide" Target="slides/slide18.xml"/><Relationship Id="rId37" Type="http://schemas.openxmlformats.org/officeDocument/2006/relationships/slide" Target="slides/slide23.xml"/><Relationship Id="rId40" Type="http://schemas.openxmlformats.org/officeDocument/2006/relationships/slide" Target="slides/slide26.xml"/><Relationship Id="rId45" Type="http://schemas.openxmlformats.org/officeDocument/2006/relationships/slide" Target="slides/slide31.xml"/><Relationship Id="rId53" Type="http://schemas.openxmlformats.org/officeDocument/2006/relationships/slide" Target="slides/slide39.xml"/><Relationship Id="rId58"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tableStyles" Target="tableStyles.xml"/><Relationship Id="rId19" Type="http://schemas.openxmlformats.org/officeDocument/2006/relationships/slide" Target="slides/slide5.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slide" Target="slides/slide16.xml"/><Relationship Id="rId35" Type="http://schemas.openxmlformats.org/officeDocument/2006/relationships/slide" Target="slides/slide21.xml"/><Relationship Id="rId43" Type="http://schemas.openxmlformats.org/officeDocument/2006/relationships/slide" Target="slides/slide29.xml"/><Relationship Id="rId48" Type="http://schemas.openxmlformats.org/officeDocument/2006/relationships/slide" Target="slides/slide34.xml"/><Relationship Id="rId56" Type="http://schemas.openxmlformats.org/officeDocument/2006/relationships/slide" Target="slides/slide42.xml"/><Relationship Id="rId8" Type="http://schemas.openxmlformats.org/officeDocument/2006/relationships/slideMaster" Target="slideMasters/slideMaster8.xml"/><Relationship Id="rId51" Type="http://schemas.openxmlformats.org/officeDocument/2006/relationships/slide" Target="slides/slide37.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slide" Target="slides/slide19.xml"/><Relationship Id="rId38" Type="http://schemas.openxmlformats.org/officeDocument/2006/relationships/slide" Target="slides/slide24.xml"/><Relationship Id="rId46" Type="http://schemas.openxmlformats.org/officeDocument/2006/relationships/slide" Target="slides/slide32.xml"/><Relationship Id="rId59" Type="http://schemas.openxmlformats.org/officeDocument/2006/relationships/viewProps" Target="viewProps.xml"/><Relationship Id="rId20" Type="http://schemas.openxmlformats.org/officeDocument/2006/relationships/slide" Target="slides/slide6.xml"/><Relationship Id="rId41" Type="http://schemas.openxmlformats.org/officeDocument/2006/relationships/slide" Target="slides/slide27.xml"/><Relationship Id="rId54" Type="http://schemas.openxmlformats.org/officeDocument/2006/relationships/slide" Target="slides/slide40.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36" Type="http://schemas.openxmlformats.org/officeDocument/2006/relationships/slide" Target="slides/slide22.xml"/><Relationship Id="rId49" Type="http://schemas.openxmlformats.org/officeDocument/2006/relationships/slide" Target="slides/slide35.xml"/><Relationship Id="rId57" Type="http://schemas.openxmlformats.org/officeDocument/2006/relationships/notesMaster" Target="notesMasters/notesMaster1.xml"/><Relationship Id="rId10" Type="http://schemas.openxmlformats.org/officeDocument/2006/relationships/slideMaster" Target="slideMasters/slideMaster10.xml"/><Relationship Id="rId31" Type="http://schemas.openxmlformats.org/officeDocument/2006/relationships/slide" Target="slides/slide17.xml"/><Relationship Id="rId44" Type="http://schemas.openxmlformats.org/officeDocument/2006/relationships/slide" Target="slides/slide30.xml"/><Relationship Id="rId52" Type="http://schemas.openxmlformats.org/officeDocument/2006/relationships/slide" Target="slides/slide38.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6569352B-B0C4-4AA5-B521-DDD7FD49BFB1}"/>
    <pc:docChg chg="custSel delSld modSld sldOrd">
      <pc:chgData name="Christopher Wilkin" userId="10363294-769d-46d1-9962-1839b2820248" providerId="ADAL" clId="{6569352B-B0C4-4AA5-B521-DDD7FD49BFB1}" dt="2023-05-05T08:36:18.304" v="69" actId="1076"/>
      <pc:docMkLst>
        <pc:docMk/>
      </pc:docMkLst>
      <pc:sldChg chg="modSp mod">
        <pc:chgData name="Christopher Wilkin" userId="10363294-769d-46d1-9962-1839b2820248" providerId="ADAL" clId="{6569352B-B0C4-4AA5-B521-DDD7FD49BFB1}" dt="2023-05-05T08:09:56.987" v="57" actId="20577"/>
        <pc:sldMkLst>
          <pc:docMk/>
          <pc:sldMk cId="1131935523" sldId="288"/>
        </pc:sldMkLst>
        <pc:spChg chg="mod">
          <ac:chgData name="Christopher Wilkin" userId="10363294-769d-46d1-9962-1839b2820248" providerId="ADAL" clId="{6569352B-B0C4-4AA5-B521-DDD7FD49BFB1}" dt="2023-05-05T08:09:56.987" v="57" actId="20577"/>
          <ac:spMkLst>
            <pc:docMk/>
            <pc:sldMk cId="1131935523" sldId="288"/>
            <ac:spMk id="2" creationId="{39450539-3BEF-46BA-A10B-07B76B7996A5}"/>
          </ac:spMkLst>
        </pc:spChg>
      </pc:sldChg>
      <pc:sldChg chg="modSp mod">
        <pc:chgData name="Christopher Wilkin" userId="10363294-769d-46d1-9962-1839b2820248" providerId="ADAL" clId="{6569352B-B0C4-4AA5-B521-DDD7FD49BFB1}" dt="2023-05-05T08:13:25.223" v="63" actId="1076"/>
        <pc:sldMkLst>
          <pc:docMk/>
          <pc:sldMk cId="696797890" sldId="300"/>
        </pc:sldMkLst>
        <pc:picChg chg="mod">
          <ac:chgData name="Christopher Wilkin" userId="10363294-769d-46d1-9962-1839b2820248" providerId="ADAL" clId="{6569352B-B0C4-4AA5-B521-DDD7FD49BFB1}" dt="2023-05-05T08:13:25.223" v="63" actId="1076"/>
          <ac:picMkLst>
            <pc:docMk/>
            <pc:sldMk cId="696797890" sldId="300"/>
            <ac:picMk id="4" creationId="{E36131C7-DD93-15EB-14DE-F529AE757879}"/>
          </ac:picMkLst>
        </pc:picChg>
      </pc:sldChg>
      <pc:sldChg chg="addSp delSp modSp mod ord">
        <pc:chgData name="Christopher Wilkin" userId="10363294-769d-46d1-9962-1839b2820248" providerId="ADAL" clId="{6569352B-B0C4-4AA5-B521-DDD7FD49BFB1}" dt="2023-05-04T13:26:12.201" v="25" actId="1076"/>
        <pc:sldMkLst>
          <pc:docMk/>
          <pc:sldMk cId="3864157583" sldId="305"/>
        </pc:sldMkLst>
        <pc:spChg chg="mod">
          <ac:chgData name="Christopher Wilkin" userId="10363294-769d-46d1-9962-1839b2820248" providerId="ADAL" clId="{6569352B-B0C4-4AA5-B521-DDD7FD49BFB1}" dt="2023-05-04T13:26:12.201" v="25" actId="1076"/>
          <ac:spMkLst>
            <pc:docMk/>
            <pc:sldMk cId="3864157583" sldId="305"/>
            <ac:spMk id="3" creationId="{1C303D94-3CE3-42C9-AA0E-CF60604E197D}"/>
          </ac:spMkLst>
        </pc:spChg>
        <pc:spChg chg="add del mod">
          <ac:chgData name="Christopher Wilkin" userId="10363294-769d-46d1-9962-1839b2820248" providerId="ADAL" clId="{6569352B-B0C4-4AA5-B521-DDD7FD49BFB1}" dt="2023-05-04T13:25:57.977" v="16"/>
          <ac:spMkLst>
            <pc:docMk/>
            <pc:sldMk cId="3864157583" sldId="305"/>
            <ac:spMk id="4" creationId="{ED2BD742-37CC-7AE6-7102-592FCCD0199C}"/>
          </ac:spMkLst>
        </pc:spChg>
      </pc:sldChg>
      <pc:sldChg chg="del">
        <pc:chgData name="Christopher Wilkin" userId="10363294-769d-46d1-9962-1839b2820248" providerId="ADAL" clId="{6569352B-B0C4-4AA5-B521-DDD7FD49BFB1}" dt="2023-05-04T13:26:14.795" v="26" actId="47"/>
        <pc:sldMkLst>
          <pc:docMk/>
          <pc:sldMk cId="497631485" sldId="365"/>
        </pc:sldMkLst>
      </pc:sldChg>
      <pc:sldChg chg="modSp mod">
        <pc:chgData name="Christopher Wilkin" userId="10363294-769d-46d1-9962-1839b2820248" providerId="ADAL" clId="{6569352B-B0C4-4AA5-B521-DDD7FD49BFB1}" dt="2023-05-05T08:36:18.304" v="69" actId="1076"/>
        <pc:sldMkLst>
          <pc:docMk/>
          <pc:sldMk cId="1988473355" sldId="463"/>
        </pc:sldMkLst>
        <pc:picChg chg="mod">
          <ac:chgData name="Christopher Wilkin" userId="10363294-769d-46d1-9962-1839b2820248" providerId="ADAL" clId="{6569352B-B0C4-4AA5-B521-DDD7FD49BFB1}" dt="2023-05-05T07:55:54.824" v="35" actId="1076"/>
          <ac:picMkLst>
            <pc:docMk/>
            <pc:sldMk cId="1988473355" sldId="463"/>
            <ac:picMk id="7" creationId="{FE5A1203-5B21-B2C6-3E8D-75CE2C3C44A4}"/>
          </ac:picMkLst>
        </pc:picChg>
        <pc:picChg chg="mod">
          <ac:chgData name="Christopher Wilkin" userId="10363294-769d-46d1-9962-1839b2820248" providerId="ADAL" clId="{6569352B-B0C4-4AA5-B521-DDD7FD49BFB1}" dt="2023-05-05T08:35:56.074" v="65" actId="1076"/>
          <ac:picMkLst>
            <pc:docMk/>
            <pc:sldMk cId="1988473355" sldId="463"/>
            <ac:picMk id="8" creationId="{5055FE12-6CD2-B825-C48D-A8A4B6462F5D}"/>
          </ac:picMkLst>
        </pc:picChg>
        <pc:picChg chg="mod">
          <ac:chgData name="Christopher Wilkin" userId="10363294-769d-46d1-9962-1839b2820248" providerId="ADAL" clId="{6569352B-B0C4-4AA5-B521-DDD7FD49BFB1}" dt="2023-05-05T08:36:15.225" v="68" actId="1076"/>
          <ac:picMkLst>
            <pc:docMk/>
            <pc:sldMk cId="1988473355" sldId="463"/>
            <ac:picMk id="10" creationId="{5E949A1D-7384-EBFA-EF1D-CACBED636301}"/>
          </ac:picMkLst>
        </pc:picChg>
        <pc:picChg chg="mod">
          <ac:chgData name="Christopher Wilkin" userId="10363294-769d-46d1-9962-1839b2820248" providerId="ADAL" clId="{6569352B-B0C4-4AA5-B521-DDD7FD49BFB1}" dt="2023-05-05T07:55:44.965" v="30" actId="1076"/>
          <ac:picMkLst>
            <pc:docMk/>
            <pc:sldMk cId="1988473355" sldId="463"/>
            <ac:picMk id="12" creationId="{ACDB2ADD-E909-7C93-D66D-4D4E3DAB17E8}"/>
          </ac:picMkLst>
        </pc:picChg>
        <pc:picChg chg="mod">
          <ac:chgData name="Christopher Wilkin" userId="10363294-769d-46d1-9962-1839b2820248" providerId="ADAL" clId="{6569352B-B0C4-4AA5-B521-DDD7FD49BFB1}" dt="2023-05-05T07:56:03.487" v="41" actId="1076"/>
          <ac:picMkLst>
            <pc:docMk/>
            <pc:sldMk cId="1988473355" sldId="463"/>
            <ac:picMk id="13" creationId="{50BBD58A-C0E4-C287-F4FB-2F047ABBD193}"/>
          </ac:picMkLst>
        </pc:picChg>
        <pc:picChg chg="mod">
          <ac:chgData name="Christopher Wilkin" userId="10363294-769d-46d1-9962-1839b2820248" providerId="ADAL" clId="{6569352B-B0C4-4AA5-B521-DDD7FD49BFB1}" dt="2023-05-05T08:36:18.304" v="69" actId="1076"/>
          <ac:picMkLst>
            <pc:docMk/>
            <pc:sldMk cId="1988473355" sldId="463"/>
            <ac:picMk id="17" creationId="{061789C5-63F0-3807-CBD6-19AD2DC958B0}"/>
          </ac:picMkLst>
        </pc:picChg>
        <pc:picChg chg="mod">
          <ac:chgData name="Christopher Wilkin" userId="10363294-769d-46d1-9962-1839b2820248" providerId="ADAL" clId="{6569352B-B0C4-4AA5-B521-DDD7FD49BFB1}" dt="2023-05-05T07:55:57.745" v="37" actId="1076"/>
          <ac:picMkLst>
            <pc:docMk/>
            <pc:sldMk cId="1988473355" sldId="463"/>
            <ac:picMk id="2050" creationId="{D4F94EE9-EABE-A6E4-1B13-A078D98CB9E9}"/>
          </ac:picMkLst>
        </pc:picChg>
        <pc:picChg chg="mod">
          <ac:chgData name="Christopher Wilkin" userId="10363294-769d-46d1-9962-1839b2820248" providerId="ADAL" clId="{6569352B-B0C4-4AA5-B521-DDD7FD49BFB1}" dt="2023-05-05T08:35:59.935" v="67" actId="1076"/>
          <ac:picMkLst>
            <pc:docMk/>
            <pc:sldMk cId="1988473355" sldId="463"/>
            <ac:picMk id="2052" creationId="{A3985DE5-4BA2-ED5F-5B8D-DD2C25B381F4}"/>
          </ac:picMkLst>
        </pc:picChg>
        <pc:picChg chg="mod">
          <ac:chgData name="Christopher Wilkin" userId="10363294-769d-46d1-9962-1839b2820248" providerId="ADAL" clId="{6569352B-B0C4-4AA5-B521-DDD7FD49BFB1}" dt="2023-05-05T07:56:02.237" v="40" actId="1076"/>
          <ac:picMkLst>
            <pc:docMk/>
            <pc:sldMk cId="1988473355" sldId="463"/>
            <ac:picMk id="2054" creationId="{B6228EF8-DAAB-5F64-A0D9-C5DDCAD0AFFA}"/>
          </ac:picMkLst>
        </pc:picChg>
        <pc:picChg chg="mod">
          <ac:chgData name="Christopher Wilkin" userId="10363294-769d-46d1-9962-1839b2820248" providerId="ADAL" clId="{6569352B-B0C4-4AA5-B521-DDD7FD49BFB1}" dt="2023-05-05T07:55:50.785" v="33" actId="1076"/>
          <ac:picMkLst>
            <pc:docMk/>
            <pc:sldMk cId="1988473355" sldId="463"/>
            <ac:picMk id="2056" creationId="{3E556912-70F1-6688-D61A-F45928F8DD31}"/>
          </ac:picMkLst>
        </pc:picChg>
      </pc:sldChg>
      <pc:sldChg chg="modSp mod">
        <pc:chgData name="Christopher Wilkin" userId="10363294-769d-46d1-9962-1839b2820248" providerId="ADAL" clId="{6569352B-B0C4-4AA5-B521-DDD7FD49BFB1}" dt="2023-05-05T07:56:44.401" v="56" actId="20577"/>
        <pc:sldMkLst>
          <pc:docMk/>
          <pc:sldMk cId="2549886187" sldId="481"/>
        </pc:sldMkLst>
        <pc:spChg chg="mod">
          <ac:chgData name="Christopher Wilkin" userId="10363294-769d-46d1-9962-1839b2820248" providerId="ADAL" clId="{6569352B-B0C4-4AA5-B521-DDD7FD49BFB1}" dt="2023-05-05T07:56:44.401" v="56" actId="20577"/>
          <ac:spMkLst>
            <pc:docMk/>
            <pc:sldMk cId="2549886187" sldId="481"/>
            <ac:spMk id="3" creationId="{8194BB95-74C6-0DC7-D289-EB6D13F9CF3C}"/>
          </ac:spMkLst>
        </pc:spChg>
      </pc:sldChg>
      <pc:sldChg chg="modSp mod">
        <pc:chgData name="Christopher Wilkin" userId="10363294-769d-46d1-9962-1839b2820248" providerId="ADAL" clId="{6569352B-B0C4-4AA5-B521-DDD7FD49BFB1}" dt="2023-05-05T08:21:41.097" v="64" actId="20577"/>
        <pc:sldMkLst>
          <pc:docMk/>
          <pc:sldMk cId="3473382703" sldId="498"/>
        </pc:sldMkLst>
        <pc:spChg chg="mod">
          <ac:chgData name="Christopher Wilkin" userId="10363294-769d-46d1-9962-1839b2820248" providerId="ADAL" clId="{6569352B-B0C4-4AA5-B521-DDD7FD49BFB1}" dt="2023-05-05T08:21:41.097" v="64" actId="20577"/>
          <ac:spMkLst>
            <pc:docMk/>
            <pc:sldMk cId="3473382703" sldId="498"/>
            <ac:spMk id="11" creationId="{543E98DC-B3C7-461B-B4AA-E50BFB6CE6B7}"/>
          </ac:spMkLst>
        </pc:spChg>
      </pc:sldChg>
      <pc:sldMasterChg chg="delSldLayout">
        <pc:chgData name="Christopher Wilkin" userId="10363294-769d-46d1-9962-1839b2820248" providerId="ADAL" clId="{6569352B-B0C4-4AA5-B521-DDD7FD49BFB1}" dt="2023-05-04T13:26:14.795" v="26" actId="47"/>
        <pc:sldMasterMkLst>
          <pc:docMk/>
          <pc:sldMasterMk cId="227043543" sldId="2147483690"/>
        </pc:sldMasterMkLst>
        <pc:sldLayoutChg chg="del">
          <pc:chgData name="Christopher Wilkin" userId="10363294-769d-46d1-9962-1839b2820248" providerId="ADAL" clId="{6569352B-B0C4-4AA5-B521-DDD7FD49BFB1}" dt="2023-05-04T13:26:14.795" v="26" actId="47"/>
          <pc:sldLayoutMkLst>
            <pc:docMk/>
            <pc:sldMasterMk cId="227043543" sldId="2147483690"/>
            <pc:sldLayoutMk cId="2659435951" sldId="214748369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ata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image" Target="../media/image86.png"/></Relationships>
</file>

<file path=ppt/diagrams/_rels/data4.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10" Type="http://schemas.openxmlformats.org/officeDocument/2006/relationships/image" Target="../media/image104.svg"/><Relationship Id="rId4" Type="http://schemas.openxmlformats.org/officeDocument/2006/relationships/image" Target="../media/image98.svg"/><Relationship Id="rId9" Type="http://schemas.openxmlformats.org/officeDocument/2006/relationships/image" Target="../media/image103.png"/></Relationships>
</file>

<file path=ppt/diagrams/_rels/data6.xml.rels><?xml version="1.0" encoding="UTF-8" standalone="yes"?>
<Relationships xmlns="http://schemas.openxmlformats.org/package/2006/relationships"><Relationship Id="rId8" Type="http://schemas.openxmlformats.org/officeDocument/2006/relationships/image" Target="../media/image112.svg"/><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image" Target="../media/image106.svg"/><Relationship Id="rId1" Type="http://schemas.openxmlformats.org/officeDocument/2006/relationships/image" Target="../media/image105.png"/><Relationship Id="rId6" Type="http://schemas.openxmlformats.org/officeDocument/2006/relationships/image" Target="../media/image110.svg"/><Relationship Id="rId5" Type="http://schemas.openxmlformats.org/officeDocument/2006/relationships/image" Target="../media/image109.png"/><Relationship Id="rId10" Type="http://schemas.openxmlformats.org/officeDocument/2006/relationships/image" Target="../media/image114.svg"/><Relationship Id="rId4" Type="http://schemas.openxmlformats.org/officeDocument/2006/relationships/image" Target="../media/image108.svg"/><Relationship Id="rId9" Type="http://schemas.openxmlformats.org/officeDocument/2006/relationships/image" Target="../media/image11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image" Target="../media/image8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10" Type="http://schemas.openxmlformats.org/officeDocument/2006/relationships/image" Target="../media/image104.svg"/><Relationship Id="rId4" Type="http://schemas.openxmlformats.org/officeDocument/2006/relationships/image" Target="../media/image98.svg"/><Relationship Id="rId9" Type="http://schemas.openxmlformats.org/officeDocument/2006/relationships/image" Target="../media/image103.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12.svg"/><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image" Target="../media/image106.svg"/><Relationship Id="rId1" Type="http://schemas.openxmlformats.org/officeDocument/2006/relationships/image" Target="../media/image105.png"/><Relationship Id="rId6" Type="http://schemas.openxmlformats.org/officeDocument/2006/relationships/image" Target="../media/image110.svg"/><Relationship Id="rId5" Type="http://schemas.openxmlformats.org/officeDocument/2006/relationships/image" Target="../media/image109.png"/><Relationship Id="rId10" Type="http://schemas.openxmlformats.org/officeDocument/2006/relationships/image" Target="../media/image114.svg"/><Relationship Id="rId4" Type="http://schemas.openxmlformats.org/officeDocument/2006/relationships/image" Target="../media/image108.svg"/><Relationship Id="rId9" Type="http://schemas.openxmlformats.org/officeDocument/2006/relationships/image" Target="../media/image113.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888A9-80A8-4291-A7E8-B6E5AC9BA372}"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C58511-19BB-44C2-A9EF-1C94A286D54A}">
      <dgm:prSet/>
      <dgm:spPr/>
      <dgm:t>
        <a:bodyPr/>
        <a:lstStyle/>
        <a:p>
          <a:r>
            <a:rPr lang="en-GB"/>
            <a:t>Intangibility</a:t>
          </a:r>
          <a:endParaRPr lang="en-US"/>
        </a:p>
      </dgm:t>
    </dgm:pt>
    <dgm:pt modelId="{FEDE7A89-493D-461B-A0D9-46231D79CB89}" type="parTrans" cxnId="{5AB3BAB0-8934-43E1-BE5B-189AAEBDB514}">
      <dgm:prSet/>
      <dgm:spPr/>
      <dgm:t>
        <a:bodyPr/>
        <a:lstStyle/>
        <a:p>
          <a:endParaRPr lang="en-US"/>
        </a:p>
      </dgm:t>
    </dgm:pt>
    <dgm:pt modelId="{6F745296-E14B-4A45-94AE-08A885636066}" type="sibTrans" cxnId="{5AB3BAB0-8934-43E1-BE5B-189AAEBDB514}">
      <dgm:prSet/>
      <dgm:spPr/>
      <dgm:t>
        <a:bodyPr/>
        <a:lstStyle/>
        <a:p>
          <a:endParaRPr lang="en-US"/>
        </a:p>
      </dgm:t>
    </dgm:pt>
    <dgm:pt modelId="{E21967B2-92CB-43DC-AE33-3923956DA277}">
      <dgm:prSet/>
      <dgm:spPr/>
      <dgm:t>
        <a:bodyPr/>
        <a:lstStyle/>
        <a:p>
          <a:r>
            <a:rPr lang="en-GB"/>
            <a:t>Inseparability</a:t>
          </a:r>
          <a:endParaRPr lang="en-US"/>
        </a:p>
      </dgm:t>
    </dgm:pt>
    <dgm:pt modelId="{F64197D2-1BA1-47CF-8B5F-E4DDDF24AD17}" type="parTrans" cxnId="{E3D2223F-0966-4FE2-8F92-484477DA4F30}">
      <dgm:prSet/>
      <dgm:spPr/>
      <dgm:t>
        <a:bodyPr/>
        <a:lstStyle/>
        <a:p>
          <a:endParaRPr lang="en-US"/>
        </a:p>
      </dgm:t>
    </dgm:pt>
    <dgm:pt modelId="{265A4D9D-E3DB-4507-9EF6-990BB6EC3372}" type="sibTrans" cxnId="{E3D2223F-0966-4FE2-8F92-484477DA4F30}">
      <dgm:prSet/>
      <dgm:spPr/>
      <dgm:t>
        <a:bodyPr/>
        <a:lstStyle/>
        <a:p>
          <a:endParaRPr lang="en-US"/>
        </a:p>
      </dgm:t>
    </dgm:pt>
    <dgm:pt modelId="{23997673-F7C2-491D-8581-7C9D9B1A5A57}">
      <dgm:prSet/>
      <dgm:spPr/>
      <dgm:t>
        <a:bodyPr/>
        <a:lstStyle/>
        <a:p>
          <a:r>
            <a:rPr lang="en-GB"/>
            <a:t>Perishability</a:t>
          </a:r>
          <a:endParaRPr lang="en-US"/>
        </a:p>
      </dgm:t>
    </dgm:pt>
    <dgm:pt modelId="{1A59155B-5160-42E1-8A7C-669C28EECD52}" type="parTrans" cxnId="{D2A998C4-8FBD-4CF1-9536-4D87CD6AC276}">
      <dgm:prSet/>
      <dgm:spPr/>
      <dgm:t>
        <a:bodyPr/>
        <a:lstStyle/>
        <a:p>
          <a:endParaRPr lang="en-US"/>
        </a:p>
      </dgm:t>
    </dgm:pt>
    <dgm:pt modelId="{8D74934C-9683-4234-BD86-A6791891EC73}" type="sibTrans" cxnId="{D2A998C4-8FBD-4CF1-9536-4D87CD6AC276}">
      <dgm:prSet/>
      <dgm:spPr/>
      <dgm:t>
        <a:bodyPr/>
        <a:lstStyle/>
        <a:p>
          <a:endParaRPr lang="en-US"/>
        </a:p>
      </dgm:t>
    </dgm:pt>
    <dgm:pt modelId="{F62B719A-02F2-4F19-894E-B07B5078AD39}">
      <dgm:prSet/>
      <dgm:spPr/>
      <dgm:t>
        <a:bodyPr/>
        <a:lstStyle/>
        <a:p>
          <a:r>
            <a:rPr lang="en-GB"/>
            <a:t>Variability</a:t>
          </a:r>
          <a:endParaRPr lang="en-US"/>
        </a:p>
      </dgm:t>
    </dgm:pt>
    <dgm:pt modelId="{34FEB0C7-BCD4-4057-BDF2-A83151B304C7}" type="parTrans" cxnId="{1BB38138-1918-474A-A9A5-088AC58535B8}">
      <dgm:prSet/>
      <dgm:spPr/>
      <dgm:t>
        <a:bodyPr/>
        <a:lstStyle/>
        <a:p>
          <a:endParaRPr lang="en-US"/>
        </a:p>
      </dgm:t>
    </dgm:pt>
    <dgm:pt modelId="{FC47DE4B-29B8-4EAB-BB31-8B68D148CDF8}" type="sibTrans" cxnId="{1BB38138-1918-474A-A9A5-088AC58535B8}">
      <dgm:prSet/>
      <dgm:spPr/>
      <dgm:t>
        <a:bodyPr/>
        <a:lstStyle/>
        <a:p>
          <a:endParaRPr lang="en-US"/>
        </a:p>
      </dgm:t>
    </dgm:pt>
    <dgm:pt modelId="{4FA60727-26D5-430F-921C-0683457565AA}">
      <dgm:prSet/>
      <dgm:spPr/>
      <dgm:t>
        <a:bodyPr/>
        <a:lstStyle/>
        <a:p>
          <a:r>
            <a:rPr lang="en-GB"/>
            <a:t>Not owned</a:t>
          </a:r>
          <a:endParaRPr lang="en-US"/>
        </a:p>
      </dgm:t>
    </dgm:pt>
    <dgm:pt modelId="{C5A24636-BE37-4B13-BB20-6648210BB783}" type="parTrans" cxnId="{2FB14AE3-7691-4AE6-AA6B-1B80C6E2C9D4}">
      <dgm:prSet/>
      <dgm:spPr/>
      <dgm:t>
        <a:bodyPr/>
        <a:lstStyle/>
        <a:p>
          <a:endParaRPr lang="en-US"/>
        </a:p>
      </dgm:t>
    </dgm:pt>
    <dgm:pt modelId="{9142B9F0-60F9-452C-8F12-5237D19EF0EF}" type="sibTrans" cxnId="{2FB14AE3-7691-4AE6-AA6B-1B80C6E2C9D4}">
      <dgm:prSet/>
      <dgm:spPr/>
      <dgm:t>
        <a:bodyPr/>
        <a:lstStyle/>
        <a:p>
          <a:endParaRPr lang="en-US"/>
        </a:p>
      </dgm:t>
    </dgm:pt>
    <dgm:pt modelId="{ABF117AB-FDE5-49C4-A7E4-9AEAE999F22B}" type="pres">
      <dgm:prSet presAssocID="{B6A888A9-80A8-4291-A7E8-B6E5AC9BA372}" presName="root" presStyleCnt="0">
        <dgm:presLayoutVars>
          <dgm:dir/>
          <dgm:resizeHandles val="exact"/>
        </dgm:presLayoutVars>
      </dgm:prSet>
      <dgm:spPr/>
    </dgm:pt>
    <dgm:pt modelId="{10D1C33B-2139-47FB-8427-CAA96044E373}" type="pres">
      <dgm:prSet presAssocID="{B6A888A9-80A8-4291-A7E8-B6E5AC9BA372}" presName="container" presStyleCnt="0">
        <dgm:presLayoutVars>
          <dgm:dir/>
          <dgm:resizeHandles val="exact"/>
        </dgm:presLayoutVars>
      </dgm:prSet>
      <dgm:spPr/>
    </dgm:pt>
    <dgm:pt modelId="{C17335EB-65A5-4261-A377-162714FB4D16}" type="pres">
      <dgm:prSet presAssocID="{E2C58511-19BB-44C2-A9EF-1C94A286D54A}" presName="compNode" presStyleCnt="0"/>
      <dgm:spPr/>
    </dgm:pt>
    <dgm:pt modelId="{73859F6F-6194-4E5D-A41D-955A58B059CD}" type="pres">
      <dgm:prSet presAssocID="{E2C58511-19BB-44C2-A9EF-1C94A286D54A}" presName="iconBgRect" presStyleLbl="bgShp" presStyleIdx="0" presStyleCnt="5"/>
      <dgm:spPr/>
    </dgm:pt>
    <dgm:pt modelId="{F42E2D0E-0093-432E-BAF0-BA6535B4CFE5}" type="pres">
      <dgm:prSet presAssocID="{E2C58511-19BB-44C2-A9EF-1C94A286D5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F47D4C1D-E789-484F-A04C-FB7B6F0C53E6}" type="pres">
      <dgm:prSet presAssocID="{E2C58511-19BB-44C2-A9EF-1C94A286D54A}" presName="spaceRect" presStyleCnt="0"/>
      <dgm:spPr/>
    </dgm:pt>
    <dgm:pt modelId="{7DA3D64A-ECF9-43AE-8E54-A0FCD344D6AA}" type="pres">
      <dgm:prSet presAssocID="{E2C58511-19BB-44C2-A9EF-1C94A286D54A}" presName="textRect" presStyleLbl="revTx" presStyleIdx="0" presStyleCnt="5">
        <dgm:presLayoutVars>
          <dgm:chMax val="1"/>
          <dgm:chPref val="1"/>
        </dgm:presLayoutVars>
      </dgm:prSet>
      <dgm:spPr/>
    </dgm:pt>
    <dgm:pt modelId="{5F87E854-2F5A-46F0-AD83-DCC50776B459}" type="pres">
      <dgm:prSet presAssocID="{6F745296-E14B-4A45-94AE-08A885636066}" presName="sibTrans" presStyleLbl="sibTrans2D1" presStyleIdx="0" presStyleCnt="0"/>
      <dgm:spPr/>
    </dgm:pt>
    <dgm:pt modelId="{E571F791-F39A-48EF-A5F0-1B5242B97895}" type="pres">
      <dgm:prSet presAssocID="{E21967B2-92CB-43DC-AE33-3923956DA277}" presName="compNode" presStyleCnt="0"/>
      <dgm:spPr/>
    </dgm:pt>
    <dgm:pt modelId="{FAE541A3-AEB9-4C50-BB41-6362AC186A7D}" type="pres">
      <dgm:prSet presAssocID="{E21967B2-92CB-43DC-AE33-3923956DA277}" presName="iconBgRect" presStyleLbl="bgShp" presStyleIdx="1" presStyleCnt="5"/>
      <dgm:spPr/>
    </dgm:pt>
    <dgm:pt modelId="{80101432-7ACA-46CE-94F0-C0408BD9C57F}" type="pres">
      <dgm:prSet presAssocID="{E21967B2-92CB-43DC-AE33-3923956DA2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5C538D83-2D31-4C68-82B4-30EC5163185A}" type="pres">
      <dgm:prSet presAssocID="{E21967B2-92CB-43DC-AE33-3923956DA277}" presName="spaceRect" presStyleCnt="0"/>
      <dgm:spPr/>
    </dgm:pt>
    <dgm:pt modelId="{3A847E24-070E-4420-AA7A-E8837FA98BBE}" type="pres">
      <dgm:prSet presAssocID="{E21967B2-92CB-43DC-AE33-3923956DA277}" presName="textRect" presStyleLbl="revTx" presStyleIdx="1" presStyleCnt="5">
        <dgm:presLayoutVars>
          <dgm:chMax val="1"/>
          <dgm:chPref val="1"/>
        </dgm:presLayoutVars>
      </dgm:prSet>
      <dgm:spPr/>
    </dgm:pt>
    <dgm:pt modelId="{B8399254-A418-4B73-84E1-6A32EEDB251A}" type="pres">
      <dgm:prSet presAssocID="{265A4D9D-E3DB-4507-9EF6-990BB6EC3372}" presName="sibTrans" presStyleLbl="sibTrans2D1" presStyleIdx="0" presStyleCnt="0"/>
      <dgm:spPr/>
    </dgm:pt>
    <dgm:pt modelId="{F8CF69B8-2B91-47DE-9951-C94283745B8A}" type="pres">
      <dgm:prSet presAssocID="{23997673-F7C2-491D-8581-7C9D9B1A5A57}" presName="compNode" presStyleCnt="0"/>
      <dgm:spPr/>
    </dgm:pt>
    <dgm:pt modelId="{18F41DD5-74F0-4FB9-A54F-100ACAC3B602}" type="pres">
      <dgm:prSet presAssocID="{23997673-F7C2-491D-8581-7C9D9B1A5A57}" presName="iconBgRect" presStyleLbl="bgShp" presStyleIdx="2" presStyleCnt="5"/>
      <dgm:spPr/>
    </dgm:pt>
    <dgm:pt modelId="{FAE890CC-ED55-42BF-A095-72F190F4A63A}" type="pres">
      <dgm:prSet presAssocID="{23997673-F7C2-491D-8581-7C9D9B1A5A5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81915EEB-61AC-413F-A5BD-A895A494A77E}" type="pres">
      <dgm:prSet presAssocID="{23997673-F7C2-491D-8581-7C9D9B1A5A57}" presName="spaceRect" presStyleCnt="0"/>
      <dgm:spPr/>
    </dgm:pt>
    <dgm:pt modelId="{39669A8B-9434-41BD-BE40-39E2F02C18A2}" type="pres">
      <dgm:prSet presAssocID="{23997673-F7C2-491D-8581-7C9D9B1A5A57}" presName="textRect" presStyleLbl="revTx" presStyleIdx="2" presStyleCnt="5">
        <dgm:presLayoutVars>
          <dgm:chMax val="1"/>
          <dgm:chPref val="1"/>
        </dgm:presLayoutVars>
      </dgm:prSet>
      <dgm:spPr/>
    </dgm:pt>
    <dgm:pt modelId="{1AAA04B4-D9FE-44D5-BC7F-B0D2A60B5B81}" type="pres">
      <dgm:prSet presAssocID="{8D74934C-9683-4234-BD86-A6791891EC73}" presName="sibTrans" presStyleLbl="sibTrans2D1" presStyleIdx="0" presStyleCnt="0"/>
      <dgm:spPr/>
    </dgm:pt>
    <dgm:pt modelId="{DD5EBB0A-2E45-4AC1-B87C-C44BB3D36BE9}" type="pres">
      <dgm:prSet presAssocID="{F62B719A-02F2-4F19-894E-B07B5078AD39}" presName="compNode" presStyleCnt="0"/>
      <dgm:spPr/>
    </dgm:pt>
    <dgm:pt modelId="{A85436E0-D63A-41A5-ADF1-F83C7A26608B}" type="pres">
      <dgm:prSet presAssocID="{F62B719A-02F2-4F19-894E-B07B5078AD39}" presName="iconBgRect" presStyleLbl="bgShp" presStyleIdx="3" presStyleCnt="5"/>
      <dgm:spPr/>
    </dgm:pt>
    <dgm:pt modelId="{A5DB09B0-3709-4FAA-9E05-AE5F4C8E7705}" type="pres">
      <dgm:prSet presAssocID="{F62B719A-02F2-4F19-894E-B07B5078AD3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indy"/>
        </a:ext>
      </dgm:extLst>
    </dgm:pt>
    <dgm:pt modelId="{A81FDCE0-AD9B-40C8-8741-3C92A081FCFB}" type="pres">
      <dgm:prSet presAssocID="{F62B719A-02F2-4F19-894E-B07B5078AD39}" presName="spaceRect" presStyleCnt="0"/>
      <dgm:spPr/>
    </dgm:pt>
    <dgm:pt modelId="{66302494-3A0D-4CDB-B43F-1EF9D6901273}" type="pres">
      <dgm:prSet presAssocID="{F62B719A-02F2-4F19-894E-B07B5078AD39}" presName="textRect" presStyleLbl="revTx" presStyleIdx="3" presStyleCnt="5">
        <dgm:presLayoutVars>
          <dgm:chMax val="1"/>
          <dgm:chPref val="1"/>
        </dgm:presLayoutVars>
      </dgm:prSet>
      <dgm:spPr/>
    </dgm:pt>
    <dgm:pt modelId="{DA628C34-5033-41B6-9B67-F29449FEEBD3}" type="pres">
      <dgm:prSet presAssocID="{FC47DE4B-29B8-4EAB-BB31-8B68D148CDF8}" presName="sibTrans" presStyleLbl="sibTrans2D1" presStyleIdx="0" presStyleCnt="0"/>
      <dgm:spPr/>
    </dgm:pt>
    <dgm:pt modelId="{6E76CC12-1F0D-44B5-B1FD-51235675F3D3}" type="pres">
      <dgm:prSet presAssocID="{4FA60727-26D5-430F-921C-0683457565AA}" presName="compNode" presStyleCnt="0"/>
      <dgm:spPr/>
    </dgm:pt>
    <dgm:pt modelId="{8FF41456-FD9A-4D78-954C-4D40F3D4C185}" type="pres">
      <dgm:prSet presAssocID="{4FA60727-26D5-430F-921C-0683457565AA}" presName="iconBgRect" presStyleLbl="bgShp" presStyleIdx="4" presStyleCnt="5"/>
      <dgm:spPr/>
    </dgm:pt>
    <dgm:pt modelId="{B9FA05B3-660A-43BF-9656-74CAD868C6FB}" type="pres">
      <dgm:prSet presAssocID="{4FA60727-26D5-430F-921C-0683457565A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ose"/>
        </a:ext>
      </dgm:extLst>
    </dgm:pt>
    <dgm:pt modelId="{3ADF7335-82B2-4F00-947E-2451AB7FD57E}" type="pres">
      <dgm:prSet presAssocID="{4FA60727-26D5-430F-921C-0683457565AA}" presName="spaceRect" presStyleCnt="0"/>
      <dgm:spPr/>
    </dgm:pt>
    <dgm:pt modelId="{7AC3131E-65F2-4F2A-A97E-A70B116B232D}" type="pres">
      <dgm:prSet presAssocID="{4FA60727-26D5-430F-921C-0683457565AA}" presName="textRect" presStyleLbl="revTx" presStyleIdx="4" presStyleCnt="5">
        <dgm:presLayoutVars>
          <dgm:chMax val="1"/>
          <dgm:chPref val="1"/>
        </dgm:presLayoutVars>
      </dgm:prSet>
      <dgm:spPr/>
    </dgm:pt>
  </dgm:ptLst>
  <dgm:cxnLst>
    <dgm:cxn modelId="{5DD0D800-C02F-4B40-AED7-029F8CD967B5}" type="presOf" srcId="{E2C58511-19BB-44C2-A9EF-1C94A286D54A}" destId="{7DA3D64A-ECF9-43AE-8E54-A0FCD344D6AA}" srcOrd="0" destOrd="0" presId="urn:microsoft.com/office/officeart/2018/2/layout/IconCircleList"/>
    <dgm:cxn modelId="{79D02302-6408-4ECF-A852-8ED37514ACDE}" type="presOf" srcId="{4FA60727-26D5-430F-921C-0683457565AA}" destId="{7AC3131E-65F2-4F2A-A97E-A70B116B232D}" srcOrd="0" destOrd="0" presId="urn:microsoft.com/office/officeart/2018/2/layout/IconCircleList"/>
    <dgm:cxn modelId="{1BB38138-1918-474A-A9A5-088AC58535B8}" srcId="{B6A888A9-80A8-4291-A7E8-B6E5AC9BA372}" destId="{F62B719A-02F2-4F19-894E-B07B5078AD39}" srcOrd="3" destOrd="0" parTransId="{34FEB0C7-BCD4-4057-BDF2-A83151B304C7}" sibTransId="{FC47DE4B-29B8-4EAB-BB31-8B68D148CDF8}"/>
    <dgm:cxn modelId="{E3D2223F-0966-4FE2-8F92-484477DA4F30}" srcId="{B6A888A9-80A8-4291-A7E8-B6E5AC9BA372}" destId="{E21967B2-92CB-43DC-AE33-3923956DA277}" srcOrd="1" destOrd="0" parTransId="{F64197D2-1BA1-47CF-8B5F-E4DDDF24AD17}" sibTransId="{265A4D9D-E3DB-4507-9EF6-990BB6EC3372}"/>
    <dgm:cxn modelId="{E8DD5543-4D11-48EE-8D30-CE6E3BF5B6C3}" type="presOf" srcId="{8D74934C-9683-4234-BD86-A6791891EC73}" destId="{1AAA04B4-D9FE-44D5-BC7F-B0D2A60B5B81}" srcOrd="0" destOrd="0" presId="urn:microsoft.com/office/officeart/2018/2/layout/IconCircleList"/>
    <dgm:cxn modelId="{F828CF48-E36A-4647-B5AD-13FA0A918041}" type="presOf" srcId="{6F745296-E14B-4A45-94AE-08A885636066}" destId="{5F87E854-2F5A-46F0-AD83-DCC50776B459}" srcOrd="0" destOrd="0" presId="urn:microsoft.com/office/officeart/2018/2/layout/IconCircleList"/>
    <dgm:cxn modelId="{3CACFB68-8C74-4C86-8DD2-C5C727F97ABF}" type="presOf" srcId="{FC47DE4B-29B8-4EAB-BB31-8B68D148CDF8}" destId="{DA628C34-5033-41B6-9B67-F29449FEEBD3}" srcOrd="0" destOrd="0" presId="urn:microsoft.com/office/officeart/2018/2/layout/IconCircleList"/>
    <dgm:cxn modelId="{AFB87E8C-440C-4A98-A041-E4C0047475BB}" type="presOf" srcId="{E21967B2-92CB-43DC-AE33-3923956DA277}" destId="{3A847E24-070E-4420-AA7A-E8837FA98BBE}" srcOrd="0" destOrd="0" presId="urn:microsoft.com/office/officeart/2018/2/layout/IconCircleList"/>
    <dgm:cxn modelId="{738027A2-7BDD-418C-9648-22A85A716E96}" type="presOf" srcId="{23997673-F7C2-491D-8581-7C9D9B1A5A57}" destId="{39669A8B-9434-41BD-BE40-39E2F02C18A2}" srcOrd="0" destOrd="0" presId="urn:microsoft.com/office/officeart/2018/2/layout/IconCircleList"/>
    <dgm:cxn modelId="{5AB3BAB0-8934-43E1-BE5B-189AAEBDB514}" srcId="{B6A888A9-80A8-4291-A7E8-B6E5AC9BA372}" destId="{E2C58511-19BB-44C2-A9EF-1C94A286D54A}" srcOrd="0" destOrd="0" parTransId="{FEDE7A89-493D-461B-A0D9-46231D79CB89}" sibTransId="{6F745296-E14B-4A45-94AE-08A885636066}"/>
    <dgm:cxn modelId="{AE0CA2C3-38F2-4D77-AE28-E797A99E5D86}" type="presOf" srcId="{B6A888A9-80A8-4291-A7E8-B6E5AC9BA372}" destId="{ABF117AB-FDE5-49C4-A7E4-9AEAE999F22B}" srcOrd="0" destOrd="0" presId="urn:microsoft.com/office/officeart/2018/2/layout/IconCircleList"/>
    <dgm:cxn modelId="{D2A998C4-8FBD-4CF1-9536-4D87CD6AC276}" srcId="{B6A888A9-80A8-4291-A7E8-B6E5AC9BA372}" destId="{23997673-F7C2-491D-8581-7C9D9B1A5A57}" srcOrd="2" destOrd="0" parTransId="{1A59155B-5160-42E1-8A7C-669C28EECD52}" sibTransId="{8D74934C-9683-4234-BD86-A6791891EC73}"/>
    <dgm:cxn modelId="{34BEB5C6-6811-45F1-9DEF-52FA000FC005}" type="presOf" srcId="{F62B719A-02F2-4F19-894E-B07B5078AD39}" destId="{66302494-3A0D-4CDB-B43F-1EF9D6901273}" srcOrd="0" destOrd="0" presId="urn:microsoft.com/office/officeart/2018/2/layout/IconCircleList"/>
    <dgm:cxn modelId="{2FB14AE3-7691-4AE6-AA6B-1B80C6E2C9D4}" srcId="{B6A888A9-80A8-4291-A7E8-B6E5AC9BA372}" destId="{4FA60727-26D5-430F-921C-0683457565AA}" srcOrd="4" destOrd="0" parTransId="{C5A24636-BE37-4B13-BB20-6648210BB783}" sibTransId="{9142B9F0-60F9-452C-8F12-5237D19EF0EF}"/>
    <dgm:cxn modelId="{BF20EAE3-8B4D-4367-851E-CD70AAD7D534}" type="presOf" srcId="{265A4D9D-E3DB-4507-9EF6-990BB6EC3372}" destId="{B8399254-A418-4B73-84E1-6A32EEDB251A}" srcOrd="0" destOrd="0" presId="urn:microsoft.com/office/officeart/2018/2/layout/IconCircleList"/>
    <dgm:cxn modelId="{F09270E9-0D97-4467-B849-20CAF865EF0E}" type="presParOf" srcId="{ABF117AB-FDE5-49C4-A7E4-9AEAE999F22B}" destId="{10D1C33B-2139-47FB-8427-CAA96044E373}" srcOrd="0" destOrd="0" presId="urn:microsoft.com/office/officeart/2018/2/layout/IconCircleList"/>
    <dgm:cxn modelId="{895ED2FD-4751-4BD8-B486-3F3D4A387DE5}" type="presParOf" srcId="{10D1C33B-2139-47FB-8427-CAA96044E373}" destId="{C17335EB-65A5-4261-A377-162714FB4D16}" srcOrd="0" destOrd="0" presId="urn:microsoft.com/office/officeart/2018/2/layout/IconCircleList"/>
    <dgm:cxn modelId="{C925AF39-1B2B-490D-B0E8-D90C9D598F3C}" type="presParOf" srcId="{C17335EB-65A5-4261-A377-162714FB4D16}" destId="{73859F6F-6194-4E5D-A41D-955A58B059CD}" srcOrd="0" destOrd="0" presId="urn:microsoft.com/office/officeart/2018/2/layout/IconCircleList"/>
    <dgm:cxn modelId="{62DBAAF4-0DE3-4EF8-88FD-C7EC2EECE3D5}" type="presParOf" srcId="{C17335EB-65A5-4261-A377-162714FB4D16}" destId="{F42E2D0E-0093-432E-BAF0-BA6535B4CFE5}" srcOrd="1" destOrd="0" presId="urn:microsoft.com/office/officeart/2018/2/layout/IconCircleList"/>
    <dgm:cxn modelId="{460DE715-62C2-417D-8620-A0B8AF150311}" type="presParOf" srcId="{C17335EB-65A5-4261-A377-162714FB4D16}" destId="{F47D4C1D-E789-484F-A04C-FB7B6F0C53E6}" srcOrd="2" destOrd="0" presId="urn:microsoft.com/office/officeart/2018/2/layout/IconCircleList"/>
    <dgm:cxn modelId="{694EF87B-56B8-4248-9F30-403B2B211DBB}" type="presParOf" srcId="{C17335EB-65A5-4261-A377-162714FB4D16}" destId="{7DA3D64A-ECF9-43AE-8E54-A0FCD344D6AA}" srcOrd="3" destOrd="0" presId="urn:microsoft.com/office/officeart/2018/2/layout/IconCircleList"/>
    <dgm:cxn modelId="{3B5811E6-4139-491D-BD77-B0315E64E0F3}" type="presParOf" srcId="{10D1C33B-2139-47FB-8427-CAA96044E373}" destId="{5F87E854-2F5A-46F0-AD83-DCC50776B459}" srcOrd="1" destOrd="0" presId="urn:microsoft.com/office/officeart/2018/2/layout/IconCircleList"/>
    <dgm:cxn modelId="{8A97271E-DA83-4028-AA4D-31CC2D0193C2}" type="presParOf" srcId="{10D1C33B-2139-47FB-8427-CAA96044E373}" destId="{E571F791-F39A-48EF-A5F0-1B5242B97895}" srcOrd="2" destOrd="0" presId="urn:microsoft.com/office/officeart/2018/2/layout/IconCircleList"/>
    <dgm:cxn modelId="{4DEC15F2-C564-4ED5-9F46-2A8327C7EE44}" type="presParOf" srcId="{E571F791-F39A-48EF-A5F0-1B5242B97895}" destId="{FAE541A3-AEB9-4C50-BB41-6362AC186A7D}" srcOrd="0" destOrd="0" presId="urn:microsoft.com/office/officeart/2018/2/layout/IconCircleList"/>
    <dgm:cxn modelId="{D2FD89FD-F7A4-498B-B5FC-0F8C91D4BE19}" type="presParOf" srcId="{E571F791-F39A-48EF-A5F0-1B5242B97895}" destId="{80101432-7ACA-46CE-94F0-C0408BD9C57F}" srcOrd="1" destOrd="0" presId="urn:microsoft.com/office/officeart/2018/2/layout/IconCircleList"/>
    <dgm:cxn modelId="{4D25A5D6-AC33-407B-B2BA-979BE7BAE5BF}" type="presParOf" srcId="{E571F791-F39A-48EF-A5F0-1B5242B97895}" destId="{5C538D83-2D31-4C68-82B4-30EC5163185A}" srcOrd="2" destOrd="0" presId="urn:microsoft.com/office/officeart/2018/2/layout/IconCircleList"/>
    <dgm:cxn modelId="{AB7BBF99-1894-4A07-8835-8D15AD1C962F}" type="presParOf" srcId="{E571F791-F39A-48EF-A5F0-1B5242B97895}" destId="{3A847E24-070E-4420-AA7A-E8837FA98BBE}" srcOrd="3" destOrd="0" presId="urn:microsoft.com/office/officeart/2018/2/layout/IconCircleList"/>
    <dgm:cxn modelId="{6518565A-F533-4C3E-8BDE-789C6EF2EA5F}" type="presParOf" srcId="{10D1C33B-2139-47FB-8427-CAA96044E373}" destId="{B8399254-A418-4B73-84E1-6A32EEDB251A}" srcOrd="3" destOrd="0" presId="urn:microsoft.com/office/officeart/2018/2/layout/IconCircleList"/>
    <dgm:cxn modelId="{7FE057BE-EA18-44B7-9D07-78727225CF8C}" type="presParOf" srcId="{10D1C33B-2139-47FB-8427-CAA96044E373}" destId="{F8CF69B8-2B91-47DE-9951-C94283745B8A}" srcOrd="4" destOrd="0" presId="urn:microsoft.com/office/officeart/2018/2/layout/IconCircleList"/>
    <dgm:cxn modelId="{ED10D06E-7C05-42C6-B018-ADD97641E705}" type="presParOf" srcId="{F8CF69B8-2B91-47DE-9951-C94283745B8A}" destId="{18F41DD5-74F0-4FB9-A54F-100ACAC3B602}" srcOrd="0" destOrd="0" presId="urn:microsoft.com/office/officeart/2018/2/layout/IconCircleList"/>
    <dgm:cxn modelId="{59B22E69-8FBA-408E-A21B-0A9BD376F128}" type="presParOf" srcId="{F8CF69B8-2B91-47DE-9951-C94283745B8A}" destId="{FAE890CC-ED55-42BF-A095-72F190F4A63A}" srcOrd="1" destOrd="0" presId="urn:microsoft.com/office/officeart/2018/2/layout/IconCircleList"/>
    <dgm:cxn modelId="{9128E641-1121-498B-98BC-F0FCAB8FAC39}" type="presParOf" srcId="{F8CF69B8-2B91-47DE-9951-C94283745B8A}" destId="{81915EEB-61AC-413F-A5BD-A895A494A77E}" srcOrd="2" destOrd="0" presId="urn:microsoft.com/office/officeart/2018/2/layout/IconCircleList"/>
    <dgm:cxn modelId="{2EB318FF-A594-4E4C-8909-D1A3039F4C6B}" type="presParOf" srcId="{F8CF69B8-2B91-47DE-9951-C94283745B8A}" destId="{39669A8B-9434-41BD-BE40-39E2F02C18A2}" srcOrd="3" destOrd="0" presId="urn:microsoft.com/office/officeart/2018/2/layout/IconCircleList"/>
    <dgm:cxn modelId="{6427B078-7141-4285-9557-6A8BC74BF31C}" type="presParOf" srcId="{10D1C33B-2139-47FB-8427-CAA96044E373}" destId="{1AAA04B4-D9FE-44D5-BC7F-B0D2A60B5B81}" srcOrd="5" destOrd="0" presId="urn:microsoft.com/office/officeart/2018/2/layout/IconCircleList"/>
    <dgm:cxn modelId="{BE10126E-0F0F-40F8-B640-7D8A31BB97AE}" type="presParOf" srcId="{10D1C33B-2139-47FB-8427-CAA96044E373}" destId="{DD5EBB0A-2E45-4AC1-B87C-C44BB3D36BE9}" srcOrd="6" destOrd="0" presId="urn:microsoft.com/office/officeart/2018/2/layout/IconCircleList"/>
    <dgm:cxn modelId="{06D9C1E2-7BE1-4552-95FF-B6FDAE98DF45}" type="presParOf" srcId="{DD5EBB0A-2E45-4AC1-B87C-C44BB3D36BE9}" destId="{A85436E0-D63A-41A5-ADF1-F83C7A26608B}" srcOrd="0" destOrd="0" presId="urn:microsoft.com/office/officeart/2018/2/layout/IconCircleList"/>
    <dgm:cxn modelId="{6EC89436-29AD-49AE-8E8A-FD2201AEC9C5}" type="presParOf" srcId="{DD5EBB0A-2E45-4AC1-B87C-C44BB3D36BE9}" destId="{A5DB09B0-3709-4FAA-9E05-AE5F4C8E7705}" srcOrd="1" destOrd="0" presId="urn:microsoft.com/office/officeart/2018/2/layout/IconCircleList"/>
    <dgm:cxn modelId="{3C9A83A9-2581-4B15-83B9-C41E6B80843E}" type="presParOf" srcId="{DD5EBB0A-2E45-4AC1-B87C-C44BB3D36BE9}" destId="{A81FDCE0-AD9B-40C8-8741-3C92A081FCFB}" srcOrd="2" destOrd="0" presId="urn:microsoft.com/office/officeart/2018/2/layout/IconCircleList"/>
    <dgm:cxn modelId="{770B385F-430F-4A65-ADBC-63DACEA6F1E3}" type="presParOf" srcId="{DD5EBB0A-2E45-4AC1-B87C-C44BB3D36BE9}" destId="{66302494-3A0D-4CDB-B43F-1EF9D6901273}" srcOrd="3" destOrd="0" presId="urn:microsoft.com/office/officeart/2018/2/layout/IconCircleList"/>
    <dgm:cxn modelId="{2C9820FE-705E-4FF7-A160-88A9457197AB}" type="presParOf" srcId="{10D1C33B-2139-47FB-8427-CAA96044E373}" destId="{DA628C34-5033-41B6-9B67-F29449FEEBD3}" srcOrd="7" destOrd="0" presId="urn:microsoft.com/office/officeart/2018/2/layout/IconCircleList"/>
    <dgm:cxn modelId="{597F24AA-128F-4734-9935-1B338FADA43F}" type="presParOf" srcId="{10D1C33B-2139-47FB-8427-CAA96044E373}" destId="{6E76CC12-1F0D-44B5-B1FD-51235675F3D3}" srcOrd="8" destOrd="0" presId="urn:microsoft.com/office/officeart/2018/2/layout/IconCircleList"/>
    <dgm:cxn modelId="{5FA0FC1A-6189-469F-81C9-3929EB972E4E}" type="presParOf" srcId="{6E76CC12-1F0D-44B5-B1FD-51235675F3D3}" destId="{8FF41456-FD9A-4D78-954C-4D40F3D4C185}" srcOrd="0" destOrd="0" presId="urn:microsoft.com/office/officeart/2018/2/layout/IconCircleList"/>
    <dgm:cxn modelId="{D027F18D-D324-4FC1-AB39-43DB8E84C527}" type="presParOf" srcId="{6E76CC12-1F0D-44B5-B1FD-51235675F3D3}" destId="{B9FA05B3-660A-43BF-9656-74CAD868C6FB}" srcOrd="1" destOrd="0" presId="urn:microsoft.com/office/officeart/2018/2/layout/IconCircleList"/>
    <dgm:cxn modelId="{EBE58111-6CCB-4256-B4F3-7BB7F14B74FB}" type="presParOf" srcId="{6E76CC12-1F0D-44B5-B1FD-51235675F3D3}" destId="{3ADF7335-82B2-4F00-947E-2451AB7FD57E}" srcOrd="2" destOrd="0" presId="urn:microsoft.com/office/officeart/2018/2/layout/IconCircleList"/>
    <dgm:cxn modelId="{C465D1C5-DA00-4661-BED4-9B54A2116D18}" type="presParOf" srcId="{6E76CC12-1F0D-44B5-B1FD-51235675F3D3}" destId="{7AC3131E-65F2-4F2A-A97E-A70B116B232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24A9F8-7B21-492E-B62C-BAD3C995EDC5}" type="doc">
      <dgm:prSet loTypeId="urn:microsoft.com/office/officeart/2005/8/layout/hProcess7" loCatId="process" qsTypeId="urn:microsoft.com/office/officeart/2005/8/quickstyle/simple1" qsCatId="simple" csTypeId="urn:microsoft.com/office/officeart/2005/8/colors/colorful5" csCatId="colorful" phldr="1"/>
      <dgm:spPr/>
      <dgm:t>
        <a:bodyPr/>
        <a:lstStyle/>
        <a:p>
          <a:endParaRPr lang="en-GB"/>
        </a:p>
      </dgm:t>
    </dgm:pt>
    <dgm:pt modelId="{365B0D6D-C138-41E2-850B-F98FB24AC532}">
      <dgm:prSet phldrT="[Text]"/>
      <dgm:spPr/>
      <dgm:t>
        <a:bodyPr/>
        <a:lstStyle/>
        <a:p>
          <a:r>
            <a:rPr lang="en-GB" dirty="0"/>
            <a:t>Political factor</a:t>
          </a:r>
        </a:p>
      </dgm:t>
    </dgm:pt>
    <dgm:pt modelId="{E400B9AF-3F83-46DF-BABA-DFA173F0FCDC}" type="parTrans" cxnId="{21592967-60ED-40A3-AE2F-940EDB0C433B}">
      <dgm:prSet/>
      <dgm:spPr/>
      <dgm:t>
        <a:bodyPr/>
        <a:lstStyle/>
        <a:p>
          <a:endParaRPr lang="en-GB"/>
        </a:p>
      </dgm:t>
    </dgm:pt>
    <dgm:pt modelId="{2A688EA2-BD5E-4D97-97F0-B3B65BD983C8}" type="sibTrans" cxnId="{21592967-60ED-40A3-AE2F-940EDB0C433B}">
      <dgm:prSet/>
      <dgm:spPr/>
      <dgm:t>
        <a:bodyPr/>
        <a:lstStyle/>
        <a:p>
          <a:endParaRPr lang="en-GB"/>
        </a:p>
      </dgm:t>
    </dgm:pt>
    <dgm:pt modelId="{2BCBA5D6-325C-4CE8-BD61-D60FFB7AE862}">
      <dgm:prSet phldrT="[Text]"/>
      <dgm:spPr/>
      <dgm:t>
        <a:bodyPr/>
        <a:lstStyle/>
        <a:p>
          <a:r>
            <a:rPr lang="en-GB" dirty="0"/>
            <a:t>Increase in minimum wage The National Living Wage (NLW) will rise to £10.42 from 1 April 2023, an increase of 92 pence or 9.7 per cent. (YouGov, 2023) </a:t>
          </a:r>
        </a:p>
      </dgm:t>
    </dgm:pt>
    <dgm:pt modelId="{35054451-E342-4C18-B059-359883E6EC33}" type="parTrans" cxnId="{F7952743-E9C4-40A0-B1A9-D047F93649E1}">
      <dgm:prSet/>
      <dgm:spPr/>
      <dgm:t>
        <a:bodyPr/>
        <a:lstStyle/>
        <a:p>
          <a:endParaRPr lang="en-GB"/>
        </a:p>
      </dgm:t>
    </dgm:pt>
    <dgm:pt modelId="{200CF791-14BF-4D0B-935F-5CD15057D766}" type="sibTrans" cxnId="{F7952743-E9C4-40A0-B1A9-D047F93649E1}">
      <dgm:prSet/>
      <dgm:spPr/>
      <dgm:t>
        <a:bodyPr/>
        <a:lstStyle/>
        <a:p>
          <a:endParaRPr lang="en-GB"/>
        </a:p>
      </dgm:t>
    </dgm:pt>
    <dgm:pt modelId="{C1664C04-B85D-419C-9AA3-99B4F4BE9C0A}">
      <dgm:prSet phldrT="[Text]"/>
      <dgm:spPr/>
      <dgm:t>
        <a:bodyPr/>
        <a:lstStyle/>
        <a:p>
          <a:r>
            <a:rPr lang="en-GB" dirty="0"/>
            <a:t>Impact on Company </a:t>
          </a:r>
        </a:p>
      </dgm:t>
    </dgm:pt>
    <dgm:pt modelId="{1A605356-0BF4-4A7C-AAC2-3A58D95A4EE4}" type="parTrans" cxnId="{87322E6C-2D5B-4A55-BD09-834AB5860CCE}">
      <dgm:prSet/>
      <dgm:spPr/>
      <dgm:t>
        <a:bodyPr/>
        <a:lstStyle/>
        <a:p>
          <a:endParaRPr lang="en-GB"/>
        </a:p>
      </dgm:t>
    </dgm:pt>
    <dgm:pt modelId="{C0BF49EA-F969-4B55-BEBC-524C91D6D6DE}" type="sibTrans" cxnId="{87322E6C-2D5B-4A55-BD09-834AB5860CCE}">
      <dgm:prSet/>
      <dgm:spPr/>
      <dgm:t>
        <a:bodyPr/>
        <a:lstStyle/>
        <a:p>
          <a:endParaRPr lang="en-GB"/>
        </a:p>
      </dgm:t>
    </dgm:pt>
    <dgm:pt modelId="{138FB25E-4D40-4FAC-AECF-67C755080E5B}">
      <dgm:prSet phldrT="[Text]"/>
      <dgm:spPr/>
      <dgm:t>
        <a:bodyPr/>
        <a:lstStyle/>
        <a:p>
          <a:pPr>
            <a:buClr>
              <a:schemeClr val="hlink"/>
            </a:buClr>
            <a:buSzPct val="70000"/>
            <a:buFont typeface="Wingdings" pitchFamily="2" charset="2"/>
            <a:buNone/>
          </a:pPr>
          <a:r>
            <a:rPr kumimoji="0" lang="en-US" b="0" i="0" u="none" strike="noStrike" cap="none" normalizeH="0" baseline="0" dirty="0">
              <a:ln/>
              <a:effectLst/>
              <a:latin typeface="+mn-lt"/>
            </a:rPr>
            <a:t>Could be a cost increase within a company ‘staffing cost.’</a:t>
          </a:r>
          <a:endParaRPr lang="en-GB" dirty="0"/>
        </a:p>
      </dgm:t>
    </dgm:pt>
    <dgm:pt modelId="{ED4830B5-01BB-4229-A5B2-A4E549C22D32}" type="parTrans" cxnId="{AD5DD312-CE38-4893-A166-634C5066EE91}">
      <dgm:prSet/>
      <dgm:spPr/>
      <dgm:t>
        <a:bodyPr/>
        <a:lstStyle/>
        <a:p>
          <a:endParaRPr lang="en-GB"/>
        </a:p>
      </dgm:t>
    </dgm:pt>
    <dgm:pt modelId="{0CEAC7EA-6B19-427A-B703-89B77C16A855}" type="sibTrans" cxnId="{AD5DD312-CE38-4893-A166-634C5066EE91}">
      <dgm:prSet/>
      <dgm:spPr/>
      <dgm:t>
        <a:bodyPr/>
        <a:lstStyle/>
        <a:p>
          <a:endParaRPr lang="en-GB"/>
        </a:p>
      </dgm:t>
    </dgm:pt>
    <dgm:pt modelId="{9CD12A9C-7C2D-44E9-9D5B-CDA5F19BAD5E}">
      <dgm:prSet/>
      <dgm:spPr/>
      <dgm:t>
        <a:bodyPr/>
        <a:lstStyle/>
        <a:p>
          <a:r>
            <a:rPr kumimoji="0" lang="en-US" b="1" i="0" u="sng" strike="noStrike" cap="none" normalizeH="0" baseline="0">
              <a:ln/>
              <a:effectLst/>
              <a:latin typeface="+mn-lt"/>
            </a:rPr>
            <a:t>OR</a:t>
          </a:r>
          <a:endParaRPr kumimoji="0" lang="en-US" b="1" i="0" u="sng" strike="noStrike" cap="none" normalizeH="0" baseline="0" dirty="0">
            <a:ln/>
            <a:effectLst/>
            <a:latin typeface="+mn-lt"/>
          </a:endParaRPr>
        </a:p>
      </dgm:t>
    </dgm:pt>
    <dgm:pt modelId="{D0D54534-734C-493B-AC16-AAC609541C1C}" type="parTrans" cxnId="{1F9E5EA3-2967-402D-9DDE-ED791B035BD6}">
      <dgm:prSet/>
      <dgm:spPr/>
      <dgm:t>
        <a:bodyPr/>
        <a:lstStyle/>
        <a:p>
          <a:endParaRPr lang="en-GB"/>
        </a:p>
      </dgm:t>
    </dgm:pt>
    <dgm:pt modelId="{97EE54DD-C210-41D6-883D-4DACF07E6CDF}" type="sibTrans" cxnId="{1F9E5EA3-2967-402D-9DDE-ED791B035BD6}">
      <dgm:prSet/>
      <dgm:spPr/>
      <dgm:t>
        <a:bodyPr/>
        <a:lstStyle/>
        <a:p>
          <a:endParaRPr lang="en-GB"/>
        </a:p>
      </dgm:t>
    </dgm:pt>
    <dgm:pt modelId="{103BBF41-9898-46A2-9B02-A8F04522A06C}">
      <dgm:prSet/>
      <dgm:spPr/>
      <dgm:t>
        <a:bodyPr/>
        <a:lstStyle/>
        <a:p>
          <a:r>
            <a:rPr kumimoji="0" lang="en-US" b="0" i="0" u="none" strike="noStrike" cap="none" normalizeH="0" baseline="0" dirty="0">
              <a:ln/>
              <a:effectLst/>
              <a:latin typeface="+mn-lt"/>
            </a:rPr>
            <a:t>Could mean that a company is in a better position than competitors as it already pays above living wage and competitors don’t.</a:t>
          </a:r>
        </a:p>
      </dgm:t>
    </dgm:pt>
    <dgm:pt modelId="{94077BFA-A83D-4004-86E4-CCF4A34B2EFF}" type="parTrans" cxnId="{E95BB3C3-1537-440E-97EB-F42CAAA436F2}">
      <dgm:prSet/>
      <dgm:spPr/>
      <dgm:t>
        <a:bodyPr/>
        <a:lstStyle/>
        <a:p>
          <a:endParaRPr lang="en-GB"/>
        </a:p>
      </dgm:t>
    </dgm:pt>
    <dgm:pt modelId="{A93BC672-AB2B-4638-8092-1F4E22709A82}" type="sibTrans" cxnId="{E95BB3C3-1537-440E-97EB-F42CAAA436F2}">
      <dgm:prSet/>
      <dgm:spPr/>
      <dgm:t>
        <a:bodyPr/>
        <a:lstStyle/>
        <a:p>
          <a:endParaRPr lang="en-GB"/>
        </a:p>
      </dgm:t>
    </dgm:pt>
    <dgm:pt modelId="{468EDDD9-7551-4E35-BAC5-C6E62B2EE8F4}" type="pres">
      <dgm:prSet presAssocID="{D324A9F8-7B21-492E-B62C-BAD3C995EDC5}" presName="Name0" presStyleCnt="0">
        <dgm:presLayoutVars>
          <dgm:dir/>
          <dgm:animLvl val="lvl"/>
          <dgm:resizeHandles val="exact"/>
        </dgm:presLayoutVars>
      </dgm:prSet>
      <dgm:spPr/>
    </dgm:pt>
    <dgm:pt modelId="{2739F751-8FE3-4428-BD3B-13E1E4EE41B3}" type="pres">
      <dgm:prSet presAssocID="{365B0D6D-C138-41E2-850B-F98FB24AC532}" presName="compositeNode" presStyleCnt="0">
        <dgm:presLayoutVars>
          <dgm:bulletEnabled val="1"/>
        </dgm:presLayoutVars>
      </dgm:prSet>
      <dgm:spPr/>
    </dgm:pt>
    <dgm:pt modelId="{9191DA14-28D9-4EE5-BBB3-42CC8C7B2504}" type="pres">
      <dgm:prSet presAssocID="{365B0D6D-C138-41E2-850B-F98FB24AC532}" presName="bgRect" presStyleLbl="node1" presStyleIdx="0" presStyleCnt="2"/>
      <dgm:spPr/>
    </dgm:pt>
    <dgm:pt modelId="{7C9637B2-236C-44D1-937D-B3703FA953D9}" type="pres">
      <dgm:prSet presAssocID="{365B0D6D-C138-41E2-850B-F98FB24AC532}" presName="parentNode" presStyleLbl="node1" presStyleIdx="0" presStyleCnt="2">
        <dgm:presLayoutVars>
          <dgm:chMax val="0"/>
          <dgm:bulletEnabled val="1"/>
        </dgm:presLayoutVars>
      </dgm:prSet>
      <dgm:spPr/>
    </dgm:pt>
    <dgm:pt modelId="{ACB8E0C7-DAB6-43D0-92EC-8C2D8E18A6FB}" type="pres">
      <dgm:prSet presAssocID="{365B0D6D-C138-41E2-850B-F98FB24AC532}" presName="childNode" presStyleLbl="node1" presStyleIdx="0" presStyleCnt="2">
        <dgm:presLayoutVars>
          <dgm:bulletEnabled val="1"/>
        </dgm:presLayoutVars>
      </dgm:prSet>
      <dgm:spPr/>
    </dgm:pt>
    <dgm:pt modelId="{7ED013A1-C273-4269-BD08-54411F465DB9}" type="pres">
      <dgm:prSet presAssocID="{2A688EA2-BD5E-4D97-97F0-B3B65BD983C8}" presName="hSp" presStyleCnt="0"/>
      <dgm:spPr/>
    </dgm:pt>
    <dgm:pt modelId="{CFF94EF7-07DA-4994-ABA8-96B2C3954E04}" type="pres">
      <dgm:prSet presAssocID="{2A688EA2-BD5E-4D97-97F0-B3B65BD983C8}" presName="vProcSp" presStyleCnt="0"/>
      <dgm:spPr/>
    </dgm:pt>
    <dgm:pt modelId="{63C0020A-744B-4F0B-B07B-D48CACB66CDC}" type="pres">
      <dgm:prSet presAssocID="{2A688EA2-BD5E-4D97-97F0-B3B65BD983C8}" presName="vSp1" presStyleCnt="0"/>
      <dgm:spPr/>
    </dgm:pt>
    <dgm:pt modelId="{589DF912-F4B9-49B4-8725-A6AFF16D6206}" type="pres">
      <dgm:prSet presAssocID="{2A688EA2-BD5E-4D97-97F0-B3B65BD983C8}" presName="simulatedConn" presStyleLbl="solidFgAcc1" presStyleIdx="0" presStyleCnt="1"/>
      <dgm:spPr/>
    </dgm:pt>
    <dgm:pt modelId="{C9F99220-3B7D-4ADE-97E0-00FF4F15A012}" type="pres">
      <dgm:prSet presAssocID="{2A688EA2-BD5E-4D97-97F0-B3B65BD983C8}" presName="vSp2" presStyleCnt="0"/>
      <dgm:spPr/>
    </dgm:pt>
    <dgm:pt modelId="{467E055F-4791-4078-A418-215A72C5BC7E}" type="pres">
      <dgm:prSet presAssocID="{2A688EA2-BD5E-4D97-97F0-B3B65BD983C8}" presName="sibTrans" presStyleCnt="0"/>
      <dgm:spPr/>
    </dgm:pt>
    <dgm:pt modelId="{92BD5B5C-D1BC-41C3-87E1-95722D3022C6}" type="pres">
      <dgm:prSet presAssocID="{C1664C04-B85D-419C-9AA3-99B4F4BE9C0A}" presName="compositeNode" presStyleCnt="0">
        <dgm:presLayoutVars>
          <dgm:bulletEnabled val="1"/>
        </dgm:presLayoutVars>
      </dgm:prSet>
      <dgm:spPr/>
    </dgm:pt>
    <dgm:pt modelId="{82DEF7C6-D979-4EC5-9C47-0CB018E638CD}" type="pres">
      <dgm:prSet presAssocID="{C1664C04-B85D-419C-9AA3-99B4F4BE9C0A}" presName="bgRect" presStyleLbl="node1" presStyleIdx="1" presStyleCnt="2" custLinFactNeighborX="-196" custLinFactNeighborY="428"/>
      <dgm:spPr/>
    </dgm:pt>
    <dgm:pt modelId="{50804AD5-9065-49B4-B9EB-A40EF8890BF4}" type="pres">
      <dgm:prSet presAssocID="{C1664C04-B85D-419C-9AA3-99B4F4BE9C0A}" presName="parentNode" presStyleLbl="node1" presStyleIdx="1" presStyleCnt="2">
        <dgm:presLayoutVars>
          <dgm:chMax val="0"/>
          <dgm:bulletEnabled val="1"/>
        </dgm:presLayoutVars>
      </dgm:prSet>
      <dgm:spPr/>
    </dgm:pt>
    <dgm:pt modelId="{1140DE09-0231-4514-A47C-81AEB1315DC4}" type="pres">
      <dgm:prSet presAssocID="{C1664C04-B85D-419C-9AA3-99B4F4BE9C0A}" presName="childNode" presStyleLbl="node1" presStyleIdx="1" presStyleCnt="2">
        <dgm:presLayoutVars>
          <dgm:bulletEnabled val="1"/>
        </dgm:presLayoutVars>
      </dgm:prSet>
      <dgm:spPr/>
    </dgm:pt>
  </dgm:ptLst>
  <dgm:cxnLst>
    <dgm:cxn modelId="{6E031903-47F6-4232-A4FE-01691770D2C0}" type="presOf" srcId="{365B0D6D-C138-41E2-850B-F98FB24AC532}" destId="{7C9637B2-236C-44D1-937D-B3703FA953D9}" srcOrd="1" destOrd="0" presId="urn:microsoft.com/office/officeart/2005/8/layout/hProcess7"/>
    <dgm:cxn modelId="{4CA69E0A-71CD-44FF-8314-C8E01C30B4F0}" type="presOf" srcId="{365B0D6D-C138-41E2-850B-F98FB24AC532}" destId="{9191DA14-28D9-4EE5-BBB3-42CC8C7B2504}" srcOrd="0" destOrd="0" presId="urn:microsoft.com/office/officeart/2005/8/layout/hProcess7"/>
    <dgm:cxn modelId="{AD5DD312-CE38-4893-A166-634C5066EE91}" srcId="{C1664C04-B85D-419C-9AA3-99B4F4BE9C0A}" destId="{138FB25E-4D40-4FAC-AECF-67C755080E5B}" srcOrd="0" destOrd="0" parTransId="{ED4830B5-01BB-4229-A5B2-A4E549C22D32}" sibTransId="{0CEAC7EA-6B19-427A-B703-89B77C16A855}"/>
    <dgm:cxn modelId="{17DCC630-1FB2-4B72-ACDB-3D50ECE9D6A1}" type="presOf" srcId="{103BBF41-9898-46A2-9B02-A8F04522A06C}" destId="{1140DE09-0231-4514-A47C-81AEB1315DC4}" srcOrd="0" destOrd="2" presId="urn:microsoft.com/office/officeart/2005/8/layout/hProcess7"/>
    <dgm:cxn modelId="{F7952743-E9C4-40A0-B1A9-D047F93649E1}" srcId="{365B0D6D-C138-41E2-850B-F98FB24AC532}" destId="{2BCBA5D6-325C-4CE8-BD61-D60FFB7AE862}" srcOrd="0" destOrd="0" parTransId="{35054451-E342-4C18-B059-359883E6EC33}" sibTransId="{200CF791-14BF-4D0B-935F-5CD15057D766}"/>
    <dgm:cxn modelId="{21592967-60ED-40A3-AE2F-940EDB0C433B}" srcId="{D324A9F8-7B21-492E-B62C-BAD3C995EDC5}" destId="{365B0D6D-C138-41E2-850B-F98FB24AC532}" srcOrd="0" destOrd="0" parTransId="{E400B9AF-3F83-46DF-BABA-DFA173F0FCDC}" sibTransId="{2A688EA2-BD5E-4D97-97F0-B3B65BD983C8}"/>
    <dgm:cxn modelId="{87322E6C-2D5B-4A55-BD09-834AB5860CCE}" srcId="{D324A9F8-7B21-492E-B62C-BAD3C995EDC5}" destId="{C1664C04-B85D-419C-9AA3-99B4F4BE9C0A}" srcOrd="1" destOrd="0" parTransId="{1A605356-0BF4-4A7C-AAC2-3A58D95A4EE4}" sibTransId="{C0BF49EA-F969-4B55-BEBC-524C91D6D6DE}"/>
    <dgm:cxn modelId="{903C1B54-932A-41FD-A678-AE546CC4F275}" type="presOf" srcId="{D324A9F8-7B21-492E-B62C-BAD3C995EDC5}" destId="{468EDDD9-7551-4E35-BAC5-C6E62B2EE8F4}" srcOrd="0" destOrd="0" presId="urn:microsoft.com/office/officeart/2005/8/layout/hProcess7"/>
    <dgm:cxn modelId="{14818557-B762-406C-8BBE-E5555305A60B}" type="presOf" srcId="{2BCBA5D6-325C-4CE8-BD61-D60FFB7AE862}" destId="{ACB8E0C7-DAB6-43D0-92EC-8C2D8E18A6FB}" srcOrd="0" destOrd="0" presId="urn:microsoft.com/office/officeart/2005/8/layout/hProcess7"/>
    <dgm:cxn modelId="{C8D7407C-BE08-497F-BD7E-85464DC51499}" type="presOf" srcId="{C1664C04-B85D-419C-9AA3-99B4F4BE9C0A}" destId="{82DEF7C6-D979-4EC5-9C47-0CB018E638CD}" srcOrd="0" destOrd="0" presId="urn:microsoft.com/office/officeart/2005/8/layout/hProcess7"/>
    <dgm:cxn modelId="{990D6F97-FFBE-4E1A-97D4-E71A9CC2EF61}" type="presOf" srcId="{138FB25E-4D40-4FAC-AECF-67C755080E5B}" destId="{1140DE09-0231-4514-A47C-81AEB1315DC4}" srcOrd="0" destOrd="0" presId="urn:microsoft.com/office/officeart/2005/8/layout/hProcess7"/>
    <dgm:cxn modelId="{8CFBF09A-CC55-4FAE-9AA9-F4AAEC0454FC}" type="presOf" srcId="{9CD12A9C-7C2D-44E9-9D5B-CDA5F19BAD5E}" destId="{1140DE09-0231-4514-A47C-81AEB1315DC4}" srcOrd="0" destOrd="1" presId="urn:microsoft.com/office/officeart/2005/8/layout/hProcess7"/>
    <dgm:cxn modelId="{ECB58A9D-4781-44A0-BC18-AFF57F80982E}" type="presOf" srcId="{C1664C04-B85D-419C-9AA3-99B4F4BE9C0A}" destId="{50804AD5-9065-49B4-B9EB-A40EF8890BF4}" srcOrd="1" destOrd="0" presId="urn:microsoft.com/office/officeart/2005/8/layout/hProcess7"/>
    <dgm:cxn modelId="{1F9E5EA3-2967-402D-9DDE-ED791B035BD6}" srcId="{C1664C04-B85D-419C-9AA3-99B4F4BE9C0A}" destId="{9CD12A9C-7C2D-44E9-9D5B-CDA5F19BAD5E}" srcOrd="1" destOrd="0" parTransId="{D0D54534-734C-493B-AC16-AAC609541C1C}" sibTransId="{97EE54DD-C210-41D6-883D-4DACF07E6CDF}"/>
    <dgm:cxn modelId="{E95BB3C3-1537-440E-97EB-F42CAAA436F2}" srcId="{C1664C04-B85D-419C-9AA3-99B4F4BE9C0A}" destId="{103BBF41-9898-46A2-9B02-A8F04522A06C}" srcOrd="2" destOrd="0" parTransId="{94077BFA-A83D-4004-86E4-CCF4A34B2EFF}" sibTransId="{A93BC672-AB2B-4638-8092-1F4E22709A82}"/>
    <dgm:cxn modelId="{93F21EB3-AE94-4422-A057-6D3C86AD6B74}" type="presParOf" srcId="{468EDDD9-7551-4E35-BAC5-C6E62B2EE8F4}" destId="{2739F751-8FE3-4428-BD3B-13E1E4EE41B3}" srcOrd="0" destOrd="0" presId="urn:microsoft.com/office/officeart/2005/8/layout/hProcess7"/>
    <dgm:cxn modelId="{06265E9A-5592-4B3A-B243-F4ED874F054B}" type="presParOf" srcId="{2739F751-8FE3-4428-BD3B-13E1E4EE41B3}" destId="{9191DA14-28D9-4EE5-BBB3-42CC8C7B2504}" srcOrd="0" destOrd="0" presId="urn:microsoft.com/office/officeart/2005/8/layout/hProcess7"/>
    <dgm:cxn modelId="{D3295BCC-C983-4540-9B97-5739FD3EBA29}" type="presParOf" srcId="{2739F751-8FE3-4428-BD3B-13E1E4EE41B3}" destId="{7C9637B2-236C-44D1-937D-B3703FA953D9}" srcOrd="1" destOrd="0" presId="urn:microsoft.com/office/officeart/2005/8/layout/hProcess7"/>
    <dgm:cxn modelId="{EDBDAE81-A936-42F4-B755-A938F2F0828D}" type="presParOf" srcId="{2739F751-8FE3-4428-BD3B-13E1E4EE41B3}" destId="{ACB8E0C7-DAB6-43D0-92EC-8C2D8E18A6FB}" srcOrd="2" destOrd="0" presId="urn:microsoft.com/office/officeart/2005/8/layout/hProcess7"/>
    <dgm:cxn modelId="{24E89A8E-B9EF-4DD7-B647-14081280DCF1}" type="presParOf" srcId="{468EDDD9-7551-4E35-BAC5-C6E62B2EE8F4}" destId="{7ED013A1-C273-4269-BD08-54411F465DB9}" srcOrd="1" destOrd="0" presId="urn:microsoft.com/office/officeart/2005/8/layout/hProcess7"/>
    <dgm:cxn modelId="{13C73BBC-2852-428C-9E00-8085128C47B2}" type="presParOf" srcId="{468EDDD9-7551-4E35-BAC5-C6E62B2EE8F4}" destId="{CFF94EF7-07DA-4994-ABA8-96B2C3954E04}" srcOrd="2" destOrd="0" presId="urn:microsoft.com/office/officeart/2005/8/layout/hProcess7"/>
    <dgm:cxn modelId="{8AF08861-32D7-4697-BFB7-5D5ACD748F7C}" type="presParOf" srcId="{CFF94EF7-07DA-4994-ABA8-96B2C3954E04}" destId="{63C0020A-744B-4F0B-B07B-D48CACB66CDC}" srcOrd="0" destOrd="0" presId="urn:microsoft.com/office/officeart/2005/8/layout/hProcess7"/>
    <dgm:cxn modelId="{94BD0E19-3CE5-4B40-AE82-56B7987A5B28}" type="presParOf" srcId="{CFF94EF7-07DA-4994-ABA8-96B2C3954E04}" destId="{589DF912-F4B9-49B4-8725-A6AFF16D6206}" srcOrd="1" destOrd="0" presId="urn:microsoft.com/office/officeart/2005/8/layout/hProcess7"/>
    <dgm:cxn modelId="{3F90AD40-9F7F-4ED2-A0D2-A6059D1B2DE2}" type="presParOf" srcId="{CFF94EF7-07DA-4994-ABA8-96B2C3954E04}" destId="{C9F99220-3B7D-4ADE-97E0-00FF4F15A012}" srcOrd="2" destOrd="0" presId="urn:microsoft.com/office/officeart/2005/8/layout/hProcess7"/>
    <dgm:cxn modelId="{DCD3035A-75EB-46F8-9124-05C74AF8750A}" type="presParOf" srcId="{468EDDD9-7551-4E35-BAC5-C6E62B2EE8F4}" destId="{467E055F-4791-4078-A418-215A72C5BC7E}" srcOrd="3" destOrd="0" presId="urn:microsoft.com/office/officeart/2005/8/layout/hProcess7"/>
    <dgm:cxn modelId="{C8813D24-A468-4E87-AE72-07E20DAB66A8}" type="presParOf" srcId="{468EDDD9-7551-4E35-BAC5-C6E62B2EE8F4}" destId="{92BD5B5C-D1BC-41C3-87E1-95722D3022C6}" srcOrd="4" destOrd="0" presId="urn:microsoft.com/office/officeart/2005/8/layout/hProcess7"/>
    <dgm:cxn modelId="{BDF7B20A-3519-480F-ACAD-7993BE0DE68E}" type="presParOf" srcId="{92BD5B5C-D1BC-41C3-87E1-95722D3022C6}" destId="{82DEF7C6-D979-4EC5-9C47-0CB018E638CD}" srcOrd="0" destOrd="0" presId="urn:microsoft.com/office/officeart/2005/8/layout/hProcess7"/>
    <dgm:cxn modelId="{AACD7CC0-BAED-463F-BB1D-881885928C9E}" type="presParOf" srcId="{92BD5B5C-D1BC-41C3-87E1-95722D3022C6}" destId="{50804AD5-9065-49B4-B9EB-A40EF8890BF4}" srcOrd="1" destOrd="0" presId="urn:microsoft.com/office/officeart/2005/8/layout/hProcess7"/>
    <dgm:cxn modelId="{A80A8E03-77B8-4038-B771-BE26F5E977A7}" type="presParOf" srcId="{92BD5B5C-D1BC-41C3-87E1-95722D3022C6}" destId="{1140DE09-0231-4514-A47C-81AEB1315DC4}" srcOrd="2" destOrd="0" presId="urn:microsoft.com/office/officeart/2005/8/layout/hProcess7"/>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28548-23F5-4143-AF46-0E224BE3788C}"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23030483-7B9C-4FD4-A2F6-DD94DE1A67E0}">
      <dgm:prSet phldrT="[Text]"/>
      <dgm:spPr/>
      <dgm:t>
        <a:bodyPr/>
        <a:lstStyle/>
        <a:p>
          <a:r>
            <a:rPr lang="en-GB" dirty="0"/>
            <a:t>People </a:t>
          </a:r>
        </a:p>
      </dgm:t>
    </dgm:pt>
    <dgm:pt modelId="{DF224965-B385-4BB8-A393-BCAE4AE03C76}" type="parTrans" cxnId="{6D81EA9B-6A89-41D7-9737-D7D7B6F01ECB}">
      <dgm:prSet/>
      <dgm:spPr/>
      <dgm:t>
        <a:bodyPr/>
        <a:lstStyle/>
        <a:p>
          <a:endParaRPr lang="en-GB"/>
        </a:p>
      </dgm:t>
    </dgm:pt>
    <dgm:pt modelId="{8AF56EAD-C9EA-4FBC-99A5-5A8C5EC766DB}" type="sibTrans" cxnId="{6D81EA9B-6A89-41D7-9737-D7D7B6F01ECB}">
      <dgm:prSet/>
      <dgm:spPr/>
      <dgm:t>
        <a:bodyPr/>
        <a:lstStyle/>
        <a:p>
          <a:endParaRPr lang="en-GB"/>
        </a:p>
      </dgm:t>
    </dgm:pt>
    <dgm:pt modelId="{D2ECD6F7-2BDA-4814-80DE-1351AFAC5272}">
      <dgm:prSet phldrT="[Text]"/>
      <dgm:spPr/>
      <dgm:t>
        <a:bodyPr/>
        <a:lstStyle/>
        <a:p>
          <a:r>
            <a:rPr lang="en-GB" dirty="0"/>
            <a:t>Process</a:t>
          </a:r>
        </a:p>
      </dgm:t>
    </dgm:pt>
    <dgm:pt modelId="{5945B01E-0086-467F-8D71-1A8C18BCCDD3}" type="parTrans" cxnId="{F81777FC-9F2C-4E20-BCC0-EB5250AFAC84}">
      <dgm:prSet/>
      <dgm:spPr/>
      <dgm:t>
        <a:bodyPr/>
        <a:lstStyle/>
        <a:p>
          <a:endParaRPr lang="en-GB"/>
        </a:p>
      </dgm:t>
    </dgm:pt>
    <dgm:pt modelId="{68467261-A5E1-480D-8E08-B35E8967CE6A}" type="sibTrans" cxnId="{F81777FC-9F2C-4E20-BCC0-EB5250AFAC84}">
      <dgm:prSet/>
      <dgm:spPr/>
      <dgm:t>
        <a:bodyPr/>
        <a:lstStyle/>
        <a:p>
          <a:endParaRPr lang="en-GB"/>
        </a:p>
      </dgm:t>
    </dgm:pt>
    <dgm:pt modelId="{60047608-BD20-4D1C-B8C1-2BA3DBF26342}">
      <dgm:prSet phldrT="[Text]"/>
      <dgm:spPr/>
      <dgm:t>
        <a:bodyPr/>
        <a:lstStyle/>
        <a:p>
          <a:r>
            <a:rPr lang="en-GB" dirty="0"/>
            <a:t>Physical evidence</a:t>
          </a:r>
        </a:p>
      </dgm:t>
    </dgm:pt>
    <dgm:pt modelId="{08B22516-1892-4E30-AB4E-00504B7D9980}" type="parTrans" cxnId="{76D21F32-4E99-4E3F-BAF6-3F736AB1B2A7}">
      <dgm:prSet/>
      <dgm:spPr/>
      <dgm:t>
        <a:bodyPr/>
        <a:lstStyle/>
        <a:p>
          <a:endParaRPr lang="en-GB"/>
        </a:p>
      </dgm:t>
    </dgm:pt>
    <dgm:pt modelId="{C1D7CAAD-E7C4-4E96-B4FA-FB76D94E9F63}" type="sibTrans" cxnId="{76D21F32-4E99-4E3F-BAF6-3F736AB1B2A7}">
      <dgm:prSet/>
      <dgm:spPr/>
      <dgm:t>
        <a:bodyPr/>
        <a:lstStyle/>
        <a:p>
          <a:endParaRPr lang="en-GB"/>
        </a:p>
      </dgm:t>
    </dgm:pt>
    <dgm:pt modelId="{638326C0-DCEF-4812-ABE3-BD343D25698C}" type="pres">
      <dgm:prSet presAssocID="{05F28548-23F5-4143-AF46-0E224BE3788C}" presName="Name0" presStyleCnt="0">
        <dgm:presLayoutVars>
          <dgm:chMax val="7"/>
          <dgm:chPref val="7"/>
          <dgm:dir/>
        </dgm:presLayoutVars>
      </dgm:prSet>
      <dgm:spPr/>
    </dgm:pt>
    <dgm:pt modelId="{B61115F0-42E7-41D9-9A3C-4597BA47E496}" type="pres">
      <dgm:prSet presAssocID="{05F28548-23F5-4143-AF46-0E224BE3788C}" presName="Name1" presStyleCnt="0"/>
      <dgm:spPr/>
    </dgm:pt>
    <dgm:pt modelId="{9ED28EAE-A972-4B7E-8E78-D287669F22BB}" type="pres">
      <dgm:prSet presAssocID="{05F28548-23F5-4143-AF46-0E224BE3788C}" presName="cycle" presStyleCnt="0"/>
      <dgm:spPr/>
    </dgm:pt>
    <dgm:pt modelId="{2A80F779-7D00-407E-B395-3B6D4D636423}" type="pres">
      <dgm:prSet presAssocID="{05F28548-23F5-4143-AF46-0E224BE3788C}" presName="srcNode" presStyleLbl="node1" presStyleIdx="0" presStyleCnt="3"/>
      <dgm:spPr/>
    </dgm:pt>
    <dgm:pt modelId="{34A9D29A-C5C9-4F2C-9ECA-759BD26FE459}" type="pres">
      <dgm:prSet presAssocID="{05F28548-23F5-4143-AF46-0E224BE3788C}" presName="conn" presStyleLbl="parChTrans1D2" presStyleIdx="0" presStyleCnt="1"/>
      <dgm:spPr/>
    </dgm:pt>
    <dgm:pt modelId="{AB8B24F0-9AE9-4C09-B029-2502D4F8737E}" type="pres">
      <dgm:prSet presAssocID="{05F28548-23F5-4143-AF46-0E224BE3788C}" presName="extraNode" presStyleLbl="node1" presStyleIdx="0" presStyleCnt="3"/>
      <dgm:spPr/>
    </dgm:pt>
    <dgm:pt modelId="{1BEF5818-4D7A-4213-9B86-1B9660D5DF66}" type="pres">
      <dgm:prSet presAssocID="{05F28548-23F5-4143-AF46-0E224BE3788C}" presName="dstNode" presStyleLbl="node1" presStyleIdx="0" presStyleCnt="3"/>
      <dgm:spPr/>
    </dgm:pt>
    <dgm:pt modelId="{B82703D2-DFB5-471E-8917-789FC5DEA907}" type="pres">
      <dgm:prSet presAssocID="{23030483-7B9C-4FD4-A2F6-DD94DE1A67E0}" presName="text_1" presStyleLbl="node1" presStyleIdx="0" presStyleCnt="3">
        <dgm:presLayoutVars>
          <dgm:bulletEnabled val="1"/>
        </dgm:presLayoutVars>
      </dgm:prSet>
      <dgm:spPr/>
    </dgm:pt>
    <dgm:pt modelId="{2057944E-FDA7-4726-A77D-F50C6026A04C}" type="pres">
      <dgm:prSet presAssocID="{23030483-7B9C-4FD4-A2F6-DD94DE1A67E0}" presName="accent_1" presStyleCnt="0"/>
      <dgm:spPr/>
    </dgm:pt>
    <dgm:pt modelId="{63E4B3C2-C94C-4807-98A8-6E550032F7C0}" type="pres">
      <dgm:prSet presAssocID="{23030483-7B9C-4FD4-A2F6-DD94DE1A67E0}" presName="accentRepeatNode" presStyleLbl="solidFgAcc1" presStyleIdx="0" presStyleCnt="3"/>
      <dgm:spPr>
        <a:blipFill rotWithShape="0">
          <a:blip xmlns:r="http://schemas.openxmlformats.org/officeDocument/2006/relationships" r:embed="rId1"/>
          <a:srcRect/>
          <a:stretch>
            <a:fillRect l="-19000" r="-19000"/>
          </a:stretch>
        </a:blipFill>
      </dgm:spPr>
    </dgm:pt>
    <dgm:pt modelId="{93FFCF03-3E65-4AB2-8C87-375CCFDB50EC}" type="pres">
      <dgm:prSet presAssocID="{D2ECD6F7-2BDA-4814-80DE-1351AFAC5272}" presName="text_2" presStyleLbl="node1" presStyleIdx="1" presStyleCnt="3">
        <dgm:presLayoutVars>
          <dgm:bulletEnabled val="1"/>
        </dgm:presLayoutVars>
      </dgm:prSet>
      <dgm:spPr/>
    </dgm:pt>
    <dgm:pt modelId="{51C2C631-081D-4D82-967B-8F9AEF34A333}" type="pres">
      <dgm:prSet presAssocID="{D2ECD6F7-2BDA-4814-80DE-1351AFAC5272}" presName="accent_2" presStyleCnt="0"/>
      <dgm:spPr/>
    </dgm:pt>
    <dgm:pt modelId="{E4B2C536-358E-4AD9-BE39-1652992E9C90}" type="pres">
      <dgm:prSet presAssocID="{D2ECD6F7-2BDA-4814-80DE-1351AFAC5272}" presName="accentRepeatNode" presStyleLbl="solidFgAcc1" presStyleIdx="1" presStyleCnt="3"/>
      <dgm:spPr>
        <a:blipFill rotWithShape="0">
          <a:blip xmlns:r="http://schemas.openxmlformats.org/officeDocument/2006/relationships" r:embed="rId2"/>
          <a:srcRect/>
          <a:stretch>
            <a:fillRect l="-25000" r="-25000"/>
          </a:stretch>
        </a:blipFill>
      </dgm:spPr>
    </dgm:pt>
    <dgm:pt modelId="{D1E4DF6D-AC41-48DE-B08A-725212142F88}" type="pres">
      <dgm:prSet presAssocID="{60047608-BD20-4D1C-B8C1-2BA3DBF26342}" presName="text_3" presStyleLbl="node1" presStyleIdx="2" presStyleCnt="3">
        <dgm:presLayoutVars>
          <dgm:bulletEnabled val="1"/>
        </dgm:presLayoutVars>
      </dgm:prSet>
      <dgm:spPr/>
    </dgm:pt>
    <dgm:pt modelId="{DDB5637E-DC5D-41FA-A580-276BD9902AFB}" type="pres">
      <dgm:prSet presAssocID="{60047608-BD20-4D1C-B8C1-2BA3DBF26342}" presName="accent_3" presStyleCnt="0"/>
      <dgm:spPr/>
    </dgm:pt>
    <dgm:pt modelId="{38A66EFD-D96D-4DB9-9F88-81B900564F97}" type="pres">
      <dgm:prSet presAssocID="{60047608-BD20-4D1C-B8C1-2BA3DBF26342}" presName="accentRepeatNode" presStyleLbl="solidFgAcc1" presStyleIdx="2" presStyleCnt="3"/>
      <dgm:spPr>
        <a:blipFill rotWithShape="0">
          <a:blip xmlns:r="http://schemas.openxmlformats.org/officeDocument/2006/relationships" r:embed="rId3"/>
          <a:srcRect/>
          <a:stretch>
            <a:fillRect l="-34000" r="-34000"/>
          </a:stretch>
        </a:blipFill>
      </dgm:spPr>
    </dgm:pt>
  </dgm:ptLst>
  <dgm:cxnLst>
    <dgm:cxn modelId="{76D21F32-4E99-4E3F-BAF6-3F736AB1B2A7}" srcId="{05F28548-23F5-4143-AF46-0E224BE3788C}" destId="{60047608-BD20-4D1C-B8C1-2BA3DBF26342}" srcOrd="2" destOrd="0" parTransId="{08B22516-1892-4E30-AB4E-00504B7D9980}" sibTransId="{C1D7CAAD-E7C4-4E96-B4FA-FB76D94E9F63}"/>
    <dgm:cxn modelId="{CED72332-9917-4262-AF27-B667DB922213}" type="presOf" srcId="{8AF56EAD-C9EA-4FBC-99A5-5A8C5EC766DB}" destId="{34A9D29A-C5C9-4F2C-9ECA-759BD26FE459}" srcOrd="0" destOrd="0" presId="urn:microsoft.com/office/officeart/2008/layout/VerticalCurvedList"/>
    <dgm:cxn modelId="{6D81EA9B-6A89-41D7-9737-D7D7B6F01ECB}" srcId="{05F28548-23F5-4143-AF46-0E224BE3788C}" destId="{23030483-7B9C-4FD4-A2F6-DD94DE1A67E0}" srcOrd="0" destOrd="0" parTransId="{DF224965-B385-4BB8-A393-BCAE4AE03C76}" sibTransId="{8AF56EAD-C9EA-4FBC-99A5-5A8C5EC766DB}"/>
    <dgm:cxn modelId="{DDF7E2AF-5747-45CA-97C1-9C3540EB061A}" type="presOf" srcId="{D2ECD6F7-2BDA-4814-80DE-1351AFAC5272}" destId="{93FFCF03-3E65-4AB2-8C87-375CCFDB50EC}" srcOrd="0" destOrd="0" presId="urn:microsoft.com/office/officeart/2008/layout/VerticalCurvedList"/>
    <dgm:cxn modelId="{781424C4-2591-42D7-8495-40C99F3B9EE6}" type="presOf" srcId="{05F28548-23F5-4143-AF46-0E224BE3788C}" destId="{638326C0-DCEF-4812-ABE3-BD343D25698C}" srcOrd="0" destOrd="0" presId="urn:microsoft.com/office/officeart/2008/layout/VerticalCurvedList"/>
    <dgm:cxn modelId="{DC578FCB-E970-4748-B9F9-6D661E1D8EAD}" type="presOf" srcId="{23030483-7B9C-4FD4-A2F6-DD94DE1A67E0}" destId="{B82703D2-DFB5-471E-8917-789FC5DEA907}" srcOrd="0" destOrd="0" presId="urn:microsoft.com/office/officeart/2008/layout/VerticalCurvedList"/>
    <dgm:cxn modelId="{9A3ED0E6-70E7-47F1-BAC9-C29A86A79533}" type="presOf" srcId="{60047608-BD20-4D1C-B8C1-2BA3DBF26342}" destId="{D1E4DF6D-AC41-48DE-B08A-725212142F88}" srcOrd="0" destOrd="0" presId="urn:microsoft.com/office/officeart/2008/layout/VerticalCurvedList"/>
    <dgm:cxn modelId="{F81777FC-9F2C-4E20-BCC0-EB5250AFAC84}" srcId="{05F28548-23F5-4143-AF46-0E224BE3788C}" destId="{D2ECD6F7-2BDA-4814-80DE-1351AFAC5272}" srcOrd="1" destOrd="0" parTransId="{5945B01E-0086-467F-8D71-1A8C18BCCDD3}" sibTransId="{68467261-A5E1-480D-8E08-B35E8967CE6A}"/>
    <dgm:cxn modelId="{AF837D67-E196-4C28-8DF8-5E7BCBD6D0F3}" type="presParOf" srcId="{638326C0-DCEF-4812-ABE3-BD343D25698C}" destId="{B61115F0-42E7-41D9-9A3C-4597BA47E496}" srcOrd="0" destOrd="0" presId="urn:microsoft.com/office/officeart/2008/layout/VerticalCurvedList"/>
    <dgm:cxn modelId="{00C15147-B788-41D1-B4E2-367050404B3C}" type="presParOf" srcId="{B61115F0-42E7-41D9-9A3C-4597BA47E496}" destId="{9ED28EAE-A972-4B7E-8E78-D287669F22BB}" srcOrd="0" destOrd="0" presId="urn:microsoft.com/office/officeart/2008/layout/VerticalCurvedList"/>
    <dgm:cxn modelId="{CB1B007C-B6EC-4516-98BE-D1277723156E}" type="presParOf" srcId="{9ED28EAE-A972-4B7E-8E78-D287669F22BB}" destId="{2A80F779-7D00-407E-B395-3B6D4D636423}" srcOrd="0" destOrd="0" presId="urn:microsoft.com/office/officeart/2008/layout/VerticalCurvedList"/>
    <dgm:cxn modelId="{0F22D16C-A698-435A-BADD-45D70D4C5354}" type="presParOf" srcId="{9ED28EAE-A972-4B7E-8E78-D287669F22BB}" destId="{34A9D29A-C5C9-4F2C-9ECA-759BD26FE459}" srcOrd="1" destOrd="0" presId="urn:microsoft.com/office/officeart/2008/layout/VerticalCurvedList"/>
    <dgm:cxn modelId="{7601320A-F60B-491B-8BA2-63FC0604240D}" type="presParOf" srcId="{9ED28EAE-A972-4B7E-8E78-D287669F22BB}" destId="{AB8B24F0-9AE9-4C09-B029-2502D4F8737E}" srcOrd="2" destOrd="0" presId="urn:microsoft.com/office/officeart/2008/layout/VerticalCurvedList"/>
    <dgm:cxn modelId="{0F17C443-632C-4DE0-899D-394FAC4E8E1A}" type="presParOf" srcId="{9ED28EAE-A972-4B7E-8E78-D287669F22BB}" destId="{1BEF5818-4D7A-4213-9B86-1B9660D5DF66}" srcOrd="3" destOrd="0" presId="urn:microsoft.com/office/officeart/2008/layout/VerticalCurvedList"/>
    <dgm:cxn modelId="{F4AD9567-A952-4E1D-A851-71110CD75442}" type="presParOf" srcId="{B61115F0-42E7-41D9-9A3C-4597BA47E496}" destId="{B82703D2-DFB5-471E-8917-789FC5DEA907}" srcOrd="1" destOrd="0" presId="urn:microsoft.com/office/officeart/2008/layout/VerticalCurvedList"/>
    <dgm:cxn modelId="{01F57FD7-7A7A-4DC3-85E4-8341A24F2DE4}" type="presParOf" srcId="{B61115F0-42E7-41D9-9A3C-4597BA47E496}" destId="{2057944E-FDA7-4726-A77D-F50C6026A04C}" srcOrd="2" destOrd="0" presId="urn:microsoft.com/office/officeart/2008/layout/VerticalCurvedList"/>
    <dgm:cxn modelId="{301E2548-06D0-41BB-94AA-1966CB58E214}" type="presParOf" srcId="{2057944E-FDA7-4726-A77D-F50C6026A04C}" destId="{63E4B3C2-C94C-4807-98A8-6E550032F7C0}" srcOrd="0" destOrd="0" presId="urn:microsoft.com/office/officeart/2008/layout/VerticalCurvedList"/>
    <dgm:cxn modelId="{7CC24EE0-B915-4FCD-91C1-09F09AA1AC1F}" type="presParOf" srcId="{B61115F0-42E7-41D9-9A3C-4597BA47E496}" destId="{93FFCF03-3E65-4AB2-8C87-375CCFDB50EC}" srcOrd="3" destOrd="0" presId="urn:microsoft.com/office/officeart/2008/layout/VerticalCurvedList"/>
    <dgm:cxn modelId="{B4BCD1C7-2079-4D62-BD50-328717A09DE0}" type="presParOf" srcId="{B61115F0-42E7-41D9-9A3C-4597BA47E496}" destId="{51C2C631-081D-4D82-967B-8F9AEF34A333}" srcOrd="4" destOrd="0" presId="urn:microsoft.com/office/officeart/2008/layout/VerticalCurvedList"/>
    <dgm:cxn modelId="{6C56387F-8497-49FD-89AD-8E97DF0C2D43}" type="presParOf" srcId="{51C2C631-081D-4D82-967B-8F9AEF34A333}" destId="{E4B2C536-358E-4AD9-BE39-1652992E9C90}" srcOrd="0" destOrd="0" presId="urn:microsoft.com/office/officeart/2008/layout/VerticalCurvedList"/>
    <dgm:cxn modelId="{4E005509-3D15-44E7-B3EB-9F9123B2BBA7}" type="presParOf" srcId="{B61115F0-42E7-41D9-9A3C-4597BA47E496}" destId="{D1E4DF6D-AC41-48DE-B08A-725212142F88}" srcOrd="5" destOrd="0" presId="urn:microsoft.com/office/officeart/2008/layout/VerticalCurvedList"/>
    <dgm:cxn modelId="{FEF3F98F-9334-4100-A2EF-9ABC8080D11D}" type="presParOf" srcId="{B61115F0-42E7-41D9-9A3C-4597BA47E496}" destId="{DDB5637E-DC5D-41FA-A580-276BD9902AFB}" srcOrd="6" destOrd="0" presId="urn:microsoft.com/office/officeart/2008/layout/VerticalCurvedList"/>
    <dgm:cxn modelId="{ACB5F4A4-4FDE-4C45-94B6-AFA1E038CA3B}" type="presParOf" srcId="{DDB5637E-DC5D-41FA-A580-276BD9902AFB}" destId="{38A66EFD-D96D-4DB9-9F88-81B900564F97}" srcOrd="0" destOrd="0" presId="urn:microsoft.com/office/officeart/2008/layout/VerticalCurv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9E99A1F-9EE4-4E1D-A8AD-8FBE5C20113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7DA45F-D7DE-4D59-BC52-2D1D8A6852BD}">
      <dgm:prSet custT="1"/>
      <dgm:spPr/>
      <dgm:t>
        <a:bodyPr/>
        <a:lstStyle/>
        <a:p>
          <a:pPr>
            <a:lnSpc>
              <a:spcPct val="100000"/>
            </a:lnSpc>
          </a:pPr>
          <a:r>
            <a:rPr lang="en-GB" sz="1600" dirty="0"/>
            <a:t>Customer facing staff are key in reflecting the corporate brand.</a:t>
          </a:r>
          <a:endParaRPr lang="en-US" sz="1600" dirty="0"/>
        </a:p>
      </dgm:t>
    </dgm:pt>
    <dgm:pt modelId="{A44B86B8-F28B-4B8F-8F3A-A82348DAD636}" type="parTrans" cxnId="{E98EC71F-1C82-412A-A7E9-748C75A82B89}">
      <dgm:prSet/>
      <dgm:spPr/>
      <dgm:t>
        <a:bodyPr/>
        <a:lstStyle/>
        <a:p>
          <a:endParaRPr lang="en-US"/>
        </a:p>
      </dgm:t>
    </dgm:pt>
    <dgm:pt modelId="{FAE95F4B-4D01-4EE5-9381-3B21F8FD42BE}" type="sibTrans" cxnId="{E98EC71F-1C82-412A-A7E9-748C75A82B89}">
      <dgm:prSet/>
      <dgm:spPr/>
      <dgm:t>
        <a:bodyPr/>
        <a:lstStyle/>
        <a:p>
          <a:pPr>
            <a:lnSpc>
              <a:spcPct val="100000"/>
            </a:lnSpc>
          </a:pPr>
          <a:endParaRPr lang="en-US"/>
        </a:p>
      </dgm:t>
    </dgm:pt>
    <dgm:pt modelId="{771CA05A-81BE-4AE8-ABF5-1349270C782E}">
      <dgm:prSet custT="1"/>
      <dgm:spPr/>
      <dgm:t>
        <a:bodyPr/>
        <a:lstStyle/>
        <a:p>
          <a:pPr>
            <a:lnSpc>
              <a:spcPct val="100000"/>
            </a:lnSpc>
          </a:pPr>
          <a:r>
            <a:rPr lang="en-GB" sz="1600" dirty="0"/>
            <a:t>They help make the service look attractive to the customer.</a:t>
          </a:r>
          <a:endParaRPr lang="en-US" sz="1600" dirty="0"/>
        </a:p>
      </dgm:t>
    </dgm:pt>
    <dgm:pt modelId="{72712D46-2608-49C5-99EC-AA197539840B}" type="parTrans" cxnId="{2D99062A-8644-4B5D-B589-FE3EDC9C7767}">
      <dgm:prSet/>
      <dgm:spPr/>
      <dgm:t>
        <a:bodyPr/>
        <a:lstStyle/>
        <a:p>
          <a:endParaRPr lang="en-US"/>
        </a:p>
      </dgm:t>
    </dgm:pt>
    <dgm:pt modelId="{2D40A820-C70C-4190-8020-ECDC0BEA67EC}" type="sibTrans" cxnId="{2D99062A-8644-4B5D-B589-FE3EDC9C7767}">
      <dgm:prSet/>
      <dgm:spPr/>
      <dgm:t>
        <a:bodyPr/>
        <a:lstStyle/>
        <a:p>
          <a:pPr>
            <a:lnSpc>
              <a:spcPct val="100000"/>
            </a:lnSpc>
          </a:pPr>
          <a:endParaRPr lang="en-US"/>
        </a:p>
      </dgm:t>
    </dgm:pt>
    <dgm:pt modelId="{282EA72E-5287-4AB7-A083-CDE470AE6180}">
      <dgm:prSet custT="1"/>
      <dgm:spPr/>
      <dgm:t>
        <a:bodyPr/>
        <a:lstStyle/>
        <a:p>
          <a:pPr>
            <a:lnSpc>
              <a:spcPct val="100000"/>
            </a:lnSpc>
          </a:pPr>
          <a:r>
            <a:rPr lang="en-GB" sz="1600" dirty="0"/>
            <a:t>Increasing customer loyalty through good customer service. </a:t>
          </a:r>
          <a:endParaRPr lang="en-US" sz="1600" dirty="0"/>
        </a:p>
      </dgm:t>
    </dgm:pt>
    <dgm:pt modelId="{4157F7D2-96A3-4D39-B3EB-0D9F6E4B8CE8}" type="parTrans" cxnId="{FC6685F0-C5CF-46EA-8314-39B01422E6E1}">
      <dgm:prSet/>
      <dgm:spPr/>
      <dgm:t>
        <a:bodyPr/>
        <a:lstStyle/>
        <a:p>
          <a:endParaRPr lang="en-US"/>
        </a:p>
      </dgm:t>
    </dgm:pt>
    <dgm:pt modelId="{54157995-064E-4E42-9911-3F70370837E6}" type="sibTrans" cxnId="{FC6685F0-C5CF-46EA-8314-39B01422E6E1}">
      <dgm:prSet/>
      <dgm:spPr/>
      <dgm:t>
        <a:bodyPr/>
        <a:lstStyle/>
        <a:p>
          <a:pPr>
            <a:lnSpc>
              <a:spcPct val="100000"/>
            </a:lnSpc>
          </a:pPr>
          <a:endParaRPr lang="en-US"/>
        </a:p>
      </dgm:t>
    </dgm:pt>
    <dgm:pt modelId="{FE220C49-7214-4A8B-9719-082145694326}">
      <dgm:prSet custT="1"/>
      <dgm:spPr/>
      <dgm:t>
        <a:bodyPr/>
        <a:lstStyle/>
        <a:p>
          <a:pPr>
            <a:lnSpc>
              <a:spcPct val="100000"/>
            </a:lnSpc>
          </a:pPr>
          <a:r>
            <a:rPr lang="en-GB" sz="1600" dirty="0"/>
            <a:t>Increasing competitive advantage through good customer service. </a:t>
          </a:r>
          <a:endParaRPr lang="en-US" sz="1600" dirty="0"/>
        </a:p>
      </dgm:t>
    </dgm:pt>
    <dgm:pt modelId="{1EDCD059-8847-44F7-9EB4-45D3B5EF9C69}" type="parTrans" cxnId="{BE80FF29-3F35-4B08-AF7A-10B62EF37658}">
      <dgm:prSet/>
      <dgm:spPr/>
      <dgm:t>
        <a:bodyPr/>
        <a:lstStyle/>
        <a:p>
          <a:endParaRPr lang="en-US"/>
        </a:p>
      </dgm:t>
    </dgm:pt>
    <dgm:pt modelId="{A040535D-E1F7-4229-B070-7C2A41629E53}" type="sibTrans" cxnId="{BE80FF29-3F35-4B08-AF7A-10B62EF37658}">
      <dgm:prSet/>
      <dgm:spPr/>
      <dgm:t>
        <a:bodyPr/>
        <a:lstStyle/>
        <a:p>
          <a:pPr>
            <a:lnSpc>
              <a:spcPct val="100000"/>
            </a:lnSpc>
          </a:pPr>
          <a:endParaRPr lang="en-US"/>
        </a:p>
      </dgm:t>
    </dgm:pt>
    <dgm:pt modelId="{5210F92E-303F-46D1-95D6-AB5B2A3B0684}">
      <dgm:prSet custT="1"/>
      <dgm:spPr/>
      <dgm:t>
        <a:bodyPr/>
        <a:lstStyle/>
        <a:p>
          <a:pPr>
            <a:lnSpc>
              <a:spcPct val="100000"/>
            </a:lnSpc>
          </a:pPr>
          <a:r>
            <a:rPr lang="en-GB" sz="1600" dirty="0"/>
            <a:t>Educating customers on how to use the service correctly to increase satisfaction.</a:t>
          </a:r>
          <a:endParaRPr lang="en-US" sz="1600" dirty="0"/>
        </a:p>
      </dgm:t>
    </dgm:pt>
    <dgm:pt modelId="{D950F088-EE58-4BA7-9194-675B12DE5544}" type="parTrans" cxnId="{4FEFFCB4-2672-45AF-A902-90B6E8CE92BB}">
      <dgm:prSet/>
      <dgm:spPr/>
      <dgm:t>
        <a:bodyPr/>
        <a:lstStyle/>
        <a:p>
          <a:endParaRPr lang="en-US"/>
        </a:p>
      </dgm:t>
    </dgm:pt>
    <dgm:pt modelId="{A91697C1-ABE7-43F2-8F91-C5C986310733}" type="sibTrans" cxnId="{4FEFFCB4-2672-45AF-A902-90B6E8CE92BB}">
      <dgm:prSet/>
      <dgm:spPr/>
      <dgm:t>
        <a:bodyPr/>
        <a:lstStyle/>
        <a:p>
          <a:endParaRPr lang="en-US"/>
        </a:p>
      </dgm:t>
    </dgm:pt>
    <dgm:pt modelId="{07A5917E-1B9B-4491-BB08-DDFA53515F69}" type="pres">
      <dgm:prSet presAssocID="{89E99A1F-9EE4-4E1D-A8AD-8FBE5C201139}" presName="root" presStyleCnt="0">
        <dgm:presLayoutVars>
          <dgm:dir/>
          <dgm:resizeHandles val="exact"/>
        </dgm:presLayoutVars>
      </dgm:prSet>
      <dgm:spPr/>
    </dgm:pt>
    <dgm:pt modelId="{2E241475-11F8-4F2C-ADF2-8B2373C5224A}" type="pres">
      <dgm:prSet presAssocID="{047DA45F-D7DE-4D59-BC52-2D1D8A6852BD}" presName="compNode" presStyleCnt="0"/>
      <dgm:spPr/>
    </dgm:pt>
    <dgm:pt modelId="{91DDD7DD-DD2E-463D-9229-F03465D0B31B}" type="pres">
      <dgm:prSet presAssocID="{047DA45F-D7DE-4D59-BC52-2D1D8A6852B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With Person"/>
        </a:ext>
      </dgm:extLst>
    </dgm:pt>
    <dgm:pt modelId="{0EA2E00E-BD41-4566-8388-EF107693BAFB}" type="pres">
      <dgm:prSet presAssocID="{047DA45F-D7DE-4D59-BC52-2D1D8A6852BD}" presName="spaceRect" presStyleCnt="0"/>
      <dgm:spPr/>
    </dgm:pt>
    <dgm:pt modelId="{FD03ECFD-E846-481C-A849-8BA4D02E25DA}" type="pres">
      <dgm:prSet presAssocID="{047DA45F-D7DE-4D59-BC52-2D1D8A6852BD}" presName="textRect" presStyleLbl="revTx" presStyleIdx="0" presStyleCnt="5">
        <dgm:presLayoutVars>
          <dgm:chMax val="1"/>
          <dgm:chPref val="1"/>
        </dgm:presLayoutVars>
      </dgm:prSet>
      <dgm:spPr/>
    </dgm:pt>
    <dgm:pt modelId="{1DA38D26-7F33-48A7-866A-DE9C5C453237}" type="pres">
      <dgm:prSet presAssocID="{FAE95F4B-4D01-4EE5-9381-3B21F8FD42BE}" presName="sibTrans" presStyleCnt="0"/>
      <dgm:spPr/>
    </dgm:pt>
    <dgm:pt modelId="{93EDB562-B94D-4B9E-8E8C-D9003C41FC37}" type="pres">
      <dgm:prSet presAssocID="{771CA05A-81BE-4AE8-ABF5-1349270C782E}" presName="compNode" presStyleCnt="0"/>
      <dgm:spPr/>
    </dgm:pt>
    <dgm:pt modelId="{856C7E32-5128-4A54-9373-EAEE1E3C2703}" type="pres">
      <dgm:prSet presAssocID="{771CA05A-81BE-4AE8-ABF5-1349270C78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84E83D48-D03F-44BB-9927-DA78826AE94A}" type="pres">
      <dgm:prSet presAssocID="{771CA05A-81BE-4AE8-ABF5-1349270C782E}" presName="spaceRect" presStyleCnt="0"/>
      <dgm:spPr/>
    </dgm:pt>
    <dgm:pt modelId="{67BB5717-87B5-4E7C-AF5C-0A17A4D34DAE}" type="pres">
      <dgm:prSet presAssocID="{771CA05A-81BE-4AE8-ABF5-1349270C782E}" presName="textRect" presStyleLbl="revTx" presStyleIdx="1" presStyleCnt="5">
        <dgm:presLayoutVars>
          <dgm:chMax val="1"/>
          <dgm:chPref val="1"/>
        </dgm:presLayoutVars>
      </dgm:prSet>
      <dgm:spPr/>
    </dgm:pt>
    <dgm:pt modelId="{2B987BD1-0D07-4303-8A6B-7620798B967A}" type="pres">
      <dgm:prSet presAssocID="{2D40A820-C70C-4190-8020-ECDC0BEA67EC}" presName="sibTrans" presStyleCnt="0"/>
      <dgm:spPr/>
    </dgm:pt>
    <dgm:pt modelId="{243B68DE-D3F1-4066-AC80-521857597DF5}" type="pres">
      <dgm:prSet presAssocID="{282EA72E-5287-4AB7-A083-CDE470AE6180}" presName="compNode" presStyleCnt="0"/>
      <dgm:spPr/>
    </dgm:pt>
    <dgm:pt modelId="{529A2E48-9EA7-4A5C-BE85-52A3293B0E9F}" type="pres">
      <dgm:prSet presAssocID="{282EA72E-5287-4AB7-A083-CDE470AE61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re With Person"/>
        </a:ext>
      </dgm:extLst>
    </dgm:pt>
    <dgm:pt modelId="{108B627E-B3BE-4D55-92F6-A456F0C5B743}" type="pres">
      <dgm:prSet presAssocID="{282EA72E-5287-4AB7-A083-CDE470AE6180}" presName="spaceRect" presStyleCnt="0"/>
      <dgm:spPr/>
    </dgm:pt>
    <dgm:pt modelId="{F9CBDD64-607F-4B02-8E88-8508A88377E1}" type="pres">
      <dgm:prSet presAssocID="{282EA72E-5287-4AB7-A083-CDE470AE6180}" presName="textRect" presStyleLbl="revTx" presStyleIdx="2" presStyleCnt="5">
        <dgm:presLayoutVars>
          <dgm:chMax val="1"/>
          <dgm:chPref val="1"/>
        </dgm:presLayoutVars>
      </dgm:prSet>
      <dgm:spPr/>
    </dgm:pt>
    <dgm:pt modelId="{F8D2FEF0-B3ED-4F7E-BA50-D3BB4C6DB76B}" type="pres">
      <dgm:prSet presAssocID="{54157995-064E-4E42-9911-3F70370837E6}" presName="sibTrans" presStyleCnt="0"/>
      <dgm:spPr/>
    </dgm:pt>
    <dgm:pt modelId="{EFE51048-7B2A-4F84-83A3-22A17E9AC621}" type="pres">
      <dgm:prSet presAssocID="{FE220C49-7214-4A8B-9719-082145694326}" presName="compNode" presStyleCnt="0"/>
      <dgm:spPr/>
    </dgm:pt>
    <dgm:pt modelId="{9A4FD89B-9B26-49B1-8429-8F818A6698A2}" type="pres">
      <dgm:prSet presAssocID="{FE220C49-7214-4A8B-9719-08214569432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3A4A7172-5FDA-45A9-AA05-233686EB12CA}" type="pres">
      <dgm:prSet presAssocID="{FE220C49-7214-4A8B-9719-082145694326}" presName="spaceRect" presStyleCnt="0"/>
      <dgm:spPr/>
    </dgm:pt>
    <dgm:pt modelId="{C6917544-B1EC-4C7A-B156-4F76AE4A19CF}" type="pres">
      <dgm:prSet presAssocID="{FE220C49-7214-4A8B-9719-082145694326}" presName="textRect" presStyleLbl="revTx" presStyleIdx="3" presStyleCnt="5">
        <dgm:presLayoutVars>
          <dgm:chMax val="1"/>
          <dgm:chPref val="1"/>
        </dgm:presLayoutVars>
      </dgm:prSet>
      <dgm:spPr/>
    </dgm:pt>
    <dgm:pt modelId="{6D21AD57-E416-4999-B593-7E5B8A944337}" type="pres">
      <dgm:prSet presAssocID="{A040535D-E1F7-4229-B070-7C2A41629E53}" presName="sibTrans" presStyleCnt="0"/>
      <dgm:spPr/>
    </dgm:pt>
    <dgm:pt modelId="{0B3E0DE4-56D2-4339-B6F3-838C448906CE}" type="pres">
      <dgm:prSet presAssocID="{5210F92E-303F-46D1-95D6-AB5B2A3B0684}" presName="compNode" presStyleCnt="0"/>
      <dgm:spPr/>
    </dgm:pt>
    <dgm:pt modelId="{77AE1D11-D6B2-4570-9E7C-646D87DA620E}" type="pres">
      <dgm:prSet presAssocID="{5210F92E-303F-46D1-95D6-AB5B2A3B068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13488EFF-E76B-4A7E-AC81-EBF0DD2C98AA}" type="pres">
      <dgm:prSet presAssocID="{5210F92E-303F-46D1-95D6-AB5B2A3B0684}" presName="spaceRect" presStyleCnt="0"/>
      <dgm:spPr/>
    </dgm:pt>
    <dgm:pt modelId="{1C35C6CC-390C-47B2-AF8A-CBE438076496}" type="pres">
      <dgm:prSet presAssocID="{5210F92E-303F-46D1-95D6-AB5B2A3B0684}" presName="textRect" presStyleLbl="revTx" presStyleIdx="4" presStyleCnt="5">
        <dgm:presLayoutVars>
          <dgm:chMax val="1"/>
          <dgm:chPref val="1"/>
        </dgm:presLayoutVars>
      </dgm:prSet>
      <dgm:spPr/>
    </dgm:pt>
  </dgm:ptLst>
  <dgm:cxnLst>
    <dgm:cxn modelId="{C2927400-E602-4C8C-934E-C7706F59C056}" type="presOf" srcId="{5210F92E-303F-46D1-95D6-AB5B2A3B0684}" destId="{1C35C6CC-390C-47B2-AF8A-CBE438076496}" srcOrd="0" destOrd="0" presId="urn:microsoft.com/office/officeart/2018/2/layout/IconLabelList"/>
    <dgm:cxn modelId="{E98EC71F-1C82-412A-A7E9-748C75A82B89}" srcId="{89E99A1F-9EE4-4E1D-A8AD-8FBE5C201139}" destId="{047DA45F-D7DE-4D59-BC52-2D1D8A6852BD}" srcOrd="0" destOrd="0" parTransId="{A44B86B8-F28B-4B8F-8F3A-A82348DAD636}" sibTransId="{FAE95F4B-4D01-4EE5-9381-3B21F8FD42BE}"/>
    <dgm:cxn modelId="{BE80FF29-3F35-4B08-AF7A-10B62EF37658}" srcId="{89E99A1F-9EE4-4E1D-A8AD-8FBE5C201139}" destId="{FE220C49-7214-4A8B-9719-082145694326}" srcOrd="3" destOrd="0" parTransId="{1EDCD059-8847-44F7-9EB4-45D3B5EF9C69}" sibTransId="{A040535D-E1F7-4229-B070-7C2A41629E53}"/>
    <dgm:cxn modelId="{2D99062A-8644-4B5D-B589-FE3EDC9C7767}" srcId="{89E99A1F-9EE4-4E1D-A8AD-8FBE5C201139}" destId="{771CA05A-81BE-4AE8-ABF5-1349270C782E}" srcOrd="1" destOrd="0" parTransId="{72712D46-2608-49C5-99EC-AA197539840B}" sibTransId="{2D40A820-C70C-4190-8020-ECDC0BEA67EC}"/>
    <dgm:cxn modelId="{6C5D7230-C462-4804-A75B-536DD25F5E64}" type="presOf" srcId="{282EA72E-5287-4AB7-A083-CDE470AE6180}" destId="{F9CBDD64-607F-4B02-8E88-8508A88377E1}" srcOrd="0" destOrd="0" presId="urn:microsoft.com/office/officeart/2018/2/layout/IconLabelList"/>
    <dgm:cxn modelId="{A6F99139-52C7-4D97-A5D4-3C2F79831BC4}" type="presOf" srcId="{047DA45F-D7DE-4D59-BC52-2D1D8A6852BD}" destId="{FD03ECFD-E846-481C-A849-8BA4D02E25DA}" srcOrd="0" destOrd="0" presId="urn:microsoft.com/office/officeart/2018/2/layout/IconLabelList"/>
    <dgm:cxn modelId="{4FEFFCB4-2672-45AF-A902-90B6E8CE92BB}" srcId="{89E99A1F-9EE4-4E1D-A8AD-8FBE5C201139}" destId="{5210F92E-303F-46D1-95D6-AB5B2A3B0684}" srcOrd="4" destOrd="0" parTransId="{D950F088-EE58-4BA7-9194-675B12DE5544}" sibTransId="{A91697C1-ABE7-43F2-8F91-C5C986310733}"/>
    <dgm:cxn modelId="{9D8B39E1-0329-4967-BB8A-774A62AF019B}" type="presOf" srcId="{FE220C49-7214-4A8B-9719-082145694326}" destId="{C6917544-B1EC-4C7A-B156-4F76AE4A19CF}" srcOrd="0" destOrd="0" presId="urn:microsoft.com/office/officeart/2018/2/layout/IconLabelList"/>
    <dgm:cxn modelId="{84E9B6E8-3318-4DDE-A80E-4456795E737F}" type="presOf" srcId="{89E99A1F-9EE4-4E1D-A8AD-8FBE5C201139}" destId="{07A5917E-1B9B-4491-BB08-DDFA53515F69}" srcOrd="0" destOrd="0" presId="urn:microsoft.com/office/officeart/2018/2/layout/IconLabelList"/>
    <dgm:cxn modelId="{50FBAEED-B250-4E29-968F-1A9FC1881460}" type="presOf" srcId="{771CA05A-81BE-4AE8-ABF5-1349270C782E}" destId="{67BB5717-87B5-4E7C-AF5C-0A17A4D34DAE}" srcOrd="0" destOrd="0" presId="urn:microsoft.com/office/officeart/2018/2/layout/IconLabelList"/>
    <dgm:cxn modelId="{FC6685F0-C5CF-46EA-8314-39B01422E6E1}" srcId="{89E99A1F-9EE4-4E1D-A8AD-8FBE5C201139}" destId="{282EA72E-5287-4AB7-A083-CDE470AE6180}" srcOrd="2" destOrd="0" parTransId="{4157F7D2-96A3-4D39-B3EB-0D9F6E4B8CE8}" sibTransId="{54157995-064E-4E42-9911-3F70370837E6}"/>
    <dgm:cxn modelId="{FF5C3669-E520-4F6F-84B2-99499DF2D972}" type="presParOf" srcId="{07A5917E-1B9B-4491-BB08-DDFA53515F69}" destId="{2E241475-11F8-4F2C-ADF2-8B2373C5224A}" srcOrd="0" destOrd="0" presId="urn:microsoft.com/office/officeart/2018/2/layout/IconLabelList"/>
    <dgm:cxn modelId="{992A5834-9199-4C3E-9890-431E376035EA}" type="presParOf" srcId="{2E241475-11F8-4F2C-ADF2-8B2373C5224A}" destId="{91DDD7DD-DD2E-463D-9229-F03465D0B31B}" srcOrd="0" destOrd="0" presId="urn:microsoft.com/office/officeart/2018/2/layout/IconLabelList"/>
    <dgm:cxn modelId="{E4F5CB82-7B3E-416C-8842-D294729B3297}" type="presParOf" srcId="{2E241475-11F8-4F2C-ADF2-8B2373C5224A}" destId="{0EA2E00E-BD41-4566-8388-EF107693BAFB}" srcOrd="1" destOrd="0" presId="urn:microsoft.com/office/officeart/2018/2/layout/IconLabelList"/>
    <dgm:cxn modelId="{C7DF5F63-C786-442B-9D1F-C41517B581F6}" type="presParOf" srcId="{2E241475-11F8-4F2C-ADF2-8B2373C5224A}" destId="{FD03ECFD-E846-481C-A849-8BA4D02E25DA}" srcOrd="2" destOrd="0" presId="urn:microsoft.com/office/officeart/2018/2/layout/IconLabelList"/>
    <dgm:cxn modelId="{E81F7CEA-A834-4D57-8242-515EC59A4EE1}" type="presParOf" srcId="{07A5917E-1B9B-4491-BB08-DDFA53515F69}" destId="{1DA38D26-7F33-48A7-866A-DE9C5C453237}" srcOrd="1" destOrd="0" presId="urn:microsoft.com/office/officeart/2018/2/layout/IconLabelList"/>
    <dgm:cxn modelId="{DBC1AA0C-BB85-47E8-87AB-C6FC9B6BC308}" type="presParOf" srcId="{07A5917E-1B9B-4491-BB08-DDFA53515F69}" destId="{93EDB562-B94D-4B9E-8E8C-D9003C41FC37}" srcOrd="2" destOrd="0" presId="urn:microsoft.com/office/officeart/2018/2/layout/IconLabelList"/>
    <dgm:cxn modelId="{C18469CE-55CF-4A03-94A1-A58E29F1C257}" type="presParOf" srcId="{93EDB562-B94D-4B9E-8E8C-D9003C41FC37}" destId="{856C7E32-5128-4A54-9373-EAEE1E3C2703}" srcOrd="0" destOrd="0" presId="urn:microsoft.com/office/officeart/2018/2/layout/IconLabelList"/>
    <dgm:cxn modelId="{5C7505B4-B99C-4AC8-83FB-ED0FB0D4A7FA}" type="presParOf" srcId="{93EDB562-B94D-4B9E-8E8C-D9003C41FC37}" destId="{84E83D48-D03F-44BB-9927-DA78826AE94A}" srcOrd="1" destOrd="0" presId="urn:microsoft.com/office/officeart/2018/2/layout/IconLabelList"/>
    <dgm:cxn modelId="{3205F1D5-A1A2-430C-A79A-4CE0A9A14E9E}" type="presParOf" srcId="{93EDB562-B94D-4B9E-8E8C-D9003C41FC37}" destId="{67BB5717-87B5-4E7C-AF5C-0A17A4D34DAE}" srcOrd="2" destOrd="0" presId="urn:microsoft.com/office/officeart/2018/2/layout/IconLabelList"/>
    <dgm:cxn modelId="{3EEC4AB0-2AAE-4617-81BF-7E58E07F3E44}" type="presParOf" srcId="{07A5917E-1B9B-4491-BB08-DDFA53515F69}" destId="{2B987BD1-0D07-4303-8A6B-7620798B967A}" srcOrd="3" destOrd="0" presId="urn:microsoft.com/office/officeart/2018/2/layout/IconLabelList"/>
    <dgm:cxn modelId="{057C3EE5-694C-442B-B952-01B788BAF8B0}" type="presParOf" srcId="{07A5917E-1B9B-4491-BB08-DDFA53515F69}" destId="{243B68DE-D3F1-4066-AC80-521857597DF5}" srcOrd="4" destOrd="0" presId="urn:microsoft.com/office/officeart/2018/2/layout/IconLabelList"/>
    <dgm:cxn modelId="{88F27CC9-5B0A-4005-8006-FDD7E21BE0B0}" type="presParOf" srcId="{243B68DE-D3F1-4066-AC80-521857597DF5}" destId="{529A2E48-9EA7-4A5C-BE85-52A3293B0E9F}" srcOrd="0" destOrd="0" presId="urn:microsoft.com/office/officeart/2018/2/layout/IconLabelList"/>
    <dgm:cxn modelId="{5432A26F-820A-41D1-B551-E0F7B17B142C}" type="presParOf" srcId="{243B68DE-D3F1-4066-AC80-521857597DF5}" destId="{108B627E-B3BE-4D55-92F6-A456F0C5B743}" srcOrd="1" destOrd="0" presId="urn:microsoft.com/office/officeart/2018/2/layout/IconLabelList"/>
    <dgm:cxn modelId="{824CEF4B-B104-49D2-98E6-456D84B1D2FE}" type="presParOf" srcId="{243B68DE-D3F1-4066-AC80-521857597DF5}" destId="{F9CBDD64-607F-4B02-8E88-8508A88377E1}" srcOrd="2" destOrd="0" presId="urn:microsoft.com/office/officeart/2018/2/layout/IconLabelList"/>
    <dgm:cxn modelId="{7947BEB4-ECD1-4CC7-8121-9326C2967850}" type="presParOf" srcId="{07A5917E-1B9B-4491-BB08-DDFA53515F69}" destId="{F8D2FEF0-B3ED-4F7E-BA50-D3BB4C6DB76B}" srcOrd="5" destOrd="0" presId="urn:microsoft.com/office/officeart/2018/2/layout/IconLabelList"/>
    <dgm:cxn modelId="{FF004B82-F8BD-4A89-89D5-0B40FAE61783}" type="presParOf" srcId="{07A5917E-1B9B-4491-BB08-DDFA53515F69}" destId="{EFE51048-7B2A-4F84-83A3-22A17E9AC621}" srcOrd="6" destOrd="0" presId="urn:microsoft.com/office/officeart/2018/2/layout/IconLabelList"/>
    <dgm:cxn modelId="{26E84DFA-8443-4F03-9D7A-8E2CE81FA7FE}" type="presParOf" srcId="{EFE51048-7B2A-4F84-83A3-22A17E9AC621}" destId="{9A4FD89B-9B26-49B1-8429-8F818A6698A2}" srcOrd="0" destOrd="0" presId="urn:microsoft.com/office/officeart/2018/2/layout/IconLabelList"/>
    <dgm:cxn modelId="{6DAAC9DD-5177-4083-B7EB-144E7CE34432}" type="presParOf" srcId="{EFE51048-7B2A-4F84-83A3-22A17E9AC621}" destId="{3A4A7172-5FDA-45A9-AA05-233686EB12CA}" srcOrd="1" destOrd="0" presId="urn:microsoft.com/office/officeart/2018/2/layout/IconLabelList"/>
    <dgm:cxn modelId="{5F6AB74F-1B7E-41BF-BFDE-D771388504FC}" type="presParOf" srcId="{EFE51048-7B2A-4F84-83A3-22A17E9AC621}" destId="{C6917544-B1EC-4C7A-B156-4F76AE4A19CF}" srcOrd="2" destOrd="0" presId="urn:microsoft.com/office/officeart/2018/2/layout/IconLabelList"/>
    <dgm:cxn modelId="{311F8AE3-C068-4D91-91FC-94BFA92FDB68}" type="presParOf" srcId="{07A5917E-1B9B-4491-BB08-DDFA53515F69}" destId="{6D21AD57-E416-4999-B593-7E5B8A944337}" srcOrd="7" destOrd="0" presId="urn:microsoft.com/office/officeart/2018/2/layout/IconLabelList"/>
    <dgm:cxn modelId="{0F2B325D-513C-4D6B-9B8C-DC2B4065DC9B}" type="presParOf" srcId="{07A5917E-1B9B-4491-BB08-DDFA53515F69}" destId="{0B3E0DE4-56D2-4339-B6F3-838C448906CE}" srcOrd="8" destOrd="0" presId="urn:microsoft.com/office/officeart/2018/2/layout/IconLabelList"/>
    <dgm:cxn modelId="{376F6FCD-702A-4B42-AFB8-B45EDCD612E9}" type="presParOf" srcId="{0B3E0DE4-56D2-4339-B6F3-838C448906CE}" destId="{77AE1D11-D6B2-4570-9E7C-646D87DA620E}" srcOrd="0" destOrd="0" presId="urn:microsoft.com/office/officeart/2018/2/layout/IconLabelList"/>
    <dgm:cxn modelId="{97EBAB21-1698-4AFC-B7AC-2E0C89D61B50}" type="presParOf" srcId="{0B3E0DE4-56D2-4339-B6F3-838C448906CE}" destId="{13488EFF-E76B-4A7E-AC81-EBF0DD2C98AA}" srcOrd="1" destOrd="0" presId="urn:microsoft.com/office/officeart/2018/2/layout/IconLabelList"/>
    <dgm:cxn modelId="{82F87D34-6D8A-491F-8118-4D0AA887C2A5}" type="presParOf" srcId="{0B3E0DE4-56D2-4339-B6F3-838C448906CE}" destId="{1C35C6CC-390C-47B2-AF8A-CBE43807649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911A5D-9B97-4DC5-B720-53FBC820E301}" type="doc">
      <dgm:prSet loTypeId="urn:diagrams.loki3.com/BracketList" loCatId="list" qsTypeId="urn:microsoft.com/office/officeart/2005/8/quickstyle/simple1" qsCatId="simple" csTypeId="urn:microsoft.com/office/officeart/2005/8/colors/accent1_2" csCatId="accent1" phldr="1"/>
      <dgm:spPr/>
      <dgm:t>
        <a:bodyPr/>
        <a:lstStyle/>
        <a:p>
          <a:endParaRPr lang="en-GB"/>
        </a:p>
      </dgm:t>
    </dgm:pt>
    <dgm:pt modelId="{E214DF3E-43BA-4CC5-978C-E7DB321EC113}">
      <dgm:prSet phldrT="[Text]"/>
      <dgm:spPr/>
      <dgm:t>
        <a:bodyPr/>
        <a:lstStyle/>
        <a:p>
          <a:r>
            <a:rPr lang="en-GB" dirty="0"/>
            <a:t>Before sales</a:t>
          </a:r>
        </a:p>
      </dgm:t>
    </dgm:pt>
    <dgm:pt modelId="{33015403-979F-4F1C-B868-7EAC50A9DCEF}" type="parTrans" cxnId="{536F6AE2-6FAE-494F-8391-E722191F48C3}">
      <dgm:prSet/>
      <dgm:spPr/>
      <dgm:t>
        <a:bodyPr/>
        <a:lstStyle/>
        <a:p>
          <a:endParaRPr lang="en-GB"/>
        </a:p>
      </dgm:t>
    </dgm:pt>
    <dgm:pt modelId="{C0BD6BE0-1F7D-4C54-9744-A8D49BF0CEA8}" type="sibTrans" cxnId="{536F6AE2-6FAE-494F-8391-E722191F48C3}">
      <dgm:prSet/>
      <dgm:spPr/>
      <dgm:t>
        <a:bodyPr/>
        <a:lstStyle/>
        <a:p>
          <a:endParaRPr lang="en-GB"/>
        </a:p>
      </dgm:t>
    </dgm:pt>
    <dgm:pt modelId="{E495E37D-D40B-45DB-8C13-B645ADCFA275}">
      <dgm:prSet phldrT="[Text]"/>
      <dgm:spPr/>
      <dgm:t>
        <a:bodyPr/>
        <a:lstStyle/>
        <a:p>
          <a:r>
            <a:rPr lang="en-GB" dirty="0"/>
            <a:t>Information delivery</a:t>
          </a:r>
        </a:p>
      </dgm:t>
    </dgm:pt>
    <dgm:pt modelId="{AD31954D-56CC-40D2-8842-BE163DA64B6E}" type="parTrans" cxnId="{0A2E6885-1BCD-48FF-ABFE-351C48BBB1F5}">
      <dgm:prSet/>
      <dgm:spPr/>
      <dgm:t>
        <a:bodyPr/>
        <a:lstStyle/>
        <a:p>
          <a:endParaRPr lang="en-GB"/>
        </a:p>
      </dgm:t>
    </dgm:pt>
    <dgm:pt modelId="{AE498832-7483-4C96-874A-8BE86227DD3A}" type="sibTrans" cxnId="{0A2E6885-1BCD-48FF-ABFE-351C48BBB1F5}">
      <dgm:prSet/>
      <dgm:spPr/>
      <dgm:t>
        <a:bodyPr/>
        <a:lstStyle/>
        <a:p>
          <a:endParaRPr lang="en-GB"/>
        </a:p>
      </dgm:t>
    </dgm:pt>
    <dgm:pt modelId="{98054966-BBA7-4A03-89B6-4F1FA8EFEED1}">
      <dgm:prSet phldrT="[Text]"/>
      <dgm:spPr/>
      <dgm:t>
        <a:bodyPr/>
        <a:lstStyle/>
        <a:p>
          <a:r>
            <a:rPr lang="en-GB" dirty="0"/>
            <a:t>During sales</a:t>
          </a:r>
        </a:p>
      </dgm:t>
    </dgm:pt>
    <dgm:pt modelId="{78AD197D-4743-4578-8756-5A797D9E149B}" type="parTrans" cxnId="{E2FE8806-F257-4728-A1CB-D6FA9DA603F3}">
      <dgm:prSet/>
      <dgm:spPr/>
      <dgm:t>
        <a:bodyPr/>
        <a:lstStyle/>
        <a:p>
          <a:endParaRPr lang="en-GB"/>
        </a:p>
      </dgm:t>
    </dgm:pt>
    <dgm:pt modelId="{B4AAF127-B355-4D4E-869B-038E708BEB8F}" type="sibTrans" cxnId="{E2FE8806-F257-4728-A1CB-D6FA9DA603F3}">
      <dgm:prSet/>
      <dgm:spPr/>
      <dgm:t>
        <a:bodyPr/>
        <a:lstStyle/>
        <a:p>
          <a:endParaRPr lang="en-GB"/>
        </a:p>
      </dgm:t>
    </dgm:pt>
    <dgm:pt modelId="{4FD6F5B3-D9A6-4CE2-B972-B8488A4C0F03}">
      <dgm:prSet phldrT="[Text]"/>
      <dgm:spPr/>
      <dgm:t>
        <a:bodyPr/>
        <a:lstStyle/>
        <a:p>
          <a:r>
            <a:rPr lang="en-GB" dirty="0"/>
            <a:t>Education and information</a:t>
          </a:r>
        </a:p>
      </dgm:t>
    </dgm:pt>
    <dgm:pt modelId="{8D4D0C30-EA46-4873-9874-3F3BD72E6C63}" type="parTrans" cxnId="{9192A702-368F-4FD8-9602-1093BF77C21F}">
      <dgm:prSet/>
      <dgm:spPr/>
      <dgm:t>
        <a:bodyPr/>
        <a:lstStyle/>
        <a:p>
          <a:endParaRPr lang="en-GB"/>
        </a:p>
      </dgm:t>
    </dgm:pt>
    <dgm:pt modelId="{8074725C-15EF-4306-966F-8C519582035E}" type="sibTrans" cxnId="{9192A702-368F-4FD8-9602-1093BF77C21F}">
      <dgm:prSet/>
      <dgm:spPr/>
      <dgm:t>
        <a:bodyPr/>
        <a:lstStyle/>
        <a:p>
          <a:endParaRPr lang="en-GB"/>
        </a:p>
      </dgm:t>
    </dgm:pt>
    <dgm:pt modelId="{B5B791E7-8DCD-4021-9870-76B3EB6FDEBE}">
      <dgm:prSet phldrT="[Text]"/>
      <dgm:spPr/>
      <dgm:t>
        <a:bodyPr/>
        <a:lstStyle/>
        <a:p>
          <a:r>
            <a:rPr lang="en-GB" dirty="0"/>
            <a:t>After sales </a:t>
          </a:r>
        </a:p>
      </dgm:t>
    </dgm:pt>
    <dgm:pt modelId="{F0F5D787-003B-45A7-B8F9-CA223844CB7F}" type="parTrans" cxnId="{846DF6D0-ACA0-40FF-AB8E-0624643EED97}">
      <dgm:prSet/>
      <dgm:spPr/>
      <dgm:t>
        <a:bodyPr/>
        <a:lstStyle/>
        <a:p>
          <a:endParaRPr lang="en-GB"/>
        </a:p>
      </dgm:t>
    </dgm:pt>
    <dgm:pt modelId="{46BB70F2-31B1-4F6F-BCED-6E2792C591ED}" type="sibTrans" cxnId="{846DF6D0-ACA0-40FF-AB8E-0624643EED97}">
      <dgm:prSet/>
      <dgm:spPr/>
      <dgm:t>
        <a:bodyPr/>
        <a:lstStyle/>
        <a:p>
          <a:endParaRPr lang="en-GB"/>
        </a:p>
      </dgm:t>
    </dgm:pt>
    <dgm:pt modelId="{B1731ACC-6A46-4454-B6B5-9FFDF0ED4996}">
      <dgm:prSet phldrT="[Text]"/>
      <dgm:spPr/>
      <dgm:t>
        <a:bodyPr/>
        <a:lstStyle/>
        <a:p>
          <a:r>
            <a:rPr lang="en-GB" dirty="0"/>
            <a:t>Issue resolution</a:t>
          </a:r>
        </a:p>
      </dgm:t>
    </dgm:pt>
    <dgm:pt modelId="{911311E5-C3FB-42DF-9224-C51E4FB06CF5}" type="parTrans" cxnId="{A9AB8E18-9975-4500-82AD-AD374034E73D}">
      <dgm:prSet/>
      <dgm:spPr/>
      <dgm:t>
        <a:bodyPr/>
        <a:lstStyle/>
        <a:p>
          <a:endParaRPr lang="en-GB"/>
        </a:p>
      </dgm:t>
    </dgm:pt>
    <dgm:pt modelId="{182C4C1A-E73B-4C86-9C21-16BCDFEDBA8E}" type="sibTrans" cxnId="{A9AB8E18-9975-4500-82AD-AD374034E73D}">
      <dgm:prSet/>
      <dgm:spPr/>
      <dgm:t>
        <a:bodyPr/>
        <a:lstStyle/>
        <a:p>
          <a:endParaRPr lang="en-GB"/>
        </a:p>
      </dgm:t>
    </dgm:pt>
    <dgm:pt modelId="{6832D56C-0594-4B0C-88E9-400AE4F2F780}" type="pres">
      <dgm:prSet presAssocID="{14911A5D-9B97-4DC5-B720-53FBC820E301}" presName="Name0" presStyleCnt="0">
        <dgm:presLayoutVars>
          <dgm:dir/>
          <dgm:animLvl val="lvl"/>
          <dgm:resizeHandles val="exact"/>
        </dgm:presLayoutVars>
      </dgm:prSet>
      <dgm:spPr/>
    </dgm:pt>
    <dgm:pt modelId="{983C5383-B7B2-4D5E-AF71-1BF05DD861AF}" type="pres">
      <dgm:prSet presAssocID="{E214DF3E-43BA-4CC5-978C-E7DB321EC113}" presName="linNode" presStyleCnt="0"/>
      <dgm:spPr/>
    </dgm:pt>
    <dgm:pt modelId="{50A57BEC-DB3E-4C39-BE6A-5016D18E66A1}" type="pres">
      <dgm:prSet presAssocID="{E214DF3E-43BA-4CC5-978C-E7DB321EC113}" presName="parTx" presStyleLbl="revTx" presStyleIdx="0" presStyleCnt="3">
        <dgm:presLayoutVars>
          <dgm:chMax val="1"/>
          <dgm:bulletEnabled val="1"/>
        </dgm:presLayoutVars>
      </dgm:prSet>
      <dgm:spPr/>
    </dgm:pt>
    <dgm:pt modelId="{C1749B54-1F63-4F50-B9F4-D962499518EB}" type="pres">
      <dgm:prSet presAssocID="{E214DF3E-43BA-4CC5-978C-E7DB321EC113}" presName="bracket" presStyleLbl="parChTrans1D1" presStyleIdx="0" presStyleCnt="3"/>
      <dgm:spPr/>
    </dgm:pt>
    <dgm:pt modelId="{2AE6F9D9-3E57-45FD-8263-5CBFD2135B0B}" type="pres">
      <dgm:prSet presAssocID="{E214DF3E-43BA-4CC5-978C-E7DB321EC113}" presName="spH" presStyleCnt="0"/>
      <dgm:spPr/>
    </dgm:pt>
    <dgm:pt modelId="{0F79A4B9-63D1-4B33-AE17-7C24C742C904}" type="pres">
      <dgm:prSet presAssocID="{E214DF3E-43BA-4CC5-978C-E7DB321EC113}" presName="desTx" presStyleLbl="node1" presStyleIdx="0" presStyleCnt="3">
        <dgm:presLayoutVars>
          <dgm:bulletEnabled val="1"/>
        </dgm:presLayoutVars>
      </dgm:prSet>
      <dgm:spPr/>
    </dgm:pt>
    <dgm:pt modelId="{105A1129-A3F5-48D4-853C-018A280CE3D2}" type="pres">
      <dgm:prSet presAssocID="{C0BD6BE0-1F7D-4C54-9744-A8D49BF0CEA8}" presName="spV" presStyleCnt="0"/>
      <dgm:spPr/>
    </dgm:pt>
    <dgm:pt modelId="{A4F4417B-D247-46B6-9626-A80AB7702ECD}" type="pres">
      <dgm:prSet presAssocID="{98054966-BBA7-4A03-89B6-4F1FA8EFEED1}" presName="linNode" presStyleCnt="0"/>
      <dgm:spPr/>
    </dgm:pt>
    <dgm:pt modelId="{EB574DDB-75D9-4847-BBBB-745875A80929}" type="pres">
      <dgm:prSet presAssocID="{98054966-BBA7-4A03-89B6-4F1FA8EFEED1}" presName="parTx" presStyleLbl="revTx" presStyleIdx="1" presStyleCnt="3">
        <dgm:presLayoutVars>
          <dgm:chMax val="1"/>
          <dgm:bulletEnabled val="1"/>
        </dgm:presLayoutVars>
      </dgm:prSet>
      <dgm:spPr/>
    </dgm:pt>
    <dgm:pt modelId="{7AC90197-6A88-4EB6-A932-482921E172C4}" type="pres">
      <dgm:prSet presAssocID="{98054966-BBA7-4A03-89B6-4F1FA8EFEED1}" presName="bracket" presStyleLbl="parChTrans1D1" presStyleIdx="1" presStyleCnt="3"/>
      <dgm:spPr/>
    </dgm:pt>
    <dgm:pt modelId="{B54FBDE2-DC8C-4582-AD77-0DDE7E7B39D3}" type="pres">
      <dgm:prSet presAssocID="{98054966-BBA7-4A03-89B6-4F1FA8EFEED1}" presName="spH" presStyleCnt="0"/>
      <dgm:spPr/>
    </dgm:pt>
    <dgm:pt modelId="{5CF31A82-F455-4D44-874D-8C4651748E1C}" type="pres">
      <dgm:prSet presAssocID="{98054966-BBA7-4A03-89B6-4F1FA8EFEED1}" presName="desTx" presStyleLbl="node1" presStyleIdx="1" presStyleCnt="3">
        <dgm:presLayoutVars>
          <dgm:bulletEnabled val="1"/>
        </dgm:presLayoutVars>
      </dgm:prSet>
      <dgm:spPr/>
    </dgm:pt>
    <dgm:pt modelId="{D6DD4B70-E4AD-4A85-ADE4-1ADB96802C36}" type="pres">
      <dgm:prSet presAssocID="{B4AAF127-B355-4D4E-869B-038E708BEB8F}" presName="spV" presStyleCnt="0"/>
      <dgm:spPr/>
    </dgm:pt>
    <dgm:pt modelId="{9C54518C-F6FF-468A-9C65-D6A7A0F94368}" type="pres">
      <dgm:prSet presAssocID="{B5B791E7-8DCD-4021-9870-76B3EB6FDEBE}" presName="linNode" presStyleCnt="0"/>
      <dgm:spPr/>
    </dgm:pt>
    <dgm:pt modelId="{B94B0B26-7D99-4E64-AB65-F0A15050D46F}" type="pres">
      <dgm:prSet presAssocID="{B5B791E7-8DCD-4021-9870-76B3EB6FDEBE}" presName="parTx" presStyleLbl="revTx" presStyleIdx="2" presStyleCnt="3">
        <dgm:presLayoutVars>
          <dgm:chMax val="1"/>
          <dgm:bulletEnabled val="1"/>
        </dgm:presLayoutVars>
      </dgm:prSet>
      <dgm:spPr/>
    </dgm:pt>
    <dgm:pt modelId="{02DF27EA-C220-49F0-8D89-37F8B87D7568}" type="pres">
      <dgm:prSet presAssocID="{B5B791E7-8DCD-4021-9870-76B3EB6FDEBE}" presName="bracket" presStyleLbl="parChTrans1D1" presStyleIdx="2" presStyleCnt="3"/>
      <dgm:spPr/>
    </dgm:pt>
    <dgm:pt modelId="{E12E9C89-D590-49D8-B9DC-A85D6970A62F}" type="pres">
      <dgm:prSet presAssocID="{B5B791E7-8DCD-4021-9870-76B3EB6FDEBE}" presName="spH" presStyleCnt="0"/>
      <dgm:spPr/>
    </dgm:pt>
    <dgm:pt modelId="{5E49CB07-3E36-443D-AC5F-906D4FBECE6C}" type="pres">
      <dgm:prSet presAssocID="{B5B791E7-8DCD-4021-9870-76B3EB6FDEBE}" presName="desTx" presStyleLbl="node1" presStyleIdx="2" presStyleCnt="3">
        <dgm:presLayoutVars>
          <dgm:bulletEnabled val="1"/>
        </dgm:presLayoutVars>
      </dgm:prSet>
      <dgm:spPr/>
    </dgm:pt>
  </dgm:ptLst>
  <dgm:cxnLst>
    <dgm:cxn modelId="{9192A702-368F-4FD8-9602-1093BF77C21F}" srcId="{98054966-BBA7-4A03-89B6-4F1FA8EFEED1}" destId="{4FD6F5B3-D9A6-4CE2-B972-B8488A4C0F03}" srcOrd="0" destOrd="0" parTransId="{8D4D0C30-EA46-4873-9874-3F3BD72E6C63}" sibTransId="{8074725C-15EF-4306-966F-8C519582035E}"/>
    <dgm:cxn modelId="{E2FE8806-F257-4728-A1CB-D6FA9DA603F3}" srcId="{14911A5D-9B97-4DC5-B720-53FBC820E301}" destId="{98054966-BBA7-4A03-89B6-4F1FA8EFEED1}" srcOrd="1" destOrd="0" parTransId="{78AD197D-4743-4578-8756-5A797D9E149B}" sibTransId="{B4AAF127-B355-4D4E-869B-038E708BEB8F}"/>
    <dgm:cxn modelId="{A9AB8E18-9975-4500-82AD-AD374034E73D}" srcId="{B5B791E7-8DCD-4021-9870-76B3EB6FDEBE}" destId="{B1731ACC-6A46-4454-B6B5-9FFDF0ED4996}" srcOrd="0" destOrd="0" parTransId="{911311E5-C3FB-42DF-9224-C51E4FB06CF5}" sibTransId="{182C4C1A-E73B-4C86-9C21-16BCDFEDBA8E}"/>
    <dgm:cxn modelId="{3FA9861D-4965-461C-B2D1-76AC4EA66794}" type="presOf" srcId="{B5B791E7-8DCD-4021-9870-76B3EB6FDEBE}" destId="{B94B0B26-7D99-4E64-AB65-F0A15050D46F}" srcOrd="0" destOrd="0" presId="urn:diagrams.loki3.com/BracketList"/>
    <dgm:cxn modelId="{EFF61764-8E36-4ED8-A702-EDD41BD77895}" type="presOf" srcId="{E495E37D-D40B-45DB-8C13-B645ADCFA275}" destId="{0F79A4B9-63D1-4B33-AE17-7C24C742C904}" srcOrd="0" destOrd="0" presId="urn:diagrams.loki3.com/BracketList"/>
    <dgm:cxn modelId="{0A2E6885-1BCD-48FF-ABFE-351C48BBB1F5}" srcId="{E214DF3E-43BA-4CC5-978C-E7DB321EC113}" destId="{E495E37D-D40B-45DB-8C13-B645ADCFA275}" srcOrd="0" destOrd="0" parTransId="{AD31954D-56CC-40D2-8842-BE163DA64B6E}" sibTransId="{AE498832-7483-4C96-874A-8BE86227DD3A}"/>
    <dgm:cxn modelId="{846DF6D0-ACA0-40FF-AB8E-0624643EED97}" srcId="{14911A5D-9B97-4DC5-B720-53FBC820E301}" destId="{B5B791E7-8DCD-4021-9870-76B3EB6FDEBE}" srcOrd="2" destOrd="0" parTransId="{F0F5D787-003B-45A7-B8F9-CA223844CB7F}" sibTransId="{46BB70F2-31B1-4F6F-BCED-6E2792C591ED}"/>
    <dgm:cxn modelId="{536F6AE2-6FAE-494F-8391-E722191F48C3}" srcId="{14911A5D-9B97-4DC5-B720-53FBC820E301}" destId="{E214DF3E-43BA-4CC5-978C-E7DB321EC113}" srcOrd="0" destOrd="0" parTransId="{33015403-979F-4F1C-B868-7EAC50A9DCEF}" sibTransId="{C0BD6BE0-1F7D-4C54-9744-A8D49BF0CEA8}"/>
    <dgm:cxn modelId="{1591ABE7-1D40-4F71-9B28-1238CBA1F21E}" type="presOf" srcId="{98054966-BBA7-4A03-89B6-4F1FA8EFEED1}" destId="{EB574DDB-75D9-4847-BBBB-745875A80929}" srcOrd="0" destOrd="0" presId="urn:diagrams.loki3.com/BracketList"/>
    <dgm:cxn modelId="{DCB125EF-8AFB-48DB-B742-68012B88D36E}" type="presOf" srcId="{14911A5D-9B97-4DC5-B720-53FBC820E301}" destId="{6832D56C-0594-4B0C-88E9-400AE4F2F780}" srcOrd="0" destOrd="0" presId="urn:diagrams.loki3.com/BracketList"/>
    <dgm:cxn modelId="{4761EEF2-E2EA-4866-8A59-7AA4391B4C7A}" type="presOf" srcId="{4FD6F5B3-D9A6-4CE2-B972-B8488A4C0F03}" destId="{5CF31A82-F455-4D44-874D-8C4651748E1C}" srcOrd="0" destOrd="0" presId="urn:diagrams.loki3.com/BracketList"/>
    <dgm:cxn modelId="{6268FEF2-DA1F-4F59-B4CF-480FBFAAA0EF}" type="presOf" srcId="{E214DF3E-43BA-4CC5-978C-E7DB321EC113}" destId="{50A57BEC-DB3E-4C39-BE6A-5016D18E66A1}" srcOrd="0" destOrd="0" presId="urn:diagrams.loki3.com/BracketList"/>
    <dgm:cxn modelId="{A89194FA-BB89-4889-8736-39BDF81B3A6D}" type="presOf" srcId="{B1731ACC-6A46-4454-B6B5-9FFDF0ED4996}" destId="{5E49CB07-3E36-443D-AC5F-906D4FBECE6C}" srcOrd="0" destOrd="0" presId="urn:diagrams.loki3.com/BracketList"/>
    <dgm:cxn modelId="{1235A983-48E1-49BF-BFB1-42B822FDDAFA}" type="presParOf" srcId="{6832D56C-0594-4B0C-88E9-400AE4F2F780}" destId="{983C5383-B7B2-4D5E-AF71-1BF05DD861AF}" srcOrd="0" destOrd="0" presId="urn:diagrams.loki3.com/BracketList"/>
    <dgm:cxn modelId="{0022F6BD-4006-4B58-BE57-C87FBA02829B}" type="presParOf" srcId="{983C5383-B7B2-4D5E-AF71-1BF05DD861AF}" destId="{50A57BEC-DB3E-4C39-BE6A-5016D18E66A1}" srcOrd="0" destOrd="0" presId="urn:diagrams.loki3.com/BracketList"/>
    <dgm:cxn modelId="{97CED41D-B525-4699-A611-9707A7F9217C}" type="presParOf" srcId="{983C5383-B7B2-4D5E-AF71-1BF05DD861AF}" destId="{C1749B54-1F63-4F50-B9F4-D962499518EB}" srcOrd="1" destOrd="0" presId="urn:diagrams.loki3.com/BracketList"/>
    <dgm:cxn modelId="{02FC09B8-CDA9-4055-A58F-584A9492EDF1}" type="presParOf" srcId="{983C5383-B7B2-4D5E-AF71-1BF05DD861AF}" destId="{2AE6F9D9-3E57-45FD-8263-5CBFD2135B0B}" srcOrd="2" destOrd="0" presId="urn:diagrams.loki3.com/BracketList"/>
    <dgm:cxn modelId="{7098FE94-4AD9-4CA3-A883-0569C1E19175}" type="presParOf" srcId="{983C5383-B7B2-4D5E-AF71-1BF05DD861AF}" destId="{0F79A4B9-63D1-4B33-AE17-7C24C742C904}" srcOrd="3" destOrd="0" presId="urn:diagrams.loki3.com/BracketList"/>
    <dgm:cxn modelId="{7145D341-9851-4811-9BD0-B50880656510}" type="presParOf" srcId="{6832D56C-0594-4B0C-88E9-400AE4F2F780}" destId="{105A1129-A3F5-48D4-853C-018A280CE3D2}" srcOrd="1" destOrd="0" presId="urn:diagrams.loki3.com/BracketList"/>
    <dgm:cxn modelId="{7E93F4F4-E219-47D7-A358-448DC10FC6AB}" type="presParOf" srcId="{6832D56C-0594-4B0C-88E9-400AE4F2F780}" destId="{A4F4417B-D247-46B6-9626-A80AB7702ECD}" srcOrd="2" destOrd="0" presId="urn:diagrams.loki3.com/BracketList"/>
    <dgm:cxn modelId="{CD101499-FE37-4A1E-9E3A-BBB762D5ADF4}" type="presParOf" srcId="{A4F4417B-D247-46B6-9626-A80AB7702ECD}" destId="{EB574DDB-75D9-4847-BBBB-745875A80929}" srcOrd="0" destOrd="0" presId="urn:diagrams.loki3.com/BracketList"/>
    <dgm:cxn modelId="{4AB3A521-8E02-4DF5-A74B-96A94A6BEF18}" type="presParOf" srcId="{A4F4417B-D247-46B6-9626-A80AB7702ECD}" destId="{7AC90197-6A88-4EB6-A932-482921E172C4}" srcOrd="1" destOrd="0" presId="urn:diagrams.loki3.com/BracketList"/>
    <dgm:cxn modelId="{3C4960B6-15F2-4064-B0B8-E5E4BA39C217}" type="presParOf" srcId="{A4F4417B-D247-46B6-9626-A80AB7702ECD}" destId="{B54FBDE2-DC8C-4582-AD77-0DDE7E7B39D3}" srcOrd="2" destOrd="0" presId="urn:diagrams.loki3.com/BracketList"/>
    <dgm:cxn modelId="{462B6B7B-0068-432F-9247-EF81C61A35C9}" type="presParOf" srcId="{A4F4417B-D247-46B6-9626-A80AB7702ECD}" destId="{5CF31A82-F455-4D44-874D-8C4651748E1C}" srcOrd="3" destOrd="0" presId="urn:diagrams.loki3.com/BracketList"/>
    <dgm:cxn modelId="{86646465-54FA-4A1C-92DF-54A4AFC09F5E}" type="presParOf" srcId="{6832D56C-0594-4B0C-88E9-400AE4F2F780}" destId="{D6DD4B70-E4AD-4A85-ADE4-1ADB96802C36}" srcOrd="3" destOrd="0" presId="urn:diagrams.loki3.com/BracketList"/>
    <dgm:cxn modelId="{5A4224B0-7B47-4C1F-BA82-63F12F9910C1}" type="presParOf" srcId="{6832D56C-0594-4B0C-88E9-400AE4F2F780}" destId="{9C54518C-F6FF-468A-9C65-D6A7A0F94368}" srcOrd="4" destOrd="0" presId="urn:diagrams.loki3.com/BracketList"/>
    <dgm:cxn modelId="{F6EBD21A-95D6-4319-B1E4-AD0FE316D407}" type="presParOf" srcId="{9C54518C-F6FF-468A-9C65-D6A7A0F94368}" destId="{B94B0B26-7D99-4E64-AB65-F0A15050D46F}" srcOrd="0" destOrd="0" presId="urn:diagrams.loki3.com/BracketList"/>
    <dgm:cxn modelId="{6B02BB1F-4A1F-44DC-A8BE-5FA5B70772C0}" type="presParOf" srcId="{9C54518C-F6FF-468A-9C65-D6A7A0F94368}" destId="{02DF27EA-C220-49F0-8D89-37F8B87D7568}" srcOrd="1" destOrd="0" presId="urn:diagrams.loki3.com/BracketList"/>
    <dgm:cxn modelId="{2DC3389D-1A36-4A87-9B62-A0C11C317973}" type="presParOf" srcId="{9C54518C-F6FF-468A-9C65-D6A7A0F94368}" destId="{E12E9C89-D590-49D8-B9DC-A85D6970A62F}" srcOrd="2" destOrd="0" presId="urn:diagrams.loki3.com/BracketList"/>
    <dgm:cxn modelId="{A87E6E29-3A75-40FA-A495-00AD5796388A}" type="presParOf" srcId="{9C54518C-F6FF-468A-9C65-D6A7A0F94368}" destId="{5E49CB07-3E36-443D-AC5F-906D4FBECE6C}" srcOrd="3" destOrd="0" presId="urn:diagrams.loki3.com/Bracke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821B39D-B44E-4F64-83E8-E0CF393EB6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D65FF13-656E-4794-980C-63B6E4AEF152}">
      <dgm:prSet/>
      <dgm:spPr/>
      <dgm:t>
        <a:bodyPr/>
        <a:lstStyle/>
        <a:p>
          <a:pPr>
            <a:lnSpc>
              <a:spcPct val="100000"/>
            </a:lnSpc>
          </a:pPr>
          <a:r>
            <a:rPr lang="en-US"/>
            <a:t>Contact with staff, uniforms</a:t>
          </a:r>
        </a:p>
      </dgm:t>
    </dgm:pt>
    <dgm:pt modelId="{F607D8CB-298A-43B5-8E00-517616ED6E9E}" type="parTrans" cxnId="{49D95CA7-2612-47A7-85AB-2C7C08703BED}">
      <dgm:prSet/>
      <dgm:spPr/>
      <dgm:t>
        <a:bodyPr/>
        <a:lstStyle/>
        <a:p>
          <a:endParaRPr lang="en-US"/>
        </a:p>
      </dgm:t>
    </dgm:pt>
    <dgm:pt modelId="{0A4DA1C6-D030-473E-8ECC-325D0D823B20}" type="sibTrans" cxnId="{49D95CA7-2612-47A7-85AB-2C7C08703BED}">
      <dgm:prSet/>
      <dgm:spPr/>
      <dgm:t>
        <a:bodyPr/>
        <a:lstStyle/>
        <a:p>
          <a:pPr>
            <a:lnSpc>
              <a:spcPct val="100000"/>
            </a:lnSpc>
          </a:pPr>
          <a:endParaRPr lang="en-US"/>
        </a:p>
      </dgm:t>
    </dgm:pt>
    <dgm:pt modelId="{929E859B-66C4-4DE6-9E0C-32B97FDDA649}">
      <dgm:prSet/>
      <dgm:spPr/>
      <dgm:t>
        <a:bodyPr/>
        <a:lstStyle/>
        <a:p>
          <a:pPr>
            <a:lnSpc>
              <a:spcPct val="100000"/>
            </a:lnSpc>
          </a:pPr>
          <a:r>
            <a:rPr lang="en-US"/>
            <a:t>Buildings, logos, even colour schemes inside</a:t>
          </a:r>
        </a:p>
      </dgm:t>
    </dgm:pt>
    <dgm:pt modelId="{A20D804A-FEBA-4623-B3EC-69CB59EA1126}" type="parTrans" cxnId="{8A836250-99FC-47E7-B54E-1051A127BBC1}">
      <dgm:prSet/>
      <dgm:spPr/>
      <dgm:t>
        <a:bodyPr/>
        <a:lstStyle/>
        <a:p>
          <a:endParaRPr lang="en-US"/>
        </a:p>
      </dgm:t>
    </dgm:pt>
    <dgm:pt modelId="{AF3346C5-D0B9-4543-A907-BBC6CFF584A7}" type="sibTrans" cxnId="{8A836250-99FC-47E7-B54E-1051A127BBC1}">
      <dgm:prSet/>
      <dgm:spPr/>
      <dgm:t>
        <a:bodyPr/>
        <a:lstStyle/>
        <a:p>
          <a:pPr>
            <a:lnSpc>
              <a:spcPct val="100000"/>
            </a:lnSpc>
          </a:pPr>
          <a:endParaRPr lang="en-US"/>
        </a:p>
      </dgm:t>
    </dgm:pt>
    <dgm:pt modelId="{B6280922-AEE1-4ADE-9906-F7893451C933}">
      <dgm:prSet/>
      <dgm:spPr/>
      <dgm:t>
        <a:bodyPr/>
        <a:lstStyle/>
        <a:p>
          <a:pPr>
            <a:lnSpc>
              <a:spcPct val="100000"/>
            </a:lnSpc>
          </a:pPr>
          <a:r>
            <a:rPr lang="en-US"/>
            <a:t>Product packaging, receipts</a:t>
          </a:r>
        </a:p>
      </dgm:t>
    </dgm:pt>
    <dgm:pt modelId="{C53E482A-9570-4666-A32B-3BD7BBD6094A}" type="parTrans" cxnId="{BF3DE776-5CD5-4D54-8714-18EF531B4003}">
      <dgm:prSet/>
      <dgm:spPr/>
      <dgm:t>
        <a:bodyPr/>
        <a:lstStyle/>
        <a:p>
          <a:endParaRPr lang="en-US"/>
        </a:p>
      </dgm:t>
    </dgm:pt>
    <dgm:pt modelId="{5F7E4604-DA1A-4526-BFF4-D30D697F7D32}" type="sibTrans" cxnId="{BF3DE776-5CD5-4D54-8714-18EF531B4003}">
      <dgm:prSet/>
      <dgm:spPr/>
      <dgm:t>
        <a:bodyPr/>
        <a:lstStyle/>
        <a:p>
          <a:pPr>
            <a:lnSpc>
              <a:spcPct val="100000"/>
            </a:lnSpc>
          </a:pPr>
          <a:endParaRPr lang="en-US"/>
        </a:p>
      </dgm:t>
    </dgm:pt>
    <dgm:pt modelId="{9D679A1A-3FFA-4F11-B4E5-A7ECAB3B25DA}">
      <dgm:prSet/>
      <dgm:spPr/>
      <dgm:t>
        <a:bodyPr/>
        <a:lstStyle/>
        <a:p>
          <a:pPr>
            <a:lnSpc>
              <a:spcPct val="100000"/>
            </a:lnSpc>
          </a:pPr>
          <a:r>
            <a:rPr lang="en-US"/>
            <a:t>Websites and other digital content such as emails</a:t>
          </a:r>
        </a:p>
      </dgm:t>
    </dgm:pt>
    <dgm:pt modelId="{0A0E1C69-E4A5-4710-B1F0-2BBC6C3330C5}" type="parTrans" cxnId="{E012CC93-46C8-4780-9D9C-F1B7EE94388F}">
      <dgm:prSet/>
      <dgm:spPr/>
      <dgm:t>
        <a:bodyPr/>
        <a:lstStyle/>
        <a:p>
          <a:endParaRPr lang="en-US"/>
        </a:p>
      </dgm:t>
    </dgm:pt>
    <dgm:pt modelId="{4AD2334A-7A04-4859-B8CD-FA656F177A9D}" type="sibTrans" cxnId="{E012CC93-46C8-4780-9D9C-F1B7EE94388F}">
      <dgm:prSet/>
      <dgm:spPr/>
      <dgm:t>
        <a:bodyPr/>
        <a:lstStyle/>
        <a:p>
          <a:pPr>
            <a:lnSpc>
              <a:spcPct val="100000"/>
            </a:lnSpc>
          </a:pPr>
          <a:endParaRPr lang="en-US"/>
        </a:p>
      </dgm:t>
    </dgm:pt>
    <dgm:pt modelId="{52FD8B91-C3BB-4928-98D6-EA64A9E60EA4}">
      <dgm:prSet/>
      <dgm:spPr/>
      <dgm:t>
        <a:bodyPr/>
        <a:lstStyle/>
        <a:p>
          <a:pPr>
            <a:lnSpc>
              <a:spcPct val="100000"/>
            </a:lnSpc>
          </a:pPr>
          <a:r>
            <a:rPr lang="en-US"/>
            <a:t>Things given to a consumer which prove they are entitled to something e.g. a table number</a:t>
          </a:r>
        </a:p>
      </dgm:t>
    </dgm:pt>
    <dgm:pt modelId="{82B6A84A-1D98-4626-9447-6C93A6C45EB3}" type="parTrans" cxnId="{021AD939-8509-44B8-BEE2-87D904E86D61}">
      <dgm:prSet/>
      <dgm:spPr/>
      <dgm:t>
        <a:bodyPr/>
        <a:lstStyle/>
        <a:p>
          <a:endParaRPr lang="en-US"/>
        </a:p>
      </dgm:t>
    </dgm:pt>
    <dgm:pt modelId="{C311A7D4-B3CA-46C4-8699-3705E9B75FFF}" type="sibTrans" cxnId="{021AD939-8509-44B8-BEE2-87D904E86D61}">
      <dgm:prSet/>
      <dgm:spPr/>
      <dgm:t>
        <a:bodyPr/>
        <a:lstStyle/>
        <a:p>
          <a:endParaRPr lang="en-US"/>
        </a:p>
      </dgm:t>
    </dgm:pt>
    <dgm:pt modelId="{3DFE453B-EE9F-486D-A261-1BDCDB374D8D}" type="pres">
      <dgm:prSet presAssocID="{F821B39D-B44E-4F64-83E8-E0CF393EB697}" presName="root" presStyleCnt="0">
        <dgm:presLayoutVars>
          <dgm:dir/>
          <dgm:resizeHandles val="exact"/>
        </dgm:presLayoutVars>
      </dgm:prSet>
      <dgm:spPr/>
    </dgm:pt>
    <dgm:pt modelId="{8163DB27-B71A-4D1E-A96E-C1812728B1BD}" type="pres">
      <dgm:prSet presAssocID="{7D65FF13-656E-4794-980C-63B6E4AEF152}" presName="compNode" presStyleCnt="0"/>
      <dgm:spPr/>
    </dgm:pt>
    <dgm:pt modelId="{FD33D692-B730-4DD1-BF59-9DCC621F4CB1}" type="pres">
      <dgm:prSet presAssocID="{7D65FF13-656E-4794-980C-63B6E4AEF152}" presName="bgRect" presStyleLbl="bgShp" presStyleIdx="0" presStyleCnt="5"/>
      <dgm:spPr/>
    </dgm:pt>
    <dgm:pt modelId="{30DA57AD-B3B4-4CED-8DFB-C71A38FCD7EA}" type="pres">
      <dgm:prSet presAssocID="{7D65FF13-656E-4794-980C-63B6E4AEF15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DC78749F-F424-4F0B-A662-D0857CDBB659}" type="pres">
      <dgm:prSet presAssocID="{7D65FF13-656E-4794-980C-63B6E4AEF152}" presName="spaceRect" presStyleCnt="0"/>
      <dgm:spPr/>
    </dgm:pt>
    <dgm:pt modelId="{5670D591-0A68-4665-961A-25900F1F7E45}" type="pres">
      <dgm:prSet presAssocID="{7D65FF13-656E-4794-980C-63B6E4AEF152}" presName="parTx" presStyleLbl="revTx" presStyleIdx="0" presStyleCnt="5">
        <dgm:presLayoutVars>
          <dgm:chMax val="0"/>
          <dgm:chPref val="0"/>
        </dgm:presLayoutVars>
      </dgm:prSet>
      <dgm:spPr/>
    </dgm:pt>
    <dgm:pt modelId="{99A10055-4619-4467-8DE0-9D9920075547}" type="pres">
      <dgm:prSet presAssocID="{0A4DA1C6-D030-473E-8ECC-325D0D823B20}" presName="sibTrans" presStyleCnt="0"/>
      <dgm:spPr/>
    </dgm:pt>
    <dgm:pt modelId="{1DA16249-8122-4C70-B499-E2670239F5DE}" type="pres">
      <dgm:prSet presAssocID="{929E859B-66C4-4DE6-9E0C-32B97FDDA649}" presName="compNode" presStyleCnt="0"/>
      <dgm:spPr/>
    </dgm:pt>
    <dgm:pt modelId="{51C74D95-F3BD-46CB-BF31-11D145EF7918}" type="pres">
      <dgm:prSet presAssocID="{929E859B-66C4-4DE6-9E0C-32B97FDDA649}" presName="bgRect" presStyleLbl="bgShp" presStyleIdx="1" presStyleCnt="5"/>
      <dgm:spPr/>
    </dgm:pt>
    <dgm:pt modelId="{DCB4D6EE-1EC2-4AD6-A850-B51225881A0C}" type="pres">
      <dgm:prSet presAssocID="{929E859B-66C4-4DE6-9E0C-32B97FDDA64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9BCB2B3E-3684-4870-B950-D8E1003D885D}" type="pres">
      <dgm:prSet presAssocID="{929E859B-66C4-4DE6-9E0C-32B97FDDA649}" presName="spaceRect" presStyleCnt="0"/>
      <dgm:spPr/>
    </dgm:pt>
    <dgm:pt modelId="{42C952BD-633D-41C9-A3B9-FC96A6376675}" type="pres">
      <dgm:prSet presAssocID="{929E859B-66C4-4DE6-9E0C-32B97FDDA649}" presName="parTx" presStyleLbl="revTx" presStyleIdx="1" presStyleCnt="5">
        <dgm:presLayoutVars>
          <dgm:chMax val="0"/>
          <dgm:chPref val="0"/>
        </dgm:presLayoutVars>
      </dgm:prSet>
      <dgm:spPr/>
    </dgm:pt>
    <dgm:pt modelId="{56B027E5-8104-4DA6-BCBE-4315AC556E11}" type="pres">
      <dgm:prSet presAssocID="{AF3346C5-D0B9-4543-A907-BBC6CFF584A7}" presName="sibTrans" presStyleCnt="0"/>
      <dgm:spPr/>
    </dgm:pt>
    <dgm:pt modelId="{E367B560-B76B-442C-ACD4-3ACF793BAA8D}" type="pres">
      <dgm:prSet presAssocID="{B6280922-AEE1-4ADE-9906-F7893451C933}" presName="compNode" presStyleCnt="0"/>
      <dgm:spPr/>
    </dgm:pt>
    <dgm:pt modelId="{4940A3D1-A610-45D9-B822-1AAFFACDA70F}" type="pres">
      <dgm:prSet presAssocID="{B6280922-AEE1-4ADE-9906-F7893451C933}" presName="bgRect" presStyleLbl="bgShp" presStyleIdx="2" presStyleCnt="5"/>
      <dgm:spPr/>
    </dgm:pt>
    <dgm:pt modelId="{B5E928F0-A3A6-4CE9-A8FF-927F292D722D}" type="pres">
      <dgm:prSet presAssocID="{B6280922-AEE1-4ADE-9906-F7893451C93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86D71E81-27AF-4991-9353-7DBAA0486FC2}" type="pres">
      <dgm:prSet presAssocID="{B6280922-AEE1-4ADE-9906-F7893451C933}" presName="spaceRect" presStyleCnt="0"/>
      <dgm:spPr/>
    </dgm:pt>
    <dgm:pt modelId="{E029AED0-6A26-455F-95B3-1E042AD1EB69}" type="pres">
      <dgm:prSet presAssocID="{B6280922-AEE1-4ADE-9906-F7893451C933}" presName="parTx" presStyleLbl="revTx" presStyleIdx="2" presStyleCnt="5">
        <dgm:presLayoutVars>
          <dgm:chMax val="0"/>
          <dgm:chPref val="0"/>
        </dgm:presLayoutVars>
      </dgm:prSet>
      <dgm:spPr/>
    </dgm:pt>
    <dgm:pt modelId="{327D78FB-95C7-4511-B39C-6BED3D3D829C}" type="pres">
      <dgm:prSet presAssocID="{5F7E4604-DA1A-4526-BFF4-D30D697F7D32}" presName="sibTrans" presStyleCnt="0"/>
      <dgm:spPr/>
    </dgm:pt>
    <dgm:pt modelId="{712D8E75-D325-4EBF-8ACE-5A0CC5A81E32}" type="pres">
      <dgm:prSet presAssocID="{9D679A1A-3FFA-4F11-B4E5-A7ECAB3B25DA}" presName="compNode" presStyleCnt="0"/>
      <dgm:spPr/>
    </dgm:pt>
    <dgm:pt modelId="{7495E1CC-8DA6-4FC2-86B2-BFB68F0D5213}" type="pres">
      <dgm:prSet presAssocID="{9D679A1A-3FFA-4F11-B4E5-A7ECAB3B25DA}" presName="bgRect" presStyleLbl="bgShp" presStyleIdx="3" presStyleCnt="5"/>
      <dgm:spPr/>
    </dgm:pt>
    <dgm:pt modelId="{E16FBA65-A711-4FF0-9CE5-413C020E9104}" type="pres">
      <dgm:prSet presAssocID="{9D679A1A-3FFA-4F11-B4E5-A7ECAB3B25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0E4E43AB-A8F2-4DE8-A180-E27F439AF00C}" type="pres">
      <dgm:prSet presAssocID="{9D679A1A-3FFA-4F11-B4E5-A7ECAB3B25DA}" presName="spaceRect" presStyleCnt="0"/>
      <dgm:spPr/>
    </dgm:pt>
    <dgm:pt modelId="{08DCE517-1EDC-40F5-8FDB-8B573C099033}" type="pres">
      <dgm:prSet presAssocID="{9D679A1A-3FFA-4F11-B4E5-A7ECAB3B25DA}" presName="parTx" presStyleLbl="revTx" presStyleIdx="3" presStyleCnt="5">
        <dgm:presLayoutVars>
          <dgm:chMax val="0"/>
          <dgm:chPref val="0"/>
        </dgm:presLayoutVars>
      </dgm:prSet>
      <dgm:spPr/>
    </dgm:pt>
    <dgm:pt modelId="{FF5E18C2-96B5-4E8B-B431-E1A7ACD82F45}" type="pres">
      <dgm:prSet presAssocID="{4AD2334A-7A04-4859-B8CD-FA656F177A9D}" presName="sibTrans" presStyleCnt="0"/>
      <dgm:spPr/>
    </dgm:pt>
    <dgm:pt modelId="{20BD7EDC-9BD5-426E-ADA8-3FD18C7D1FFF}" type="pres">
      <dgm:prSet presAssocID="{52FD8B91-C3BB-4928-98D6-EA64A9E60EA4}" presName="compNode" presStyleCnt="0"/>
      <dgm:spPr/>
    </dgm:pt>
    <dgm:pt modelId="{30F52B61-4885-4BAD-BD86-AE1AC9A70168}" type="pres">
      <dgm:prSet presAssocID="{52FD8B91-C3BB-4928-98D6-EA64A9E60EA4}" presName="bgRect" presStyleLbl="bgShp" presStyleIdx="4" presStyleCnt="5"/>
      <dgm:spPr/>
    </dgm:pt>
    <dgm:pt modelId="{EFA1C591-2C70-4FEB-A672-E86CB14E37FA}" type="pres">
      <dgm:prSet presAssocID="{52FD8B91-C3BB-4928-98D6-EA64A9E60E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051A1093-A54E-4D63-AF9D-365B86D0C411}" type="pres">
      <dgm:prSet presAssocID="{52FD8B91-C3BB-4928-98D6-EA64A9E60EA4}" presName="spaceRect" presStyleCnt="0"/>
      <dgm:spPr/>
    </dgm:pt>
    <dgm:pt modelId="{515B6A27-5202-4DFE-9DFE-7F0963633910}" type="pres">
      <dgm:prSet presAssocID="{52FD8B91-C3BB-4928-98D6-EA64A9E60EA4}" presName="parTx" presStyleLbl="revTx" presStyleIdx="4" presStyleCnt="5">
        <dgm:presLayoutVars>
          <dgm:chMax val="0"/>
          <dgm:chPref val="0"/>
        </dgm:presLayoutVars>
      </dgm:prSet>
      <dgm:spPr/>
    </dgm:pt>
  </dgm:ptLst>
  <dgm:cxnLst>
    <dgm:cxn modelId="{9231BA0D-C38D-40B3-90E8-B20DF577052D}" type="presOf" srcId="{B6280922-AEE1-4ADE-9906-F7893451C933}" destId="{E029AED0-6A26-455F-95B3-1E042AD1EB69}" srcOrd="0" destOrd="0" presId="urn:microsoft.com/office/officeart/2018/2/layout/IconVerticalSolidList"/>
    <dgm:cxn modelId="{D5500228-0D02-4F16-B6C7-48882B90A1AA}" type="presOf" srcId="{52FD8B91-C3BB-4928-98D6-EA64A9E60EA4}" destId="{515B6A27-5202-4DFE-9DFE-7F0963633910}" srcOrd="0" destOrd="0" presId="urn:microsoft.com/office/officeart/2018/2/layout/IconVerticalSolidList"/>
    <dgm:cxn modelId="{053FAE30-4565-4B89-B079-18B642587002}" type="presOf" srcId="{9D679A1A-3FFA-4F11-B4E5-A7ECAB3B25DA}" destId="{08DCE517-1EDC-40F5-8FDB-8B573C099033}" srcOrd="0" destOrd="0" presId="urn:microsoft.com/office/officeart/2018/2/layout/IconVerticalSolidList"/>
    <dgm:cxn modelId="{021AD939-8509-44B8-BEE2-87D904E86D61}" srcId="{F821B39D-B44E-4F64-83E8-E0CF393EB697}" destId="{52FD8B91-C3BB-4928-98D6-EA64A9E60EA4}" srcOrd="4" destOrd="0" parTransId="{82B6A84A-1D98-4626-9447-6C93A6C45EB3}" sibTransId="{C311A7D4-B3CA-46C4-8699-3705E9B75FFF}"/>
    <dgm:cxn modelId="{07C3083D-305A-4C3D-81F7-518047C026A9}" type="presOf" srcId="{7D65FF13-656E-4794-980C-63B6E4AEF152}" destId="{5670D591-0A68-4665-961A-25900F1F7E45}" srcOrd="0" destOrd="0" presId="urn:microsoft.com/office/officeart/2018/2/layout/IconVerticalSolidList"/>
    <dgm:cxn modelId="{8A836250-99FC-47E7-B54E-1051A127BBC1}" srcId="{F821B39D-B44E-4F64-83E8-E0CF393EB697}" destId="{929E859B-66C4-4DE6-9E0C-32B97FDDA649}" srcOrd="1" destOrd="0" parTransId="{A20D804A-FEBA-4623-B3EC-69CB59EA1126}" sibTransId="{AF3346C5-D0B9-4543-A907-BBC6CFF584A7}"/>
    <dgm:cxn modelId="{BF3DE776-5CD5-4D54-8714-18EF531B4003}" srcId="{F821B39D-B44E-4F64-83E8-E0CF393EB697}" destId="{B6280922-AEE1-4ADE-9906-F7893451C933}" srcOrd="2" destOrd="0" parTransId="{C53E482A-9570-4666-A32B-3BD7BBD6094A}" sibTransId="{5F7E4604-DA1A-4526-BFF4-D30D697F7D32}"/>
    <dgm:cxn modelId="{E012CC93-46C8-4780-9D9C-F1B7EE94388F}" srcId="{F821B39D-B44E-4F64-83E8-E0CF393EB697}" destId="{9D679A1A-3FFA-4F11-B4E5-A7ECAB3B25DA}" srcOrd="3" destOrd="0" parTransId="{0A0E1C69-E4A5-4710-B1F0-2BBC6C3330C5}" sibTransId="{4AD2334A-7A04-4859-B8CD-FA656F177A9D}"/>
    <dgm:cxn modelId="{49D95CA7-2612-47A7-85AB-2C7C08703BED}" srcId="{F821B39D-B44E-4F64-83E8-E0CF393EB697}" destId="{7D65FF13-656E-4794-980C-63B6E4AEF152}" srcOrd="0" destOrd="0" parTransId="{F607D8CB-298A-43B5-8E00-517616ED6E9E}" sibTransId="{0A4DA1C6-D030-473E-8ECC-325D0D823B20}"/>
    <dgm:cxn modelId="{7BDD09C2-D16D-4CE7-9E16-E7BB1075540A}" type="presOf" srcId="{F821B39D-B44E-4F64-83E8-E0CF393EB697}" destId="{3DFE453B-EE9F-486D-A261-1BDCDB374D8D}" srcOrd="0" destOrd="0" presId="urn:microsoft.com/office/officeart/2018/2/layout/IconVerticalSolidList"/>
    <dgm:cxn modelId="{9611BCDB-9EA5-4EFC-ABF8-2BDEFDA84137}" type="presOf" srcId="{929E859B-66C4-4DE6-9E0C-32B97FDDA649}" destId="{42C952BD-633D-41C9-A3B9-FC96A6376675}" srcOrd="0" destOrd="0" presId="urn:microsoft.com/office/officeart/2018/2/layout/IconVerticalSolidList"/>
    <dgm:cxn modelId="{483F9705-9F3F-43ED-BCAE-D0ED06FEFC1E}" type="presParOf" srcId="{3DFE453B-EE9F-486D-A261-1BDCDB374D8D}" destId="{8163DB27-B71A-4D1E-A96E-C1812728B1BD}" srcOrd="0" destOrd="0" presId="urn:microsoft.com/office/officeart/2018/2/layout/IconVerticalSolidList"/>
    <dgm:cxn modelId="{96702A46-9280-4B60-99D4-3BD887930703}" type="presParOf" srcId="{8163DB27-B71A-4D1E-A96E-C1812728B1BD}" destId="{FD33D692-B730-4DD1-BF59-9DCC621F4CB1}" srcOrd="0" destOrd="0" presId="urn:microsoft.com/office/officeart/2018/2/layout/IconVerticalSolidList"/>
    <dgm:cxn modelId="{628568E6-13A0-4698-AE95-0F916DD4D7F7}" type="presParOf" srcId="{8163DB27-B71A-4D1E-A96E-C1812728B1BD}" destId="{30DA57AD-B3B4-4CED-8DFB-C71A38FCD7EA}" srcOrd="1" destOrd="0" presId="urn:microsoft.com/office/officeart/2018/2/layout/IconVerticalSolidList"/>
    <dgm:cxn modelId="{3564B09D-6E48-4A03-8085-AAAA51E017E2}" type="presParOf" srcId="{8163DB27-B71A-4D1E-A96E-C1812728B1BD}" destId="{DC78749F-F424-4F0B-A662-D0857CDBB659}" srcOrd="2" destOrd="0" presId="urn:microsoft.com/office/officeart/2018/2/layout/IconVerticalSolidList"/>
    <dgm:cxn modelId="{64E59268-2F79-4B41-995B-75D0D2FE91C7}" type="presParOf" srcId="{8163DB27-B71A-4D1E-A96E-C1812728B1BD}" destId="{5670D591-0A68-4665-961A-25900F1F7E45}" srcOrd="3" destOrd="0" presId="urn:microsoft.com/office/officeart/2018/2/layout/IconVerticalSolidList"/>
    <dgm:cxn modelId="{44422200-88BF-46A8-B0D6-1827372EDAC1}" type="presParOf" srcId="{3DFE453B-EE9F-486D-A261-1BDCDB374D8D}" destId="{99A10055-4619-4467-8DE0-9D9920075547}" srcOrd="1" destOrd="0" presId="urn:microsoft.com/office/officeart/2018/2/layout/IconVerticalSolidList"/>
    <dgm:cxn modelId="{E68BC239-1E7F-4ED5-B5DE-D2EA55E2857B}" type="presParOf" srcId="{3DFE453B-EE9F-486D-A261-1BDCDB374D8D}" destId="{1DA16249-8122-4C70-B499-E2670239F5DE}" srcOrd="2" destOrd="0" presId="urn:microsoft.com/office/officeart/2018/2/layout/IconVerticalSolidList"/>
    <dgm:cxn modelId="{0A498EB0-C8DB-4C88-AF05-EBD2F53BEC05}" type="presParOf" srcId="{1DA16249-8122-4C70-B499-E2670239F5DE}" destId="{51C74D95-F3BD-46CB-BF31-11D145EF7918}" srcOrd="0" destOrd="0" presId="urn:microsoft.com/office/officeart/2018/2/layout/IconVerticalSolidList"/>
    <dgm:cxn modelId="{47455C0A-1B0D-42ED-8FB8-5984D9AE1A93}" type="presParOf" srcId="{1DA16249-8122-4C70-B499-E2670239F5DE}" destId="{DCB4D6EE-1EC2-4AD6-A850-B51225881A0C}" srcOrd="1" destOrd="0" presId="urn:microsoft.com/office/officeart/2018/2/layout/IconVerticalSolidList"/>
    <dgm:cxn modelId="{D888562B-1E6D-4006-A836-4DA5AE3EB529}" type="presParOf" srcId="{1DA16249-8122-4C70-B499-E2670239F5DE}" destId="{9BCB2B3E-3684-4870-B950-D8E1003D885D}" srcOrd="2" destOrd="0" presId="urn:microsoft.com/office/officeart/2018/2/layout/IconVerticalSolidList"/>
    <dgm:cxn modelId="{18717926-52E7-4BBD-980E-409EDD13F2D9}" type="presParOf" srcId="{1DA16249-8122-4C70-B499-E2670239F5DE}" destId="{42C952BD-633D-41C9-A3B9-FC96A6376675}" srcOrd="3" destOrd="0" presId="urn:microsoft.com/office/officeart/2018/2/layout/IconVerticalSolidList"/>
    <dgm:cxn modelId="{C6348978-BF7A-4E6C-94A6-DAB80EB0E5D2}" type="presParOf" srcId="{3DFE453B-EE9F-486D-A261-1BDCDB374D8D}" destId="{56B027E5-8104-4DA6-BCBE-4315AC556E11}" srcOrd="3" destOrd="0" presId="urn:microsoft.com/office/officeart/2018/2/layout/IconVerticalSolidList"/>
    <dgm:cxn modelId="{FB8C6E80-E0F1-4F15-B08D-8024C61D3E9B}" type="presParOf" srcId="{3DFE453B-EE9F-486D-A261-1BDCDB374D8D}" destId="{E367B560-B76B-442C-ACD4-3ACF793BAA8D}" srcOrd="4" destOrd="0" presId="urn:microsoft.com/office/officeart/2018/2/layout/IconVerticalSolidList"/>
    <dgm:cxn modelId="{571C6D1B-972F-4FE2-AF58-83DD3ABEC1BF}" type="presParOf" srcId="{E367B560-B76B-442C-ACD4-3ACF793BAA8D}" destId="{4940A3D1-A610-45D9-B822-1AAFFACDA70F}" srcOrd="0" destOrd="0" presId="urn:microsoft.com/office/officeart/2018/2/layout/IconVerticalSolidList"/>
    <dgm:cxn modelId="{F396F1BE-63A7-4612-90AE-644F2852E71B}" type="presParOf" srcId="{E367B560-B76B-442C-ACD4-3ACF793BAA8D}" destId="{B5E928F0-A3A6-4CE9-A8FF-927F292D722D}" srcOrd="1" destOrd="0" presId="urn:microsoft.com/office/officeart/2018/2/layout/IconVerticalSolidList"/>
    <dgm:cxn modelId="{5DCD4C33-EBAF-41F9-ABAE-FFA97812B09A}" type="presParOf" srcId="{E367B560-B76B-442C-ACD4-3ACF793BAA8D}" destId="{86D71E81-27AF-4991-9353-7DBAA0486FC2}" srcOrd="2" destOrd="0" presId="urn:microsoft.com/office/officeart/2018/2/layout/IconVerticalSolidList"/>
    <dgm:cxn modelId="{0A3AE727-AF37-446F-9B5E-B87E2CF50EE3}" type="presParOf" srcId="{E367B560-B76B-442C-ACD4-3ACF793BAA8D}" destId="{E029AED0-6A26-455F-95B3-1E042AD1EB69}" srcOrd="3" destOrd="0" presId="urn:microsoft.com/office/officeart/2018/2/layout/IconVerticalSolidList"/>
    <dgm:cxn modelId="{6D3A0A10-52DD-46F2-A78B-7B29F2D1E556}" type="presParOf" srcId="{3DFE453B-EE9F-486D-A261-1BDCDB374D8D}" destId="{327D78FB-95C7-4511-B39C-6BED3D3D829C}" srcOrd="5" destOrd="0" presId="urn:microsoft.com/office/officeart/2018/2/layout/IconVerticalSolidList"/>
    <dgm:cxn modelId="{44A717DF-498E-49AF-B534-40A801E2E7DF}" type="presParOf" srcId="{3DFE453B-EE9F-486D-A261-1BDCDB374D8D}" destId="{712D8E75-D325-4EBF-8ACE-5A0CC5A81E32}" srcOrd="6" destOrd="0" presId="urn:microsoft.com/office/officeart/2018/2/layout/IconVerticalSolidList"/>
    <dgm:cxn modelId="{570D99F9-96BF-43FC-9B13-019F78DC23AE}" type="presParOf" srcId="{712D8E75-D325-4EBF-8ACE-5A0CC5A81E32}" destId="{7495E1CC-8DA6-4FC2-86B2-BFB68F0D5213}" srcOrd="0" destOrd="0" presId="urn:microsoft.com/office/officeart/2018/2/layout/IconVerticalSolidList"/>
    <dgm:cxn modelId="{EF4FAA4F-5B13-4377-8D9D-48DC4CFC237A}" type="presParOf" srcId="{712D8E75-D325-4EBF-8ACE-5A0CC5A81E32}" destId="{E16FBA65-A711-4FF0-9CE5-413C020E9104}" srcOrd="1" destOrd="0" presId="urn:microsoft.com/office/officeart/2018/2/layout/IconVerticalSolidList"/>
    <dgm:cxn modelId="{644AAE22-7826-4C30-BCD1-5EEA96139E78}" type="presParOf" srcId="{712D8E75-D325-4EBF-8ACE-5A0CC5A81E32}" destId="{0E4E43AB-A8F2-4DE8-A180-E27F439AF00C}" srcOrd="2" destOrd="0" presId="urn:microsoft.com/office/officeart/2018/2/layout/IconVerticalSolidList"/>
    <dgm:cxn modelId="{06A290D1-4B2C-4EA4-9DBE-D2A99F90D78D}" type="presParOf" srcId="{712D8E75-D325-4EBF-8ACE-5A0CC5A81E32}" destId="{08DCE517-1EDC-40F5-8FDB-8B573C099033}" srcOrd="3" destOrd="0" presId="urn:microsoft.com/office/officeart/2018/2/layout/IconVerticalSolidList"/>
    <dgm:cxn modelId="{F91C1030-9D46-48B1-873E-35381F5890C4}" type="presParOf" srcId="{3DFE453B-EE9F-486D-A261-1BDCDB374D8D}" destId="{FF5E18C2-96B5-4E8B-B431-E1A7ACD82F45}" srcOrd="7" destOrd="0" presId="urn:microsoft.com/office/officeart/2018/2/layout/IconVerticalSolidList"/>
    <dgm:cxn modelId="{D0C8EFDC-90ED-4AB6-84DC-339187FD8D54}" type="presParOf" srcId="{3DFE453B-EE9F-486D-A261-1BDCDB374D8D}" destId="{20BD7EDC-9BD5-426E-ADA8-3FD18C7D1FFF}" srcOrd="8" destOrd="0" presId="urn:microsoft.com/office/officeart/2018/2/layout/IconVerticalSolidList"/>
    <dgm:cxn modelId="{B293B38A-1422-4C5E-AC9F-C901D8B3C6EC}" type="presParOf" srcId="{20BD7EDC-9BD5-426E-ADA8-3FD18C7D1FFF}" destId="{30F52B61-4885-4BAD-BD86-AE1AC9A70168}" srcOrd="0" destOrd="0" presId="urn:microsoft.com/office/officeart/2018/2/layout/IconVerticalSolidList"/>
    <dgm:cxn modelId="{3E46BEE6-4503-456F-AD46-44CF054B8DC4}" type="presParOf" srcId="{20BD7EDC-9BD5-426E-ADA8-3FD18C7D1FFF}" destId="{EFA1C591-2C70-4FEB-A672-E86CB14E37FA}" srcOrd="1" destOrd="0" presId="urn:microsoft.com/office/officeart/2018/2/layout/IconVerticalSolidList"/>
    <dgm:cxn modelId="{B409035E-84BF-4C7B-A910-F88181232D33}" type="presParOf" srcId="{20BD7EDC-9BD5-426E-ADA8-3FD18C7D1FFF}" destId="{051A1093-A54E-4D63-AF9D-365B86D0C411}" srcOrd="2" destOrd="0" presId="urn:microsoft.com/office/officeart/2018/2/layout/IconVerticalSolidList"/>
    <dgm:cxn modelId="{8B8B5D43-C9F7-494E-9714-67AF501796FE}" type="presParOf" srcId="{20BD7EDC-9BD5-426E-ADA8-3FD18C7D1FFF}" destId="{515B6A27-5202-4DFE-9DFE-7F09636339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621E49A-D3C1-45AC-9DC4-2FE1A54F9BA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0678FBD-60E2-49F4-B1F3-252A272AC212}">
      <dgm:prSet/>
      <dgm:spPr/>
      <dgm:t>
        <a:bodyPr/>
        <a:lstStyle/>
        <a:p>
          <a:r>
            <a:rPr lang="en-GB"/>
            <a:t>The reference list is presented in </a:t>
          </a:r>
          <a:r>
            <a:rPr lang="en-GB" b="1"/>
            <a:t>alphabetical order </a:t>
          </a:r>
          <a:r>
            <a:rPr lang="en-GB"/>
            <a:t>(by author’s surname or organisation)</a:t>
          </a:r>
          <a:endParaRPr lang="en-US"/>
        </a:p>
      </dgm:t>
    </dgm:pt>
    <dgm:pt modelId="{46D3D6DE-D284-4E8A-9A5F-60913DD2BC1D}" type="parTrans" cxnId="{656C8CB0-A2C8-4077-8187-8E50E040BF3B}">
      <dgm:prSet/>
      <dgm:spPr/>
      <dgm:t>
        <a:bodyPr/>
        <a:lstStyle/>
        <a:p>
          <a:endParaRPr lang="en-US"/>
        </a:p>
      </dgm:t>
    </dgm:pt>
    <dgm:pt modelId="{ADE5CC08-DC6E-4F2E-AC08-DEE65E0C684D}" type="sibTrans" cxnId="{656C8CB0-A2C8-4077-8187-8E50E040BF3B}">
      <dgm:prSet/>
      <dgm:spPr/>
      <dgm:t>
        <a:bodyPr/>
        <a:lstStyle/>
        <a:p>
          <a:endParaRPr lang="en-US"/>
        </a:p>
      </dgm:t>
    </dgm:pt>
    <dgm:pt modelId="{823AFC25-ED06-4F7C-9E75-89C3E7B0ADAF}">
      <dgm:prSet/>
      <dgm:spPr/>
      <dgm:t>
        <a:bodyPr/>
        <a:lstStyle/>
        <a:p>
          <a:r>
            <a:rPr lang="en-GB"/>
            <a:t>Within it you will </a:t>
          </a:r>
          <a:r>
            <a:rPr lang="en-GB" b="1"/>
            <a:t>complete</a:t>
          </a:r>
          <a:r>
            <a:rPr lang="en-GB"/>
            <a:t> the </a:t>
          </a:r>
          <a:r>
            <a:rPr lang="en-GB" b="1"/>
            <a:t>information</a:t>
          </a:r>
          <a:r>
            <a:rPr lang="en-GB"/>
            <a:t> provided in the citations, so that the reader has all the </a:t>
          </a:r>
          <a:r>
            <a:rPr lang="en-GB" b="1"/>
            <a:t>necessary information </a:t>
          </a:r>
          <a:r>
            <a:rPr lang="en-GB"/>
            <a:t>to find the </a:t>
          </a:r>
          <a:r>
            <a:rPr lang="en-GB" b="1"/>
            <a:t>original </a:t>
          </a:r>
          <a:r>
            <a:rPr lang="en-GB"/>
            <a:t>sources.</a:t>
          </a:r>
          <a:endParaRPr lang="en-US"/>
        </a:p>
      </dgm:t>
    </dgm:pt>
    <dgm:pt modelId="{92F5BDB7-56CE-4005-91BD-D77D76A8D4B3}" type="parTrans" cxnId="{EFF60CB9-9FDB-4ECF-ACC1-442A9166D51A}">
      <dgm:prSet/>
      <dgm:spPr/>
      <dgm:t>
        <a:bodyPr/>
        <a:lstStyle/>
        <a:p>
          <a:endParaRPr lang="en-US"/>
        </a:p>
      </dgm:t>
    </dgm:pt>
    <dgm:pt modelId="{3129FEB5-8405-44F5-82CA-D98636B21B78}" type="sibTrans" cxnId="{EFF60CB9-9FDB-4ECF-ACC1-442A9166D51A}">
      <dgm:prSet/>
      <dgm:spPr/>
      <dgm:t>
        <a:bodyPr/>
        <a:lstStyle/>
        <a:p>
          <a:endParaRPr lang="en-US"/>
        </a:p>
      </dgm:t>
    </dgm:pt>
    <dgm:pt modelId="{B9BCC201-9CF5-44BB-9867-09757C939386}" type="pres">
      <dgm:prSet presAssocID="{C621E49A-D3C1-45AC-9DC4-2FE1A54F9BAB}" presName="hierChild1" presStyleCnt="0">
        <dgm:presLayoutVars>
          <dgm:chPref val="1"/>
          <dgm:dir/>
          <dgm:animOne val="branch"/>
          <dgm:animLvl val="lvl"/>
          <dgm:resizeHandles/>
        </dgm:presLayoutVars>
      </dgm:prSet>
      <dgm:spPr/>
    </dgm:pt>
    <dgm:pt modelId="{18E1DA3E-480F-42AB-BE0F-A98FA29DF6FE}" type="pres">
      <dgm:prSet presAssocID="{40678FBD-60E2-49F4-B1F3-252A272AC212}" presName="hierRoot1" presStyleCnt="0"/>
      <dgm:spPr/>
    </dgm:pt>
    <dgm:pt modelId="{2FF4A6A8-8605-40A0-A8D4-124EA46216BA}" type="pres">
      <dgm:prSet presAssocID="{40678FBD-60E2-49F4-B1F3-252A272AC212}" presName="composite" presStyleCnt="0"/>
      <dgm:spPr/>
    </dgm:pt>
    <dgm:pt modelId="{EA4BAA24-0499-4C21-B031-702D3FCB4423}" type="pres">
      <dgm:prSet presAssocID="{40678FBD-60E2-49F4-B1F3-252A272AC212}" presName="background" presStyleLbl="node0" presStyleIdx="0" presStyleCnt="2"/>
      <dgm:spPr/>
    </dgm:pt>
    <dgm:pt modelId="{9EF7DA33-C40B-410D-97D4-F49FB14F49FB}" type="pres">
      <dgm:prSet presAssocID="{40678FBD-60E2-49F4-B1F3-252A272AC212}" presName="text" presStyleLbl="fgAcc0" presStyleIdx="0" presStyleCnt="2">
        <dgm:presLayoutVars>
          <dgm:chPref val="3"/>
        </dgm:presLayoutVars>
      </dgm:prSet>
      <dgm:spPr/>
    </dgm:pt>
    <dgm:pt modelId="{89065448-BD2D-48C2-B5B8-22AE019BCF92}" type="pres">
      <dgm:prSet presAssocID="{40678FBD-60E2-49F4-B1F3-252A272AC212}" presName="hierChild2" presStyleCnt="0"/>
      <dgm:spPr/>
    </dgm:pt>
    <dgm:pt modelId="{4E9F01C6-4727-450B-8480-86622300409D}" type="pres">
      <dgm:prSet presAssocID="{823AFC25-ED06-4F7C-9E75-89C3E7B0ADAF}" presName="hierRoot1" presStyleCnt="0"/>
      <dgm:spPr/>
    </dgm:pt>
    <dgm:pt modelId="{E57723A2-2440-4894-B5E2-A21138BB47DC}" type="pres">
      <dgm:prSet presAssocID="{823AFC25-ED06-4F7C-9E75-89C3E7B0ADAF}" presName="composite" presStyleCnt="0"/>
      <dgm:spPr/>
    </dgm:pt>
    <dgm:pt modelId="{0AE52EB3-B83A-4AC4-B37E-363DF82F0AD7}" type="pres">
      <dgm:prSet presAssocID="{823AFC25-ED06-4F7C-9E75-89C3E7B0ADAF}" presName="background" presStyleLbl="node0" presStyleIdx="1" presStyleCnt="2"/>
      <dgm:spPr/>
    </dgm:pt>
    <dgm:pt modelId="{75224B56-781B-48D5-A063-C1D2DDF60A7E}" type="pres">
      <dgm:prSet presAssocID="{823AFC25-ED06-4F7C-9E75-89C3E7B0ADAF}" presName="text" presStyleLbl="fgAcc0" presStyleIdx="1" presStyleCnt="2">
        <dgm:presLayoutVars>
          <dgm:chPref val="3"/>
        </dgm:presLayoutVars>
      </dgm:prSet>
      <dgm:spPr/>
    </dgm:pt>
    <dgm:pt modelId="{7F797C34-442E-40CE-AA6C-288ADB3C5235}" type="pres">
      <dgm:prSet presAssocID="{823AFC25-ED06-4F7C-9E75-89C3E7B0ADAF}" presName="hierChild2" presStyleCnt="0"/>
      <dgm:spPr/>
    </dgm:pt>
  </dgm:ptLst>
  <dgm:cxnLst>
    <dgm:cxn modelId="{41B3C25E-7171-407A-BFE3-DCF84D1604F7}" type="presOf" srcId="{40678FBD-60E2-49F4-B1F3-252A272AC212}" destId="{9EF7DA33-C40B-410D-97D4-F49FB14F49FB}" srcOrd="0" destOrd="0" presId="urn:microsoft.com/office/officeart/2005/8/layout/hierarchy1"/>
    <dgm:cxn modelId="{1D2BFB54-4299-45D9-88F7-F624316489E3}" type="presOf" srcId="{C621E49A-D3C1-45AC-9DC4-2FE1A54F9BAB}" destId="{B9BCC201-9CF5-44BB-9867-09757C939386}" srcOrd="0" destOrd="0" presId="urn:microsoft.com/office/officeart/2005/8/layout/hierarchy1"/>
    <dgm:cxn modelId="{656C8CB0-A2C8-4077-8187-8E50E040BF3B}" srcId="{C621E49A-D3C1-45AC-9DC4-2FE1A54F9BAB}" destId="{40678FBD-60E2-49F4-B1F3-252A272AC212}" srcOrd="0" destOrd="0" parTransId="{46D3D6DE-D284-4E8A-9A5F-60913DD2BC1D}" sibTransId="{ADE5CC08-DC6E-4F2E-AC08-DEE65E0C684D}"/>
    <dgm:cxn modelId="{EFF60CB9-9FDB-4ECF-ACC1-442A9166D51A}" srcId="{C621E49A-D3C1-45AC-9DC4-2FE1A54F9BAB}" destId="{823AFC25-ED06-4F7C-9E75-89C3E7B0ADAF}" srcOrd="1" destOrd="0" parTransId="{92F5BDB7-56CE-4005-91BD-D77D76A8D4B3}" sibTransId="{3129FEB5-8405-44F5-82CA-D98636B21B78}"/>
    <dgm:cxn modelId="{907747BD-26B1-42F1-9586-30E233D77ED1}" type="presOf" srcId="{823AFC25-ED06-4F7C-9E75-89C3E7B0ADAF}" destId="{75224B56-781B-48D5-A063-C1D2DDF60A7E}" srcOrd="0" destOrd="0" presId="urn:microsoft.com/office/officeart/2005/8/layout/hierarchy1"/>
    <dgm:cxn modelId="{E139FC49-1E6F-46F6-B543-A7AF344E30FF}" type="presParOf" srcId="{B9BCC201-9CF5-44BB-9867-09757C939386}" destId="{18E1DA3E-480F-42AB-BE0F-A98FA29DF6FE}" srcOrd="0" destOrd="0" presId="urn:microsoft.com/office/officeart/2005/8/layout/hierarchy1"/>
    <dgm:cxn modelId="{BBB41D80-A6CD-468E-8768-6AB83B343356}" type="presParOf" srcId="{18E1DA3E-480F-42AB-BE0F-A98FA29DF6FE}" destId="{2FF4A6A8-8605-40A0-A8D4-124EA46216BA}" srcOrd="0" destOrd="0" presId="urn:microsoft.com/office/officeart/2005/8/layout/hierarchy1"/>
    <dgm:cxn modelId="{677DE39D-1DE3-481C-8833-94445CEBFA58}" type="presParOf" srcId="{2FF4A6A8-8605-40A0-A8D4-124EA46216BA}" destId="{EA4BAA24-0499-4C21-B031-702D3FCB4423}" srcOrd="0" destOrd="0" presId="urn:microsoft.com/office/officeart/2005/8/layout/hierarchy1"/>
    <dgm:cxn modelId="{A88B5056-FEB1-4BCA-BA72-CEC50B135582}" type="presParOf" srcId="{2FF4A6A8-8605-40A0-A8D4-124EA46216BA}" destId="{9EF7DA33-C40B-410D-97D4-F49FB14F49FB}" srcOrd="1" destOrd="0" presId="urn:microsoft.com/office/officeart/2005/8/layout/hierarchy1"/>
    <dgm:cxn modelId="{6C8B7CC5-B76E-48EC-A612-BD8C82703319}" type="presParOf" srcId="{18E1DA3E-480F-42AB-BE0F-A98FA29DF6FE}" destId="{89065448-BD2D-48C2-B5B8-22AE019BCF92}" srcOrd="1" destOrd="0" presId="urn:microsoft.com/office/officeart/2005/8/layout/hierarchy1"/>
    <dgm:cxn modelId="{6F0EDC2D-C520-49D1-9240-554A0C0C0D20}" type="presParOf" srcId="{B9BCC201-9CF5-44BB-9867-09757C939386}" destId="{4E9F01C6-4727-450B-8480-86622300409D}" srcOrd="1" destOrd="0" presId="urn:microsoft.com/office/officeart/2005/8/layout/hierarchy1"/>
    <dgm:cxn modelId="{6E4D22E3-69DC-43B3-90A0-12EAAFEA1E6D}" type="presParOf" srcId="{4E9F01C6-4727-450B-8480-86622300409D}" destId="{E57723A2-2440-4894-B5E2-A21138BB47DC}" srcOrd="0" destOrd="0" presId="urn:microsoft.com/office/officeart/2005/8/layout/hierarchy1"/>
    <dgm:cxn modelId="{9E31523D-DCB4-46D4-A4EA-0DA393445685}" type="presParOf" srcId="{E57723A2-2440-4894-B5E2-A21138BB47DC}" destId="{0AE52EB3-B83A-4AC4-B37E-363DF82F0AD7}" srcOrd="0" destOrd="0" presId="urn:microsoft.com/office/officeart/2005/8/layout/hierarchy1"/>
    <dgm:cxn modelId="{F14691F8-809C-447A-BAB9-7F7A9BF81F3C}" type="presParOf" srcId="{E57723A2-2440-4894-B5E2-A21138BB47DC}" destId="{75224B56-781B-48D5-A063-C1D2DDF60A7E}" srcOrd="1" destOrd="0" presId="urn:microsoft.com/office/officeart/2005/8/layout/hierarchy1"/>
    <dgm:cxn modelId="{E50F8FC0-D0E7-400B-8A8F-8315660F458C}" type="presParOf" srcId="{4E9F01C6-4727-450B-8480-86622300409D}" destId="{7F797C34-442E-40CE-AA6C-288ADB3C523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859F6F-6194-4E5D-A41D-955A58B059CD}">
      <dsp:nvSpPr>
        <dsp:cNvPr id="0" name=""/>
        <dsp:cNvSpPr/>
      </dsp:nvSpPr>
      <dsp:spPr>
        <a:xfrm>
          <a:off x="57128" y="264040"/>
          <a:ext cx="724824" cy="7248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2E2D0E-0093-432E-BAF0-BA6535B4CFE5}">
      <dsp:nvSpPr>
        <dsp:cNvPr id="0" name=""/>
        <dsp:cNvSpPr/>
      </dsp:nvSpPr>
      <dsp:spPr>
        <a:xfrm>
          <a:off x="209341" y="416253"/>
          <a:ext cx="420398" cy="4203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A3D64A-ECF9-43AE-8E54-A0FCD344D6AA}">
      <dsp:nvSpPr>
        <dsp:cNvPr id="0" name=""/>
        <dsp:cNvSpPr/>
      </dsp:nvSpPr>
      <dsp:spPr>
        <a:xfrm>
          <a:off x="937272" y="264040"/>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Intangibility</a:t>
          </a:r>
          <a:endParaRPr lang="en-US" sz="2400" kern="1200"/>
        </a:p>
      </dsp:txBody>
      <dsp:txXfrm>
        <a:off x="937272" y="264040"/>
        <a:ext cx="1708514" cy="724824"/>
      </dsp:txXfrm>
    </dsp:sp>
    <dsp:sp modelId="{FAE541A3-AEB9-4C50-BB41-6362AC186A7D}">
      <dsp:nvSpPr>
        <dsp:cNvPr id="0" name=""/>
        <dsp:cNvSpPr/>
      </dsp:nvSpPr>
      <dsp:spPr>
        <a:xfrm>
          <a:off x="2943482" y="264040"/>
          <a:ext cx="724824" cy="7248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01432-7ACA-46CE-94F0-C0408BD9C57F}">
      <dsp:nvSpPr>
        <dsp:cNvPr id="0" name=""/>
        <dsp:cNvSpPr/>
      </dsp:nvSpPr>
      <dsp:spPr>
        <a:xfrm>
          <a:off x="3095696" y="416253"/>
          <a:ext cx="420398" cy="4203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847E24-070E-4420-AA7A-E8837FA98BBE}">
      <dsp:nvSpPr>
        <dsp:cNvPr id="0" name=""/>
        <dsp:cNvSpPr/>
      </dsp:nvSpPr>
      <dsp:spPr>
        <a:xfrm>
          <a:off x="3823626" y="264040"/>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Inseparability</a:t>
          </a:r>
          <a:endParaRPr lang="en-US" sz="2400" kern="1200"/>
        </a:p>
      </dsp:txBody>
      <dsp:txXfrm>
        <a:off x="3823626" y="264040"/>
        <a:ext cx="1708514" cy="724824"/>
      </dsp:txXfrm>
    </dsp:sp>
    <dsp:sp modelId="{18F41DD5-74F0-4FB9-A54F-100ACAC3B602}">
      <dsp:nvSpPr>
        <dsp:cNvPr id="0" name=""/>
        <dsp:cNvSpPr/>
      </dsp:nvSpPr>
      <dsp:spPr>
        <a:xfrm>
          <a:off x="57128" y="1684977"/>
          <a:ext cx="724824" cy="7248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E890CC-ED55-42BF-A095-72F190F4A63A}">
      <dsp:nvSpPr>
        <dsp:cNvPr id="0" name=""/>
        <dsp:cNvSpPr/>
      </dsp:nvSpPr>
      <dsp:spPr>
        <a:xfrm>
          <a:off x="209341" y="1837190"/>
          <a:ext cx="420398" cy="4203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669A8B-9434-41BD-BE40-39E2F02C18A2}">
      <dsp:nvSpPr>
        <dsp:cNvPr id="0" name=""/>
        <dsp:cNvSpPr/>
      </dsp:nvSpPr>
      <dsp:spPr>
        <a:xfrm>
          <a:off x="937272" y="1684977"/>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Perishability</a:t>
          </a:r>
          <a:endParaRPr lang="en-US" sz="2400" kern="1200"/>
        </a:p>
      </dsp:txBody>
      <dsp:txXfrm>
        <a:off x="937272" y="1684977"/>
        <a:ext cx="1708514" cy="724824"/>
      </dsp:txXfrm>
    </dsp:sp>
    <dsp:sp modelId="{A85436E0-D63A-41A5-ADF1-F83C7A26608B}">
      <dsp:nvSpPr>
        <dsp:cNvPr id="0" name=""/>
        <dsp:cNvSpPr/>
      </dsp:nvSpPr>
      <dsp:spPr>
        <a:xfrm>
          <a:off x="2943482" y="1684977"/>
          <a:ext cx="724824" cy="7248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B09B0-3709-4FAA-9E05-AE5F4C8E7705}">
      <dsp:nvSpPr>
        <dsp:cNvPr id="0" name=""/>
        <dsp:cNvSpPr/>
      </dsp:nvSpPr>
      <dsp:spPr>
        <a:xfrm>
          <a:off x="3095696" y="1837190"/>
          <a:ext cx="420398" cy="4203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302494-3A0D-4CDB-B43F-1EF9D6901273}">
      <dsp:nvSpPr>
        <dsp:cNvPr id="0" name=""/>
        <dsp:cNvSpPr/>
      </dsp:nvSpPr>
      <dsp:spPr>
        <a:xfrm>
          <a:off x="3823626" y="1684977"/>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Variability</a:t>
          </a:r>
          <a:endParaRPr lang="en-US" sz="2400" kern="1200"/>
        </a:p>
      </dsp:txBody>
      <dsp:txXfrm>
        <a:off x="3823626" y="1684977"/>
        <a:ext cx="1708514" cy="724824"/>
      </dsp:txXfrm>
    </dsp:sp>
    <dsp:sp modelId="{8FF41456-FD9A-4D78-954C-4D40F3D4C185}">
      <dsp:nvSpPr>
        <dsp:cNvPr id="0" name=""/>
        <dsp:cNvSpPr/>
      </dsp:nvSpPr>
      <dsp:spPr>
        <a:xfrm>
          <a:off x="57128" y="3105914"/>
          <a:ext cx="724824" cy="72482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FA05B3-660A-43BF-9656-74CAD868C6FB}">
      <dsp:nvSpPr>
        <dsp:cNvPr id="0" name=""/>
        <dsp:cNvSpPr/>
      </dsp:nvSpPr>
      <dsp:spPr>
        <a:xfrm>
          <a:off x="209341" y="3258127"/>
          <a:ext cx="420398" cy="4203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C3131E-65F2-4F2A-A97E-A70B116B232D}">
      <dsp:nvSpPr>
        <dsp:cNvPr id="0" name=""/>
        <dsp:cNvSpPr/>
      </dsp:nvSpPr>
      <dsp:spPr>
        <a:xfrm>
          <a:off x="937272" y="3105914"/>
          <a:ext cx="1708514" cy="72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Not owned</a:t>
          </a:r>
          <a:endParaRPr lang="en-US" sz="2400" kern="1200"/>
        </a:p>
      </dsp:txBody>
      <dsp:txXfrm>
        <a:off x="937272" y="3105914"/>
        <a:ext cx="1708514" cy="724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1DA14-28D9-4EE5-BBB3-42CC8C7B2504}">
      <dsp:nvSpPr>
        <dsp:cNvPr id="0" name=""/>
        <dsp:cNvSpPr/>
      </dsp:nvSpPr>
      <dsp:spPr>
        <a:xfrm>
          <a:off x="843" y="101810"/>
          <a:ext cx="2149163" cy="2578996"/>
        </a:xfrm>
        <a:prstGeom prst="roundRect">
          <a:avLst>
            <a:gd name="adj" fmla="val 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Political factor</a:t>
          </a:r>
        </a:p>
      </dsp:txBody>
      <dsp:txXfrm rot="16200000">
        <a:off x="-841628" y="944282"/>
        <a:ext cx="2114777" cy="429832"/>
      </dsp:txXfrm>
    </dsp:sp>
    <dsp:sp modelId="{ACB8E0C7-DAB6-43D0-92EC-8C2D8E18A6FB}">
      <dsp:nvSpPr>
        <dsp:cNvPr id="0" name=""/>
        <dsp:cNvSpPr/>
      </dsp:nvSpPr>
      <dsp:spPr>
        <a:xfrm>
          <a:off x="430676" y="101810"/>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None/>
          </a:pPr>
          <a:r>
            <a:rPr lang="en-GB" sz="1400" kern="1200" dirty="0"/>
            <a:t>Increase in minimum wage The National Living Wage (NLW) will rise to £10.42 from 1 April 2023, an increase of 92 pence or 9.7 per cent. (YouGov, 2023) </a:t>
          </a:r>
        </a:p>
      </dsp:txBody>
      <dsp:txXfrm>
        <a:off x="430676" y="101810"/>
        <a:ext cx="1601127" cy="2578996"/>
      </dsp:txXfrm>
    </dsp:sp>
    <dsp:sp modelId="{82DEF7C6-D979-4EC5-9C47-0CB018E638CD}">
      <dsp:nvSpPr>
        <dsp:cNvPr id="0" name=""/>
        <dsp:cNvSpPr/>
      </dsp:nvSpPr>
      <dsp:spPr>
        <a:xfrm>
          <a:off x="2221016" y="112848"/>
          <a:ext cx="2149163" cy="2578996"/>
        </a:xfrm>
        <a:prstGeom prst="roundRect">
          <a:avLst>
            <a:gd name="adj" fmla="val 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65151" rIns="84455" bIns="0" numCol="1" spcCol="1270" anchor="t" anchorCtr="0">
          <a:noAutofit/>
        </a:bodyPr>
        <a:lstStyle/>
        <a:p>
          <a:pPr marL="0" lvl="0" indent="0" algn="r" defTabSz="844550">
            <a:lnSpc>
              <a:spcPct val="90000"/>
            </a:lnSpc>
            <a:spcBef>
              <a:spcPct val="0"/>
            </a:spcBef>
            <a:spcAft>
              <a:spcPct val="35000"/>
            </a:spcAft>
            <a:buNone/>
          </a:pPr>
          <a:r>
            <a:rPr lang="en-GB" sz="1900" kern="1200" dirty="0"/>
            <a:t>Impact on Company </a:t>
          </a:r>
        </a:p>
      </dsp:txBody>
      <dsp:txXfrm rot="16200000">
        <a:off x="1378543" y="955320"/>
        <a:ext cx="2114777" cy="429832"/>
      </dsp:txXfrm>
    </dsp:sp>
    <dsp:sp modelId="{589DF912-F4B9-49B4-8725-A6AFF16D6206}">
      <dsp:nvSpPr>
        <dsp:cNvPr id="0" name=""/>
        <dsp:cNvSpPr/>
      </dsp:nvSpPr>
      <dsp:spPr>
        <a:xfrm rot="5400000">
          <a:off x="2046500" y="2151153"/>
          <a:ext cx="378948" cy="322374"/>
        </a:xfrm>
        <a:prstGeom prst="flowChartExtra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40DE09-0231-4514-A47C-81AEB1315DC4}">
      <dsp:nvSpPr>
        <dsp:cNvPr id="0" name=""/>
        <dsp:cNvSpPr/>
      </dsp:nvSpPr>
      <dsp:spPr>
        <a:xfrm>
          <a:off x="2650848" y="112848"/>
          <a:ext cx="1601127" cy="257899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48006" rIns="0" bIns="0" numCol="1" spcCol="1270" anchor="t" anchorCtr="0">
          <a:noAutofit/>
        </a:bodyPr>
        <a:lstStyle/>
        <a:p>
          <a:pPr marL="0" lvl="0" indent="0" algn="l" defTabSz="622300">
            <a:lnSpc>
              <a:spcPct val="90000"/>
            </a:lnSpc>
            <a:spcBef>
              <a:spcPct val="0"/>
            </a:spcBef>
            <a:spcAft>
              <a:spcPct val="35000"/>
            </a:spcAft>
            <a:buClr>
              <a:schemeClr val="hlink"/>
            </a:buClr>
            <a:buSzPct val="70000"/>
            <a:buFont typeface="Wingdings" pitchFamily="2" charset="2"/>
            <a:buNone/>
          </a:pPr>
          <a:r>
            <a:rPr kumimoji="0" lang="en-US" sz="1400" b="0" i="0" u="none" strike="noStrike" kern="1200" cap="none" normalizeH="0" baseline="0" dirty="0">
              <a:ln/>
              <a:effectLst/>
              <a:latin typeface="+mn-lt"/>
            </a:rPr>
            <a:t>Could be a cost increase within a company ‘staffing cost.’</a:t>
          </a:r>
          <a:endParaRPr lang="en-GB" sz="1400" kern="1200" dirty="0"/>
        </a:p>
        <a:p>
          <a:pPr marL="0" lvl="0" indent="0" algn="l" defTabSz="622300">
            <a:lnSpc>
              <a:spcPct val="90000"/>
            </a:lnSpc>
            <a:spcBef>
              <a:spcPct val="0"/>
            </a:spcBef>
            <a:spcAft>
              <a:spcPct val="35000"/>
            </a:spcAft>
            <a:buNone/>
          </a:pPr>
          <a:r>
            <a:rPr kumimoji="0" lang="en-US" sz="1400" b="1" i="0" u="sng" strike="noStrike" kern="1200" cap="none" normalizeH="0" baseline="0">
              <a:ln/>
              <a:effectLst/>
              <a:latin typeface="+mn-lt"/>
            </a:rPr>
            <a:t>OR</a:t>
          </a:r>
          <a:endParaRPr kumimoji="0" lang="en-US" sz="1400" b="1" i="0" u="sng" strike="noStrike" kern="1200" cap="none" normalizeH="0" baseline="0" dirty="0">
            <a:ln/>
            <a:effectLst/>
            <a:latin typeface="+mn-lt"/>
          </a:endParaRPr>
        </a:p>
        <a:p>
          <a:pPr marL="0" lvl="0" indent="0" algn="l" defTabSz="622300">
            <a:lnSpc>
              <a:spcPct val="90000"/>
            </a:lnSpc>
            <a:spcBef>
              <a:spcPct val="0"/>
            </a:spcBef>
            <a:spcAft>
              <a:spcPct val="35000"/>
            </a:spcAft>
            <a:buNone/>
          </a:pPr>
          <a:r>
            <a:rPr kumimoji="0" lang="en-US" sz="1400" b="0" i="0" u="none" strike="noStrike" kern="1200" cap="none" normalizeH="0" baseline="0" dirty="0">
              <a:ln/>
              <a:effectLst/>
              <a:latin typeface="+mn-lt"/>
            </a:rPr>
            <a:t>Could mean that a company is in a better position than competitors as it already pays above living wage and competitors don’t.</a:t>
          </a:r>
        </a:p>
      </dsp:txBody>
      <dsp:txXfrm>
        <a:off x="2650848" y="112848"/>
        <a:ext cx="1601127" cy="25789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9D29A-C5C9-4F2C-9ECA-759BD26FE459}">
      <dsp:nvSpPr>
        <dsp:cNvPr id="0" name=""/>
        <dsp:cNvSpPr/>
      </dsp:nvSpPr>
      <dsp:spPr>
        <a:xfrm>
          <a:off x="-3135311" y="-482597"/>
          <a:ext cx="3739600" cy="3739600"/>
        </a:xfrm>
        <a:prstGeom prst="blockArc">
          <a:avLst>
            <a:gd name="adj1" fmla="val 18900000"/>
            <a:gd name="adj2" fmla="val 2700000"/>
            <a:gd name="adj3" fmla="val 578"/>
          </a:avLst>
        </a:pr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2703D2-DFB5-471E-8917-789FC5DEA907}">
      <dsp:nvSpPr>
        <dsp:cNvPr id="0" name=""/>
        <dsp:cNvSpPr/>
      </dsp:nvSpPr>
      <dsp:spPr>
        <a:xfrm>
          <a:off x="388555" y="277440"/>
          <a:ext cx="3033009" cy="55488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People </a:t>
          </a:r>
        </a:p>
      </dsp:txBody>
      <dsp:txXfrm>
        <a:off x="388555" y="277440"/>
        <a:ext cx="3033009" cy="554881"/>
      </dsp:txXfrm>
    </dsp:sp>
    <dsp:sp modelId="{63E4B3C2-C94C-4807-98A8-6E550032F7C0}">
      <dsp:nvSpPr>
        <dsp:cNvPr id="0" name=""/>
        <dsp:cNvSpPr/>
      </dsp:nvSpPr>
      <dsp:spPr>
        <a:xfrm>
          <a:off x="41754" y="208080"/>
          <a:ext cx="693601" cy="693601"/>
        </a:xfrm>
        <a:prstGeom prst="ellipse">
          <a:avLst/>
        </a:prstGeom>
        <a:blipFill rotWithShape="0">
          <a:blip xmlns:r="http://schemas.openxmlformats.org/officeDocument/2006/relationships" r:embed="rId1"/>
          <a:srcRect/>
          <a:stretch>
            <a:fillRect l="-19000" r="-19000"/>
          </a:stretch>
        </a:blip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3FFCF03-3E65-4AB2-8C87-375CCFDB50EC}">
      <dsp:nvSpPr>
        <dsp:cNvPr id="0" name=""/>
        <dsp:cNvSpPr/>
      </dsp:nvSpPr>
      <dsp:spPr>
        <a:xfrm>
          <a:off x="590254" y="1109762"/>
          <a:ext cx="2831310" cy="554881"/>
        </a:xfrm>
        <a:prstGeom prst="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Process</a:t>
          </a:r>
        </a:p>
      </dsp:txBody>
      <dsp:txXfrm>
        <a:off x="590254" y="1109762"/>
        <a:ext cx="2831310" cy="554881"/>
      </dsp:txXfrm>
    </dsp:sp>
    <dsp:sp modelId="{E4B2C536-358E-4AD9-BE39-1652992E9C90}">
      <dsp:nvSpPr>
        <dsp:cNvPr id="0" name=""/>
        <dsp:cNvSpPr/>
      </dsp:nvSpPr>
      <dsp:spPr>
        <a:xfrm>
          <a:off x="243454" y="1040401"/>
          <a:ext cx="693601" cy="693601"/>
        </a:xfrm>
        <a:prstGeom prst="ellipse">
          <a:avLst/>
        </a:prstGeom>
        <a:blipFill rotWithShape="0">
          <a:blip xmlns:r="http://schemas.openxmlformats.org/officeDocument/2006/relationships" r:embed="rId2"/>
          <a:srcRect/>
          <a:stretch>
            <a:fillRect l="-25000" r="-25000"/>
          </a:stretch>
        </a:blip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4DF6D-AC41-48DE-B08A-725212142F88}">
      <dsp:nvSpPr>
        <dsp:cNvPr id="0" name=""/>
        <dsp:cNvSpPr/>
      </dsp:nvSpPr>
      <dsp:spPr>
        <a:xfrm>
          <a:off x="388555" y="1942083"/>
          <a:ext cx="3033009" cy="554881"/>
        </a:xfrm>
        <a:prstGeom prst="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40437" tIns="71120" rIns="71120" bIns="71120" numCol="1" spcCol="1270" anchor="ctr" anchorCtr="0">
          <a:noAutofit/>
        </a:bodyPr>
        <a:lstStyle/>
        <a:p>
          <a:pPr marL="0" lvl="0" indent="0" algn="l" defTabSz="1244600">
            <a:lnSpc>
              <a:spcPct val="90000"/>
            </a:lnSpc>
            <a:spcBef>
              <a:spcPct val="0"/>
            </a:spcBef>
            <a:spcAft>
              <a:spcPct val="35000"/>
            </a:spcAft>
            <a:buNone/>
          </a:pPr>
          <a:r>
            <a:rPr lang="en-GB" sz="2800" kern="1200" dirty="0"/>
            <a:t>Physical evidence</a:t>
          </a:r>
        </a:p>
      </dsp:txBody>
      <dsp:txXfrm>
        <a:off x="388555" y="1942083"/>
        <a:ext cx="3033009" cy="554881"/>
      </dsp:txXfrm>
    </dsp:sp>
    <dsp:sp modelId="{38A66EFD-D96D-4DB9-9F88-81B900564F97}">
      <dsp:nvSpPr>
        <dsp:cNvPr id="0" name=""/>
        <dsp:cNvSpPr/>
      </dsp:nvSpPr>
      <dsp:spPr>
        <a:xfrm>
          <a:off x="41754" y="1872723"/>
          <a:ext cx="693601" cy="693601"/>
        </a:xfrm>
        <a:prstGeom prst="ellipse">
          <a:avLst/>
        </a:prstGeom>
        <a:blipFill rotWithShape="0">
          <a:blip xmlns:r="http://schemas.openxmlformats.org/officeDocument/2006/relationships" r:embed="rId3"/>
          <a:srcRect/>
          <a:stretch>
            <a:fillRect l="-34000" r="-34000"/>
          </a:stretch>
        </a:blip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DDD7DD-DD2E-463D-9229-F03465D0B31B}">
      <dsp:nvSpPr>
        <dsp:cNvPr id="0" name=""/>
        <dsp:cNvSpPr/>
      </dsp:nvSpPr>
      <dsp:spPr>
        <a:xfrm>
          <a:off x="381099" y="678025"/>
          <a:ext cx="622529" cy="6225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03ECFD-E846-481C-A849-8BA4D02E25DA}">
      <dsp:nvSpPr>
        <dsp:cNvPr id="0" name=""/>
        <dsp:cNvSpPr/>
      </dsp:nvSpPr>
      <dsp:spPr>
        <a:xfrm>
          <a:off x="664"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Customer facing staff are key in reflecting the corporate brand.</a:t>
          </a:r>
          <a:endParaRPr lang="en-US" sz="1600" kern="1200" dirty="0"/>
        </a:p>
      </dsp:txBody>
      <dsp:txXfrm>
        <a:off x="664" y="1580638"/>
        <a:ext cx="1383398" cy="964596"/>
      </dsp:txXfrm>
    </dsp:sp>
    <dsp:sp modelId="{856C7E32-5128-4A54-9373-EAEE1E3C2703}">
      <dsp:nvSpPr>
        <dsp:cNvPr id="0" name=""/>
        <dsp:cNvSpPr/>
      </dsp:nvSpPr>
      <dsp:spPr>
        <a:xfrm>
          <a:off x="2006592" y="678025"/>
          <a:ext cx="622529" cy="6225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B5717-87B5-4E7C-AF5C-0A17A4D34DAE}">
      <dsp:nvSpPr>
        <dsp:cNvPr id="0" name=""/>
        <dsp:cNvSpPr/>
      </dsp:nvSpPr>
      <dsp:spPr>
        <a:xfrm>
          <a:off x="162615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They help make the service look attractive to the customer.</a:t>
          </a:r>
          <a:endParaRPr lang="en-US" sz="1600" kern="1200" dirty="0"/>
        </a:p>
      </dsp:txBody>
      <dsp:txXfrm>
        <a:off x="1626157" y="1580638"/>
        <a:ext cx="1383398" cy="964596"/>
      </dsp:txXfrm>
    </dsp:sp>
    <dsp:sp modelId="{529A2E48-9EA7-4A5C-BE85-52A3293B0E9F}">
      <dsp:nvSpPr>
        <dsp:cNvPr id="0" name=""/>
        <dsp:cNvSpPr/>
      </dsp:nvSpPr>
      <dsp:spPr>
        <a:xfrm>
          <a:off x="3632085" y="678025"/>
          <a:ext cx="622529" cy="62252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CBDD64-607F-4B02-8E88-8508A88377E1}">
      <dsp:nvSpPr>
        <dsp:cNvPr id="0" name=""/>
        <dsp:cNvSpPr/>
      </dsp:nvSpPr>
      <dsp:spPr>
        <a:xfrm>
          <a:off x="3251650"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customer loyalty through good customer service. </a:t>
          </a:r>
          <a:endParaRPr lang="en-US" sz="1600" kern="1200" dirty="0"/>
        </a:p>
      </dsp:txBody>
      <dsp:txXfrm>
        <a:off x="3251650" y="1580638"/>
        <a:ext cx="1383398" cy="964596"/>
      </dsp:txXfrm>
    </dsp:sp>
    <dsp:sp modelId="{9A4FD89B-9B26-49B1-8429-8F818A6698A2}">
      <dsp:nvSpPr>
        <dsp:cNvPr id="0" name=""/>
        <dsp:cNvSpPr/>
      </dsp:nvSpPr>
      <dsp:spPr>
        <a:xfrm>
          <a:off x="5257578" y="678025"/>
          <a:ext cx="622529" cy="62252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17544-B1EC-4C7A-B156-4F76AE4A19CF}">
      <dsp:nvSpPr>
        <dsp:cNvPr id="0" name=""/>
        <dsp:cNvSpPr/>
      </dsp:nvSpPr>
      <dsp:spPr>
        <a:xfrm>
          <a:off x="4877143"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Increasing competitive advantage through good customer service. </a:t>
          </a:r>
          <a:endParaRPr lang="en-US" sz="1600" kern="1200" dirty="0"/>
        </a:p>
      </dsp:txBody>
      <dsp:txXfrm>
        <a:off x="4877143" y="1580638"/>
        <a:ext cx="1383398" cy="964596"/>
      </dsp:txXfrm>
    </dsp:sp>
    <dsp:sp modelId="{77AE1D11-D6B2-4570-9E7C-646D87DA620E}">
      <dsp:nvSpPr>
        <dsp:cNvPr id="0" name=""/>
        <dsp:cNvSpPr/>
      </dsp:nvSpPr>
      <dsp:spPr>
        <a:xfrm>
          <a:off x="6883071" y="678025"/>
          <a:ext cx="622529" cy="62252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35C6CC-390C-47B2-AF8A-CBE438076496}">
      <dsp:nvSpPr>
        <dsp:cNvPr id="0" name=""/>
        <dsp:cNvSpPr/>
      </dsp:nvSpPr>
      <dsp:spPr>
        <a:xfrm>
          <a:off x="6502637" y="1580638"/>
          <a:ext cx="1383398" cy="964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Educating customers on how to use the service correctly to increase satisfaction.</a:t>
          </a:r>
          <a:endParaRPr lang="en-US" sz="1600" kern="1200" dirty="0"/>
        </a:p>
      </dsp:txBody>
      <dsp:txXfrm>
        <a:off x="6502637" y="1580638"/>
        <a:ext cx="1383398" cy="9645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57BEC-DB3E-4C39-BE6A-5016D18E66A1}">
      <dsp:nvSpPr>
        <dsp:cNvPr id="0" name=""/>
        <dsp:cNvSpPr/>
      </dsp:nvSpPr>
      <dsp:spPr>
        <a:xfrm>
          <a:off x="1738" y="17119"/>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Before sales</a:t>
          </a:r>
        </a:p>
      </dsp:txBody>
      <dsp:txXfrm>
        <a:off x="1738" y="17119"/>
        <a:ext cx="888994" cy="501187"/>
      </dsp:txXfrm>
    </dsp:sp>
    <dsp:sp modelId="{C1749B54-1F63-4F50-B9F4-D962499518EB}">
      <dsp:nvSpPr>
        <dsp:cNvPr id="0" name=""/>
        <dsp:cNvSpPr/>
      </dsp:nvSpPr>
      <dsp:spPr>
        <a:xfrm>
          <a:off x="890732" y="17119"/>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79A4B9-63D1-4B33-AE17-7C24C742C904}">
      <dsp:nvSpPr>
        <dsp:cNvPr id="0" name=""/>
        <dsp:cNvSpPr/>
      </dsp:nvSpPr>
      <dsp:spPr>
        <a:xfrm>
          <a:off x="1139650" y="17119"/>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Information delivery</a:t>
          </a:r>
        </a:p>
      </dsp:txBody>
      <dsp:txXfrm>
        <a:off x="1139650" y="17119"/>
        <a:ext cx="2418064" cy="501187"/>
      </dsp:txXfrm>
    </dsp:sp>
    <dsp:sp modelId="{EB574DDB-75D9-4847-BBBB-745875A80929}">
      <dsp:nvSpPr>
        <dsp:cNvPr id="0" name=""/>
        <dsp:cNvSpPr/>
      </dsp:nvSpPr>
      <dsp:spPr>
        <a:xfrm>
          <a:off x="1738" y="572306"/>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During sales</a:t>
          </a:r>
        </a:p>
      </dsp:txBody>
      <dsp:txXfrm>
        <a:off x="1738" y="572306"/>
        <a:ext cx="888994" cy="501187"/>
      </dsp:txXfrm>
    </dsp:sp>
    <dsp:sp modelId="{7AC90197-6A88-4EB6-A932-482921E172C4}">
      <dsp:nvSpPr>
        <dsp:cNvPr id="0" name=""/>
        <dsp:cNvSpPr/>
      </dsp:nvSpPr>
      <dsp:spPr>
        <a:xfrm>
          <a:off x="890732" y="572306"/>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F31A82-F455-4D44-874D-8C4651748E1C}">
      <dsp:nvSpPr>
        <dsp:cNvPr id="0" name=""/>
        <dsp:cNvSpPr/>
      </dsp:nvSpPr>
      <dsp:spPr>
        <a:xfrm>
          <a:off x="1139650" y="572306"/>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Education and information</a:t>
          </a:r>
        </a:p>
      </dsp:txBody>
      <dsp:txXfrm>
        <a:off x="1139650" y="572306"/>
        <a:ext cx="2418064" cy="501187"/>
      </dsp:txXfrm>
    </dsp:sp>
    <dsp:sp modelId="{B94B0B26-7D99-4E64-AB65-F0A15050D46F}">
      <dsp:nvSpPr>
        <dsp:cNvPr id="0" name=""/>
        <dsp:cNvSpPr/>
      </dsp:nvSpPr>
      <dsp:spPr>
        <a:xfrm>
          <a:off x="1738" y="1127494"/>
          <a:ext cx="888994" cy="501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38100" rIns="106680" bIns="38100" numCol="1" spcCol="1270" anchor="ctr" anchorCtr="0">
          <a:noAutofit/>
        </a:bodyPr>
        <a:lstStyle/>
        <a:p>
          <a:pPr marL="0" lvl="0" indent="0" algn="r" defTabSz="666750">
            <a:lnSpc>
              <a:spcPct val="90000"/>
            </a:lnSpc>
            <a:spcBef>
              <a:spcPct val="0"/>
            </a:spcBef>
            <a:spcAft>
              <a:spcPct val="35000"/>
            </a:spcAft>
            <a:buNone/>
          </a:pPr>
          <a:r>
            <a:rPr lang="en-GB" sz="1500" kern="1200" dirty="0"/>
            <a:t>After sales </a:t>
          </a:r>
        </a:p>
      </dsp:txBody>
      <dsp:txXfrm>
        <a:off x="1738" y="1127494"/>
        <a:ext cx="888994" cy="501187"/>
      </dsp:txXfrm>
    </dsp:sp>
    <dsp:sp modelId="{02DF27EA-C220-49F0-8D89-37F8B87D7568}">
      <dsp:nvSpPr>
        <dsp:cNvPr id="0" name=""/>
        <dsp:cNvSpPr/>
      </dsp:nvSpPr>
      <dsp:spPr>
        <a:xfrm>
          <a:off x="890732" y="1127494"/>
          <a:ext cx="177798" cy="501187"/>
        </a:xfrm>
        <a:prstGeom prst="leftBrace">
          <a:avLst>
            <a:gd name="adj1" fmla="val 35000"/>
            <a:gd name="adj2" fmla="val 5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49CB07-3E36-443D-AC5F-906D4FBECE6C}">
      <dsp:nvSpPr>
        <dsp:cNvPr id="0" name=""/>
        <dsp:cNvSpPr/>
      </dsp:nvSpPr>
      <dsp:spPr>
        <a:xfrm>
          <a:off x="1139650" y="1127494"/>
          <a:ext cx="2418064" cy="5011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Issue resolution</a:t>
          </a:r>
        </a:p>
      </dsp:txBody>
      <dsp:txXfrm>
        <a:off x="1139650" y="1127494"/>
        <a:ext cx="2418064" cy="5011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33D692-B730-4DD1-BF59-9DCC621F4CB1}">
      <dsp:nvSpPr>
        <dsp:cNvPr id="0" name=""/>
        <dsp:cNvSpPr/>
      </dsp:nvSpPr>
      <dsp:spPr>
        <a:xfrm>
          <a:off x="0" y="3448"/>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A57AD-B3B4-4CED-8DFB-C71A38FCD7EA}">
      <dsp:nvSpPr>
        <dsp:cNvPr id="0" name=""/>
        <dsp:cNvSpPr/>
      </dsp:nvSpPr>
      <dsp:spPr>
        <a:xfrm>
          <a:off x="222194" y="168717"/>
          <a:ext cx="403990" cy="403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70D591-0A68-4665-961A-25900F1F7E45}">
      <dsp:nvSpPr>
        <dsp:cNvPr id="0" name=""/>
        <dsp:cNvSpPr/>
      </dsp:nvSpPr>
      <dsp:spPr>
        <a:xfrm>
          <a:off x="848380" y="3448"/>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Contact with staff, uniforms</a:t>
          </a:r>
        </a:p>
      </dsp:txBody>
      <dsp:txXfrm>
        <a:off x="848380" y="3448"/>
        <a:ext cx="4036822" cy="734528"/>
      </dsp:txXfrm>
    </dsp:sp>
    <dsp:sp modelId="{51C74D95-F3BD-46CB-BF31-11D145EF7918}">
      <dsp:nvSpPr>
        <dsp:cNvPr id="0" name=""/>
        <dsp:cNvSpPr/>
      </dsp:nvSpPr>
      <dsp:spPr>
        <a:xfrm>
          <a:off x="0" y="921609"/>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B4D6EE-1EC2-4AD6-A850-B51225881A0C}">
      <dsp:nvSpPr>
        <dsp:cNvPr id="0" name=""/>
        <dsp:cNvSpPr/>
      </dsp:nvSpPr>
      <dsp:spPr>
        <a:xfrm>
          <a:off x="222194" y="1086878"/>
          <a:ext cx="403990" cy="403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C952BD-633D-41C9-A3B9-FC96A6376675}">
      <dsp:nvSpPr>
        <dsp:cNvPr id="0" name=""/>
        <dsp:cNvSpPr/>
      </dsp:nvSpPr>
      <dsp:spPr>
        <a:xfrm>
          <a:off x="848380" y="921609"/>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Buildings, logos, even colour schemes inside</a:t>
          </a:r>
        </a:p>
      </dsp:txBody>
      <dsp:txXfrm>
        <a:off x="848380" y="921609"/>
        <a:ext cx="4036822" cy="734528"/>
      </dsp:txXfrm>
    </dsp:sp>
    <dsp:sp modelId="{4940A3D1-A610-45D9-B822-1AAFFACDA70F}">
      <dsp:nvSpPr>
        <dsp:cNvPr id="0" name=""/>
        <dsp:cNvSpPr/>
      </dsp:nvSpPr>
      <dsp:spPr>
        <a:xfrm>
          <a:off x="0" y="1839770"/>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928F0-A3A6-4CE9-A8FF-927F292D722D}">
      <dsp:nvSpPr>
        <dsp:cNvPr id="0" name=""/>
        <dsp:cNvSpPr/>
      </dsp:nvSpPr>
      <dsp:spPr>
        <a:xfrm>
          <a:off x="222194" y="2005039"/>
          <a:ext cx="403990" cy="403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9AED0-6A26-455F-95B3-1E042AD1EB69}">
      <dsp:nvSpPr>
        <dsp:cNvPr id="0" name=""/>
        <dsp:cNvSpPr/>
      </dsp:nvSpPr>
      <dsp:spPr>
        <a:xfrm>
          <a:off x="848380" y="1839770"/>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Product packaging, receipts</a:t>
          </a:r>
        </a:p>
      </dsp:txBody>
      <dsp:txXfrm>
        <a:off x="848380" y="1839770"/>
        <a:ext cx="4036822" cy="734528"/>
      </dsp:txXfrm>
    </dsp:sp>
    <dsp:sp modelId="{7495E1CC-8DA6-4FC2-86B2-BFB68F0D5213}">
      <dsp:nvSpPr>
        <dsp:cNvPr id="0" name=""/>
        <dsp:cNvSpPr/>
      </dsp:nvSpPr>
      <dsp:spPr>
        <a:xfrm>
          <a:off x="0" y="2757931"/>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6FBA65-A711-4FF0-9CE5-413C020E9104}">
      <dsp:nvSpPr>
        <dsp:cNvPr id="0" name=""/>
        <dsp:cNvSpPr/>
      </dsp:nvSpPr>
      <dsp:spPr>
        <a:xfrm>
          <a:off x="222194" y="2923200"/>
          <a:ext cx="403990" cy="403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DCE517-1EDC-40F5-8FDB-8B573C099033}">
      <dsp:nvSpPr>
        <dsp:cNvPr id="0" name=""/>
        <dsp:cNvSpPr/>
      </dsp:nvSpPr>
      <dsp:spPr>
        <a:xfrm>
          <a:off x="848380" y="2757931"/>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Websites and other digital content such as emails</a:t>
          </a:r>
        </a:p>
      </dsp:txBody>
      <dsp:txXfrm>
        <a:off x="848380" y="2757931"/>
        <a:ext cx="4036822" cy="734528"/>
      </dsp:txXfrm>
    </dsp:sp>
    <dsp:sp modelId="{30F52B61-4885-4BAD-BD86-AE1AC9A70168}">
      <dsp:nvSpPr>
        <dsp:cNvPr id="0" name=""/>
        <dsp:cNvSpPr/>
      </dsp:nvSpPr>
      <dsp:spPr>
        <a:xfrm>
          <a:off x="0" y="3676092"/>
          <a:ext cx="4885203" cy="7345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A1C591-2C70-4FEB-A672-E86CB14E37FA}">
      <dsp:nvSpPr>
        <dsp:cNvPr id="0" name=""/>
        <dsp:cNvSpPr/>
      </dsp:nvSpPr>
      <dsp:spPr>
        <a:xfrm>
          <a:off x="222194" y="3841361"/>
          <a:ext cx="403990" cy="403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5B6A27-5202-4DFE-9DFE-7F0963633910}">
      <dsp:nvSpPr>
        <dsp:cNvPr id="0" name=""/>
        <dsp:cNvSpPr/>
      </dsp:nvSpPr>
      <dsp:spPr>
        <a:xfrm>
          <a:off x="848380" y="3676092"/>
          <a:ext cx="4036822" cy="734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738" tIns="77738" rIns="77738" bIns="77738" numCol="1" spcCol="1270" anchor="ctr" anchorCtr="0">
          <a:noAutofit/>
        </a:bodyPr>
        <a:lstStyle/>
        <a:p>
          <a:pPr marL="0" lvl="0" indent="0" algn="l" defTabSz="711200">
            <a:lnSpc>
              <a:spcPct val="100000"/>
            </a:lnSpc>
            <a:spcBef>
              <a:spcPct val="0"/>
            </a:spcBef>
            <a:spcAft>
              <a:spcPct val="35000"/>
            </a:spcAft>
            <a:buNone/>
          </a:pPr>
          <a:r>
            <a:rPr lang="en-US" sz="1600" kern="1200"/>
            <a:t>Things given to a consumer which prove they are entitled to something e.g. a table number</a:t>
          </a:r>
        </a:p>
      </dsp:txBody>
      <dsp:txXfrm>
        <a:off x="848380" y="3676092"/>
        <a:ext cx="4036822" cy="73452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BAA24-0499-4C21-B031-702D3FCB4423}">
      <dsp:nvSpPr>
        <dsp:cNvPr id="0" name=""/>
        <dsp:cNvSpPr/>
      </dsp:nvSpPr>
      <dsp:spPr>
        <a:xfrm>
          <a:off x="685"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F7DA33-C40B-410D-97D4-F49FB14F49FB}">
      <dsp:nvSpPr>
        <dsp:cNvPr id="0" name=""/>
        <dsp:cNvSpPr/>
      </dsp:nvSpPr>
      <dsp:spPr>
        <a:xfrm>
          <a:off x="268078"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reference list is presented in </a:t>
          </a:r>
          <a:r>
            <a:rPr lang="en-GB" sz="1500" b="1" kern="1200"/>
            <a:t>alphabetical order </a:t>
          </a:r>
          <a:r>
            <a:rPr lang="en-GB" sz="1500" kern="1200"/>
            <a:t>(by author’s surname or organisation)</a:t>
          </a:r>
          <a:endParaRPr lang="en-US" sz="1500" kern="1200"/>
        </a:p>
      </dsp:txBody>
      <dsp:txXfrm>
        <a:off x="312836" y="589341"/>
        <a:ext cx="2317020" cy="1438634"/>
      </dsp:txXfrm>
    </dsp:sp>
    <dsp:sp modelId="{0AE52EB3-B83A-4AC4-B37E-363DF82F0AD7}">
      <dsp:nvSpPr>
        <dsp:cNvPr id="0" name=""/>
        <dsp:cNvSpPr/>
      </dsp:nvSpPr>
      <dsp:spPr>
        <a:xfrm>
          <a:off x="2942008" y="290559"/>
          <a:ext cx="2406536" cy="15281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224B56-781B-48D5-A063-C1D2DDF60A7E}">
      <dsp:nvSpPr>
        <dsp:cNvPr id="0" name=""/>
        <dsp:cNvSpPr/>
      </dsp:nvSpPr>
      <dsp:spPr>
        <a:xfrm>
          <a:off x="3209401" y="544583"/>
          <a:ext cx="2406536" cy="152815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Within it you will </a:t>
          </a:r>
          <a:r>
            <a:rPr lang="en-GB" sz="1500" b="1" kern="1200"/>
            <a:t>complete</a:t>
          </a:r>
          <a:r>
            <a:rPr lang="en-GB" sz="1500" kern="1200"/>
            <a:t> the </a:t>
          </a:r>
          <a:r>
            <a:rPr lang="en-GB" sz="1500" b="1" kern="1200"/>
            <a:t>information</a:t>
          </a:r>
          <a:r>
            <a:rPr lang="en-GB" sz="1500" kern="1200"/>
            <a:t> provided in the citations, so that the reader has all the </a:t>
          </a:r>
          <a:r>
            <a:rPr lang="en-GB" sz="1500" b="1" kern="1200"/>
            <a:t>necessary information </a:t>
          </a:r>
          <a:r>
            <a:rPr lang="en-GB" sz="1500" kern="1200"/>
            <a:t>to find the </a:t>
          </a:r>
          <a:r>
            <a:rPr lang="en-GB" sz="1500" b="1" kern="1200"/>
            <a:t>original </a:t>
          </a:r>
          <a:r>
            <a:rPr lang="en-GB" sz="1500" kern="1200"/>
            <a:t>sources.</a:t>
          </a:r>
          <a:endParaRPr lang="en-US" sz="1500" kern="1200"/>
        </a:p>
      </dsp:txBody>
      <dsp:txXfrm>
        <a:off x="3254159" y="589341"/>
        <a:ext cx="2317020" cy="143863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39F862-6F15-4448-A9C7-A36324F15B22}" type="datetimeFigureOut">
              <a:rPr lang="en-GB" smtClean="0"/>
              <a:t>08/05/2023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98CD88-6CC6-4FCE-AAD4-3DFA75E26F71}" type="slidenum">
              <a:rPr lang="en-GB" smtClean="0"/>
              <a:t>‹#›</a:t>
            </a:fld>
            <a:endParaRPr lang="en-GB"/>
          </a:p>
        </p:txBody>
      </p:sp>
    </p:spTree>
    <p:extLst>
      <p:ext uri="{BB962C8B-B14F-4D97-AF65-F5344CB8AC3E}">
        <p14:creationId xmlns:p14="http://schemas.microsoft.com/office/powerpoint/2010/main" val="24127401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postermywall.com/"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1</a:t>
            </a:fld>
            <a:endParaRPr lang="en-GB"/>
          </a:p>
        </p:txBody>
      </p:sp>
    </p:spTree>
    <p:extLst>
      <p:ext uri="{BB962C8B-B14F-4D97-AF65-F5344CB8AC3E}">
        <p14:creationId xmlns:p14="http://schemas.microsoft.com/office/powerpoint/2010/main" val="25832145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5579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8</a:t>
            </a:fld>
            <a:endParaRPr lang="en-GB"/>
          </a:p>
        </p:txBody>
      </p:sp>
    </p:spTree>
    <p:extLst>
      <p:ext uri="{BB962C8B-B14F-4D97-AF65-F5344CB8AC3E}">
        <p14:creationId xmlns:p14="http://schemas.microsoft.com/office/powerpoint/2010/main" val="28717515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12</a:t>
            </a:fld>
            <a:endParaRPr lang="en-GB"/>
          </a:p>
        </p:txBody>
      </p:sp>
    </p:spTree>
    <p:extLst>
      <p:ext uri="{BB962C8B-B14F-4D97-AF65-F5344CB8AC3E}">
        <p14:creationId xmlns:p14="http://schemas.microsoft.com/office/powerpoint/2010/main" val="3098097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73476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8850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87488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8691B12-2670-42E4-948A-0503B91802B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1707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25180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FDAE43B-24CD-4CA3-B3BB-D0A2FFE9815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41755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82593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23</a:t>
            </a:fld>
            <a:endParaRPr lang="en-GB"/>
          </a:p>
        </p:txBody>
      </p:sp>
    </p:spTree>
    <p:extLst>
      <p:ext uri="{BB962C8B-B14F-4D97-AF65-F5344CB8AC3E}">
        <p14:creationId xmlns:p14="http://schemas.microsoft.com/office/powerpoint/2010/main" val="29460644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Only if you have time!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A</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dirty="0"/>
          </a:p>
          <a:p>
            <a:endParaRPr lang="en-GB" dirty="0"/>
          </a:p>
          <a:p>
            <a:r>
              <a:rPr lang="en-GB" dirty="0"/>
              <a:t>You guys will need to create your own accounts and set a submissions box, ideally one for each of your sessions. </a:t>
            </a:r>
          </a:p>
          <a:p>
            <a:endParaRPr lang="en-GB" dirty="0"/>
          </a:p>
          <a:p>
            <a:r>
              <a:rPr lang="en-GB" dirty="0"/>
              <a:t>Copy and paste the student instructions (I will show you how </a:t>
            </a:r>
            <a:r>
              <a:rPr lang="en-GB" dirty="0">
                <a:sym typeface="Wingdings" panose="05000000000000000000" pitchFamily="2" charset="2"/>
              </a:rPr>
              <a:t>)</a:t>
            </a:r>
          </a:p>
          <a:p>
            <a:endParaRPr lang="en-GB" dirty="0">
              <a:sym typeface="Wingdings" panose="05000000000000000000" pitchFamily="2" charset="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Easy Promotional Graphics, Videos and Email Campaigns | </a:t>
            </a:r>
            <a:r>
              <a:rPr lang="en-GB" dirty="0" err="1">
                <a:hlinkClick r:id="rId3"/>
              </a:rPr>
              <a:t>PosterMyWall</a:t>
            </a:r>
            <a:endParaRPr lang="en-GB" dirty="0"/>
          </a:p>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24</a:t>
            </a:fld>
            <a:endParaRPr lang="en-GB"/>
          </a:p>
        </p:txBody>
      </p:sp>
    </p:spTree>
    <p:extLst>
      <p:ext uri="{BB962C8B-B14F-4D97-AF65-F5344CB8AC3E}">
        <p14:creationId xmlns:p14="http://schemas.microsoft.com/office/powerpoint/2010/main" val="5442503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Mary Bitner, Bernard booms</a:t>
            </a:r>
          </a:p>
        </p:txBody>
      </p:sp>
      <p:sp>
        <p:nvSpPr>
          <p:cNvPr id="4" name="Slide Number Placeholder 3"/>
          <p:cNvSpPr>
            <a:spLocks noGrp="1"/>
          </p:cNvSpPr>
          <p:nvPr>
            <p:ph type="sldNum" sz="quarter" idx="5"/>
          </p:nvPr>
        </p:nvSpPr>
        <p:spPr/>
        <p:txBody>
          <a:bodyPr/>
          <a:lstStyle/>
          <a:p>
            <a:fld id="{C61AA1B0-6674-47E2-A806-BB52131062EA}" type="slidenum">
              <a:rPr lang="en-GB" smtClean="0"/>
              <a:t>25</a:t>
            </a:fld>
            <a:endParaRPr lang="en-GB"/>
          </a:p>
        </p:txBody>
      </p:sp>
    </p:spTree>
    <p:extLst>
      <p:ext uri="{BB962C8B-B14F-4D97-AF65-F5344CB8AC3E}">
        <p14:creationId xmlns:p14="http://schemas.microsoft.com/office/powerpoint/2010/main" val="39716872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F198CD88-6CC6-4FCE-AAD4-3DFA75E26F71}" type="slidenum">
              <a:rPr lang="en-GB" smtClean="0"/>
              <a:t>26</a:t>
            </a:fld>
            <a:endParaRPr lang="en-GB"/>
          </a:p>
        </p:txBody>
      </p:sp>
    </p:spTree>
    <p:extLst>
      <p:ext uri="{BB962C8B-B14F-4D97-AF65-F5344CB8AC3E}">
        <p14:creationId xmlns:p14="http://schemas.microsoft.com/office/powerpoint/2010/main" val="26512620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27</a:t>
            </a:fld>
            <a:endParaRPr lang="en-GB"/>
          </a:p>
        </p:txBody>
      </p:sp>
    </p:spTree>
    <p:extLst>
      <p:ext uri="{BB962C8B-B14F-4D97-AF65-F5344CB8AC3E}">
        <p14:creationId xmlns:p14="http://schemas.microsoft.com/office/powerpoint/2010/main" val="20571468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latin typeface="+mj-lt"/>
              <a:ea typeface="+mj-ea"/>
              <a:cs typeface="+mj-cs"/>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C61AA1B0-6674-47E2-A806-BB52131062E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48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BAD6D-8FF7-F635-E02B-EE0B081D903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0C7ED0-B53E-9D74-EA95-CF8C3A7B7A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63DACFE-0AD8-25D3-11CD-CD9A00AE15F1}"/>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5" name="Footer Placeholder 4">
            <a:extLst>
              <a:ext uri="{FF2B5EF4-FFF2-40B4-BE49-F238E27FC236}">
                <a16:creationId xmlns:a16="http://schemas.microsoft.com/office/drawing/2014/main" id="{2EF39CA9-E59B-6A41-9CDF-063FFA46C4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EF990-40E6-49C5-5893-5DB19835E9BB}"/>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327241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EEF7E-0261-A470-BD76-4296A8DF4B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4EC45F-FE61-548B-64C8-CD02290CAC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AC9606-2D8B-47B8-F45A-064E3A399294}"/>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5" name="Footer Placeholder 4">
            <a:extLst>
              <a:ext uri="{FF2B5EF4-FFF2-40B4-BE49-F238E27FC236}">
                <a16:creationId xmlns:a16="http://schemas.microsoft.com/office/drawing/2014/main" id="{5C6276BB-6AAC-5041-E3CA-EC55229F7D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B9075F-5C38-5F39-4B22-91548C249F5D}"/>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19090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19B2D-0F01-D0A6-A189-F86C5BCA35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846A05-C370-F65D-9305-5A7DC30D82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42597-14A9-906B-1358-01DBDFF12238}"/>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5" name="Footer Placeholder 4">
            <a:extLst>
              <a:ext uri="{FF2B5EF4-FFF2-40B4-BE49-F238E27FC236}">
                <a16:creationId xmlns:a16="http://schemas.microsoft.com/office/drawing/2014/main" id="{C1399958-D463-4783-8A9C-44AF8FA94D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FC6DD9-D487-BF77-C5B8-C21DCD9FB06B}"/>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18294040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71E5-EBE9-A404-C25F-3AD869A45F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845862-3D3C-9948-13AC-5CB296FCC0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BDDFED-EB6D-5ECD-D69F-C506F0661D2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BB4241-04DE-2D0D-AD59-F665A39FF905}"/>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6" name="Footer Placeholder 5">
            <a:extLst>
              <a:ext uri="{FF2B5EF4-FFF2-40B4-BE49-F238E27FC236}">
                <a16:creationId xmlns:a16="http://schemas.microsoft.com/office/drawing/2014/main" id="{FD11E857-C41E-6BB9-F9FC-FFDD85C0CD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620579-6FEF-77DF-1DBF-1C92569DBA0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3191536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C6F4A-B1D2-9858-DE9E-29F2F7825A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2E7E32-B393-1C54-C549-C4735AA7D3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DBF049-A291-7DD9-E043-FB01AECD69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C321946-C21F-772C-847B-749F511A24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717771-E6D6-7E57-7699-B1626FE1FCC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21A190-A42C-F894-EB32-6760C5A08EB5}"/>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8" name="Footer Placeholder 7">
            <a:extLst>
              <a:ext uri="{FF2B5EF4-FFF2-40B4-BE49-F238E27FC236}">
                <a16:creationId xmlns:a16="http://schemas.microsoft.com/office/drawing/2014/main" id="{A2D5E4E2-F61E-7E36-1C6D-A610C52B843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20FBDB-FACB-FE95-A228-086934F4ABE0}"/>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833998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96C72-DECF-57E3-46B3-8134798766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80BE5B-1D01-002D-ACA1-CFB0F521A2C2}"/>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4" name="Footer Placeholder 3">
            <a:extLst>
              <a:ext uri="{FF2B5EF4-FFF2-40B4-BE49-F238E27FC236}">
                <a16:creationId xmlns:a16="http://schemas.microsoft.com/office/drawing/2014/main" id="{BFA8F2C5-1AF5-367D-E021-10310183FD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9B6AA28-BE40-5C17-504C-80430ED05B3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1682299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42A970-BF56-1C33-D02E-48C984CA597A}"/>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3" name="Footer Placeholder 2">
            <a:extLst>
              <a:ext uri="{FF2B5EF4-FFF2-40B4-BE49-F238E27FC236}">
                <a16:creationId xmlns:a16="http://schemas.microsoft.com/office/drawing/2014/main" id="{00BB057C-9474-71BE-BB11-BE7E5ABCB5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A9C2EE-5154-5054-ED46-C69203C8C723}"/>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802188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A37CB-1930-7DB4-4F15-544F40CC7B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24BE78-2A87-8C8F-5ACD-5F2BD9F381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A029B0-3560-DE7E-26E1-49494438E1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07546F-42C3-5093-09DF-6D963289C70F}"/>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6" name="Footer Placeholder 5">
            <a:extLst>
              <a:ext uri="{FF2B5EF4-FFF2-40B4-BE49-F238E27FC236}">
                <a16:creationId xmlns:a16="http://schemas.microsoft.com/office/drawing/2014/main" id="{9A81BF4F-3C91-582D-DE85-CC8EE838F4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E05585-F7E0-3F43-0609-1D32B4831C06}"/>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2214131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4E357-C20C-258D-ECFD-EBF753FE8A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B21479-D228-BE37-5750-7D209C8EFA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1990CA-0192-795E-73D9-57308BAF49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DD1878-0AE5-13FB-0983-F1425392A24F}"/>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6" name="Footer Placeholder 5">
            <a:extLst>
              <a:ext uri="{FF2B5EF4-FFF2-40B4-BE49-F238E27FC236}">
                <a16:creationId xmlns:a16="http://schemas.microsoft.com/office/drawing/2014/main" id="{42148AA2-6309-3D92-70B1-95204689B6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16D899-0B3E-A4A6-6012-10130E95834F}"/>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41690883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825F1-8DA9-D39D-8872-EA6809E6DD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E9A809-FE68-5223-CEC3-D6D588B2B9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7A16C4-9EC0-BEC7-9B38-20D8A87A96F0}"/>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5" name="Footer Placeholder 4">
            <a:extLst>
              <a:ext uri="{FF2B5EF4-FFF2-40B4-BE49-F238E27FC236}">
                <a16:creationId xmlns:a16="http://schemas.microsoft.com/office/drawing/2014/main" id="{CFC06336-B5EE-A039-FC7B-CAF1464073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9811D4-6009-B581-4264-A1D22FB506B5}"/>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3262177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1C8768-722E-9B1C-856B-616ABF9E46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5453C3-09B8-26D0-101D-5330D57E2C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E8CA90-F61B-37E6-9267-FD1C2D043A87}"/>
              </a:ext>
            </a:extLst>
          </p:cNvPr>
          <p:cNvSpPr>
            <a:spLocks noGrp="1"/>
          </p:cNvSpPr>
          <p:nvPr>
            <p:ph type="dt" sz="half" idx="10"/>
          </p:nvPr>
        </p:nvSpPr>
        <p:spPr/>
        <p:txBody>
          <a:bodyPr/>
          <a:lstStyle/>
          <a:p>
            <a:fld id="{523B94FF-6833-4150-B52F-AB6D12486CCC}" type="datetimeFigureOut">
              <a:rPr lang="en-GB" smtClean="0"/>
              <a:t>08/05/2023</a:t>
            </a:fld>
            <a:endParaRPr lang="en-GB"/>
          </a:p>
        </p:txBody>
      </p:sp>
      <p:sp>
        <p:nvSpPr>
          <p:cNvPr id="5" name="Footer Placeholder 4">
            <a:extLst>
              <a:ext uri="{FF2B5EF4-FFF2-40B4-BE49-F238E27FC236}">
                <a16:creationId xmlns:a16="http://schemas.microsoft.com/office/drawing/2014/main" id="{EB15BEE3-C0C9-E450-07DD-20D85551D8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88EFBD-DDF4-3FC2-077F-4A26E5FE4F98}"/>
              </a:ext>
            </a:extLst>
          </p:cNvPr>
          <p:cNvSpPr>
            <a:spLocks noGrp="1"/>
          </p:cNvSpPr>
          <p:nvPr>
            <p:ph type="sldNum" sz="quarter" idx="12"/>
          </p:nvPr>
        </p:nvSpPr>
        <p:spPr/>
        <p:txBody>
          <a:bodyPr/>
          <a:lstStyle/>
          <a:p>
            <a:fld id="{CC20F748-D3DF-4D63-A446-51EC2CA6F31B}" type="slidenum">
              <a:rPr lang="en-GB" smtClean="0"/>
              <a:t>‹#›</a:t>
            </a:fld>
            <a:endParaRPr lang="en-GB"/>
          </a:p>
        </p:txBody>
      </p:sp>
    </p:spTree>
    <p:extLst>
      <p:ext uri="{BB962C8B-B14F-4D97-AF65-F5344CB8AC3E}">
        <p14:creationId xmlns:p14="http://schemas.microsoft.com/office/powerpoint/2010/main" val="2604802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168054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405572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20123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27209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21407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61460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33604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080037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099267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08600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757813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1208568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88630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333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6608479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2" y="1516011"/>
            <a:ext cx="1074419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3896638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571077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815722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72192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85819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064353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66787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7130379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691611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957948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5/8/2023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48411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5/8/2023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723385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5/8/2023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7892534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9602489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EB882-B494-441F-BE25-12C5592C5114}"/>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452B325-B030-430B-BF88-9AE407EF7323}"/>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F39BD2-7475-44CA-94C7-7F7AACE41E65}"/>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5" name="Footer Placeholder 4">
            <a:extLst>
              <a:ext uri="{FF2B5EF4-FFF2-40B4-BE49-F238E27FC236}">
                <a16:creationId xmlns:a16="http://schemas.microsoft.com/office/drawing/2014/main" id="{1E48EE8D-B1C2-4B74-9919-A154A5208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6BD83-A2A3-48FE-8AE9-D055B700C440}"/>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28401051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B6AF3-FB38-4B3E-84B0-AED5AF265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9073AA-DC2D-4C50-AABD-70C2C564E7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93CD9F-ED2D-4BBF-BE59-BDD06F2EBE07}"/>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5" name="Footer Placeholder 4">
            <a:extLst>
              <a:ext uri="{FF2B5EF4-FFF2-40B4-BE49-F238E27FC236}">
                <a16:creationId xmlns:a16="http://schemas.microsoft.com/office/drawing/2014/main" id="{D78D398B-10B3-4248-BC4F-0CD0DACD52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A97FC7-4E81-4422-B60F-EF8608279B8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8777874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CA2D0-4174-4A4B-A367-34C4972D61E4}"/>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5539C8-CAA9-4C38-BF06-F4A5A29A4414}"/>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A5C239-6750-464F-82FC-C03EC679393C}"/>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5" name="Footer Placeholder 4">
            <a:extLst>
              <a:ext uri="{FF2B5EF4-FFF2-40B4-BE49-F238E27FC236}">
                <a16:creationId xmlns:a16="http://schemas.microsoft.com/office/drawing/2014/main" id="{C392E4A3-248B-42D8-8C71-EEDBADF09D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535FCD-971D-4E35-82DA-8E8F4B069D0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63907230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813D-D86A-439E-A5D2-9CD2A82B34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4A80FA-6673-4D06-8C9A-1BDFD402FC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4E6C75-2068-4A7F-8BD0-379A5C6755E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F8E5F3-E4EE-4596-AE77-CDB0567116B0}"/>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6" name="Footer Placeholder 5">
            <a:extLst>
              <a:ext uri="{FF2B5EF4-FFF2-40B4-BE49-F238E27FC236}">
                <a16:creationId xmlns:a16="http://schemas.microsoft.com/office/drawing/2014/main" id="{D22D970B-E78E-492A-9CF4-955D65F006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DE3E8E-792E-419C-9CD0-319F9123865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2577177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14CE-C1B3-4DAC-98D2-5F9C854F4EF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FD05B-3F8E-4D29-BA93-0C8B938A1DB7}"/>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73250FF8-FFB2-4A89-BC68-653FFCB2D824}"/>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B1ED2B-F147-4A50-9F48-FB6A7DE32B9B}"/>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817AC77D-2DEF-4D93-95F0-3F44109D8B27}"/>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DDFA77-86BE-4327-A7D1-82F00519BFEB}"/>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8" name="Footer Placeholder 7">
            <a:extLst>
              <a:ext uri="{FF2B5EF4-FFF2-40B4-BE49-F238E27FC236}">
                <a16:creationId xmlns:a16="http://schemas.microsoft.com/office/drawing/2014/main" id="{261911D2-AB27-4D8A-B9E6-91692B7E97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6AC20B-7A9A-40DD-A7F3-2230B14C4CB5}"/>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3079205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44905-4B4D-49CE-8922-69D3F1DFF9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702610-78D0-4730-992A-3E471F26A7FC}"/>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4" name="Footer Placeholder 3">
            <a:extLst>
              <a:ext uri="{FF2B5EF4-FFF2-40B4-BE49-F238E27FC236}">
                <a16:creationId xmlns:a16="http://schemas.microsoft.com/office/drawing/2014/main" id="{22447F54-8925-4EFE-BED2-7E311552FC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7F59FA4-BBDD-4C58-BE3E-79CC3C505AD4}"/>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85064920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9A6658D-E87D-4172-B3A2-DA551E487592}"/>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3" name="Footer Placeholder 2">
            <a:extLst>
              <a:ext uri="{FF2B5EF4-FFF2-40B4-BE49-F238E27FC236}">
                <a16:creationId xmlns:a16="http://schemas.microsoft.com/office/drawing/2014/main" id="{3FC2D297-DDE1-4FB1-86FA-19004318C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7184DC0-E124-4A91-A877-671DD5B7F3E7}"/>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5654192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D13B8-1789-4FB2-8D5E-B7D587E70CEE}"/>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36B02C-B790-41E8-B49F-1C05DD6264F5}"/>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D0F386-5F46-4366-BC90-1167B626CF8E}"/>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75D93B1-D7A9-432D-B18B-5252831D25BF}"/>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6" name="Footer Placeholder 5">
            <a:extLst>
              <a:ext uri="{FF2B5EF4-FFF2-40B4-BE49-F238E27FC236}">
                <a16:creationId xmlns:a16="http://schemas.microsoft.com/office/drawing/2014/main" id="{F8EF5ACD-3AE6-4A89-96E2-2A5824B1A6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A6F285-85EE-40AD-909D-9A5E9D2E26D6}"/>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89364923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70A0B-94C3-4A3D-8309-29EDBFFD934F}"/>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56A799-1350-4E8C-AF7F-1491B85419A8}"/>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1E57EB5-C7FD-4692-928E-4DF4B62E5261}"/>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C93A83F-FBDB-4CBD-A6E4-68212569E404}"/>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6" name="Footer Placeholder 5">
            <a:extLst>
              <a:ext uri="{FF2B5EF4-FFF2-40B4-BE49-F238E27FC236}">
                <a16:creationId xmlns:a16="http://schemas.microsoft.com/office/drawing/2014/main" id="{A89E24B8-C45D-4F1C-BAA8-92418F3FFB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D2FBD0-A9A2-4306-8701-4EC7E2BA6A28}"/>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134414661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E2780-5B6D-4DAA-A5EE-6BE5F2EE1A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2524D-36A0-411D-8710-4AC39C0C12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6D9C9B-B63B-4DDA-A757-87D0B6F82952}"/>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5" name="Footer Placeholder 4">
            <a:extLst>
              <a:ext uri="{FF2B5EF4-FFF2-40B4-BE49-F238E27FC236}">
                <a16:creationId xmlns:a16="http://schemas.microsoft.com/office/drawing/2014/main" id="{40F88D9E-556F-4D9B-B8BC-C422628555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10DFFE-5F6B-4175-9435-E82B3B375C7B}"/>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73530823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18EAFB1-67AA-4D85-A2CA-19680AEFACAB}"/>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852625-A81F-4DC2-8E91-42116081DD32}"/>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5F29D8-CCBD-4B20-89A0-6BF444F8B5BE}"/>
              </a:ext>
            </a:extLst>
          </p:cNvPr>
          <p:cNvSpPr>
            <a:spLocks noGrp="1"/>
          </p:cNvSpPr>
          <p:nvPr>
            <p:ph type="dt" sz="half" idx="10"/>
          </p:nvPr>
        </p:nvSpPr>
        <p:spPr/>
        <p:txBody>
          <a:bodyPr/>
          <a:lstStyle/>
          <a:p>
            <a:fld id="{14D7724D-7800-4F5F-B6F1-E3A63B6A1394}" type="datetimeFigureOut">
              <a:rPr lang="en-GB" smtClean="0"/>
              <a:t>08/05/2023</a:t>
            </a:fld>
            <a:endParaRPr lang="en-GB"/>
          </a:p>
        </p:txBody>
      </p:sp>
      <p:sp>
        <p:nvSpPr>
          <p:cNvPr id="5" name="Footer Placeholder 4">
            <a:extLst>
              <a:ext uri="{FF2B5EF4-FFF2-40B4-BE49-F238E27FC236}">
                <a16:creationId xmlns:a16="http://schemas.microsoft.com/office/drawing/2014/main" id="{E689DDD2-F39A-464E-A904-3563BE05F4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26FC3-7D99-4FDA-AF20-1B03156DB1BA}"/>
              </a:ext>
            </a:extLst>
          </p:cNvPr>
          <p:cNvSpPr>
            <a:spLocks noGrp="1"/>
          </p:cNvSpPr>
          <p:nvPr>
            <p:ph type="sldNum" sz="quarter" idx="12"/>
          </p:nvPr>
        </p:nvSpPr>
        <p:spPr/>
        <p:txBody>
          <a:bodyPr/>
          <a:lstStyle/>
          <a:p>
            <a:fld id="{24AF0294-C09A-449F-B1E3-402EFBCDC8C6}" type="slidenum">
              <a:rPr lang="en-GB" smtClean="0"/>
              <a:t>‹#›</a:t>
            </a:fld>
            <a:endParaRPr lang="en-GB"/>
          </a:p>
        </p:txBody>
      </p:sp>
    </p:spTree>
    <p:extLst>
      <p:ext uri="{BB962C8B-B14F-4D97-AF65-F5344CB8AC3E}">
        <p14:creationId xmlns:p14="http://schemas.microsoft.com/office/powerpoint/2010/main" val="23353554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6299007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3923518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6893512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4271792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28467068"/>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8835997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3941437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5054108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7982668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1008297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5/8/2023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4114195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02905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1049229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0441799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9743091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9997206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9870566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7397969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7988676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6684216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1172153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5123348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5/8/2023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334380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448916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5949913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5/8/2023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8689300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5/8/2023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7660359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5/8/2023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282162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5/8/2023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3374550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5/8/2023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3829564"/>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5/8/2023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362499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5/8/2023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9536365"/>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5446352"/>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5/8/2023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4747702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1803420"/>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970522231"/>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08/05/2023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0780990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08/05/2023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6937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4.xml"/><Relationship Id="rId1" Type="http://schemas.openxmlformats.org/officeDocument/2006/relationships/slideLayout" Target="../slideLayouts/slideLayout1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image" Target="../media/image3.png"/><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5.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4.png"/><Relationship Id="rId5" Type="http://schemas.openxmlformats.org/officeDocument/2006/relationships/theme" Target="../theme/theme6.xml"/><Relationship Id="rId4" Type="http://schemas.openxmlformats.org/officeDocument/2006/relationships/slideLayout" Target="../slideLayouts/slideLayout30.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image" Target="../media/image5.png"/><Relationship Id="rId5" Type="http://schemas.openxmlformats.org/officeDocument/2006/relationships/theme" Target="../theme/theme7.xml"/><Relationship Id="rId4"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7.xml"/><Relationship Id="rId7" Type="http://schemas.openxmlformats.org/officeDocument/2006/relationships/theme" Target="../theme/theme8.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5" Type="http://schemas.openxmlformats.org/officeDocument/2006/relationships/slideLayout" Target="../slideLayouts/slideLayout39.xml"/><Relationship Id="rId4" Type="http://schemas.openxmlformats.org/officeDocument/2006/relationships/slideLayout" Target="../slideLayouts/slideLayout3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9.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6.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10.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11.xml"/><Relationship Id="rId1" Type="http://schemas.openxmlformats.org/officeDocument/2006/relationships/slideLayout" Target="../slideLayouts/slideLayout63.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image" Target="../media/image3.png"/><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theme" Target="../theme/theme12.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82.xml"/><Relationship Id="rId3" Type="http://schemas.openxmlformats.org/officeDocument/2006/relationships/slideLayout" Target="../slideLayouts/slideLayout77.xml"/><Relationship Id="rId7" Type="http://schemas.openxmlformats.org/officeDocument/2006/relationships/slideLayout" Target="../slideLayouts/slideLayout81.xml"/><Relationship Id="rId12" Type="http://schemas.openxmlformats.org/officeDocument/2006/relationships/theme" Target="../theme/theme13.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slideLayout" Target="../slideLayouts/slideLayout80.xml"/><Relationship Id="rId11" Type="http://schemas.openxmlformats.org/officeDocument/2006/relationships/slideLayout" Target="../slideLayouts/slideLayout85.xml"/><Relationship Id="rId5" Type="http://schemas.openxmlformats.org/officeDocument/2006/relationships/slideLayout" Target="../slideLayouts/slideLayout79.xml"/><Relationship Id="rId10" Type="http://schemas.openxmlformats.org/officeDocument/2006/relationships/slideLayout" Target="../slideLayouts/slideLayout84.xml"/><Relationship Id="rId4" Type="http://schemas.openxmlformats.org/officeDocument/2006/relationships/slideLayout" Target="../slideLayouts/slideLayout78.xml"/><Relationship Id="rId9" Type="http://schemas.openxmlformats.org/officeDocument/2006/relationships/slideLayout" Target="../slideLayouts/slideLayout83.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88.xml"/><Relationship Id="rId2" Type="http://schemas.openxmlformats.org/officeDocument/2006/relationships/slideLayout" Target="../slideLayouts/slideLayout87.xml"/><Relationship Id="rId1" Type="http://schemas.openxmlformats.org/officeDocument/2006/relationships/slideLayout" Target="../slideLayouts/slideLayout86.xml"/><Relationship Id="rId6" Type="http://schemas.openxmlformats.org/officeDocument/2006/relationships/image" Target="../media/image1.png"/><Relationship Id="rId5" Type="http://schemas.openxmlformats.org/officeDocument/2006/relationships/theme" Target="../theme/theme14.xml"/><Relationship Id="rId4" Type="http://schemas.openxmlformats.org/officeDocument/2006/relationships/slideLayout" Target="../slideLayouts/slideLayout8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48594D-91B2-7D6C-BEE2-7DDCD75F1B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7C3F58-98BA-0659-A0A5-A447D14434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E0348C-37A6-4664-2991-9909551423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3B94FF-6833-4150-B52F-AB6D12486CCC}" type="datetimeFigureOut">
              <a:rPr lang="en-GB" smtClean="0"/>
              <a:t>08/05/2023</a:t>
            </a:fld>
            <a:endParaRPr lang="en-GB"/>
          </a:p>
        </p:txBody>
      </p:sp>
      <p:sp>
        <p:nvSpPr>
          <p:cNvPr id="5" name="Footer Placeholder 4">
            <a:extLst>
              <a:ext uri="{FF2B5EF4-FFF2-40B4-BE49-F238E27FC236}">
                <a16:creationId xmlns:a16="http://schemas.microsoft.com/office/drawing/2014/main" id="{D9840310-F4A9-EB46-AF51-916319B6B8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8893820-3202-6825-DB6B-E3FDDAD1C4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20F748-D3DF-4D63-A446-51EC2CA6F31B}" type="slidenum">
              <a:rPr lang="en-GB" smtClean="0"/>
              <a:t>‹#›</a:t>
            </a:fld>
            <a:endParaRPr lang="en-GB"/>
          </a:p>
        </p:txBody>
      </p:sp>
    </p:spTree>
    <p:extLst>
      <p:ext uri="{BB962C8B-B14F-4D97-AF65-F5344CB8AC3E}">
        <p14:creationId xmlns:p14="http://schemas.microsoft.com/office/powerpoint/2010/main" val="1253685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918645776"/>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71363614"/>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4150792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88947534"/>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89200940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5477319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2704354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CA443B-F136-41B2-AE29-ADFB6C08FBA0}"/>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0BE7F0-6F7C-4EDC-A3E6-268EBD5FE6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55DD1-CAED-40C4-9020-417312063B6D}"/>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14D7724D-7800-4F5F-B6F1-E3A63B6A1394}" type="datetimeFigureOut">
              <a:rPr lang="en-GB" smtClean="0"/>
              <a:t>08/05/2023</a:t>
            </a:fld>
            <a:endParaRPr lang="en-GB"/>
          </a:p>
        </p:txBody>
      </p:sp>
      <p:sp>
        <p:nvSpPr>
          <p:cNvPr id="5" name="Footer Placeholder 4">
            <a:extLst>
              <a:ext uri="{FF2B5EF4-FFF2-40B4-BE49-F238E27FC236}">
                <a16:creationId xmlns:a16="http://schemas.microsoft.com/office/drawing/2014/main" id="{C12D4DE8-5BB9-4193-9ED2-4A6ADA0150A7}"/>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C19A871-1AED-439B-B1BC-4B1F46808DB0}"/>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4AF0294-C09A-449F-B1E3-402EFBCDC8C6}" type="slidenum">
              <a:rPr lang="en-GB" smtClean="0"/>
              <a:t>‹#›</a:t>
            </a:fld>
            <a:endParaRPr lang="en-GB"/>
          </a:p>
        </p:txBody>
      </p:sp>
    </p:spTree>
    <p:extLst>
      <p:ext uri="{BB962C8B-B14F-4D97-AF65-F5344CB8AC3E}">
        <p14:creationId xmlns:p14="http://schemas.microsoft.com/office/powerpoint/2010/main" val="84454035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83002526"/>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4551665"/>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61604201"/>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5/8/2023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156581183"/>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017336641"/>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1.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7.xml"/><Relationship Id="rId4" Type="http://schemas.openxmlformats.org/officeDocument/2006/relationships/image" Target="../media/image17.png"/></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christopherdombres/4507954714/" TargetMode="External"/><Relationship Id="rId2" Type="http://schemas.openxmlformats.org/officeDocument/2006/relationships/image" Target="../media/image21.jpg"/><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17.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8.xml"/><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8" Type="http://schemas.openxmlformats.org/officeDocument/2006/relationships/image" Target="../media/image4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8.xml"/></Relationships>
</file>

<file path=ppt/slides/_rels/slide15.xml.rels><?xml version="1.0" encoding="UTF-8" standalone="yes"?>
<Relationships xmlns="http://schemas.openxmlformats.org/package/2006/relationships"><Relationship Id="rId8" Type="http://schemas.openxmlformats.org/officeDocument/2006/relationships/image" Target="../media/image48.png"/><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notesSlide" Target="../notesSlides/notesSlide9.xml"/><Relationship Id="rId1" Type="http://schemas.openxmlformats.org/officeDocument/2006/relationships/slideLayout" Target="../slideLayouts/slideLayout31.xml"/><Relationship Id="rId6" Type="http://schemas.openxmlformats.org/officeDocument/2006/relationships/image" Target="../media/image46.png"/><Relationship Id="rId11" Type="http://schemas.openxmlformats.org/officeDocument/2006/relationships/image" Target="../media/image51.jpeg"/><Relationship Id="rId5" Type="http://schemas.openxmlformats.org/officeDocument/2006/relationships/image" Target="../media/image45.jpeg"/><Relationship Id="rId10" Type="http://schemas.openxmlformats.org/officeDocument/2006/relationships/image" Target="../media/image50.png"/><Relationship Id="rId4" Type="http://schemas.openxmlformats.org/officeDocument/2006/relationships/image" Target="../media/image44.png"/><Relationship Id="rId9" Type="http://schemas.openxmlformats.org/officeDocument/2006/relationships/image" Target="../media/image49.png"/></Relationships>
</file>

<file path=ppt/slides/_rels/slide16.xml.rels><?xml version="1.0" encoding="UTF-8" standalone="yes"?>
<Relationships xmlns="http://schemas.openxmlformats.org/package/2006/relationships"><Relationship Id="rId8" Type="http://schemas.openxmlformats.org/officeDocument/2006/relationships/image" Target="../media/image56.jpeg"/><Relationship Id="rId3" Type="http://schemas.openxmlformats.org/officeDocument/2006/relationships/image" Target="../media/image52.jpeg"/><Relationship Id="rId7"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39.xml"/><Relationship Id="rId6" Type="http://schemas.openxmlformats.org/officeDocument/2006/relationships/image" Target="../media/image54.png"/><Relationship Id="rId11" Type="http://schemas.openxmlformats.org/officeDocument/2006/relationships/image" Target="../media/image59.jpeg"/><Relationship Id="rId5" Type="http://schemas.openxmlformats.org/officeDocument/2006/relationships/image" Target="../media/image53.png"/><Relationship Id="rId10" Type="http://schemas.openxmlformats.org/officeDocument/2006/relationships/image" Target="../media/image58.png"/><Relationship Id="rId4" Type="http://schemas.openxmlformats.org/officeDocument/2006/relationships/image" Target="../media/image20.png"/><Relationship Id="rId9" Type="http://schemas.openxmlformats.org/officeDocument/2006/relationships/image" Target="../media/image57.jpeg"/></Relationships>
</file>

<file path=ppt/slides/_rels/slide1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notesSlide" Target="../notesSlides/notesSlide11.xml"/><Relationship Id="rId1" Type="http://schemas.openxmlformats.org/officeDocument/2006/relationships/slideLayout" Target="../slideLayouts/slideLayout17.xml"/><Relationship Id="rId4" Type="http://schemas.openxmlformats.org/officeDocument/2006/relationships/image" Target="../media/image61.png"/></Relationships>
</file>

<file path=ppt/slides/_rels/slide1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13.xml"/><Relationship Id="rId1" Type="http://schemas.openxmlformats.org/officeDocument/2006/relationships/slideLayout" Target="../slideLayouts/slideLayout44.xml"/><Relationship Id="rId4" Type="http://schemas.openxmlformats.org/officeDocument/2006/relationships/image" Target="../media/image64.png"/></Relationships>
</file>

<file path=ppt/slides/_rels/slide20.xml.rels><?xml version="1.0" encoding="UTF-8" standalone="yes"?>
<Relationships xmlns="http://schemas.openxmlformats.org/package/2006/relationships"><Relationship Id="rId2" Type="http://schemas.openxmlformats.org/officeDocument/2006/relationships/image" Target="../media/image65.jpeg"/><Relationship Id="rId1" Type="http://schemas.openxmlformats.org/officeDocument/2006/relationships/slideLayout" Target="../slideLayouts/slideLayout47.xml"/></Relationships>
</file>

<file path=ppt/slides/_rels/slide2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18.png"/><Relationship Id="rId1" Type="http://schemas.openxmlformats.org/officeDocument/2006/relationships/slideLayout" Target="../slideLayouts/slideLayout4.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2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image" Target="../media/image74.png"/><Relationship Id="rId3" Type="http://schemas.openxmlformats.org/officeDocument/2006/relationships/image" Target="../media/image18.png"/><Relationship Id="rId7" Type="http://schemas.openxmlformats.org/officeDocument/2006/relationships/diagramLayout" Target="../diagrams/layout2.xml"/><Relationship Id="rId12" Type="http://schemas.openxmlformats.org/officeDocument/2006/relationships/image" Target="../media/image73.png"/><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diagramData" Target="../diagrams/data2.xml"/><Relationship Id="rId11" Type="http://schemas.openxmlformats.org/officeDocument/2006/relationships/image" Target="../media/image72.png"/><Relationship Id="rId5" Type="http://schemas.openxmlformats.org/officeDocument/2006/relationships/image" Target="../media/image71.jpeg"/><Relationship Id="rId15" Type="http://schemas.openxmlformats.org/officeDocument/2006/relationships/image" Target="../media/image76.png"/><Relationship Id="rId10" Type="http://schemas.microsoft.com/office/2007/relationships/diagramDrawing" Target="../diagrams/drawing2.xml"/><Relationship Id="rId4" Type="http://schemas.openxmlformats.org/officeDocument/2006/relationships/hyperlink" Target="http://www.cipd.co.uk/" TargetMode="External"/><Relationship Id="rId9" Type="http://schemas.openxmlformats.org/officeDocument/2006/relationships/diagramColors" Target="../diagrams/colors2.xml"/><Relationship Id="rId14" Type="http://schemas.openxmlformats.org/officeDocument/2006/relationships/image" Target="../media/image75.png"/></Relationships>
</file>

<file path=ppt/slides/_rels/slide24.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hyperlink" Target="https://www.postermywall.com/" TargetMode="External"/><Relationship Id="rId2" Type="http://schemas.openxmlformats.org/officeDocument/2006/relationships/notesSlide" Target="../notesSlides/notesSlide16.xml"/><Relationship Id="rId1" Type="http://schemas.openxmlformats.org/officeDocument/2006/relationships/slideLayout" Target="../slideLayouts/slideLayout17.xml"/><Relationship Id="rId6" Type="http://schemas.openxmlformats.org/officeDocument/2006/relationships/image" Target="../media/image80.png"/><Relationship Id="rId5" Type="http://schemas.openxmlformats.org/officeDocument/2006/relationships/image" Target="../media/image79.png"/><Relationship Id="rId4" Type="http://schemas.openxmlformats.org/officeDocument/2006/relationships/image" Target="../media/image78.png"/></Relationships>
</file>

<file path=ppt/slides/_rels/slide25.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81.png"/><Relationship Id="rId7" Type="http://schemas.openxmlformats.org/officeDocument/2006/relationships/image" Target="../media/image85.png"/><Relationship Id="rId12"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19.xml"/><Relationship Id="rId6" Type="http://schemas.openxmlformats.org/officeDocument/2006/relationships/image" Target="../media/image84.jpeg"/><Relationship Id="rId11" Type="http://schemas.openxmlformats.org/officeDocument/2006/relationships/diagramColors" Target="../diagrams/colors3.xml"/><Relationship Id="rId5" Type="http://schemas.openxmlformats.org/officeDocument/2006/relationships/image" Target="../media/image83.jpeg"/><Relationship Id="rId10" Type="http://schemas.openxmlformats.org/officeDocument/2006/relationships/diagramQuickStyle" Target="../diagrams/quickStyle3.xml"/><Relationship Id="rId4" Type="http://schemas.openxmlformats.org/officeDocument/2006/relationships/image" Target="../media/image82.png"/><Relationship Id="rId9"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8.xml"/><Relationship Id="rId1" Type="http://schemas.openxmlformats.org/officeDocument/2006/relationships/slideLayout" Target="../slideLayouts/slideLayout76.xml"/><Relationship Id="rId4" Type="http://schemas.openxmlformats.org/officeDocument/2006/relationships/image" Target="../media/image89.jpeg"/></Relationships>
</file>

<file path=ppt/slides/_rels/slide27.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19.xml"/><Relationship Id="rId1" Type="http://schemas.openxmlformats.org/officeDocument/2006/relationships/slideLayout" Target="../slideLayouts/slideLayout76.xml"/><Relationship Id="rId5" Type="http://schemas.openxmlformats.org/officeDocument/2006/relationships/image" Target="../media/image41.png"/><Relationship Id="rId4" Type="http://schemas.openxmlformats.org/officeDocument/2006/relationships/image" Target="../media/image91.png"/></Relationships>
</file>

<file path=ppt/slides/_rels/slide2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20.xml"/><Relationship Id="rId1" Type="http://schemas.openxmlformats.org/officeDocument/2006/relationships/slideLayout" Target="../slideLayouts/slideLayout76.xml"/><Relationship Id="rId5" Type="http://schemas.openxmlformats.org/officeDocument/2006/relationships/image" Target="../media/image41.png"/><Relationship Id="rId4" Type="http://schemas.openxmlformats.org/officeDocument/2006/relationships/image" Target="../media/image93.png"/></Relationships>
</file>

<file path=ppt/slides/_rels/slide29.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76.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1.png"/><Relationship Id="rId1" Type="http://schemas.openxmlformats.org/officeDocument/2006/relationships/slideLayout" Target="../slideLayouts/slideLayout7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41.png"/><Relationship Id="rId2" Type="http://schemas.openxmlformats.org/officeDocument/2006/relationships/diagramData" Target="../diagrams/data5.xml"/><Relationship Id="rId1" Type="http://schemas.openxmlformats.org/officeDocument/2006/relationships/slideLayout" Target="../slideLayouts/slideLayout7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41.png"/><Relationship Id="rId2" Type="http://schemas.openxmlformats.org/officeDocument/2006/relationships/diagramData" Target="../diagrams/data6.xml"/><Relationship Id="rId1" Type="http://schemas.openxmlformats.org/officeDocument/2006/relationships/slideLayout" Target="../slideLayouts/slideLayout7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5.xml"/></Relationships>
</file>

<file path=ppt/slides/_rels/slide34.xml.rels><?xml version="1.0" encoding="UTF-8" standalone="yes"?>
<Relationships xmlns="http://schemas.openxmlformats.org/package/2006/relationships"><Relationship Id="rId2" Type="http://schemas.openxmlformats.org/officeDocument/2006/relationships/image" Target="../media/image115.jpg"/><Relationship Id="rId1" Type="http://schemas.openxmlformats.org/officeDocument/2006/relationships/slideLayout" Target="../slideLayouts/slideLayout80.xml"/></Relationships>
</file>

<file path=ppt/slides/_rels/slide3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hyperlink" Target="https://www.uwtsd.ac.uk/library/infoskills/" TargetMode="External"/><Relationship Id="rId7" Type="http://schemas.openxmlformats.org/officeDocument/2006/relationships/diagramColors" Target="../diagrams/colors7.xml"/><Relationship Id="rId2" Type="http://schemas.openxmlformats.org/officeDocument/2006/relationships/image" Target="../media/image116.png"/><Relationship Id="rId1" Type="http://schemas.openxmlformats.org/officeDocument/2006/relationships/slideLayout" Target="../slideLayouts/slideLayout76.xml"/><Relationship Id="rId6" Type="http://schemas.openxmlformats.org/officeDocument/2006/relationships/diagramQuickStyle" Target="../diagrams/quickStyle7.xml"/><Relationship Id="rId11" Type="http://schemas.openxmlformats.org/officeDocument/2006/relationships/image" Target="../media/image118.jpeg"/><Relationship Id="rId5" Type="http://schemas.openxmlformats.org/officeDocument/2006/relationships/diagramLayout" Target="../diagrams/layout7.xml"/><Relationship Id="rId10" Type="http://schemas.openxmlformats.org/officeDocument/2006/relationships/image" Target="../media/image41.png"/><Relationship Id="rId4" Type="http://schemas.openxmlformats.org/officeDocument/2006/relationships/diagramData" Target="../diagrams/data7.xml"/><Relationship Id="rId9" Type="http://schemas.openxmlformats.org/officeDocument/2006/relationships/image" Target="../media/image117.png"/></Relationships>
</file>

<file path=ppt/slides/_rels/slide36.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slideLayout" Target="../slideLayouts/slideLayout80.xml"/><Relationship Id="rId1" Type="http://schemas.openxmlformats.org/officeDocument/2006/relationships/video" Target="https://www.youtube.com/embed/RiX_bROvzhE?start=187&amp;feature=oembed" TargetMode="External"/><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80.xml"/></Relationships>
</file>

<file path=ppt/slides/_rels/slide38.xml.rels><?xml version="1.0" encoding="UTF-8" standalone="yes"?>
<Relationships xmlns="http://schemas.openxmlformats.org/package/2006/relationships"><Relationship Id="rId2" Type="http://schemas.openxmlformats.org/officeDocument/2006/relationships/image" Target="../media/image120.jpeg"/><Relationship Id="rId1" Type="http://schemas.openxmlformats.org/officeDocument/2006/relationships/slideLayout" Target="../slideLayouts/slideLayout5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847529" y="2420889"/>
            <a:ext cx="3880287" cy="3607785"/>
          </a:xfrm>
        </p:spPr>
        <p:txBody>
          <a:bodyPr/>
          <a:lstStyle/>
          <a:p>
            <a:pPr algn="ctr"/>
            <a:r>
              <a:rPr lang="en-GB" i="1">
                <a:solidFill>
                  <a:schemeClr val="bg1"/>
                </a:solidFill>
              </a:rPr>
              <a:t>Marketing Essentials</a:t>
            </a:r>
            <a:br>
              <a:rPr lang="en-GB" i="1">
                <a:solidFill>
                  <a:schemeClr val="bg1"/>
                </a:solidFill>
              </a:rPr>
            </a:br>
            <a:r>
              <a:rPr lang="en-GB" i="1">
                <a:solidFill>
                  <a:schemeClr val="bg1"/>
                </a:solidFill>
              </a:rPr>
              <a:t>BMIH4005</a:t>
            </a:r>
            <a:endParaRPr lang="en-GB"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732626" y="1979721"/>
            <a:ext cx="8726749" cy="3863164"/>
          </a:xfrm>
        </p:spPr>
        <p:txBody>
          <a:bodyPr/>
          <a:lstStyle/>
          <a:p>
            <a:pPr algn="ctr"/>
            <a:r>
              <a:rPr lang="en-GB" sz="3200" dirty="0"/>
              <a:t>Before we start</a:t>
            </a:r>
            <a:br>
              <a:rPr lang="en-GB" sz="2000" dirty="0"/>
            </a:br>
            <a:br>
              <a:rPr lang="en-GB" sz="2000" dirty="0"/>
            </a:br>
            <a:r>
              <a:rPr lang="en-GB" sz="2000" dirty="0"/>
              <a:t>As there are quite a few of us here, please ensure that your microphone is muted during all teaching until you are asked a question or there is a group discussion to prevent background noise.</a:t>
            </a:r>
            <a:br>
              <a:rPr lang="en-GB" sz="2000" dirty="0"/>
            </a:br>
            <a:br>
              <a:rPr lang="en-GB" sz="2000" dirty="0"/>
            </a:br>
            <a:r>
              <a:rPr lang="en-GB" sz="2000" b="1" dirty="0">
                <a:solidFill>
                  <a:srgbClr val="FF0000"/>
                </a:solidFill>
                <a:highlight>
                  <a:srgbClr val="FFFF00"/>
                </a:highlight>
              </a:rPr>
              <a:t>Your camera must be always on during lectures please.</a:t>
            </a:r>
            <a:br>
              <a:rPr lang="en-GB" sz="2000" b="1" dirty="0">
                <a:solidFill>
                  <a:srgbClr val="FF0000"/>
                </a:solidFill>
                <a:highlight>
                  <a:srgbClr val="FFFF00"/>
                </a:highlight>
              </a:rPr>
            </a:br>
            <a:br>
              <a:rPr lang="en-GB" sz="2000" dirty="0"/>
            </a:br>
            <a:r>
              <a:rPr lang="en-GB" sz="2000" dirty="0"/>
              <a:t>This and all sessions will be recorded so that you can watch it again</a:t>
            </a:r>
            <a:br>
              <a:rPr lang="en-GB" sz="2000" dirty="0"/>
            </a:br>
            <a:endParaRPr lang="en-GB" sz="2000" dirty="0"/>
          </a:p>
        </p:txBody>
      </p:sp>
    </p:spTree>
    <p:extLst>
      <p:ext uri="{BB962C8B-B14F-4D97-AF65-F5344CB8AC3E}">
        <p14:creationId xmlns:p14="http://schemas.microsoft.com/office/powerpoint/2010/main" val="3511822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2063552" y="1052736"/>
            <a:ext cx="8312226" cy="4896544"/>
          </a:xfrm>
        </p:spPr>
        <p:txBody>
          <a:bodyPr/>
          <a:lstStyle/>
          <a:p>
            <a:pPr>
              <a:buFont typeface="Wingdings" panose="05000000000000000000" pitchFamily="2" charset="2"/>
              <a:buChar char="Ø"/>
            </a:pPr>
            <a:r>
              <a:rPr lang="en-GB" sz="2400" dirty="0"/>
              <a:t>Before we start</a:t>
            </a:r>
            <a:br>
              <a:rPr lang="en-GB" sz="1500" dirty="0"/>
            </a:br>
            <a:br>
              <a:rPr lang="en-GB" sz="1500" dirty="0"/>
            </a:br>
            <a:r>
              <a:rPr lang="en-GB" sz="1500" dirty="0"/>
              <a:t>As there are quite a few of us here, please ensure that your microphone is muted during all teaching until you are asked a question or there is a group discussion to prevent background noise.</a:t>
            </a:r>
            <a:br>
              <a:rPr lang="en-GB" sz="1500" dirty="0"/>
            </a:br>
            <a:br>
              <a:rPr lang="en-GB" sz="1500" dirty="0"/>
            </a:br>
            <a:r>
              <a:rPr lang="en-GB" sz="1600" dirty="0"/>
              <a:t> You should attend every class and have a private space to work so that you can  concentrate fully on the lesson. </a:t>
            </a:r>
            <a:br>
              <a:rPr lang="en-GB" sz="1600" dirty="0"/>
            </a:br>
            <a:br>
              <a:rPr lang="en-GB" sz="1600" dirty="0"/>
            </a:br>
            <a:r>
              <a:rPr lang="en-GB" sz="1600" dirty="0"/>
              <a:t> </a:t>
            </a:r>
            <a:r>
              <a:rPr lang="en-GB" sz="1600" u="sng" dirty="0"/>
              <a:t>You should not be at work, shopping, driving or caring for children.  If you cannot fulfil this criteria you will be removed and marked as absent.</a:t>
            </a:r>
            <a:br>
              <a:rPr lang="en-GB" sz="1600" dirty="0"/>
            </a:br>
            <a:br>
              <a:rPr lang="en-GB" sz="1500" dirty="0"/>
            </a:br>
            <a:br>
              <a:rPr lang="en-GB" sz="1500" dirty="0"/>
            </a:br>
            <a:r>
              <a:rPr lang="en-GB" sz="1500" dirty="0">
                <a:solidFill>
                  <a:srgbClr val="FF0000"/>
                </a:solidFill>
                <a:highlight>
                  <a:srgbClr val="FFFF00"/>
                </a:highlight>
              </a:rPr>
              <a:t>Your camera must be always on during lectures please.  - </a:t>
            </a:r>
            <a:r>
              <a:rPr lang="en-GB" sz="1500" dirty="0"/>
              <a:t>use the Teams university background to protect your privacy.</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must join via a laptop or PC/MAC </a:t>
            </a:r>
            <a:br>
              <a:rPr lang="en-GB" sz="1500" dirty="0">
                <a:solidFill>
                  <a:srgbClr val="FF0000"/>
                </a:solidFill>
                <a:highlight>
                  <a:srgbClr val="FFFF00"/>
                </a:highlight>
              </a:rPr>
            </a:br>
            <a:br>
              <a:rPr lang="en-GB" sz="1500" dirty="0">
                <a:solidFill>
                  <a:srgbClr val="FF0000"/>
                </a:solidFill>
                <a:highlight>
                  <a:srgbClr val="FFFF00"/>
                </a:highlight>
              </a:rPr>
            </a:br>
            <a:r>
              <a:rPr lang="en-GB" sz="1500" dirty="0">
                <a:solidFill>
                  <a:srgbClr val="FF0000"/>
                </a:solidFill>
                <a:highlight>
                  <a:srgbClr val="FFFF00"/>
                </a:highlight>
              </a:rPr>
              <a:t>You will be removed and logged as absent if you fail to adhere to these</a:t>
            </a:r>
            <a:br>
              <a:rPr lang="en-GB" sz="1500" dirty="0"/>
            </a:br>
            <a:br>
              <a:rPr lang="en-GB" sz="1500" dirty="0"/>
            </a:br>
            <a:r>
              <a:rPr lang="en-GB" sz="1500" dirty="0"/>
              <a:t>This and all sessions will be recorded so that you can watch it again</a:t>
            </a:r>
            <a:br>
              <a:rPr lang="en-GB" sz="1500" dirty="0"/>
            </a:br>
            <a:endParaRPr lang="en-GB" sz="1500" dirty="0"/>
          </a:p>
        </p:txBody>
      </p:sp>
    </p:spTree>
    <p:extLst>
      <p:ext uri="{BB962C8B-B14F-4D97-AF65-F5344CB8AC3E}">
        <p14:creationId xmlns:p14="http://schemas.microsoft.com/office/powerpoint/2010/main" val="1724581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3460770" y="-1623630"/>
            <a:ext cx="2712642" cy="4376572"/>
          </a:xfrm>
        </p:spPr>
        <p:txBody>
          <a:bodyPr anchor="ctr">
            <a:normAutofit/>
          </a:bodyPr>
          <a:lstStyle/>
          <a:p>
            <a:r>
              <a:rPr lang="en-GB" altLang="en-US" sz="420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04728" y="0"/>
            <a:ext cx="5460987"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6168" y="0"/>
            <a:ext cx="5249546"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defRPr/>
            </a:pPr>
            <a:endParaRPr lang="en-US">
              <a:solidFill>
                <a:prstClr val="white"/>
              </a:solidFill>
              <a:latin typeface="Calibri" panose="020F0502020204030204"/>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597264" y="887900"/>
            <a:ext cx="4397042" cy="1775873"/>
          </a:xfrm>
        </p:spPr>
        <p:txBody>
          <a:bodyPr anchor="ctr">
            <a:normAutofit/>
          </a:bodyPr>
          <a:lstStyle/>
          <a:p>
            <a:pPr marL="0" indent="0">
              <a:buNone/>
            </a:pPr>
            <a:r>
              <a:rPr lang="en-GB" altLang="en-US" sz="1900" dirty="0">
                <a:latin typeface="Trebuchet MS" panose="020B0603020202020204" pitchFamily="34" charset="0"/>
              </a:rPr>
              <a:t>Last week gave an overview of..</a:t>
            </a:r>
          </a:p>
          <a:p>
            <a:pPr marL="0" indent="0">
              <a:buNone/>
            </a:pPr>
            <a:r>
              <a:rPr lang="en-GB" altLang="en-US" sz="1900" dirty="0">
                <a:latin typeface="Trebuchet MS" panose="020B0603020202020204" pitchFamily="34" charset="0"/>
              </a:rPr>
              <a:t>Assessment discussion </a:t>
            </a:r>
          </a:p>
          <a:p>
            <a:pPr marL="0" indent="0">
              <a:buNone/>
            </a:pPr>
            <a:endParaRPr lang="en-GB" altLang="en-US" sz="19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617557" y="7098720"/>
            <a:ext cx="5027990" cy="850369"/>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4"/>
          <a:srcRect l="9051" t="6295" r="27163" b="57087"/>
          <a:stretch/>
        </p:blipFill>
        <p:spPr>
          <a:xfrm>
            <a:off x="6921298" y="7047284"/>
            <a:ext cx="3744416" cy="1433048"/>
          </a:xfrm>
          <a:prstGeom prst="rect">
            <a:avLst/>
          </a:prstGeom>
        </p:spPr>
      </p:pic>
      <p:sp>
        <p:nvSpPr>
          <p:cNvPr id="10" name="TextBox 9">
            <a:extLst>
              <a:ext uri="{FF2B5EF4-FFF2-40B4-BE49-F238E27FC236}">
                <a16:creationId xmlns:a16="http://schemas.microsoft.com/office/drawing/2014/main" id="{069EE967-29D9-6A3B-2EE1-AA8578D886FE}"/>
              </a:ext>
            </a:extLst>
          </p:cNvPr>
          <p:cNvSpPr txBox="1"/>
          <p:nvPr/>
        </p:nvSpPr>
        <p:spPr>
          <a:xfrm>
            <a:off x="5825243" y="3271855"/>
            <a:ext cx="2169315" cy="923330"/>
          </a:xfrm>
          <a:prstGeom prst="rect">
            <a:avLst/>
          </a:prstGeom>
          <a:noFill/>
        </p:spPr>
        <p:txBody>
          <a:bodyPr wrap="square">
            <a:spAutoFit/>
          </a:bodyPr>
          <a:lstStyle/>
          <a:p>
            <a:pPr defTabSz="457200"/>
            <a:r>
              <a:rPr lang="en-US" dirty="0">
                <a:solidFill>
                  <a:prstClr val="black"/>
                </a:solidFill>
                <a:latin typeface="Calibri" panose="020F0502020204030204"/>
              </a:rPr>
              <a:t>We looked at SWOT as a tool for examining company!</a:t>
            </a:r>
          </a:p>
        </p:txBody>
      </p:sp>
      <p:sp>
        <p:nvSpPr>
          <p:cNvPr id="12" name="TextBox 11">
            <a:extLst>
              <a:ext uri="{FF2B5EF4-FFF2-40B4-BE49-F238E27FC236}">
                <a16:creationId xmlns:a16="http://schemas.microsoft.com/office/drawing/2014/main" id="{2F71828F-4171-09FE-533B-F509E35A3FCF}"/>
              </a:ext>
            </a:extLst>
          </p:cNvPr>
          <p:cNvSpPr txBox="1"/>
          <p:nvPr/>
        </p:nvSpPr>
        <p:spPr>
          <a:xfrm>
            <a:off x="8204980" y="3271855"/>
            <a:ext cx="2326260" cy="1200329"/>
          </a:xfrm>
          <a:prstGeom prst="rect">
            <a:avLst/>
          </a:prstGeom>
          <a:noFill/>
        </p:spPr>
        <p:txBody>
          <a:bodyPr wrap="square">
            <a:spAutoFit/>
          </a:bodyPr>
          <a:lstStyle/>
          <a:p>
            <a:pPr defTabSz="457200"/>
            <a:r>
              <a:rPr lang="en-US" dirty="0">
                <a:solidFill>
                  <a:prstClr val="black"/>
                </a:solidFill>
                <a:latin typeface="Calibri" panose="020F0502020204030204"/>
              </a:rPr>
              <a:t>We looked at ‘</a:t>
            </a:r>
            <a:r>
              <a:rPr lang="en-US" dirty="0" err="1">
                <a:solidFill>
                  <a:prstClr val="black"/>
                </a:solidFill>
                <a:latin typeface="Calibri" panose="020F0502020204030204"/>
              </a:rPr>
              <a:t>SimmilarWeb</a:t>
            </a:r>
            <a:r>
              <a:rPr lang="en-US" dirty="0">
                <a:solidFill>
                  <a:prstClr val="black"/>
                </a:solidFill>
                <a:latin typeface="Calibri" panose="020F0502020204030204"/>
              </a:rPr>
              <a:t>’ as a tool for examining customer segments,</a:t>
            </a:r>
          </a:p>
        </p:txBody>
      </p:sp>
      <p:pic>
        <p:nvPicPr>
          <p:cNvPr id="9" name="Picture 8">
            <a:extLst>
              <a:ext uri="{FF2B5EF4-FFF2-40B4-BE49-F238E27FC236}">
                <a16:creationId xmlns:a16="http://schemas.microsoft.com/office/drawing/2014/main" id="{4D52E488-16B7-AE1F-82FA-7806F9CBCC8E}"/>
              </a:ext>
            </a:extLst>
          </p:cNvPr>
          <p:cNvPicPr>
            <a:picLocks noChangeAspect="1"/>
          </p:cNvPicPr>
          <p:nvPr/>
        </p:nvPicPr>
        <p:blipFill rotWithShape="1">
          <a:blip r:embed="rId5"/>
          <a:srcRect l="1020" r="-7887"/>
          <a:stretch/>
        </p:blipFill>
        <p:spPr>
          <a:xfrm>
            <a:off x="186574" y="2093155"/>
            <a:ext cx="3894584" cy="3876945"/>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pic>
        <p:nvPicPr>
          <p:cNvPr id="11" name="Picture 10">
            <a:extLst>
              <a:ext uri="{FF2B5EF4-FFF2-40B4-BE49-F238E27FC236}">
                <a16:creationId xmlns:a16="http://schemas.microsoft.com/office/drawing/2014/main" id="{079CDABC-ED55-FF1B-C5A9-049CC579E416}"/>
              </a:ext>
            </a:extLst>
          </p:cNvPr>
          <p:cNvPicPr>
            <a:picLocks noChangeAspect="1"/>
          </p:cNvPicPr>
          <p:nvPr/>
        </p:nvPicPr>
        <p:blipFill rotWithShape="1">
          <a:blip r:embed="rId6"/>
          <a:srcRect l="1915" t="21968" r="61403" b="16918"/>
          <a:stretch/>
        </p:blipFill>
        <p:spPr>
          <a:xfrm>
            <a:off x="6229318" y="1089081"/>
            <a:ext cx="3560115" cy="2079009"/>
          </a:xfrm>
          <a:prstGeom prst="rect">
            <a:avLst/>
          </a:prstGeom>
        </p:spPr>
      </p:pic>
      <p:pic>
        <p:nvPicPr>
          <p:cNvPr id="13" name="Picture 12">
            <a:extLst>
              <a:ext uri="{FF2B5EF4-FFF2-40B4-BE49-F238E27FC236}">
                <a16:creationId xmlns:a16="http://schemas.microsoft.com/office/drawing/2014/main" id="{0950FFFD-6037-8501-F5C7-CC7D5EE355F3}"/>
              </a:ext>
            </a:extLst>
          </p:cNvPr>
          <p:cNvPicPr>
            <a:picLocks noChangeAspect="1"/>
          </p:cNvPicPr>
          <p:nvPr/>
        </p:nvPicPr>
        <p:blipFill>
          <a:blip r:embed="rId7"/>
          <a:stretch>
            <a:fillRect/>
          </a:stretch>
        </p:blipFill>
        <p:spPr>
          <a:xfrm>
            <a:off x="9427605" y="108503"/>
            <a:ext cx="1448532" cy="1283211"/>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8"/>
          <a:srcRect l="38450" t="33733" r="38188" b="32571"/>
          <a:stretch/>
        </p:blipFill>
        <p:spPr>
          <a:xfrm>
            <a:off x="5559907" y="199093"/>
            <a:ext cx="1127383" cy="1102030"/>
          </a:xfrm>
          <a:prstGeom prst="rect">
            <a:avLst/>
          </a:prstGeom>
        </p:spPr>
      </p:pic>
      <p:sp>
        <p:nvSpPr>
          <p:cNvPr id="14" name="TextBox 13">
            <a:extLst>
              <a:ext uri="{FF2B5EF4-FFF2-40B4-BE49-F238E27FC236}">
                <a16:creationId xmlns:a16="http://schemas.microsoft.com/office/drawing/2014/main" id="{93664293-B49B-2681-7AC9-6045DF1035DD}"/>
              </a:ext>
            </a:extLst>
          </p:cNvPr>
          <p:cNvSpPr txBox="1"/>
          <p:nvPr/>
        </p:nvSpPr>
        <p:spPr>
          <a:xfrm>
            <a:off x="8251363" y="4455911"/>
            <a:ext cx="3269886"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What are the ‘Segmentation Variables’? </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
        <p:nvSpPr>
          <p:cNvPr id="15" name="TextBox 14">
            <a:extLst>
              <a:ext uri="{FF2B5EF4-FFF2-40B4-BE49-F238E27FC236}">
                <a16:creationId xmlns:a16="http://schemas.microsoft.com/office/drawing/2014/main" id="{CE882F72-B111-B686-C4BD-EB7B0A4DBA9C}"/>
              </a:ext>
            </a:extLst>
          </p:cNvPr>
          <p:cNvSpPr txBox="1"/>
          <p:nvPr/>
        </p:nvSpPr>
        <p:spPr>
          <a:xfrm>
            <a:off x="4694649" y="4195185"/>
            <a:ext cx="3346292"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What does SWOT stand for?  </a:t>
            </a:r>
          </a:p>
          <a:p>
            <a:pPr defTabSz="457200"/>
            <a:r>
              <a:rPr lang="en-US" dirty="0">
                <a:solidFill>
                  <a:prstClr val="black"/>
                </a:solidFill>
              </a:rPr>
              <a:t>What is an example of a ‘T’? </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20" name="Picture 19">
            <a:extLst>
              <a:ext uri="{FF2B5EF4-FFF2-40B4-BE49-F238E27FC236}">
                <a16:creationId xmlns:a16="http://schemas.microsoft.com/office/drawing/2014/main" id="{CCDA35BA-7B88-CCB1-4FF9-3900C5B4B1F3}"/>
              </a:ext>
            </a:extLst>
          </p:cNvPr>
          <p:cNvPicPr>
            <a:picLocks noChangeAspect="1"/>
          </p:cNvPicPr>
          <p:nvPr/>
        </p:nvPicPr>
        <p:blipFill>
          <a:blip r:embed="rId9"/>
          <a:stretch>
            <a:fillRect/>
          </a:stretch>
        </p:blipFill>
        <p:spPr>
          <a:xfrm>
            <a:off x="5951769" y="5509109"/>
            <a:ext cx="2089172" cy="1273002"/>
          </a:xfrm>
          <a:prstGeom prst="rect">
            <a:avLst/>
          </a:prstGeom>
        </p:spPr>
      </p:pic>
      <p:sp>
        <p:nvSpPr>
          <p:cNvPr id="21" name="TextBox 20">
            <a:extLst>
              <a:ext uri="{FF2B5EF4-FFF2-40B4-BE49-F238E27FC236}">
                <a16:creationId xmlns:a16="http://schemas.microsoft.com/office/drawing/2014/main" id="{1E704EF5-3CDA-5859-F4BA-6A79F2C925CD}"/>
              </a:ext>
            </a:extLst>
          </p:cNvPr>
          <p:cNvSpPr txBox="1"/>
          <p:nvPr/>
        </p:nvSpPr>
        <p:spPr>
          <a:xfrm>
            <a:off x="8251363" y="5970100"/>
            <a:ext cx="3269886"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US" dirty="0">
                <a:solidFill>
                  <a:prstClr val="black"/>
                </a:solidFill>
              </a:rPr>
              <a:t>What are the 4 targeting methods we discussed?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animBg="1"/>
      <p:bldP spid="15" grpId="0" animBg="1"/>
      <p:bldP spid="2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91490" y="1074420"/>
            <a:ext cx="10951209" cy="5052060"/>
          </a:xfrm>
        </p:spPr>
        <p:txBody>
          <a:bodyPr/>
          <a:lstStyle/>
          <a:p>
            <a:pPr algn="ctr">
              <a:lnSpc>
                <a:spcPct val="100000"/>
              </a:lnSpc>
              <a:spcAft>
                <a:spcPts val="750"/>
              </a:spcAft>
            </a:pPr>
            <a:r>
              <a:rPr lang="en-GB" sz="1800" dirty="0"/>
              <a:t>Assessment 1</a:t>
            </a:r>
            <a:br>
              <a:rPr lang="en-GB" sz="1800" dirty="0"/>
            </a:br>
            <a:r>
              <a:rPr lang="en-GB" sz="1800" dirty="0"/>
              <a:t>Due:</a:t>
            </a:r>
            <a:r>
              <a:rPr lang="en-GB" sz="1800" dirty="0">
                <a:solidFill>
                  <a:srgbClr val="FF0000"/>
                </a:solidFill>
                <a:highlight>
                  <a:srgbClr val="FFFF00"/>
                </a:highlight>
              </a:rPr>
              <a:t>12</a:t>
            </a:r>
            <a:r>
              <a:rPr lang="en-GB" sz="1800" baseline="30000" dirty="0">
                <a:solidFill>
                  <a:srgbClr val="FF0000"/>
                </a:solidFill>
                <a:highlight>
                  <a:srgbClr val="FFFF00"/>
                </a:highlight>
              </a:rPr>
              <a:t>th</a:t>
            </a:r>
            <a:r>
              <a:rPr lang="en-GB" sz="1800" dirty="0">
                <a:solidFill>
                  <a:srgbClr val="FF0000"/>
                </a:solidFill>
                <a:highlight>
                  <a:srgbClr val="FFFF00"/>
                </a:highlight>
              </a:rPr>
              <a:t> February</a:t>
            </a:r>
            <a:br>
              <a:rPr lang="en-GB" sz="1800" dirty="0"/>
            </a:br>
            <a:r>
              <a:rPr lang="en-GB" sz="1800" dirty="0"/>
              <a:t>An </a:t>
            </a:r>
            <a:r>
              <a:rPr lang="en-GB" sz="1800" u="sng" dirty="0"/>
              <a:t>essay </a:t>
            </a:r>
            <a:r>
              <a:rPr lang="en-GB" sz="1800" dirty="0"/>
              <a:t>of 1500 words -/+ 10%</a:t>
            </a:r>
            <a:br>
              <a:rPr lang="en-GB" sz="1800" dirty="0"/>
            </a:br>
            <a:br>
              <a:rPr lang="en-GB" sz="1050" dirty="0"/>
            </a:br>
            <a:r>
              <a:rPr lang="en-GB" sz="1350" b="1" dirty="0"/>
              <a:t>A comparison of the marketing methods of two multinational hotel chains</a:t>
            </a:r>
            <a:r>
              <a:rPr lang="en-GB" sz="1050" dirty="0"/>
              <a:t>.</a:t>
            </a:r>
            <a:br>
              <a:rPr lang="en-GB" sz="1050" dirty="0"/>
            </a:br>
            <a:r>
              <a:rPr lang="en-GB" sz="1100" dirty="0">
                <a:ea typeface="Calibri" panose="020F0502020204030204" pitchFamily="34" charset="0"/>
              </a:rPr>
              <a:t>Students will be required to write an academic </a:t>
            </a:r>
            <a:r>
              <a:rPr lang="en-GB" sz="1100" b="1" dirty="0">
                <a:ea typeface="Calibri" panose="020F0502020204030204" pitchFamily="34" charset="0"/>
              </a:rPr>
              <a:t>essay</a:t>
            </a:r>
            <a:r>
              <a:rPr lang="en-GB" sz="1100" dirty="0">
                <a:ea typeface="Calibri" panose="020F0502020204030204" pitchFamily="34" charset="0"/>
              </a:rPr>
              <a:t> introducing the subject of marketing, </a:t>
            </a:r>
            <a:r>
              <a:rPr lang="en-GB" sz="1100" b="1" i="1" dirty="0">
                <a:ea typeface="Calibri" panose="020F0502020204030204" pitchFamily="34" charset="0"/>
              </a:rPr>
              <a:t>specifically </a:t>
            </a:r>
            <a:r>
              <a:rPr lang="en-GB" sz="1100" b="1" i="1" u="sng" dirty="0">
                <a:ea typeface="Calibri" panose="020F0502020204030204" pitchFamily="34" charset="0"/>
              </a:rPr>
              <a:t>comparing the marketing methods and strategy of two multinational hotel brands</a:t>
            </a:r>
            <a:r>
              <a:rPr lang="en-GB" sz="1100" u="sng" dirty="0">
                <a:ea typeface="Calibri" panose="020F0502020204030204" pitchFamily="34" charset="0"/>
              </a:rPr>
              <a:t>.   </a:t>
            </a:r>
            <a:br>
              <a:rPr lang="en-GB" sz="1050" u="sng" dirty="0">
                <a:ea typeface="Calibri" panose="020F0502020204030204" pitchFamily="34" charset="0"/>
              </a:rPr>
            </a:br>
            <a:r>
              <a:rPr lang="en-GB" sz="1050" b="1" u="sng" dirty="0">
                <a:effectLst/>
                <a:latin typeface="Arial" panose="020B0604020202020204" pitchFamily="34" charset="0"/>
                <a:ea typeface="Calibri" panose="020F0502020204030204" pitchFamily="34" charset="0"/>
              </a:rPr>
              <a:t>(</a:t>
            </a:r>
            <a:r>
              <a:rPr lang="en-GB" sz="1050" b="1" u="sng" dirty="0">
                <a:effectLst/>
                <a:latin typeface="Arial" panose="020B0604020202020204" pitchFamily="34" charset="0"/>
                <a:ea typeface="Times New Roman" panose="02020603050405020304" pitchFamily="18" charset="0"/>
              </a:rPr>
              <a:t>Six Senses</a:t>
            </a:r>
            <a:r>
              <a:rPr lang="en-GB" sz="1050" b="1" u="sng" dirty="0">
                <a:effectLst/>
                <a:latin typeface="Arial" panose="020B0604020202020204" pitchFamily="34" charset="0"/>
                <a:ea typeface="Calibri" panose="020F0502020204030204" pitchFamily="34" charset="0"/>
              </a:rPr>
              <a:t> and </a:t>
            </a:r>
            <a:r>
              <a:rPr lang="en-GB" sz="1050" b="1" u="sng" dirty="0">
                <a:ea typeface="Calibri" panose="020F0502020204030204" pitchFamily="34" charset="0"/>
              </a:rPr>
              <a:t>Holiday Inn</a:t>
            </a:r>
            <a:r>
              <a:rPr lang="en-GB" sz="1050" b="1" u="sng" dirty="0">
                <a:effectLst/>
                <a:latin typeface="Arial" panose="020B0604020202020204" pitchFamily="34" charset="0"/>
                <a:ea typeface="Calibri" panose="020F0502020204030204" pitchFamily="34" charset="0"/>
              </a:rPr>
              <a:t>)</a:t>
            </a:r>
            <a:br>
              <a:rPr lang="en-GB" sz="1050" u="sng" dirty="0">
                <a:ea typeface="Calibri" panose="020F0502020204030204" pitchFamily="34" charset="0"/>
              </a:rPr>
            </a:br>
            <a:br>
              <a:rPr lang="en-GB" sz="900" dirty="0">
                <a:latin typeface="Calibri" panose="020F0502020204030204" pitchFamily="34" charset="0"/>
                <a:ea typeface="Calibri" panose="020F0502020204030204" pitchFamily="34" charset="0"/>
              </a:rPr>
            </a:br>
            <a:r>
              <a:rPr lang="en-GB" sz="1400" dirty="0">
                <a:ea typeface="Calibri" panose="020F0502020204030204" pitchFamily="34" charset="0"/>
              </a:rPr>
              <a:t>Your task is to compare the brand’s marketing strategies utilising the </a:t>
            </a:r>
            <a:r>
              <a:rPr lang="en-GB" sz="1400" u="sng" dirty="0">
                <a:ea typeface="Calibri" panose="020F0502020204030204" pitchFamily="34" charset="0"/>
              </a:rPr>
              <a:t>situational analysis tools discussed in class,</a:t>
            </a:r>
            <a:r>
              <a:rPr lang="en-GB" sz="1400" b="1" dirty="0">
                <a:ea typeface="Calibri" panose="020F0502020204030204" pitchFamily="34" charset="0"/>
              </a:rPr>
              <a:t> </a:t>
            </a:r>
            <a:r>
              <a:rPr lang="en-GB" sz="1400" dirty="0">
                <a:ea typeface="Calibri" panose="020F0502020204030204" pitchFamily="34" charset="0"/>
              </a:rPr>
              <a:t>i.e. the ways in which these organisations market their products and services</a:t>
            </a:r>
            <a:r>
              <a:rPr lang="en-GB" sz="1400" b="1" dirty="0">
                <a:ea typeface="Calibri" panose="020F0502020204030204" pitchFamily="34" charset="0"/>
              </a:rPr>
              <a:t> </a:t>
            </a:r>
            <a:r>
              <a:rPr lang="en-GB" sz="1400" u="sng" dirty="0">
                <a:ea typeface="Calibri" panose="020F0502020204030204" pitchFamily="34" charset="0"/>
              </a:rPr>
              <a:t>(Marketing mix</a:t>
            </a:r>
            <a:r>
              <a:rPr lang="en-GB" sz="1400" dirty="0">
                <a:ea typeface="Calibri" panose="020F0502020204030204" pitchFamily="34" charset="0"/>
              </a:rPr>
              <a:t>) and will include discussing the use of </a:t>
            </a:r>
            <a:r>
              <a:rPr lang="en-GB" sz="1400" u="sng" dirty="0">
                <a:ea typeface="Calibri" panose="020F0502020204030204" pitchFamily="34" charset="0"/>
              </a:rPr>
              <a:t>segmentation targeting and positioning</a:t>
            </a:r>
            <a:r>
              <a:rPr lang="en-GB" sz="1400" dirty="0">
                <a:ea typeface="Calibri" panose="020F0502020204030204" pitchFamily="34" charset="0"/>
              </a:rPr>
              <a:t> as well as </a:t>
            </a:r>
            <a:r>
              <a:rPr lang="en-GB" sz="1400" u="sng" dirty="0">
                <a:ea typeface="Calibri" panose="020F0502020204030204" pitchFamily="34" charset="0"/>
              </a:rPr>
              <a:t>marketing communications</a:t>
            </a:r>
            <a:r>
              <a:rPr lang="en-GB" sz="1400" dirty="0">
                <a:ea typeface="Calibri" panose="020F0502020204030204" pitchFamily="34" charset="0"/>
              </a:rPr>
              <a:t> with their target audiences, </a:t>
            </a:r>
            <a:r>
              <a:rPr lang="en-GB" sz="1400" dirty="0">
                <a:effectLst/>
                <a:latin typeface="Arial" panose="020B0604020202020204" pitchFamily="34" charset="0"/>
                <a:ea typeface="Calibri" panose="020F0502020204030204" pitchFamily="34" charset="0"/>
              </a:rPr>
              <a:t>support your work with the </a:t>
            </a:r>
            <a:r>
              <a:rPr lang="en-GB" sz="1400" u="sng" dirty="0" err="1">
                <a:effectLst/>
                <a:latin typeface="Arial" panose="020B0604020202020204" pitchFamily="34" charset="0"/>
                <a:ea typeface="Calibri" panose="020F0502020204030204" pitchFamily="34" charset="0"/>
              </a:rPr>
              <a:t>Simmilarweb</a:t>
            </a:r>
            <a:r>
              <a:rPr lang="en-GB" sz="1400" u="sng" dirty="0">
                <a:effectLst/>
                <a:latin typeface="Arial" panose="020B0604020202020204" pitchFamily="34" charset="0"/>
                <a:ea typeface="Calibri" panose="020F0502020204030204" pitchFamily="34" charset="0"/>
              </a:rPr>
              <a:t> analysis tool</a:t>
            </a:r>
            <a:r>
              <a:rPr lang="en-GB" sz="1400" dirty="0">
                <a:ea typeface="Calibri" panose="020F0502020204030204" pitchFamily="34" charset="0"/>
              </a:rPr>
              <a:t>. Students will Identify similarities and differences in the respective marketing strategies; and make recommendations to develop and enhance marketing activities for their chosen brands that</a:t>
            </a:r>
            <a:r>
              <a:rPr lang="en-GB" sz="1400" dirty="0">
                <a:latin typeface="Calibri" panose="020F0502020204030204" pitchFamily="34" charset="0"/>
                <a:ea typeface="Calibri" panose="020F0502020204030204" pitchFamily="34" charset="0"/>
              </a:rPr>
              <a:t> </a:t>
            </a:r>
            <a:r>
              <a:rPr lang="en-GB" sz="1400" dirty="0">
                <a:ea typeface="Calibri" panose="020F0502020204030204" pitchFamily="34" charset="0"/>
              </a:rPr>
              <a:t>will aid potential future growth, while also considering any </a:t>
            </a:r>
            <a:r>
              <a:rPr lang="en-GB" sz="1400" u="sng" dirty="0">
                <a:ea typeface="Calibri" panose="020F0502020204030204" pitchFamily="34" charset="0"/>
              </a:rPr>
              <a:t>relevant contemporary concerns</a:t>
            </a:r>
            <a:r>
              <a:rPr lang="en-GB" sz="1400" dirty="0">
                <a:ea typeface="Calibri" panose="020F0502020204030204" pitchFamily="34" charset="0"/>
              </a:rPr>
              <a:t> in the hospitality market.</a:t>
            </a:r>
            <a:br>
              <a:rPr lang="en-GB" sz="1400" dirty="0">
                <a:latin typeface="Calibri" panose="020F0502020204030204" pitchFamily="34" charset="0"/>
                <a:ea typeface="Calibri" panose="020F0502020204030204" pitchFamily="34" charset="0"/>
              </a:rPr>
            </a:br>
            <a:br>
              <a:rPr lang="en-GB" sz="1400" dirty="0">
                <a:latin typeface="Calibri" panose="020F0502020204030204" pitchFamily="34" charset="0"/>
                <a:ea typeface="Calibri" panose="020F0502020204030204" pitchFamily="34" charset="0"/>
              </a:rPr>
            </a:br>
            <a:r>
              <a:rPr lang="en-GB" sz="1400" dirty="0">
                <a:ea typeface="Calibri" panose="020F0502020204030204" pitchFamily="34" charset="0"/>
              </a:rPr>
              <a:t>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a:t>
            </a:r>
            <a:r>
              <a:rPr lang="en-GB" sz="1400" dirty="0" err="1">
                <a:ea typeface="Calibri" panose="020F0502020204030204" pitchFamily="34" charset="0"/>
              </a:rPr>
              <a:t>i.e</a:t>
            </a:r>
            <a:r>
              <a:rPr lang="en-GB" sz="1400" dirty="0">
                <a:ea typeface="Calibri" panose="020F0502020204030204" pitchFamily="34" charset="0"/>
              </a:rPr>
              <a:t> Ukraine, recent Geopolitical events, Business environment changes, or other Industry changes, such as trends influencing the marketing by providing a ‘green’ message or social concerns?</a:t>
            </a:r>
            <a:br>
              <a:rPr lang="en-GB" sz="900" dirty="0">
                <a:latin typeface="Calibri" panose="020F0502020204030204" pitchFamily="34" charset="0"/>
                <a:ea typeface="Calibri" panose="020F0502020204030204" pitchFamily="34" charset="0"/>
              </a:rPr>
            </a:br>
            <a:br>
              <a:rPr lang="en-GB" sz="1050" dirty="0"/>
            </a:br>
            <a:endParaRPr lang="en-GB" sz="1050" dirty="0"/>
          </a:p>
        </p:txBody>
      </p:sp>
    </p:spTree>
    <p:extLst>
      <p:ext uri="{BB962C8B-B14F-4D97-AF65-F5344CB8AC3E}">
        <p14:creationId xmlns:p14="http://schemas.microsoft.com/office/powerpoint/2010/main" val="1131935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857250"/>
            <a:ext cx="9141714"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0623" y="857249"/>
            <a:ext cx="569714" cy="5143500"/>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68580" tIns="34290" rIns="68580" bIns="34290" numCol="1" anchor="t" anchorCtr="0" compatLnSpc="1">
            <a:prstTxWarp prst="textNoShape">
              <a:avLst/>
            </a:prstTxWarp>
            <a:noAutofit/>
          </a:bodyPr>
          <a:lstStyle/>
          <a:p>
            <a:pPr defTabSz="685800"/>
            <a:endParaRPr lang="en-US" sz="1350">
              <a:solidFill>
                <a:prstClr val="black"/>
              </a:solidFill>
              <a:latin typeface="Calibri" panose="020F0502020204030204"/>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32329" y="1516990"/>
            <a:ext cx="361991" cy="4141061"/>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524001" y="857251"/>
            <a:ext cx="3476012" cy="4605756"/>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00336" y="857252"/>
            <a:ext cx="5465378" cy="5143499"/>
          </a:xfrm>
          <a:prstGeom prst="rect">
            <a:avLst/>
          </a:prstGeom>
          <a:solidFill>
            <a:schemeClr val="accent1"/>
          </a:solidFill>
          <a:ln>
            <a:noFill/>
          </a:ln>
        </p:spPr>
        <p:txBody>
          <a:bodyPr vert="horz" wrap="square" lIns="68580" tIns="34290" rIns="68580" bIns="34290" numCol="1" anchor="t" anchorCtr="0" compatLnSpc="1">
            <a:prstTxWarp prst="textNoShape">
              <a:avLst/>
            </a:prstTxWarp>
          </a:bodyPr>
          <a:lstStyle/>
          <a:p>
            <a:pPr defTabSz="685800"/>
            <a:endParaRPr lang="en-US" sz="1350">
              <a:solidFill>
                <a:prstClr val="black"/>
              </a:solidFill>
              <a:latin typeface="Calibri" panose="020F0502020204030204"/>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5688631" y="1339849"/>
            <a:ext cx="4380578" cy="1334720"/>
          </a:xfrm>
        </p:spPr>
        <p:txBody>
          <a:bodyPr vert="horz" lIns="68580" tIns="34290" rIns="68580" bIns="34290" rtlCol="0" anchor="ctr">
            <a:normAutofit/>
          </a:bodyPr>
          <a:lstStyle/>
          <a:p>
            <a:r>
              <a:rPr lang="en-US" sz="30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688630" y="2745759"/>
            <a:ext cx="4380578" cy="2717248"/>
          </a:xfrm>
        </p:spPr>
        <p:txBody>
          <a:bodyPr vert="horz" lIns="68580" tIns="34290" rIns="68580" bIns="34290" rtlCol="0" anchor="t">
            <a:normAutofit/>
          </a:bodyPr>
          <a:lstStyle/>
          <a:p>
            <a:pPr marL="0"/>
            <a:r>
              <a:rPr lang="en-US" sz="1500" dirty="0">
                <a:solidFill>
                  <a:srgbClr val="FEFFFF"/>
                </a:solidFill>
              </a:rPr>
              <a:t>Gain an understanding of </a:t>
            </a:r>
            <a:r>
              <a:rPr lang="en-US" sz="1500" b="1" dirty="0">
                <a:solidFill>
                  <a:srgbClr val="FEFFFF"/>
                </a:solidFill>
              </a:rPr>
              <a:t>Competitor</a:t>
            </a:r>
            <a:r>
              <a:rPr lang="en-US" sz="1500" dirty="0">
                <a:solidFill>
                  <a:srgbClr val="FEFFFF"/>
                </a:solidFill>
              </a:rPr>
              <a:t> positioning analysis tools </a:t>
            </a:r>
          </a:p>
          <a:p>
            <a:pPr marL="0"/>
            <a:r>
              <a:rPr lang="en-US" sz="1500" dirty="0">
                <a:solidFill>
                  <a:srgbClr val="FEFFFF"/>
                </a:solidFill>
              </a:rPr>
              <a:t>An examination of organizational partnerships and </a:t>
            </a:r>
            <a:r>
              <a:rPr lang="en-US" sz="1500" b="1" dirty="0">
                <a:solidFill>
                  <a:srgbClr val="FEFFFF"/>
                </a:solidFill>
              </a:rPr>
              <a:t>Collaborators</a:t>
            </a:r>
          </a:p>
          <a:p>
            <a:r>
              <a:rPr lang="en-US" sz="1500" dirty="0">
                <a:solidFill>
                  <a:srgbClr val="FEFFFF"/>
                </a:solidFill>
              </a:rPr>
              <a:t>Apply external analysis tool PESTLE to explore the business </a:t>
            </a:r>
            <a:r>
              <a:rPr lang="en-US" sz="1500" b="1" dirty="0">
                <a:solidFill>
                  <a:srgbClr val="FEFFFF"/>
                </a:solidFill>
              </a:rPr>
              <a:t>Climate</a:t>
            </a:r>
          </a:p>
          <a:p>
            <a:endParaRPr lang="en-US" sz="1500" b="1" dirty="0">
              <a:solidFill>
                <a:srgbClr val="FEFFFF"/>
              </a:solidFill>
            </a:endParaRPr>
          </a:p>
          <a:p>
            <a:r>
              <a:rPr lang="en-US" sz="1500" b="1" dirty="0">
                <a:solidFill>
                  <a:srgbClr val="FEFFFF"/>
                </a:solidFill>
              </a:rPr>
              <a:t>The marketing mix in brief.</a:t>
            </a:r>
          </a:p>
        </p:txBody>
      </p:sp>
    </p:spTree>
    <p:extLst>
      <p:ext uri="{BB962C8B-B14F-4D97-AF65-F5344CB8AC3E}">
        <p14:creationId xmlns:p14="http://schemas.microsoft.com/office/powerpoint/2010/main" val="2941564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80" name="Rectangle 717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5320143"/>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cxnSp>
        <p:nvCxnSpPr>
          <p:cNvPr id="7182" name="Straight Connector 718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184" name="Straight Connector 718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53323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dirty="0">
                <a:solidFill>
                  <a:prstClr val="black"/>
                </a:solidFill>
                <a:latin typeface="Calibri" panose="020F0502020204030204"/>
              </a:rPr>
              <a:t>(Corporate finance institute, 2022)</a:t>
            </a:r>
          </a:p>
        </p:txBody>
      </p:sp>
      <p:pic>
        <p:nvPicPr>
          <p:cNvPr id="4" name="Picture 3">
            <a:extLst>
              <a:ext uri="{FF2B5EF4-FFF2-40B4-BE49-F238E27FC236}">
                <a16:creationId xmlns:a16="http://schemas.microsoft.com/office/drawing/2014/main" id="{D5A3EB8D-5A5A-689A-3788-95CEA765C3CE}"/>
              </a:ext>
            </a:extLst>
          </p:cNvPr>
          <p:cNvPicPr>
            <a:picLocks noChangeAspect="1"/>
          </p:cNvPicPr>
          <p:nvPr/>
        </p:nvPicPr>
        <p:blipFill>
          <a:blip r:embed="rId4"/>
          <a:stretch>
            <a:fillRect/>
          </a:stretch>
        </p:blipFill>
        <p:spPr>
          <a:xfrm>
            <a:off x="1914763" y="1764811"/>
            <a:ext cx="3484017" cy="29929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3369807" y="304505"/>
            <a:ext cx="7886700" cy="1325563"/>
          </a:xfrm>
        </p:spPr>
        <p:txBody>
          <a:bodyPr/>
          <a:lstStyle/>
          <a:p>
            <a:r>
              <a:rPr lang="en-GB" dirty="0"/>
              <a:t>Competitors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762000" y="2489315"/>
            <a:ext cx="5215417" cy="4351338"/>
          </a:xfrm>
        </p:spPr>
        <p:txBody>
          <a:bodyPr/>
          <a:lstStyle/>
          <a:p>
            <a:pPr marL="0" indent="0">
              <a:buNone/>
            </a:pPr>
            <a:r>
              <a:rPr lang="en-GB" sz="2400" b="1" dirty="0">
                <a:solidFill>
                  <a:srgbClr val="000000"/>
                </a:solidFill>
              </a:rPr>
              <a:t>‘Positioning’</a:t>
            </a:r>
          </a:p>
          <a:p>
            <a:pPr marL="0" indent="0">
              <a:buNone/>
            </a:pPr>
            <a:r>
              <a:rPr lang="en-GB" sz="2000" dirty="0">
                <a:solidFill>
                  <a:srgbClr val="000000"/>
                </a:solidFill>
              </a:rPr>
              <a:t>Direct/Indirect competitors?</a:t>
            </a:r>
          </a:p>
          <a:p>
            <a:pPr marL="0" indent="0">
              <a:buNone/>
            </a:pPr>
            <a:r>
              <a:rPr lang="en-GB" sz="2000" dirty="0">
                <a:solidFill>
                  <a:srgbClr val="000000"/>
                </a:solidFill>
              </a:rPr>
              <a:t>New competitors/entrants?</a:t>
            </a:r>
          </a:p>
          <a:p>
            <a:pPr marL="0" indent="0">
              <a:buNone/>
            </a:pPr>
            <a:r>
              <a:rPr lang="en-GB" sz="2000" dirty="0">
                <a:solidFill>
                  <a:srgbClr val="000000"/>
                </a:solidFill>
              </a:rPr>
              <a:t>What do they do? What do we do? </a:t>
            </a:r>
          </a:p>
          <a:p>
            <a:pPr marL="0" indent="0">
              <a:buNone/>
            </a:pPr>
            <a:r>
              <a:rPr lang="en-GB" sz="2000" dirty="0">
                <a:solidFill>
                  <a:srgbClr val="000000"/>
                </a:solidFill>
              </a:rPr>
              <a:t>Is it hard to replicate?</a:t>
            </a:r>
          </a:p>
          <a:p>
            <a:pPr marL="0" indent="0">
              <a:buNone/>
            </a:pPr>
            <a:r>
              <a:rPr lang="en-GB" sz="2000" dirty="0">
                <a:solidFill>
                  <a:srgbClr val="000000"/>
                </a:solidFill>
              </a:rPr>
              <a:t>How do customers perceive us vs them?</a:t>
            </a:r>
          </a:p>
          <a:p>
            <a:pPr marL="0" indent="0">
              <a:buNone/>
            </a:pP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41101" t="25768" r="40292"/>
          <a:stretch/>
        </p:blipFill>
        <p:spPr>
          <a:xfrm>
            <a:off x="1703512" y="27842"/>
            <a:ext cx="1656184" cy="2122495"/>
          </a:xfrm>
          <a:prstGeom prst="rect">
            <a:avLst/>
          </a:prstGeom>
        </p:spPr>
      </p:pic>
      <p:pic>
        <p:nvPicPr>
          <p:cNvPr id="12" name="Picture 11">
            <a:extLst>
              <a:ext uri="{FF2B5EF4-FFF2-40B4-BE49-F238E27FC236}">
                <a16:creationId xmlns:a16="http://schemas.microsoft.com/office/drawing/2014/main" id="{6BAF9096-29C8-EC74-7DF6-AECCFE04DEAE}"/>
              </a:ext>
            </a:extLst>
          </p:cNvPr>
          <p:cNvPicPr>
            <a:picLocks noChangeAspect="1"/>
          </p:cNvPicPr>
          <p:nvPr/>
        </p:nvPicPr>
        <p:blipFill>
          <a:blip r:embed="rId4"/>
          <a:stretch>
            <a:fillRect/>
          </a:stretch>
        </p:blipFill>
        <p:spPr>
          <a:xfrm>
            <a:off x="7079475" y="511997"/>
            <a:ext cx="3002258" cy="2712700"/>
          </a:xfrm>
          <a:prstGeom prst="rect">
            <a:avLst/>
          </a:prstGeom>
        </p:spPr>
      </p:pic>
      <p:pic>
        <p:nvPicPr>
          <p:cNvPr id="10" name="Picture 9">
            <a:extLst>
              <a:ext uri="{FF2B5EF4-FFF2-40B4-BE49-F238E27FC236}">
                <a16:creationId xmlns:a16="http://schemas.microsoft.com/office/drawing/2014/main" id="{717856FD-9007-1142-D600-28014969CB56}"/>
              </a:ext>
            </a:extLst>
          </p:cNvPr>
          <p:cNvPicPr>
            <a:picLocks noChangeAspect="1"/>
          </p:cNvPicPr>
          <p:nvPr/>
        </p:nvPicPr>
        <p:blipFill>
          <a:blip r:embed="rId5"/>
          <a:stretch>
            <a:fillRect/>
          </a:stretch>
        </p:blipFill>
        <p:spPr>
          <a:xfrm>
            <a:off x="7018999" y="3968357"/>
            <a:ext cx="3752413" cy="2377646"/>
          </a:xfrm>
          <a:prstGeom prst="rect">
            <a:avLst/>
          </a:prstGeom>
        </p:spPr>
      </p:pic>
    </p:spTree>
    <p:extLst>
      <p:ext uri="{BB962C8B-B14F-4D97-AF65-F5344CB8AC3E}">
        <p14:creationId xmlns:p14="http://schemas.microsoft.com/office/powerpoint/2010/main" val="826133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707357" y="1928732"/>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B590084-BD08-47F8-AF87-64521A91D287}"/>
              </a:ext>
            </a:extLst>
          </p:cNvPr>
          <p:cNvSpPr>
            <a:spLocks noGrp="1"/>
          </p:cNvSpPr>
          <p:nvPr>
            <p:ph type="title"/>
          </p:nvPr>
        </p:nvSpPr>
        <p:spPr>
          <a:xfrm>
            <a:off x="2295526" y="1967267"/>
            <a:ext cx="1971675" cy="2547257"/>
          </a:xfrm>
          <a:noFill/>
        </p:spPr>
        <p:txBody>
          <a:bodyPr anchor="ctr">
            <a:normAutofit/>
          </a:bodyPr>
          <a:lstStyle/>
          <a:p>
            <a:pPr algn="ctr"/>
            <a:r>
              <a:rPr lang="en-GB" sz="2600" dirty="0">
                <a:solidFill>
                  <a:srgbClr val="FFFFFF"/>
                </a:solidFill>
              </a:rPr>
              <a:t>POSITIONING </a:t>
            </a:r>
          </a:p>
        </p:txBody>
      </p:sp>
      <p:pic>
        <p:nvPicPr>
          <p:cNvPr id="4" name="Picture 3" descr="Text, logo&#10;&#10;Description automatically generated">
            <a:extLst>
              <a:ext uri="{FF2B5EF4-FFF2-40B4-BE49-F238E27FC236}">
                <a16:creationId xmlns:a16="http://schemas.microsoft.com/office/drawing/2014/main" id="{D4DF858D-F9C8-4B36-B95B-C8CC57108F7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951984" y="1052737"/>
            <a:ext cx="3462970" cy="4249043"/>
          </a:xfrm>
          <a:prstGeom prst="rect">
            <a:avLst/>
          </a:prstGeom>
        </p:spPr>
      </p:pic>
    </p:spTree>
    <p:extLst>
      <p:ext uri="{BB962C8B-B14F-4D97-AF65-F5344CB8AC3E}">
        <p14:creationId xmlns:p14="http://schemas.microsoft.com/office/powerpoint/2010/main" val="1189777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FA85-2A75-479C-8B0C-EB42F62BC0F9}"/>
              </a:ext>
            </a:extLst>
          </p:cNvPr>
          <p:cNvSpPr>
            <a:spLocks noGrp="1"/>
          </p:cNvSpPr>
          <p:nvPr>
            <p:ph type="title"/>
          </p:nvPr>
        </p:nvSpPr>
        <p:spPr>
          <a:xfrm>
            <a:off x="6234330" y="803325"/>
            <a:ext cx="5314536" cy="1325563"/>
          </a:xfrm>
        </p:spPr>
        <p:txBody>
          <a:bodyPr>
            <a:normAutofit/>
          </a:bodyPr>
          <a:lstStyle/>
          <a:p>
            <a:r>
              <a:rPr lang="en-GB" dirty="0"/>
              <a:t>Value propositions</a:t>
            </a:r>
          </a:p>
        </p:txBody>
      </p:sp>
      <p:sp>
        <p:nvSpPr>
          <p:cNvPr id="16" name="Freeform: Shape 15">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4">
            <a:extLst>
              <a:ext uri="{FF2B5EF4-FFF2-40B4-BE49-F238E27FC236}">
                <a16:creationId xmlns:a16="http://schemas.microsoft.com/office/drawing/2014/main" id="{A5033546-E811-43BF-9439-DF407CDD1598}"/>
              </a:ext>
            </a:extLst>
          </p:cNvPr>
          <p:cNvPicPr>
            <a:picLocks noChangeAspect="1"/>
          </p:cNvPicPr>
          <p:nvPr/>
        </p:nvPicPr>
        <p:blipFill rotWithShape="1">
          <a:blip r:embed="rId2"/>
          <a:srcRect l="41298"/>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3CC292A8-9733-43A8-9A8A-2B9B1F1B6024}"/>
              </a:ext>
            </a:extLst>
          </p:cNvPr>
          <p:cNvSpPr>
            <a:spLocks noGrp="1"/>
          </p:cNvSpPr>
          <p:nvPr>
            <p:ph idx="1"/>
          </p:nvPr>
        </p:nvSpPr>
        <p:spPr>
          <a:xfrm>
            <a:off x="6234329" y="2279018"/>
            <a:ext cx="5314543" cy="3375920"/>
          </a:xfrm>
        </p:spPr>
        <p:txBody>
          <a:bodyPr anchor="t">
            <a:normAutofit/>
          </a:bodyPr>
          <a:lstStyle/>
          <a:p>
            <a:pPr marL="0" indent="0">
              <a:buNone/>
            </a:pPr>
            <a:endParaRPr lang="en-GB" sz="1400" dirty="0"/>
          </a:p>
          <a:p>
            <a:pPr marL="0" indent="0">
              <a:buNone/>
            </a:pPr>
            <a:r>
              <a:rPr lang="en-GB" sz="1400" dirty="0"/>
              <a:t>A value proposition is the “the full mix of benefits on which a product is differentiated and positioned. It is the answer to the customer’s question ‘why should I buy your product?’” - Kotler et al. (2018, p.232).</a:t>
            </a:r>
          </a:p>
          <a:p>
            <a:pPr marL="0" indent="0">
              <a:buNone/>
            </a:pPr>
            <a:endParaRPr lang="en-GB" sz="1400" dirty="0"/>
          </a:p>
          <a:p>
            <a:pPr marL="0" indent="0">
              <a:buNone/>
            </a:pPr>
            <a:r>
              <a:rPr lang="en-GB" sz="1400" dirty="0"/>
              <a:t>To know the answer to this we’re going to explore the following:</a:t>
            </a:r>
          </a:p>
          <a:p>
            <a:r>
              <a:rPr lang="en-GB" sz="1400" dirty="0"/>
              <a:t>Brand positioning</a:t>
            </a:r>
          </a:p>
          <a:p>
            <a:r>
              <a:rPr lang="en-GB" sz="1400" dirty="0"/>
              <a:t>Objective/subjective positioning</a:t>
            </a:r>
          </a:p>
          <a:p>
            <a:r>
              <a:rPr lang="en-GB" sz="1400" dirty="0"/>
              <a:t>Perceptual positioning maps</a:t>
            </a:r>
          </a:p>
          <a:p>
            <a:r>
              <a:rPr lang="en-GB" sz="1400" dirty="0"/>
              <a:t>Competitive advantage and USP</a:t>
            </a:r>
          </a:p>
          <a:p>
            <a:r>
              <a:rPr lang="en-GB" sz="1400" dirty="0"/>
              <a:t>Positioning statements</a:t>
            </a:r>
          </a:p>
        </p:txBody>
      </p:sp>
    </p:spTree>
    <p:extLst>
      <p:ext uri="{BB962C8B-B14F-4D97-AF65-F5344CB8AC3E}">
        <p14:creationId xmlns:p14="http://schemas.microsoft.com/office/powerpoint/2010/main" val="258532680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CE8C5FF-86F7-4F9F-BE86-C4355975FD19}"/>
              </a:ext>
            </a:extLst>
          </p:cNvPr>
          <p:cNvPicPr>
            <a:picLocks noChangeAspect="1"/>
          </p:cNvPicPr>
          <p:nvPr/>
        </p:nvPicPr>
        <p:blipFill>
          <a:blip r:embed="rId2"/>
          <a:stretch>
            <a:fillRect/>
          </a:stretch>
        </p:blipFill>
        <p:spPr>
          <a:xfrm>
            <a:off x="8835181" y="648118"/>
            <a:ext cx="1658256" cy="1018120"/>
          </a:xfrm>
          <a:prstGeom prst="rect">
            <a:avLst/>
          </a:prstGeom>
        </p:spPr>
      </p:pic>
      <p:pic>
        <p:nvPicPr>
          <p:cNvPr id="6" name="Picture 5">
            <a:extLst>
              <a:ext uri="{FF2B5EF4-FFF2-40B4-BE49-F238E27FC236}">
                <a16:creationId xmlns:a16="http://schemas.microsoft.com/office/drawing/2014/main" id="{319AD379-6065-45EB-95C6-1CD184BDCBA4}"/>
              </a:ext>
            </a:extLst>
          </p:cNvPr>
          <p:cNvPicPr>
            <a:picLocks noChangeAspect="1"/>
          </p:cNvPicPr>
          <p:nvPr/>
        </p:nvPicPr>
        <p:blipFill>
          <a:blip r:embed="rId3"/>
          <a:stretch>
            <a:fillRect/>
          </a:stretch>
        </p:blipFill>
        <p:spPr>
          <a:xfrm>
            <a:off x="6744073" y="648118"/>
            <a:ext cx="2091109" cy="1060796"/>
          </a:xfrm>
          <a:prstGeom prst="rect">
            <a:avLst/>
          </a:prstGeom>
        </p:spPr>
      </p:pic>
      <p:pic>
        <p:nvPicPr>
          <p:cNvPr id="9" name="Picture 8">
            <a:extLst>
              <a:ext uri="{FF2B5EF4-FFF2-40B4-BE49-F238E27FC236}">
                <a16:creationId xmlns:a16="http://schemas.microsoft.com/office/drawing/2014/main" id="{BADFC685-EFBF-450A-8535-2F007A290AE6}"/>
              </a:ext>
            </a:extLst>
          </p:cNvPr>
          <p:cNvPicPr>
            <a:picLocks noChangeAspect="1"/>
          </p:cNvPicPr>
          <p:nvPr/>
        </p:nvPicPr>
        <p:blipFill>
          <a:blip r:embed="rId4"/>
          <a:stretch>
            <a:fillRect/>
          </a:stretch>
        </p:blipFill>
        <p:spPr>
          <a:xfrm>
            <a:off x="8657550" y="2007711"/>
            <a:ext cx="1999661" cy="1121761"/>
          </a:xfrm>
          <a:prstGeom prst="rect">
            <a:avLst/>
          </a:prstGeom>
        </p:spPr>
      </p:pic>
      <p:pic>
        <p:nvPicPr>
          <p:cNvPr id="8" name="Picture 7">
            <a:extLst>
              <a:ext uri="{FF2B5EF4-FFF2-40B4-BE49-F238E27FC236}">
                <a16:creationId xmlns:a16="http://schemas.microsoft.com/office/drawing/2014/main" id="{90D985A5-A3BC-4EA7-AA8D-01D6F3269EF5}"/>
              </a:ext>
            </a:extLst>
          </p:cNvPr>
          <p:cNvPicPr>
            <a:picLocks noChangeAspect="1"/>
          </p:cNvPicPr>
          <p:nvPr/>
        </p:nvPicPr>
        <p:blipFill>
          <a:blip r:embed="rId5"/>
          <a:stretch>
            <a:fillRect/>
          </a:stretch>
        </p:blipFill>
        <p:spPr>
          <a:xfrm>
            <a:off x="7432975" y="1789470"/>
            <a:ext cx="1225402" cy="1188823"/>
          </a:xfrm>
          <a:prstGeom prst="rect">
            <a:avLst/>
          </a:prstGeom>
        </p:spPr>
      </p:pic>
      <p:sp>
        <p:nvSpPr>
          <p:cNvPr id="4" name="Title 1">
            <a:extLst>
              <a:ext uri="{FF2B5EF4-FFF2-40B4-BE49-F238E27FC236}">
                <a16:creationId xmlns:a16="http://schemas.microsoft.com/office/drawing/2014/main" id="{2D463814-BB49-430C-8491-B6E3DEC9C07B}"/>
              </a:ext>
            </a:extLst>
          </p:cNvPr>
          <p:cNvSpPr>
            <a:spLocks noGrp="1"/>
          </p:cNvSpPr>
          <p:nvPr>
            <p:ph type="title"/>
          </p:nvPr>
        </p:nvSpPr>
        <p:spPr>
          <a:xfrm>
            <a:off x="1703512" y="116633"/>
            <a:ext cx="7886700" cy="471587"/>
          </a:xfrm>
        </p:spPr>
        <p:txBody>
          <a:bodyPr anchor="ctr">
            <a:normAutofit fontScale="90000"/>
          </a:bodyPr>
          <a:lstStyle/>
          <a:p>
            <a:r>
              <a:rPr lang="en-GB" sz="3600" b="1" dirty="0">
                <a:cs typeface="Arial" panose="020B0604020202020204" pitchFamily="34" charset="0"/>
              </a:rPr>
              <a:t>Positioning strategies</a:t>
            </a:r>
          </a:p>
        </p:txBody>
      </p:sp>
      <p:sp>
        <p:nvSpPr>
          <p:cNvPr id="5" name="Content Placeholder 2">
            <a:extLst>
              <a:ext uri="{FF2B5EF4-FFF2-40B4-BE49-F238E27FC236}">
                <a16:creationId xmlns:a16="http://schemas.microsoft.com/office/drawing/2014/main" id="{215D15EB-A6A9-46C4-AA54-98CED860D4A5}"/>
              </a:ext>
            </a:extLst>
          </p:cNvPr>
          <p:cNvSpPr>
            <a:spLocks noGrp="1"/>
          </p:cNvSpPr>
          <p:nvPr>
            <p:ph idx="1"/>
          </p:nvPr>
        </p:nvSpPr>
        <p:spPr>
          <a:xfrm>
            <a:off x="354330" y="836712"/>
            <a:ext cx="7609176" cy="5184576"/>
          </a:xfrm>
        </p:spPr>
        <p:txBody>
          <a:bodyPr>
            <a:normAutofit lnSpcReduction="10000"/>
          </a:bodyPr>
          <a:lstStyle/>
          <a:p>
            <a:pPr marL="0" indent="0">
              <a:buNone/>
            </a:pPr>
            <a:r>
              <a:rPr lang="en-GB" sz="2000" b="1" dirty="0">
                <a:cs typeface="Arial" panose="020B0604020202020204" pitchFamily="34" charset="0"/>
              </a:rPr>
              <a:t>These are designed to answer two questions</a:t>
            </a:r>
          </a:p>
          <a:p>
            <a:pPr marL="0" indent="0">
              <a:buNone/>
            </a:pPr>
            <a:endParaRPr lang="en-GB" sz="1100" dirty="0">
              <a:cs typeface="Arial" panose="020B0604020202020204" pitchFamily="34" charset="0"/>
            </a:endParaRPr>
          </a:p>
          <a:p>
            <a:pPr marL="0" indent="0">
              <a:buNone/>
            </a:pPr>
            <a:r>
              <a:rPr lang="en-GB" sz="1800" b="1" dirty="0">
                <a:cs typeface="Arial" panose="020B0604020202020204" pitchFamily="34" charset="0"/>
              </a:rPr>
              <a:t>1. Against who should a brand position?</a:t>
            </a:r>
          </a:p>
          <a:p>
            <a:pPr marL="0" indent="0">
              <a:buNone/>
            </a:pPr>
            <a:r>
              <a:rPr lang="en-GB" sz="1700" dirty="0">
                <a:cs typeface="Arial" panose="020B0604020202020204" pitchFamily="34" charset="0"/>
              </a:rPr>
              <a:t>There are usually other brands in the same competitive set </a:t>
            </a:r>
          </a:p>
          <a:p>
            <a:pPr marL="0" indent="0">
              <a:buNone/>
            </a:pPr>
            <a:r>
              <a:rPr lang="en-GB" sz="1700" dirty="0">
                <a:cs typeface="Arial" panose="020B0604020202020204" pitchFamily="34" charset="0"/>
              </a:rPr>
              <a:t>Holiday inn Express competes against Hampton Inns (Hilton Brand) Domino's pizza competes against Papa Johns Pizza- they are in </a:t>
            </a:r>
            <a:r>
              <a:rPr lang="en-GB" sz="1700" b="1" dirty="0">
                <a:cs typeface="Arial" panose="020B0604020202020204" pitchFamily="34" charset="0"/>
              </a:rPr>
              <a:t>direct</a:t>
            </a:r>
            <a:r>
              <a:rPr lang="en-GB" sz="1700" dirty="0">
                <a:cs typeface="Arial" panose="020B0604020202020204" pitchFamily="34" charset="0"/>
              </a:rPr>
              <a:t> competition in the same product class.</a:t>
            </a:r>
          </a:p>
          <a:p>
            <a:pPr marL="0" indent="0">
              <a:buNone/>
            </a:pPr>
            <a:endParaRPr lang="en-GB" sz="1100" dirty="0">
              <a:cs typeface="Arial" panose="020B0604020202020204" pitchFamily="34" charset="0"/>
            </a:endParaRPr>
          </a:p>
          <a:p>
            <a:pPr marL="0" indent="0">
              <a:buNone/>
            </a:pPr>
            <a:r>
              <a:rPr lang="en-GB" sz="1800" b="1" dirty="0">
                <a:cs typeface="Arial" panose="020B0604020202020204" pitchFamily="34" charset="0"/>
              </a:rPr>
              <a:t>2. How should a brand position? </a:t>
            </a:r>
          </a:p>
          <a:p>
            <a:pPr marL="0" indent="0">
              <a:buNone/>
            </a:pPr>
            <a:r>
              <a:rPr lang="en-GB" sz="1600" dirty="0">
                <a:cs typeface="Arial" panose="020B0604020202020204" pitchFamily="34" charset="0"/>
              </a:rPr>
              <a:t>The answer provides the basis for a brands competitive efforts. Burger King and McDonald are </a:t>
            </a:r>
            <a:r>
              <a:rPr lang="en-GB" sz="1600" b="1" dirty="0">
                <a:cs typeface="Arial" panose="020B0604020202020204" pitchFamily="34" charset="0"/>
              </a:rPr>
              <a:t>direct competitors </a:t>
            </a:r>
            <a:r>
              <a:rPr lang="en-GB" sz="1600" dirty="0">
                <a:cs typeface="Arial" panose="020B0604020202020204" pitchFamily="34" charset="0"/>
              </a:rPr>
              <a:t>in the burger market.</a:t>
            </a:r>
          </a:p>
          <a:p>
            <a:pPr marL="0" indent="0">
              <a:buNone/>
            </a:pPr>
            <a:r>
              <a:rPr lang="en-GB" sz="1600" dirty="0">
                <a:cs typeface="Arial" panose="020B0604020202020204" pitchFamily="34" charset="0"/>
              </a:rPr>
              <a:t>McDonalds dominates the Burger fast food product class but Burger King saw a market position as ‘The competitor’ this happens often as brand rivalry can drive the market demand. </a:t>
            </a:r>
            <a:r>
              <a:rPr lang="en-GB" sz="1600" dirty="0" err="1">
                <a:cs typeface="Arial" panose="020B0604020202020204" pitchFamily="34" charset="0"/>
              </a:rPr>
              <a:t>E.g</a:t>
            </a:r>
            <a:r>
              <a:rPr lang="en-GB" sz="1600" dirty="0">
                <a:cs typeface="Arial" panose="020B0604020202020204" pitchFamily="34" charset="0"/>
              </a:rPr>
              <a:t> </a:t>
            </a:r>
            <a:r>
              <a:rPr lang="en-GB" sz="1600" dirty="0" err="1">
                <a:cs typeface="Arial" panose="020B0604020202020204" pitchFamily="34" charset="0"/>
              </a:rPr>
              <a:t>Cocacola</a:t>
            </a:r>
            <a:r>
              <a:rPr lang="en-GB" sz="1600">
                <a:cs typeface="Arial" panose="020B0604020202020204" pitchFamily="34" charset="0"/>
              </a:rPr>
              <a:t>-Pepsi,   </a:t>
            </a:r>
            <a:endParaRPr lang="en-GB" sz="1600" dirty="0">
              <a:cs typeface="Arial" panose="020B0604020202020204" pitchFamily="34" charset="0"/>
            </a:endParaRPr>
          </a:p>
          <a:p>
            <a:pPr marL="0" indent="0">
              <a:buNone/>
            </a:pPr>
            <a:r>
              <a:rPr lang="en-GB" sz="1600" dirty="0">
                <a:cs typeface="Arial" panose="020B0604020202020204" pitchFamily="34" charset="0"/>
              </a:rPr>
              <a:t>Burger King has long positioned itself as the competitor which offers a unique feature of their products (being flame grilled!) However, McDonald has now introduced its </a:t>
            </a:r>
            <a:r>
              <a:rPr lang="en-GB" sz="1600" b="1" dirty="0">
                <a:cs typeface="Arial" panose="020B0604020202020204" pitchFamily="34" charset="0"/>
              </a:rPr>
              <a:t>‘create your taste’ </a:t>
            </a:r>
            <a:r>
              <a:rPr lang="en-GB" sz="1600" dirty="0">
                <a:cs typeface="Arial" panose="020B0604020202020204" pitchFamily="34" charset="0"/>
              </a:rPr>
              <a:t>initiative where customers can customise their burger </a:t>
            </a:r>
            <a:r>
              <a:rPr lang="en-GB" sz="1600" b="1" dirty="0">
                <a:cs typeface="Arial" panose="020B0604020202020204" pitchFamily="34" charset="0"/>
              </a:rPr>
              <a:t>using electronic ordering screens…</a:t>
            </a:r>
            <a:r>
              <a:rPr lang="en-GB" sz="1600" dirty="0">
                <a:cs typeface="Arial" panose="020B0604020202020204" pitchFamily="34" charset="0"/>
              </a:rPr>
              <a:t> </a:t>
            </a:r>
            <a:r>
              <a:rPr lang="en-GB" sz="1600" i="1" dirty="0">
                <a:cs typeface="Arial" panose="020B0604020202020204" pitchFamily="34" charset="0"/>
              </a:rPr>
              <a:t>Burger King may need to rethink its positioning!</a:t>
            </a:r>
          </a:p>
        </p:txBody>
      </p:sp>
      <p:pic>
        <p:nvPicPr>
          <p:cNvPr id="10" name="Picture 9">
            <a:extLst>
              <a:ext uri="{FF2B5EF4-FFF2-40B4-BE49-F238E27FC236}">
                <a16:creationId xmlns:a16="http://schemas.microsoft.com/office/drawing/2014/main" id="{4161C2F1-3A54-4B3A-AE5F-8C46C178052E}"/>
              </a:ext>
            </a:extLst>
          </p:cNvPr>
          <p:cNvPicPr>
            <a:picLocks noChangeAspect="1"/>
          </p:cNvPicPr>
          <p:nvPr/>
        </p:nvPicPr>
        <p:blipFill>
          <a:blip r:embed="rId6"/>
          <a:stretch>
            <a:fillRect/>
          </a:stretch>
        </p:blipFill>
        <p:spPr>
          <a:xfrm>
            <a:off x="7779400" y="4074576"/>
            <a:ext cx="1603207" cy="1217350"/>
          </a:xfrm>
          <a:prstGeom prst="rect">
            <a:avLst/>
          </a:prstGeom>
        </p:spPr>
      </p:pic>
      <p:pic>
        <p:nvPicPr>
          <p:cNvPr id="11" name="Picture 10">
            <a:extLst>
              <a:ext uri="{FF2B5EF4-FFF2-40B4-BE49-F238E27FC236}">
                <a16:creationId xmlns:a16="http://schemas.microsoft.com/office/drawing/2014/main" id="{1963F60A-C04F-40B5-9D82-1FA3E1501B32}"/>
              </a:ext>
            </a:extLst>
          </p:cNvPr>
          <p:cNvPicPr>
            <a:picLocks noChangeAspect="1"/>
          </p:cNvPicPr>
          <p:nvPr/>
        </p:nvPicPr>
        <p:blipFill>
          <a:blip r:embed="rId7"/>
          <a:stretch>
            <a:fillRect/>
          </a:stretch>
        </p:blipFill>
        <p:spPr>
          <a:xfrm>
            <a:off x="9357246" y="3994022"/>
            <a:ext cx="1310754" cy="1304657"/>
          </a:xfrm>
          <a:prstGeom prst="rect">
            <a:avLst/>
          </a:prstGeom>
        </p:spPr>
      </p:pic>
    </p:spTree>
    <p:extLst>
      <p:ext uri="{BB962C8B-B14F-4D97-AF65-F5344CB8AC3E}">
        <p14:creationId xmlns:p14="http://schemas.microsoft.com/office/powerpoint/2010/main" val="652361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35F9-B32C-4634-9918-E7CAAA6146BC}"/>
              </a:ext>
            </a:extLst>
          </p:cNvPr>
          <p:cNvSpPr>
            <a:spLocks noGrp="1"/>
          </p:cNvSpPr>
          <p:nvPr>
            <p:ph type="title"/>
          </p:nvPr>
        </p:nvSpPr>
        <p:spPr>
          <a:xfrm>
            <a:off x="5879976" y="274638"/>
            <a:ext cx="4608512" cy="562074"/>
          </a:xfrm>
        </p:spPr>
        <p:txBody>
          <a:bodyPr anchor="ctr">
            <a:normAutofit fontScale="90000"/>
          </a:bodyPr>
          <a:lstStyle/>
          <a:p>
            <a:r>
              <a:rPr lang="en-GB" sz="2800" b="1" dirty="0">
                <a:solidFill>
                  <a:schemeClr val="bg1"/>
                </a:solidFill>
              </a:rPr>
              <a:t>Objective &amp; Subjective Positioning</a:t>
            </a:r>
          </a:p>
        </p:txBody>
      </p:sp>
      <p:sp>
        <p:nvSpPr>
          <p:cNvPr id="3" name="Content Placeholder 2">
            <a:extLst>
              <a:ext uri="{FF2B5EF4-FFF2-40B4-BE49-F238E27FC236}">
                <a16:creationId xmlns:a16="http://schemas.microsoft.com/office/drawing/2014/main" id="{4C2F70A9-F1C9-4716-91D1-7313E085DA8D}"/>
              </a:ext>
            </a:extLst>
          </p:cNvPr>
          <p:cNvSpPr>
            <a:spLocks noGrp="1"/>
          </p:cNvSpPr>
          <p:nvPr>
            <p:ph sz="half" idx="1"/>
          </p:nvPr>
        </p:nvSpPr>
        <p:spPr>
          <a:xfrm>
            <a:off x="5662805" y="-362567"/>
            <a:ext cx="6713733" cy="3625561"/>
          </a:xfrm>
        </p:spPr>
        <p:txBody>
          <a:bodyPr>
            <a:normAutofit lnSpcReduction="10000"/>
          </a:bodyPr>
          <a:lstStyle/>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endParaRPr lang="en-GB" sz="1800" dirty="0">
              <a:solidFill>
                <a:schemeClr val="bg1"/>
              </a:solidFill>
              <a:latin typeface="Arial" panose="020B0604020202020204" pitchFamily="34" charset="0"/>
              <a:cs typeface="Arial" panose="020B0604020202020204" pitchFamily="34" charset="0"/>
            </a:endParaRPr>
          </a:p>
          <a:p>
            <a:pPr marL="0" indent="0">
              <a:buNone/>
            </a:pPr>
            <a:r>
              <a:rPr lang="en-GB" sz="1800" dirty="0">
                <a:solidFill>
                  <a:schemeClr val="bg1"/>
                </a:solidFill>
                <a:latin typeface="Arial" panose="020B0604020202020204" pitchFamily="34" charset="0"/>
                <a:cs typeface="Arial" panose="020B0604020202020204" pitchFamily="34" charset="0"/>
              </a:rPr>
              <a:t>There are two broad approaches to positioning:</a:t>
            </a:r>
          </a:p>
          <a:p>
            <a:pPr marL="0" indent="0">
              <a:buNone/>
            </a:pPr>
            <a:r>
              <a:rPr lang="en-GB" sz="2400" b="1" dirty="0">
                <a:solidFill>
                  <a:schemeClr val="bg1"/>
                </a:solidFill>
                <a:latin typeface="Arial" panose="020B0604020202020204" pitchFamily="34" charset="0"/>
                <a:cs typeface="Arial" panose="020B0604020202020204" pitchFamily="34" charset="0"/>
              </a:rPr>
              <a:t>Objective </a:t>
            </a:r>
            <a:r>
              <a:rPr lang="en-GB" sz="1200" b="1" dirty="0">
                <a:solidFill>
                  <a:schemeClr val="bg1"/>
                </a:solidFill>
                <a:latin typeface="Arial" panose="020B0604020202020204" pitchFamily="34" charset="0"/>
                <a:cs typeface="Arial" panose="020B0604020202020204" pitchFamily="34" charset="0"/>
              </a:rPr>
              <a:t>(focused on the tangible)</a:t>
            </a:r>
          </a:p>
          <a:p>
            <a:pPr marL="0" indent="0">
              <a:buNone/>
            </a:pPr>
            <a:r>
              <a:rPr lang="en-GB" sz="1800" dirty="0">
                <a:solidFill>
                  <a:schemeClr val="bg1"/>
                </a:solidFill>
                <a:latin typeface="Arial" panose="020B0604020202020204" pitchFamily="34" charset="0"/>
                <a:cs typeface="Arial" panose="020B0604020202020204" pitchFamily="34" charset="0"/>
              </a:rPr>
              <a:t>And </a:t>
            </a:r>
          </a:p>
          <a:p>
            <a:pPr marL="0" indent="0">
              <a:buNone/>
            </a:pPr>
            <a:r>
              <a:rPr lang="en-GB" sz="2400" b="1" dirty="0">
                <a:solidFill>
                  <a:schemeClr val="bg1"/>
                </a:solidFill>
                <a:latin typeface="Arial" panose="020B0604020202020204" pitchFamily="34" charset="0"/>
                <a:cs typeface="Arial" panose="020B0604020202020204" pitchFamily="34" charset="0"/>
              </a:rPr>
              <a:t>Subjective </a:t>
            </a:r>
            <a:r>
              <a:rPr lang="en-GB" sz="1200" b="1" dirty="0">
                <a:solidFill>
                  <a:schemeClr val="bg1"/>
                </a:solidFill>
                <a:latin typeface="Arial" panose="020B0604020202020204" pitchFamily="34" charset="0"/>
                <a:cs typeface="Arial" panose="020B0604020202020204" pitchFamily="34" charset="0"/>
              </a:rPr>
              <a:t>(Intangible focused)        </a:t>
            </a:r>
          </a:p>
          <a:p>
            <a:pPr marL="0" indent="0">
              <a:buNone/>
            </a:pPr>
            <a:r>
              <a:rPr lang="en-GB" sz="1200" dirty="0">
                <a:solidFill>
                  <a:schemeClr val="bg1"/>
                </a:solidFill>
                <a:latin typeface="Arial" panose="020B0604020202020204" pitchFamily="34" charset="0"/>
                <a:cs typeface="Arial" panose="020B0604020202020204" pitchFamily="34" charset="0"/>
              </a:rPr>
              <a:t>                                                                                                          (</a:t>
            </a:r>
            <a:r>
              <a:rPr lang="en-GB" sz="1200" dirty="0" err="1">
                <a:solidFill>
                  <a:schemeClr val="bg1"/>
                </a:solidFill>
                <a:latin typeface="Arial" panose="020B0604020202020204" pitchFamily="34" charset="0"/>
                <a:cs typeface="Arial" panose="020B0604020202020204" pitchFamily="34" charset="0"/>
              </a:rPr>
              <a:t>Ries</a:t>
            </a:r>
            <a:r>
              <a:rPr lang="en-GB" sz="1200" dirty="0">
                <a:solidFill>
                  <a:schemeClr val="bg1"/>
                </a:solidFill>
                <a:latin typeface="Arial" panose="020B0604020202020204" pitchFamily="34" charset="0"/>
                <a:cs typeface="Arial" panose="020B0604020202020204" pitchFamily="34" charset="0"/>
              </a:rPr>
              <a:t> and Trout 1986)</a:t>
            </a:r>
          </a:p>
        </p:txBody>
      </p:sp>
      <p:pic>
        <p:nvPicPr>
          <p:cNvPr id="5" name="Picture 4">
            <a:extLst>
              <a:ext uri="{FF2B5EF4-FFF2-40B4-BE49-F238E27FC236}">
                <a16:creationId xmlns:a16="http://schemas.microsoft.com/office/drawing/2014/main" id="{B3B178AF-C790-4FDA-BE6A-AB843AB25323}"/>
              </a:ext>
            </a:extLst>
          </p:cNvPr>
          <p:cNvPicPr>
            <a:picLocks noChangeAspect="1"/>
          </p:cNvPicPr>
          <p:nvPr/>
        </p:nvPicPr>
        <p:blipFill rotWithShape="1">
          <a:blip r:embed="rId3"/>
          <a:srcRect r="5" b="1232"/>
          <a:stretch/>
        </p:blipFill>
        <p:spPr>
          <a:xfrm>
            <a:off x="438210" y="1291591"/>
            <a:ext cx="3242250" cy="3202462"/>
          </a:xfrm>
          <a:prstGeom prst="rect">
            <a:avLst/>
          </a:prstGeom>
          <a:noFill/>
        </p:spPr>
      </p:pic>
      <p:sp>
        <p:nvSpPr>
          <p:cNvPr id="4" name="Title 1">
            <a:extLst>
              <a:ext uri="{FF2B5EF4-FFF2-40B4-BE49-F238E27FC236}">
                <a16:creationId xmlns:a16="http://schemas.microsoft.com/office/drawing/2014/main" id="{1B8E7787-44EF-1743-E09D-F1BE883A7863}"/>
              </a:ext>
            </a:extLst>
          </p:cNvPr>
          <p:cNvSpPr txBox="1">
            <a:spLocks/>
          </p:cNvSpPr>
          <p:nvPr/>
        </p:nvSpPr>
        <p:spPr>
          <a:xfrm>
            <a:off x="4959001" y="3595006"/>
            <a:ext cx="1841949" cy="1689042"/>
          </a:xfrm>
          <a:prstGeom prst="ellipse">
            <a:avLst/>
          </a:prstGeom>
          <a:solidFill>
            <a:srgbClr val="262626"/>
          </a:solidFill>
          <a:ln w="174625" cmpd="thinThick">
            <a:solidFill>
              <a:srgbClr val="262626"/>
            </a:solidFill>
          </a:ln>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950" dirty="0" err="1">
                <a:solidFill>
                  <a:srgbClr val="FFFFFF"/>
                </a:solidFill>
              </a:rPr>
              <a:t>Shostack’s</a:t>
            </a:r>
            <a:r>
              <a:rPr lang="en-US" sz="1950" dirty="0">
                <a:solidFill>
                  <a:srgbClr val="FFFFFF"/>
                </a:solidFill>
              </a:rPr>
              <a:t> spectrum </a:t>
            </a:r>
            <a:r>
              <a:rPr lang="en-US" sz="1200" dirty="0">
                <a:solidFill>
                  <a:srgbClr val="FFFFFF"/>
                </a:solidFill>
              </a:rPr>
              <a:t>(1977)</a:t>
            </a:r>
            <a:endParaRPr lang="en-US" sz="1950" dirty="0">
              <a:solidFill>
                <a:srgbClr val="FFFFFF"/>
              </a:solidFill>
            </a:endParaRPr>
          </a:p>
        </p:txBody>
      </p:sp>
      <p:pic>
        <p:nvPicPr>
          <p:cNvPr id="6" name="Picture 5">
            <a:extLst>
              <a:ext uri="{FF2B5EF4-FFF2-40B4-BE49-F238E27FC236}">
                <a16:creationId xmlns:a16="http://schemas.microsoft.com/office/drawing/2014/main" id="{8D0DB9F5-5E7E-C3D2-E690-3E2F34E260F9}"/>
              </a:ext>
            </a:extLst>
          </p:cNvPr>
          <p:cNvPicPr>
            <a:picLocks noChangeAspect="1"/>
          </p:cNvPicPr>
          <p:nvPr/>
        </p:nvPicPr>
        <p:blipFill>
          <a:blip r:embed="rId4"/>
          <a:stretch>
            <a:fillRect/>
          </a:stretch>
        </p:blipFill>
        <p:spPr>
          <a:xfrm>
            <a:off x="6983957" y="3595005"/>
            <a:ext cx="4987575" cy="3018267"/>
          </a:xfrm>
          <a:prstGeom prst="rect">
            <a:avLst/>
          </a:prstGeom>
        </p:spPr>
      </p:pic>
    </p:spTree>
    <p:extLst>
      <p:ext uri="{BB962C8B-B14F-4D97-AF65-F5344CB8AC3E}">
        <p14:creationId xmlns:p14="http://schemas.microsoft.com/office/powerpoint/2010/main" val="22223939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5E17-0196-49DF-8647-DD242F3625A7}"/>
              </a:ext>
            </a:extLst>
          </p:cNvPr>
          <p:cNvSpPr>
            <a:spLocks noGrp="1"/>
          </p:cNvSpPr>
          <p:nvPr>
            <p:ph type="title"/>
          </p:nvPr>
        </p:nvSpPr>
        <p:spPr>
          <a:xfrm>
            <a:off x="2015490" y="1179023"/>
            <a:ext cx="2125980" cy="4093192"/>
          </a:xfrm>
        </p:spPr>
        <p:txBody>
          <a:bodyPr anchor="ctr">
            <a:normAutofit/>
          </a:bodyPr>
          <a:lstStyle/>
          <a:p>
            <a:r>
              <a:rPr lang="en-GB" sz="3000"/>
              <a:t>5 Key differences</a:t>
            </a:r>
          </a:p>
        </p:txBody>
      </p:sp>
      <p:graphicFrame>
        <p:nvGraphicFramePr>
          <p:cNvPr id="22" name="Content Placeholder 2">
            <a:extLst>
              <a:ext uri="{FF2B5EF4-FFF2-40B4-BE49-F238E27FC236}">
                <a16:creationId xmlns:a16="http://schemas.microsoft.com/office/drawing/2014/main" id="{64529E91-2B75-4A30-BF27-F6AB10000F6D}"/>
              </a:ext>
            </a:extLst>
          </p:cNvPr>
          <p:cNvGraphicFramePr>
            <a:graphicFrameLocks noGrp="1"/>
          </p:cNvGraphicFramePr>
          <p:nvPr>
            <p:ph idx="1"/>
          </p:nvPr>
        </p:nvGraphicFramePr>
        <p:xfrm>
          <a:off x="4555236" y="1179022"/>
          <a:ext cx="5589270" cy="40947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3" name="Picture 4" descr="Background pattern&#10;&#10;Description automatically generated">
            <a:extLst>
              <a:ext uri="{FF2B5EF4-FFF2-40B4-BE49-F238E27FC236}">
                <a16:creationId xmlns:a16="http://schemas.microsoft.com/office/drawing/2014/main" id="{21E16BED-CC96-DEDF-D957-B761091B180C}"/>
              </a:ext>
            </a:extLst>
          </p:cNvPr>
          <p:cNvPicPr>
            <a:picLocks noChangeAspect="1"/>
          </p:cNvPicPr>
          <p:nvPr/>
        </p:nvPicPr>
        <p:blipFill>
          <a:blip r:embed="rId8"/>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349380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3DA5C-22E9-4E85-9BD7-07C06FC367E6}"/>
              </a:ext>
            </a:extLst>
          </p:cNvPr>
          <p:cNvSpPr>
            <a:spLocks noGrp="1"/>
          </p:cNvSpPr>
          <p:nvPr>
            <p:ph type="title"/>
          </p:nvPr>
        </p:nvSpPr>
        <p:spPr>
          <a:xfrm>
            <a:off x="6002516" y="353641"/>
            <a:ext cx="4474840" cy="562074"/>
          </a:xfrm>
        </p:spPr>
        <p:txBody>
          <a:bodyPr anchor="ctr">
            <a:normAutofit/>
          </a:bodyPr>
          <a:lstStyle/>
          <a:p>
            <a:r>
              <a:rPr lang="en-GB" sz="2800" b="1" dirty="0">
                <a:solidFill>
                  <a:schemeClr val="bg1"/>
                </a:solidFill>
                <a:latin typeface="Arial" panose="020B0604020202020204" pitchFamily="34" charset="0"/>
                <a:cs typeface="Arial" panose="020B0604020202020204" pitchFamily="34" charset="0"/>
              </a:rPr>
              <a:t>Objective Positioning</a:t>
            </a:r>
          </a:p>
        </p:txBody>
      </p:sp>
      <p:pic>
        <p:nvPicPr>
          <p:cNvPr id="5" name="Content Placeholder 4">
            <a:extLst>
              <a:ext uri="{FF2B5EF4-FFF2-40B4-BE49-F238E27FC236}">
                <a16:creationId xmlns:a16="http://schemas.microsoft.com/office/drawing/2014/main" id="{BC0916CD-36D5-453A-A99D-16D69EDF2461}"/>
              </a:ext>
            </a:extLst>
          </p:cNvPr>
          <p:cNvPicPr>
            <a:picLocks noGrp="1" noChangeAspect="1"/>
          </p:cNvPicPr>
          <p:nvPr>
            <p:ph sz="half" idx="1"/>
          </p:nvPr>
        </p:nvPicPr>
        <p:blipFill rotWithShape="1">
          <a:blip r:embed="rId2"/>
          <a:srcRect r="5246"/>
          <a:stretch/>
        </p:blipFill>
        <p:spPr>
          <a:xfrm>
            <a:off x="1703512" y="1498776"/>
            <a:ext cx="3240360" cy="3658416"/>
          </a:xfrm>
          <a:noFill/>
        </p:spPr>
      </p:pic>
      <p:sp>
        <p:nvSpPr>
          <p:cNvPr id="10" name="Content Placeholder 3">
            <a:extLst>
              <a:ext uri="{FF2B5EF4-FFF2-40B4-BE49-F238E27FC236}">
                <a16:creationId xmlns:a16="http://schemas.microsoft.com/office/drawing/2014/main" id="{B018EAC5-D9EF-4C95-8280-CBB07AC0D04B}"/>
              </a:ext>
            </a:extLst>
          </p:cNvPr>
          <p:cNvSpPr>
            <a:spLocks noGrp="1"/>
          </p:cNvSpPr>
          <p:nvPr>
            <p:ph sz="half" idx="2"/>
          </p:nvPr>
        </p:nvSpPr>
        <p:spPr>
          <a:xfrm>
            <a:off x="5476280" y="1347764"/>
            <a:ext cx="4968552" cy="5321596"/>
          </a:xfrm>
        </p:spPr>
        <p:txBody>
          <a:bodyPr>
            <a:normAutofit/>
          </a:bodyPr>
          <a:lstStyle/>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This refers to the </a:t>
            </a:r>
            <a:r>
              <a:rPr lang="en-US" sz="1600" b="1" dirty="0">
                <a:solidFill>
                  <a:schemeClr val="bg1"/>
                </a:solidFill>
                <a:latin typeface="Arial" panose="020B0604020202020204" pitchFamily="34" charset="0"/>
                <a:cs typeface="Arial" panose="020B0604020202020204" pitchFamily="34" charset="0"/>
              </a:rPr>
              <a:t>tangible, real or physical attributes </a:t>
            </a:r>
            <a:r>
              <a:rPr lang="en-US" sz="1600" dirty="0">
                <a:solidFill>
                  <a:schemeClr val="bg1"/>
                </a:solidFill>
                <a:latin typeface="Arial" panose="020B0604020202020204" pitchFamily="34" charset="0"/>
                <a:cs typeface="Arial" panose="020B0604020202020204" pitchFamily="34" charset="0"/>
              </a:rPr>
              <a:t>that a hotel or restaurant offers to its customers.</a:t>
            </a:r>
          </a:p>
          <a:p>
            <a:pPr marL="0" indent="0">
              <a:lnSpc>
                <a:spcPct val="120000"/>
              </a:lnSpc>
              <a:buNone/>
            </a:pPr>
            <a:r>
              <a:rPr lang="en-US" sz="1600" b="1" dirty="0">
                <a:solidFill>
                  <a:schemeClr val="bg1"/>
                </a:solidFill>
                <a:latin typeface="Arial" panose="020B0604020202020204" pitchFamily="34" charset="0"/>
                <a:cs typeface="Arial" panose="020B0604020202020204" pitchFamily="34" charset="0"/>
              </a:rPr>
              <a:t>Attributes</a:t>
            </a:r>
            <a:r>
              <a:rPr lang="en-US" sz="1600" dirty="0">
                <a:solidFill>
                  <a:schemeClr val="bg1"/>
                </a:solidFill>
                <a:latin typeface="Arial" panose="020B0604020202020204" pitchFamily="34" charset="0"/>
                <a:cs typeface="Arial" panose="020B0604020202020204" pitchFamily="34" charset="0"/>
              </a:rPr>
              <a:t> : the size of bedrooms,  beachfront location, facilities &amp; amenities in the bathrooms of luxury hotels, the menu of a quick service restaurant.</a:t>
            </a:r>
          </a:p>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These are the </a:t>
            </a:r>
            <a:r>
              <a:rPr lang="en-US" sz="1600" b="1" dirty="0">
                <a:solidFill>
                  <a:schemeClr val="bg1"/>
                </a:solidFill>
                <a:latin typeface="Arial" panose="020B0604020202020204" pitchFamily="34" charset="0"/>
                <a:cs typeface="Arial" panose="020B0604020202020204" pitchFamily="34" charset="0"/>
              </a:rPr>
              <a:t>main aspects that aim to differentiate </a:t>
            </a:r>
            <a:r>
              <a:rPr lang="en-US" sz="1600" dirty="0">
                <a:solidFill>
                  <a:schemeClr val="bg1"/>
                </a:solidFill>
                <a:latin typeface="Arial" panose="020B0604020202020204" pitchFamily="34" charset="0"/>
                <a:cs typeface="Arial" panose="020B0604020202020204" pitchFamily="34" charset="0"/>
              </a:rPr>
              <a:t>the operation from the competition.</a:t>
            </a:r>
          </a:p>
          <a:p>
            <a:pPr marL="0" indent="0">
              <a:lnSpc>
                <a:spcPct val="120000"/>
              </a:lnSpc>
              <a:buNone/>
            </a:pPr>
            <a:r>
              <a:rPr lang="en-US" sz="1600" i="1" dirty="0">
                <a:solidFill>
                  <a:schemeClr val="bg1"/>
                </a:solidFill>
                <a:latin typeface="Arial" panose="020B0604020202020204" pitchFamily="34" charset="0"/>
                <a:cs typeface="Arial" panose="020B0604020202020204" pitchFamily="34" charset="0"/>
              </a:rPr>
              <a:t>This can be unsustainable as they are easy to copy and then imitated by competitors.</a:t>
            </a:r>
          </a:p>
          <a:p>
            <a:pPr marL="0" indent="0">
              <a:lnSpc>
                <a:spcPct val="120000"/>
              </a:lnSpc>
              <a:buNone/>
            </a:pPr>
            <a:r>
              <a:rPr lang="en-US" sz="1600" dirty="0">
                <a:solidFill>
                  <a:schemeClr val="bg1"/>
                </a:solidFill>
                <a:latin typeface="Arial" panose="020B0604020202020204" pitchFamily="34" charset="0"/>
                <a:cs typeface="Arial" panose="020B0604020202020204" pitchFamily="34" charset="0"/>
              </a:rPr>
              <a:t>But is still </a:t>
            </a:r>
            <a:r>
              <a:rPr lang="en-US" sz="1600" b="1" dirty="0">
                <a:solidFill>
                  <a:schemeClr val="bg1"/>
                </a:solidFill>
                <a:latin typeface="Arial" panose="020B0604020202020204" pitchFamily="34" charset="0"/>
                <a:cs typeface="Arial" panose="020B0604020202020204" pitchFamily="34" charset="0"/>
              </a:rPr>
              <a:t>a popular  strategy</a:t>
            </a:r>
            <a:r>
              <a:rPr lang="en-US" sz="1600" dirty="0">
                <a:solidFill>
                  <a:schemeClr val="bg1"/>
                </a:solidFill>
                <a:latin typeface="Arial" panose="020B0604020202020204" pitchFamily="34" charset="0"/>
                <a:cs typeface="Arial" panose="020B0604020202020204" pitchFamily="34" charset="0"/>
              </a:rPr>
              <a:t>, with some managers failing to realise that restaurants &amp; bedrooms can all look very similar to the consumer.</a:t>
            </a:r>
          </a:p>
        </p:txBody>
      </p:sp>
    </p:spTree>
    <p:extLst>
      <p:ext uri="{BB962C8B-B14F-4D97-AF65-F5344CB8AC3E}">
        <p14:creationId xmlns:p14="http://schemas.microsoft.com/office/powerpoint/2010/main" val="8078491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35B037-4511-8519-B952-3DF4F1066E38}"/>
              </a:ext>
            </a:extLst>
          </p:cNvPr>
          <p:cNvPicPr>
            <a:picLocks noChangeAspect="1"/>
          </p:cNvPicPr>
          <p:nvPr/>
        </p:nvPicPr>
        <p:blipFill>
          <a:blip r:embed="rId3"/>
          <a:stretch>
            <a:fillRect/>
          </a:stretch>
        </p:blipFill>
        <p:spPr>
          <a:xfrm>
            <a:off x="75765" y="368339"/>
            <a:ext cx="6336704" cy="4752528"/>
          </a:xfrm>
          <a:prstGeom prst="rect">
            <a:avLst/>
          </a:prstGeom>
        </p:spPr>
      </p:pic>
      <p:grpSp>
        <p:nvGrpSpPr>
          <p:cNvPr id="15" name="Group 14">
            <a:extLst>
              <a:ext uri="{FF2B5EF4-FFF2-40B4-BE49-F238E27FC236}">
                <a16:creationId xmlns:a16="http://schemas.microsoft.com/office/drawing/2014/main" id="{3B5B0DDA-0BDE-7BC2-7CC3-DEC0A7175FAA}"/>
              </a:ext>
            </a:extLst>
          </p:cNvPr>
          <p:cNvGrpSpPr/>
          <p:nvPr/>
        </p:nvGrpSpPr>
        <p:grpSpPr>
          <a:xfrm>
            <a:off x="3657600" y="2045970"/>
            <a:ext cx="3440128" cy="3589020"/>
            <a:chOff x="4698347" y="2409698"/>
            <a:chExt cx="3153061" cy="2226138"/>
          </a:xfrm>
        </p:grpSpPr>
        <p:sp>
          <p:nvSpPr>
            <p:cNvPr id="9" name="Oval 8">
              <a:extLst>
                <a:ext uri="{FF2B5EF4-FFF2-40B4-BE49-F238E27FC236}">
                  <a16:creationId xmlns:a16="http://schemas.microsoft.com/office/drawing/2014/main" id="{ADBF1977-001E-6797-80B0-E7D728E3B84B}"/>
                </a:ext>
              </a:extLst>
            </p:cNvPr>
            <p:cNvSpPr/>
            <p:nvPr/>
          </p:nvSpPr>
          <p:spPr>
            <a:xfrm rot="18670409">
              <a:off x="4238054" y="2869991"/>
              <a:ext cx="2226138" cy="130555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a:solidFill>
                  <a:prstClr val="white"/>
                </a:solidFill>
                <a:latin typeface="Calibri" panose="020F0502020204030204"/>
              </a:endParaRPr>
            </a:p>
          </p:txBody>
        </p:sp>
        <p:cxnSp>
          <p:nvCxnSpPr>
            <p:cNvPr id="11" name="Straight Arrow Connector 10">
              <a:extLst>
                <a:ext uri="{FF2B5EF4-FFF2-40B4-BE49-F238E27FC236}">
                  <a16:creationId xmlns:a16="http://schemas.microsoft.com/office/drawing/2014/main" id="{4809690A-66E4-0C0C-2941-C0FE4A868A12}"/>
                </a:ext>
              </a:extLst>
            </p:cNvPr>
            <p:cNvCxnSpPr>
              <a:cxnSpLocks/>
            </p:cNvCxnSpPr>
            <p:nvPr/>
          </p:nvCxnSpPr>
          <p:spPr>
            <a:xfrm>
              <a:off x="6215219" y="3277026"/>
              <a:ext cx="1008112" cy="36004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4BEAD3D3-E654-7A1C-1305-2E37A3FB2223}"/>
                </a:ext>
              </a:extLst>
            </p:cNvPr>
            <p:cNvSpPr txBox="1"/>
            <p:nvPr/>
          </p:nvSpPr>
          <p:spPr>
            <a:xfrm>
              <a:off x="6221154" y="3608932"/>
              <a:ext cx="1630254" cy="646331"/>
            </a:xfrm>
            <a:prstGeom prst="rect">
              <a:avLst/>
            </a:prstGeom>
            <a:noFill/>
          </p:spPr>
          <p:txBody>
            <a:bodyPr wrap="none" rtlCol="0">
              <a:spAutoFit/>
            </a:bodyPr>
            <a:lstStyle/>
            <a:p>
              <a:pPr defTabSz="457200"/>
              <a:r>
                <a:rPr lang="en-GB" dirty="0">
                  <a:solidFill>
                    <a:prstClr val="black"/>
                  </a:solidFill>
                  <a:latin typeface="Calibri" panose="020F0502020204030204"/>
                </a:rPr>
                <a:t>Doomed to fail </a:t>
              </a:r>
            </a:p>
            <a:p>
              <a:pPr defTabSz="457200"/>
              <a:r>
                <a:rPr lang="en-GB" dirty="0">
                  <a:solidFill>
                    <a:prstClr val="black"/>
                  </a:solidFill>
                  <a:latin typeface="Calibri" panose="020F0502020204030204"/>
                </a:rPr>
                <a:t>strategies.</a:t>
              </a:r>
            </a:p>
          </p:txBody>
        </p:sp>
      </p:grpSp>
      <p:sp>
        <p:nvSpPr>
          <p:cNvPr id="3" name="Content Placeholder 2">
            <a:extLst>
              <a:ext uri="{FF2B5EF4-FFF2-40B4-BE49-F238E27FC236}">
                <a16:creationId xmlns:a16="http://schemas.microsoft.com/office/drawing/2014/main" id="{49E74DE5-0361-7B97-B0AA-3DCEAEE0D494}"/>
              </a:ext>
            </a:extLst>
          </p:cNvPr>
          <p:cNvSpPr>
            <a:spLocks noGrp="1"/>
          </p:cNvSpPr>
          <p:nvPr>
            <p:ph idx="1"/>
          </p:nvPr>
        </p:nvSpPr>
        <p:spPr>
          <a:xfrm>
            <a:off x="6882414" y="648835"/>
            <a:ext cx="5314543" cy="4472032"/>
          </a:xfrm>
        </p:spPr>
        <p:txBody>
          <a:bodyPr anchor="t">
            <a:normAutofit/>
          </a:bodyPr>
          <a:lstStyle/>
          <a:p>
            <a:pPr marL="0" indent="0">
              <a:buNone/>
            </a:pPr>
            <a:endParaRPr lang="en-GB" sz="1400" dirty="0"/>
          </a:p>
          <a:p>
            <a:pPr marL="0" indent="0">
              <a:buNone/>
            </a:pPr>
            <a:r>
              <a:rPr lang="en-GB" sz="1400" dirty="0"/>
              <a:t>A great tool to highlight differentiation strategies of both your business and the competition is (Bowmans,1987) strategy clock </a:t>
            </a:r>
          </a:p>
          <a:p>
            <a:pPr marL="0" indent="0">
              <a:buNone/>
            </a:pPr>
            <a:r>
              <a:rPr lang="en-GB" sz="1400" dirty="0"/>
              <a:t>Each of the positions on the clock represent how pricing strategy and perceived ‘Value’ can help identify market position as well as present opportunities to fill market gaps or highlight opportunities for entry into markets.</a:t>
            </a:r>
          </a:p>
          <a:p>
            <a:pPr marL="0" indent="0">
              <a:buNone/>
            </a:pPr>
            <a:r>
              <a:rPr lang="en-GB" sz="1400" dirty="0"/>
              <a:t> </a:t>
            </a:r>
          </a:p>
        </p:txBody>
      </p:sp>
      <p:sp>
        <p:nvSpPr>
          <p:cNvPr id="5" name="TextBox 4">
            <a:extLst>
              <a:ext uri="{FF2B5EF4-FFF2-40B4-BE49-F238E27FC236}">
                <a16:creationId xmlns:a16="http://schemas.microsoft.com/office/drawing/2014/main" id="{5B525362-A87A-6D32-0719-317D32EC6E0A}"/>
              </a:ext>
            </a:extLst>
          </p:cNvPr>
          <p:cNvSpPr txBox="1"/>
          <p:nvPr/>
        </p:nvSpPr>
        <p:spPr>
          <a:xfrm>
            <a:off x="6882414" y="279503"/>
            <a:ext cx="4506277" cy="369332"/>
          </a:xfrm>
          <a:prstGeom prst="rect">
            <a:avLst/>
          </a:prstGeom>
          <a:noFill/>
        </p:spPr>
        <p:txBody>
          <a:bodyPr wrap="square">
            <a:spAutoFit/>
          </a:bodyPr>
          <a:lstStyle/>
          <a:p>
            <a:pPr marL="0" indent="0">
              <a:buNone/>
            </a:pPr>
            <a:r>
              <a:rPr lang="en-GB" sz="1800" dirty="0"/>
              <a:t>Objective positioning</a:t>
            </a:r>
          </a:p>
        </p:txBody>
      </p:sp>
      <p:sp>
        <p:nvSpPr>
          <p:cNvPr id="6" name="TextBox 5">
            <a:extLst>
              <a:ext uri="{FF2B5EF4-FFF2-40B4-BE49-F238E27FC236}">
                <a16:creationId xmlns:a16="http://schemas.microsoft.com/office/drawing/2014/main" id="{34D71844-A28D-267C-58CA-BDA63B881C30}"/>
              </a:ext>
            </a:extLst>
          </p:cNvPr>
          <p:cNvSpPr txBox="1"/>
          <p:nvPr/>
        </p:nvSpPr>
        <p:spPr>
          <a:xfrm>
            <a:off x="6990702" y="2520962"/>
            <a:ext cx="4873637"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noProof="0" dirty="0">
                <a:ln>
                  <a:noFill/>
                </a:ln>
                <a:solidFill>
                  <a:prstClr val="black"/>
                </a:solidFill>
                <a:effectLst/>
                <a:uLnTx/>
                <a:uFillTx/>
                <a:latin typeface="Abadi" panose="020B0604020202020204" pitchFamily="34" charset="0"/>
              </a:rPr>
              <a:t>Type in the </a:t>
            </a:r>
            <a:r>
              <a:rPr kumimoji="0" lang="en-GB" sz="1800" b="0" i="0" u="none" strike="noStrike" kern="0" cap="none" spc="0" normalizeH="0" noProof="0" dirty="0" err="1">
                <a:ln>
                  <a:noFill/>
                </a:ln>
                <a:solidFill>
                  <a:prstClr val="black"/>
                </a:solidFill>
                <a:effectLst/>
                <a:uLnTx/>
                <a:uFillTx/>
                <a:latin typeface="Abadi" panose="020B0604020202020204" pitchFamily="34" charset="0"/>
              </a:rPr>
              <a:t>chatbox</a:t>
            </a:r>
            <a:r>
              <a:rPr kumimoji="0" lang="en-GB" sz="1800" b="0" i="0" u="none" strike="noStrike" kern="0" cap="none" spc="0" normalizeH="0" noProof="0" dirty="0">
                <a:ln>
                  <a:noFill/>
                </a:ln>
                <a:solidFill>
                  <a:prstClr val="black"/>
                </a:solidFill>
                <a:effectLst/>
                <a:uLnTx/>
                <a:uFillTx/>
                <a:latin typeface="Abadi" panose="020B0604020202020204" pitchFamily="34" charset="0"/>
              </a:rPr>
              <a:t> where these brands belong on the strategy clock </a:t>
            </a:r>
            <a:r>
              <a:rPr kumimoji="0" lang="en-GB" sz="1800" b="0" i="0" u="none" strike="noStrike" kern="0" cap="none" spc="0" normalizeH="0" noProof="0" dirty="0" err="1">
                <a:ln>
                  <a:noFill/>
                </a:ln>
                <a:solidFill>
                  <a:prstClr val="black"/>
                </a:solidFill>
                <a:effectLst/>
                <a:uLnTx/>
                <a:uFillTx/>
                <a:latin typeface="Abadi" panose="020B0604020202020204" pitchFamily="34" charset="0"/>
              </a:rPr>
              <a:t>e.g</a:t>
            </a:r>
            <a:r>
              <a:rPr kumimoji="0" lang="en-GB" sz="1800" b="0" i="0" u="none" strike="noStrike" kern="0" cap="none" spc="0" normalizeH="0" noProof="0" dirty="0">
                <a:ln>
                  <a:noFill/>
                </a:ln>
                <a:solidFill>
                  <a:prstClr val="black"/>
                </a:solidFill>
                <a:effectLst/>
                <a:uLnTx/>
                <a:uFillTx/>
                <a:latin typeface="Abadi" panose="020B0604020202020204" pitchFamily="34" charset="0"/>
              </a:rPr>
              <a:t> “1 Lidle, 2 Asda, 2 Morrisons etc.”</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pic>
        <p:nvPicPr>
          <p:cNvPr id="7" name="Picture 6">
            <a:extLst>
              <a:ext uri="{FF2B5EF4-FFF2-40B4-BE49-F238E27FC236}">
                <a16:creationId xmlns:a16="http://schemas.microsoft.com/office/drawing/2014/main" id="{FE5A1203-5B21-B2C6-3E8D-75CE2C3C44A4}"/>
              </a:ext>
            </a:extLst>
          </p:cNvPr>
          <p:cNvPicPr>
            <a:picLocks noChangeAspect="1"/>
          </p:cNvPicPr>
          <p:nvPr/>
        </p:nvPicPr>
        <p:blipFill rotWithShape="1">
          <a:blip r:embed="rId4"/>
          <a:srcRect l="49524" t="721" r="36042" b="78966"/>
          <a:stretch/>
        </p:blipFill>
        <p:spPr>
          <a:xfrm>
            <a:off x="10157896" y="3523392"/>
            <a:ext cx="1099895" cy="580463"/>
          </a:xfrm>
          <a:prstGeom prst="rect">
            <a:avLst/>
          </a:prstGeom>
        </p:spPr>
      </p:pic>
      <p:pic>
        <p:nvPicPr>
          <p:cNvPr id="2050" name="Picture 2" descr="Pub &amp; restaurant leaders share the best advice they've ever been given -  Casual Dining Show">
            <a:extLst>
              <a:ext uri="{FF2B5EF4-FFF2-40B4-BE49-F238E27FC236}">
                <a16:creationId xmlns:a16="http://schemas.microsoft.com/office/drawing/2014/main" id="{D4F94EE9-EABE-A6E4-1B13-A078D98CB9E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0465" t="65377" r="36742"/>
          <a:stretch/>
        </p:blipFill>
        <p:spPr bwMode="auto">
          <a:xfrm>
            <a:off x="9539685" y="4219913"/>
            <a:ext cx="974802" cy="98934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5055FE12-6CD2-B825-C48D-A8A4B6462F5D}"/>
              </a:ext>
            </a:extLst>
          </p:cNvPr>
          <p:cNvPicPr>
            <a:picLocks noChangeAspect="1"/>
          </p:cNvPicPr>
          <p:nvPr/>
        </p:nvPicPr>
        <p:blipFill rotWithShape="1">
          <a:blip r:embed="rId4"/>
          <a:srcRect l="33600" t="721" r="50000" b="74400"/>
          <a:stretch/>
        </p:blipFill>
        <p:spPr>
          <a:xfrm>
            <a:off x="8067531" y="4328467"/>
            <a:ext cx="1249680" cy="710930"/>
          </a:xfrm>
          <a:prstGeom prst="rect">
            <a:avLst/>
          </a:prstGeom>
        </p:spPr>
      </p:pic>
      <p:pic>
        <p:nvPicPr>
          <p:cNvPr id="10" name="Picture 9">
            <a:extLst>
              <a:ext uri="{FF2B5EF4-FFF2-40B4-BE49-F238E27FC236}">
                <a16:creationId xmlns:a16="http://schemas.microsoft.com/office/drawing/2014/main" id="{5E949A1D-7384-EBFA-EF1D-CACBED636301}"/>
              </a:ext>
            </a:extLst>
          </p:cNvPr>
          <p:cNvPicPr>
            <a:picLocks noChangeAspect="1"/>
          </p:cNvPicPr>
          <p:nvPr/>
        </p:nvPicPr>
        <p:blipFill rotWithShape="1">
          <a:blip r:embed="rId6"/>
          <a:srcRect t="54744" r="76929"/>
          <a:stretch/>
        </p:blipFill>
        <p:spPr>
          <a:xfrm>
            <a:off x="2319697" y="3949843"/>
            <a:ext cx="625179" cy="815559"/>
          </a:xfrm>
          <a:prstGeom prst="rect">
            <a:avLst/>
          </a:prstGeom>
        </p:spPr>
      </p:pic>
      <p:pic>
        <p:nvPicPr>
          <p:cNvPr id="12" name="Picture 11">
            <a:extLst>
              <a:ext uri="{FF2B5EF4-FFF2-40B4-BE49-F238E27FC236}">
                <a16:creationId xmlns:a16="http://schemas.microsoft.com/office/drawing/2014/main" id="{ACDB2ADD-E909-7C93-D66D-4D4E3DAB17E8}"/>
              </a:ext>
            </a:extLst>
          </p:cNvPr>
          <p:cNvPicPr>
            <a:picLocks noChangeAspect="1"/>
          </p:cNvPicPr>
          <p:nvPr/>
        </p:nvPicPr>
        <p:blipFill rotWithShape="1">
          <a:blip r:embed="rId6"/>
          <a:srcRect l="24444" r="50000" b="49957"/>
          <a:stretch/>
        </p:blipFill>
        <p:spPr>
          <a:xfrm>
            <a:off x="11325105" y="3539251"/>
            <a:ext cx="539234" cy="702236"/>
          </a:xfrm>
          <a:prstGeom prst="rect">
            <a:avLst/>
          </a:prstGeom>
        </p:spPr>
      </p:pic>
      <p:pic>
        <p:nvPicPr>
          <p:cNvPr id="13" name="Picture 12">
            <a:extLst>
              <a:ext uri="{FF2B5EF4-FFF2-40B4-BE49-F238E27FC236}">
                <a16:creationId xmlns:a16="http://schemas.microsoft.com/office/drawing/2014/main" id="{50BBD58A-C0E4-C287-F4FB-2F047ABBD193}"/>
              </a:ext>
            </a:extLst>
          </p:cNvPr>
          <p:cNvPicPr>
            <a:picLocks noChangeAspect="1"/>
          </p:cNvPicPr>
          <p:nvPr/>
        </p:nvPicPr>
        <p:blipFill>
          <a:blip r:embed="rId7"/>
          <a:stretch>
            <a:fillRect/>
          </a:stretch>
        </p:blipFill>
        <p:spPr>
          <a:xfrm>
            <a:off x="10717926" y="4529110"/>
            <a:ext cx="1151924" cy="472584"/>
          </a:xfrm>
          <a:prstGeom prst="rect">
            <a:avLst/>
          </a:prstGeom>
        </p:spPr>
      </p:pic>
      <p:pic>
        <p:nvPicPr>
          <p:cNvPr id="2052" name="Picture 4" descr="All Fast food prices &amp; menus in the UK">
            <a:extLst>
              <a:ext uri="{FF2B5EF4-FFF2-40B4-BE49-F238E27FC236}">
                <a16:creationId xmlns:a16="http://schemas.microsoft.com/office/drawing/2014/main" id="{A3985DE5-4BA2-ED5F-5B8D-DD2C25B381F4}"/>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6179" t="60929" r="39148"/>
          <a:stretch/>
        </p:blipFill>
        <p:spPr bwMode="auto">
          <a:xfrm>
            <a:off x="6333107" y="4714584"/>
            <a:ext cx="654550" cy="58046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061789C5-63F0-3807-CBD6-19AD2DC958B0}"/>
              </a:ext>
            </a:extLst>
          </p:cNvPr>
          <p:cNvPicPr>
            <a:picLocks noChangeAspect="1"/>
          </p:cNvPicPr>
          <p:nvPr/>
        </p:nvPicPr>
        <p:blipFill rotWithShape="1">
          <a:blip r:embed="rId9"/>
          <a:srcRect t="-2800" r="66450" b="48182"/>
          <a:stretch/>
        </p:blipFill>
        <p:spPr>
          <a:xfrm>
            <a:off x="6832164" y="3583075"/>
            <a:ext cx="843078" cy="768599"/>
          </a:xfrm>
          <a:prstGeom prst="rect">
            <a:avLst/>
          </a:prstGeom>
        </p:spPr>
      </p:pic>
      <p:pic>
        <p:nvPicPr>
          <p:cNvPr id="2054" name="Picture 6" descr="Miller &amp; Carter | Mitchells &amp; Butlers">
            <a:extLst>
              <a:ext uri="{FF2B5EF4-FFF2-40B4-BE49-F238E27FC236}">
                <a16:creationId xmlns:a16="http://schemas.microsoft.com/office/drawing/2014/main" id="{B6228EF8-DAAB-5F64-A0D9-C5DDCAD0AFFA}"/>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922239" y="4351674"/>
            <a:ext cx="1045701" cy="104570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etherspoons Logo - Nailsea Town">
            <a:extLst>
              <a:ext uri="{FF2B5EF4-FFF2-40B4-BE49-F238E27FC236}">
                <a16:creationId xmlns:a16="http://schemas.microsoft.com/office/drawing/2014/main" id="{3E556912-70F1-6688-D61A-F45928F8DD31}"/>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5090" y="3583075"/>
            <a:ext cx="1263943" cy="688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47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otel Brands – The Buggy Whip of the 21st Century">
            <a:extLst>
              <a:ext uri="{FF2B5EF4-FFF2-40B4-BE49-F238E27FC236}">
                <a16:creationId xmlns:a16="http://schemas.microsoft.com/office/drawing/2014/main" id="{4A07D227-F1FC-C750-6611-F7B79934A7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825" y="1142405"/>
            <a:ext cx="3474562" cy="417671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6340DC0-1791-FCB6-6822-A3CA5CB368FD}"/>
              </a:ext>
            </a:extLst>
          </p:cNvPr>
          <p:cNvPicPr>
            <a:picLocks noChangeAspect="1"/>
          </p:cNvPicPr>
          <p:nvPr/>
        </p:nvPicPr>
        <p:blipFill>
          <a:blip r:embed="rId4"/>
          <a:stretch>
            <a:fillRect/>
          </a:stretch>
        </p:blipFill>
        <p:spPr>
          <a:xfrm>
            <a:off x="154611" y="1142405"/>
            <a:ext cx="5688632" cy="3604495"/>
          </a:xfrm>
          <a:prstGeom prst="rect">
            <a:avLst/>
          </a:prstGeom>
        </p:spPr>
      </p:pic>
      <p:pic>
        <p:nvPicPr>
          <p:cNvPr id="12" name="Picture 11">
            <a:extLst>
              <a:ext uri="{FF2B5EF4-FFF2-40B4-BE49-F238E27FC236}">
                <a16:creationId xmlns:a16="http://schemas.microsoft.com/office/drawing/2014/main" id="{1649071E-19D4-D00B-A0ED-44C41063DCA8}"/>
              </a:ext>
            </a:extLst>
          </p:cNvPr>
          <p:cNvPicPr>
            <a:picLocks noChangeAspect="1"/>
          </p:cNvPicPr>
          <p:nvPr/>
        </p:nvPicPr>
        <p:blipFill>
          <a:blip r:embed="rId5"/>
          <a:stretch>
            <a:fillRect/>
          </a:stretch>
        </p:blipFill>
        <p:spPr>
          <a:xfrm>
            <a:off x="9935726" y="2816698"/>
            <a:ext cx="2040693" cy="1308136"/>
          </a:xfrm>
          <a:prstGeom prst="rect">
            <a:avLst/>
          </a:prstGeom>
        </p:spPr>
      </p:pic>
      <p:pic>
        <p:nvPicPr>
          <p:cNvPr id="13" name="Picture 12">
            <a:extLst>
              <a:ext uri="{FF2B5EF4-FFF2-40B4-BE49-F238E27FC236}">
                <a16:creationId xmlns:a16="http://schemas.microsoft.com/office/drawing/2014/main" id="{AD38DD43-2F6C-C6E7-452C-A94F069B2D1E}"/>
              </a:ext>
            </a:extLst>
          </p:cNvPr>
          <p:cNvPicPr>
            <a:picLocks noChangeAspect="1"/>
          </p:cNvPicPr>
          <p:nvPr/>
        </p:nvPicPr>
        <p:blipFill>
          <a:blip r:embed="rId6"/>
          <a:stretch>
            <a:fillRect/>
          </a:stretch>
        </p:blipFill>
        <p:spPr>
          <a:xfrm>
            <a:off x="9682106" y="88820"/>
            <a:ext cx="2240868" cy="1260488"/>
          </a:xfrm>
          <a:prstGeom prst="rect">
            <a:avLst/>
          </a:prstGeom>
        </p:spPr>
      </p:pic>
      <p:pic>
        <p:nvPicPr>
          <p:cNvPr id="15" name="Picture 14">
            <a:extLst>
              <a:ext uri="{FF2B5EF4-FFF2-40B4-BE49-F238E27FC236}">
                <a16:creationId xmlns:a16="http://schemas.microsoft.com/office/drawing/2014/main" id="{4ECCE85B-940E-D3B3-A300-DB2B69DFAD8A}"/>
              </a:ext>
            </a:extLst>
          </p:cNvPr>
          <p:cNvPicPr>
            <a:picLocks noChangeAspect="1"/>
          </p:cNvPicPr>
          <p:nvPr/>
        </p:nvPicPr>
        <p:blipFill>
          <a:blip r:embed="rId7"/>
          <a:stretch>
            <a:fillRect/>
          </a:stretch>
        </p:blipFill>
        <p:spPr>
          <a:xfrm>
            <a:off x="8205850" y="184842"/>
            <a:ext cx="1933845" cy="447737"/>
          </a:xfrm>
          <a:prstGeom prst="rect">
            <a:avLst/>
          </a:prstGeom>
        </p:spPr>
      </p:pic>
      <p:pic>
        <p:nvPicPr>
          <p:cNvPr id="3074" name="Picture 2" descr="World's Most Valuable Hotel Brands in 2021">
            <a:extLst>
              <a:ext uri="{FF2B5EF4-FFF2-40B4-BE49-F238E27FC236}">
                <a16:creationId xmlns:a16="http://schemas.microsoft.com/office/drawing/2014/main" id="{A6BC45D2-1D44-68A6-9DB7-62BCF2AD62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41929" y="5116285"/>
            <a:ext cx="1776832" cy="138479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hy Do Hotel Companies Have So Many Brands?">
            <a:extLst>
              <a:ext uri="{FF2B5EF4-FFF2-40B4-BE49-F238E27FC236}">
                <a16:creationId xmlns:a16="http://schemas.microsoft.com/office/drawing/2014/main" id="{C8F78800-1E5E-D909-B987-70BB2392EB5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94806" y="3378992"/>
            <a:ext cx="3745470" cy="1966372"/>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ix Seasons Hotel - Home | Facebook">
            <a:extLst>
              <a:ext uri="{FF2B5EF4-FFF2-40B4-BE49-F238E27FC236}">
                <a16:creationId xmlns:a16="http://schemas.microsoft.com/office/drawing/2014/main" id="{57DEFA4B-991E-EE9D-7EAE-3ADF9F4A471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24740" y="5285759"/>
            <a:ext cx="1563053" cy="156305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Moxy Bristol opens its doors – Business Traveller">
            <a:extLst>
              <a:ext uri="{FF2B5EF4-FFF2-40B4-BE49-F238E27FC236}">
                <a16:creationId xmlns:a16="http://schemas.microsoft.com/office/drawing/2014/main" id="{BE8A98FA-E750-DB07-929A-645A10CD64B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751801" y="4746900"/>
            <a:ext cx="2194338" cy="12361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194BB95-74C6-0DC7-D289-EB6D13F9CF3C}"/>
              </a:ext>
            </a:extLst>
          </p:cNvPr>
          <p:cNvSpPr txBox="1"/>
          <p:nvPr/>
        </p:nvSpPr>
        <p:spPr>
          <a:xfrm>
            <a:off x="5194806" y="506373"/>
            <a:ext cx="2618969" cy="2031325"/>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noProof="0" dirty="0">
                <a:ln>
                  <a:noFill/>
                </a:ln>
                <a:solidFill>
                  <a:prstClr val="black"/>
                </a:solidFill>
                <a:effectLst/>
                <a:uLnTx/>
                <a:uFillTx/>
                <a:latin typeface="Abadi" panose="020B0604020202020204" pitchFamily="34" charset="0"/>
              </a:rPr>
              <a:t>Place as many hotel brands as you know on the clock and type into the </a:t>
            </a:r>
            <a:r>
              <a:rPr kumimoji="0" lang="en-GB" sz="1800" b="0" i="0" u="none" strike="noStrike" kern="0" cap="none" spc="0" normalizeH="0" noProof="0" dirty="0" err="1">
                <a:ln>
                  <a:noFill/>
                </a:ln>
                <a:solidFill>
                  <a:prstClr val="black"/>
                </a:solidFill>
                <a:effectLst/>
                <a:uLnTx/>
                <a:uFillTx/>
                <a:latin typeface="Abadi" panose="020B0604020202020204" pitchFamily="34" charset="0"/>
              </a:rPr>
              <a:t>chatbox</a:t>
            </a:r>
            <a:r>
              <a:rPr kumimoji="0" lang="en-GB" sz="1800" b="0" i="0" u="none" strike="noStrike" kern="0" cap="none" spc="0" normalizeH="0" noProof="0" dirty="0">
                <a:ln>
                  <a:noFill/>
                </a:ln>
                <a:solidFill>
                  <a:prstClr val="black"/>
                </a:solidFill>
                <a:effectLst/>
                <a:uLnTx/>
                <a:uFillTx/>
                <a:latin typeface="Abadi" panose="020B0604020202020204" pitchFamily="34" charset="0"/>
              </a:rPr>
              <a:t>. </a:t>
            </a:r>
            <a:r>
              <a:rPr kumimoji="0" lang="en-GB" sz="1800" b="0" i="0" u="none" strike="noStrike" kern="0" cap="none" spc="0" normalizeH="0" noProof="0" dirty="0" err="1">
                <a:ln>
                  <a:noFill/>
                </a:ln>
                <a:solidFill>
                  <a:prstClr val="black"/>
                </a:solidFill>
                <a:effectLst/>
                <a:uLnTx/>
                <a:uFillTx/>
                <a:latin typeface="Abadi" panose="020B0604020202020204" pitchFamily="34" charset="0"/>
              </a:rPr>
              <a:t>E.g</a:t>
            </a:r>
            <a:r>
              <a:rPr kumimoji="0" lang="en-GB" sz="1800" b="0" i="0" u="none" strike="noStrike" kern="0" cap="none" spc="0" normalizeH="0" noProof="0" dirty="0">
                <a:ln>
                  <a:noFill/>
                </a:ln>
                <a:solidFill>
                  <a:prstClr val="black"/>
                </a:solidFill>
                <a:effectLst/>
                <a:uLnTx/>
                <a:uFillTx/>
                <a:latin typeface="Abadi" panose="020B0604020202020204" pitchFamily="34" charset="0"/>
              </a:rPr>
              <a:t> Moxy-3 (</a:t>
            </a:r>
            <a:r>
              <a:rPr lang="en-GB" kern="0" noProof="0" dirty="0">
                <a:solidFill>
                  <a:prstClr val="black"/>
                </a:solidFill>
                <a:latin typeface="Abadi" panose="020B0604020202020204" pitchFamily="34" charset="0"/>
              </a:rPr>
              <a:t>You</a:t>
            </a:r>
            <a:r>
              <a:rPr kumimoji="0" lang="en-GB" sz="1800" b="0" i="0" u="none" strike="noStrike" kern="0" cap="none" spc="0" normalizeH="0" noProof="0" dirty="0">
                <a:ln>
                  <a:noFill/>
                </a:ln>
                <a:solidFill>
                  <a:prstClr val="black"/>
                </a:solidFill>
                <a:effectLst/>
                <a:uLnTx/>
                <a:uFillTx/>
                <a:latin typeface="Abadi" panose="020B0604020202020204" pitchFamily="34" charset="0"/>
              </a:rPr>
              <a:t> must include the brands for the essay!) 10 mins</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Tree>
    <p:extLst>
      <p:ext uri="{BB962C8B-B14F-4D97-AF65-F5344CB8AC3E}">
        <p14:creationId xmlns:p14="http://schemas.microsoft.com/office/powerpoint/2010/main" val="2549886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repeatCount="indefinite" fill="hold" nodeType="afterEffect">
                                  <p:stCondLst>
                                    <p:cond delay="3000"/>
                                  </p:stCondLst>
                                  <p:endCondLst>
                                    <p:cond evt="onNext" delay="0">
                                      <p:tgtEl>
                                        <p:sldTgt/>
                                      </p:tgtEl>
                                    </p:cond>
                                  </p:endCondLst>
                                  <p:childTnLst>
                                    <p:animRot by="120000">
                                      <p:cBhvr>
                                        <p:cTn id="6" dur="200" fill="hold">
                                          <p:stCondLst>
                                            <p:cond delay="0"/>
                                          </p:stCondLst>
                                        </p:cTn>
                                        <p:tgtEl>
                                          <p:spTgt spid="3080"/>
                                        </p:tgtEl>
                                        <p:attrNameLst>
                                          <p:attrName>r</p:attrName>
                                        </p:attrNameLst>
                                      </p:cBhvr>
                                    </p:animRot>
                                    <p:animRot by="-240000">
                                      <p:cBhvr>
                                        <p:cTn id="7" dur="400" fill="hold">
                                          <p:stCondLst>
                                            <p:cond delay="400"/>
                                          </p:stCondLst>
                                        </p:cTn>
                                        <p:tgtEl>
                                          <p:spTgt spid="3080"/>
                                        </p:tgtEl>
                                        <p:attrNameLst>
                                          <p:attrName>r</p:attrName>
                                        </p:attrNameLst>
                                      </p:cBhvr>
                                    </p:animRot>
                                    <p:animRot by="240000">
                                      <p:cBhvr>
                                        <p:cTn id="8" dur="400" fill="hold">
                                          <p:stCondLst>
                                            <p:cond delay="800"/>
                                          </p:stCondLst>
                                        </p:cTn>
                                        <p:tgtEl>
                                          <p:spTgt spid="3080"/>
                                        </p:tgtEl>
                                        <p:attrNameLst>
                                          <p:attrName>r</p:attrName>
                                        </p:attrNameLst>
                                      </p:cBhvr>
                                    </p:animRot>
                                    <p:animRot by="-240000">
                                      <p:cBhvr>
                                        <p:cTn id="9" dur="400" fill="hold">
                                          <p:stCondLst>
                                            <p:cond delay="1200"/>
                                          </p:stCondLst>
                                        </p:cTn>
                                        <p:tgtEl>
                                          <p:spTgt spid="3080"/>
                                        </p:tgtEl>
                                        <p:attrNameLst>
                                          <p:attrName>r</p:attrName>
                                        </p:attrNameLst>
                                      </p:cBhvr>
                                    </p:animRot>
                                    <p:animRot by="120000">
                                      <p:cBhvr>
                                        <p:cTn id="10" dur="400" fill="hold">
                                          <p:stCondLst>
                                            <p:cond delay="1600"/>
                                          </p:stCondLst>
                                        </p:cTn>
                                        <p:tgtEl>
                                          <p:spTgt spid="3080"/>
                                        </p:tgtEl>
                                        <p:attrNameLst>
                                          <p:attrName>r</p:attrName>
                                        </p:attrNameLst>
                                      </p:cBhvr>
                                    </p:animRot>
                                  </p:childTnLst>
                                </p:cTn>
                              </p:par>
                              <p:par>
                                <p:cTn id="11" presetID="32" presetClass="emph" presetSubtype="0" repeatCount="indefinite" fill="hold" nodeType="withEffect">
                                  <p:stCondLst>
                                    <p:cond delay="3000"/>
                                  </p:stCondLst>
                                  <p:childTnLst>
                                    <p:animRot by="120000">
                                      <p:cBhvr>
                                        <p:cTn id="12" dur="200" fill="hold">
                                          <p:stCondLst>
                                            <p:cond delay="0"/>
                                          </p:stCondLst>
                                        </p:cTn>
                                        <p:tgtEl>
                                          <p:spTgt spid="3082"/>
                                        </p:tgtEl>
                                        <p:attrNameLst>
                                          <p:attrName>r</p:attrName>
                                        </p:attrNameLst>
                                      </p:cBhvr>
                                    </p:animRot>
                                    <p:animRot by="-240000">
                                      <p:cBhvr>
                                        <p:cTn id="13" dur="400" fill="hold">
                                          <p:stCondLst>
                                            <p:cond delay="400"/>
                                          </p:stCondLst>
                                        </p:cTn>
                                        <p:tgtEl>
                                          <p:spTgt spid="3082"/>
                                        </p:tgtEl>
                                        <p:attrNameLst>
                                          <p:attrName>r</p:attrName>
                                        </p:attrNameLst>
                                      </p:cBhvr>
                                    </p:animRot>
                                    <p:animRot by="240000">
                                      <p:cBhvr>
                                        <p:cTn id="14" dur="400" fill="hold">
                                          <p:stCondLst>
                                            <p:cond delay="800"/>
                                          </p:stCondLst>
                                        </p:cTn>
                                        <p:tgtEl>
                                          <p:spTgt spid="3082"/>
                                        </p:tgtEl>
                                        <p:attrNameLst>
                                          <p:attrName>r</p:attrName>
                                        </p:attrNameLst>
                                      </p:cBhvr>
                                    </p:animRot>
                                    <p:animRot by="-240000">
                                      <p:cBhvr>
                                        <p:cTn id="15" dur="400" fill="hold">
                                          <p:stCondLst>
                                            <p:cond delay="1200"/>
                                          </p:stCondLst>
                                        </p:cTn>
                                        <p:tgtEl>
                                          <p:spTgt spid="3082"/>
                                        </p:tgtEl>
                                        <p:attrNameLst>
                                          <p:attrName>r</p:attrName>
                                        </p:attrNameLst>
                                      </p:cBhvr>
                                    </p:animRot>
                                    <p:animRot by="120000">
                                      <p:cBhvr>
                                        <p:cTn id="16" dur="400" fill="hold">
                                          <p:stCondLst>
                                            <p:cond delay="1600"/>
                                          </p:stCondLst>
                                        </p:cTn>
                                        <p:tgtEl>
                                          <p:spTgt spid="3082"/>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6745026" y="534248"/>
            <a:ext cx="4888306" cy="1325563"/>
          </a:xfrm>
        </p:spPr>
        <p:txBody>
          <a:bodyPr>
            <a:normAutofit/>
          </a:bodyPr>
          <a:lstStyle/>
          <a:p>
            <a:r>
              <a:rPr lang="en-GB"/>
              <a:t>Product positioning: what is it?</a:t>
            </a:r>
          </a:p>
        </p:txBody>
      </p:sp>
      <p:sp>
        <p:nvSpPr>
          <p:cNvPr id="1031" name="Freeform: Shape 1030">
            <a:extLst>
              <a:ext uri="{FF2B5EF4-FFF2-40B4-BE49-F238E27FC236}">
                <a16:creationId xmlns:a16="http://schemas.microsoft.com/office/drawing/2014/main" id="{B5809B1F-0726-44C0-B0A1-7FCE2A129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2560321" y="4232366"/>
            <a:ext cx="5610120" cy="2625634"/>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3" name="Freeform: Shape 1032">
            <a:extLst>
              <a:ext uri="{FF2B5EF4-FFF2-40B4-BE49-F238E27FC236}">
                <a16:creationId xmlns:a16="http://schemas.microsoft.com/office/drawing/2014/main" id="{26EE9A0B-C601-4E3F-8541-29CA20DE11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5904411" cy="4406393"/>
          </a:xfrm>
          <a:custGeom>
            <a:avLst/>
            <a:gdLst>
              <a:gd name="connsiteX0" fmla="*/ 2562355 w 6855833"/>
              <a:gd name="connsiteY0" fmla="*/ 0 h 5116428"/>
              <a:gd name="connsiteX1" fmla="*/ 6855833 w 6855833"/>
              <a:gd name="connsiteY1" fmla="*/ 4293479 h 5116428"/>
              <a:gd name="connsiteX2" fmla="*/ 6833667 w 6855833"/>
              <a:gd name="connsiteY2" fmla="*/ 4732462 h 5116428"/>
              <a:gd name="connsiteX3" fmla="*/ 6775067 w 6855833"/>
              <a:gd name="connsiteY3" fmla="*/ 5116428 h 5116428"/>
              <a:gd name="connsiteX4" fmla="*/ 0 w 6855833"/>
              <a:gd name="connsiteY4" fmla="*/ 5116428 h 5116428"/>
              <a:gd name="connsiteX5" fmla="*/ 0 w 6855833"/>
              <a:gd name="connsiteY5" fmla="*/ 854273 h 5116428"/>
              <a:gd name="connsiteX6" fmla="*/ 161831 w 6855833"/>
              <a:gd name="connsiteY6" fmla="*/ 733259 h 5116428"/>
              <a:gd name="connsiteX7" fmla="*/ 2562355 w 6855833"/>
              <a:gd name="connsiteY7" fmla="*/ 0 h 5116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855833" h="5116428">
                <a:moveTo>
                  <a:pt x="2562355" y="0"/>
                </a:moveTo>
                <a:cubicBezTo>
                  <a:pt x="4933578" y="0"/>
                  <a:pt x="6855833" y="1922255"/>
                  <a:pt x="6855833" y="4293479"/>
                </a:cubicBezTo>
                <a:cubicBezTo>
                  <a:pt x="6855833" y="4441680"/>
                  <a:pt x="6848324" y="4588128"/>
                  <a:pt x="6833667" y="4732462"/>
                </a:cubicBezTo>
                <a:lnTo>
                  <a:pt x="6775067" y="5116428"/>
                </a:lnTo>
                <a:lnTo>
                  <a:pt x="0" y="5116428"/>
                </a:lnTo>
                <a:lnTo>
                  <a:pt x="0" y="854273"/>
                </a:lnTo>
                <a:lnTo>
                  <a:pt x="161831" y="733259"/>
                </a:lnTo>
                <a:cubicBezTo>
                  <a:pt x="847074" y="270317"/>
                  <a:pt x="1673147" y="0"/>
                  <a:pt x="2562355"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Philip Kotler describes the new age of consumerism - Passionate In Marketing">
            <a:extLst>
              <a:ext uri="{FF2B5EF4-FFF2-40B4-BE49-F238E27FC236}">
                <a16:creationId xmlns:a16="http://schemas.microsoft.com/office/drawing/2014/main" id="{9451D2CF-C5E8-9F29-B99D-52ADC7D0AC5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65" r="-1" b="-1"/>
          <a:stretch/>
        </p:blipFill>
        <p:spPr bwMode="auto">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7194912" y="2062245"/>
            <a:ext cx="4612278" cy="2733509"/>
          </a:xfrm>
        </p:spPr>
        <p:txBody>
          <a:bodyPr anchor="t">
            <a:normAutofit fontScale="85000" lnSpcReduction="10000"/>
          </a:bodyPr>
          <a:lstStyle/>
          <a:p>
            <a:pPr marL="0" indent="0">
              <a:buNone/>
            </a:pPr>
            <a:r>
              <a:rPr lang="en-GB" sz="1600" dirty="0"/>
              <a:t>Product positioning is “the way a product is defined by consumers on important attributes – the place it occupies in consumers’ minds relative to competing products” </a:t>
            </a:r>
          </a:p>
          <a:p>
            <a:pPr marL="0" indent="0">
              <a:buNone/>
            </a:pPr>
            <a:r>
              <a:rPr lang="en-GB" sz="1600" i="1" dirty="0"/>
              <a:t>- Kotler et al. (2018, p.228)</a:t>
            </a:r>
          </a:p>
          <a:p>
            <a:pPr marL="0" indent="0">
              <a:buNone/>
            </a:pPr>
            <a:endParaRPr lang="en-GB" sz="1600" dirty="0"/>
          </a:p>
          <a:p>
            <a:pPr marL="0" indent="0">
              <a:buNone/>
            </a:pPr>
            <a:r>
              <a:rPr lang="en-GB" sz="1600" dirty="0"/>
              <a:t>This is made up of:</a:t>
            </a:r>
          </a:p>
          <a:p>
            <a:r>
              <a:rPr lang="en-GB" sz="1600" dirty="0"/>
              <a:t>Feelings</a:t>
            </a:r>
          </a:p>
          <a:p>
            <a:r>
              <a:rPr lang="en-GB" sz="1600" dirty="0"/>
              <a:t>Impressions</a:t>
            </a:r>
          </a:p>
          <a:p>
            <a:r>
              <a:rPr lang="en-GB" sz="1600" dirty="0"/>
              <a:t>Perceptions</a:t>
            </a:r>
          </a:p>
          <a:p>
            <a:pPr marL="0" indent="0">
              <a:buNone/>
            </a:pPr>
            <a:r>
              <a:rPr lang="en-GB" sz="1600" dirty="0"/>
              <a:t>All in relation to other competing products/services. </a:t>
            </a:r>
          </a:p>
          <a:p>
            <a:pPr marL="0" indent="0">
              <a:buNone/>
            </a:pPr>
            <a:endParaRPr lang="en-GB" sz="1100" dirty="0"/>
          </a:p>
        </p:txBody>
      </p:sp>
      <p:pic>
        <p:nvPicPr>
          <p:cNvPr id="4" name="Picture 3">
            <a:extLst>
              <a:ext uri="{FF2B5EF4-FFF2-40B4-BE49-F238E27FC236}">
                <a16:creationId xmlns:a16="http://schemas.microsoft.com/office/drawing/2014/main" id="{E8A7FB9B-BDE6-EE91-727D-F095BC8EA178}"/>
              </a:ext>
            </a:extLst>
          </p:cNvPr>
          <p:cNvPicPr>
            <a:picLocks noChangeAspect="1"/>
          </p:cNvPicPr>
          <p:nvPr/>
        </p:nvPicPr>
        <p:blipFill rotWithShape="1">
          <a:blip r:embed="rId4"/>
          <a:srcRect r="-2" b="22015"/>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5166027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C937EAE-198B-42B0-84A4-95A31B89A3E1}"/>
              </a:ext>
            </a:extLst>
          </p:cNvPr>
          <p:cNvPicPr>
            <a:picLocks noChangeAspect="1"/>
          </p:cNvPicPr>
          <p:nvPr/>
        </p:nvPicPr>
        <p:blipFill>
          <a:blip r:embed="rId3"/>
          <a:stretch>
            <a:fillRect/>
          </a:stretch>
        </p:blipFill>
        <p:spPr>
          <a:xfrm>
            <a:off x="8962608" y="3429000"/>
            <a:ext cx="2581692" cy="2329698"/>
          </a:xfrm>
          <a:prstGeom prst="rect">
            <a:avLst/>
          </a:prstGeom>
        </p:spPr>
      </p:pic>
      <p:sp>
        <p:nvSpPr>
          <p:cNvPr id="4" name="Content Placeholder 3">
            <a:extLst>
              <a:ext uri="{FF2B5EF4-FFF2-40B4-BE49-F238E27FC236}">
                <a16:creationId xmlns:a16="http://schemas.microsoft.com/office/drawing/2014/main" id="{824FEFF9-E0DE-4A80-A2E5-5C97C4B827D1}"/>
              </a:ext>
            </a:extLst>
          </p:cNvPr>
          <p:cNvSpPr>
            <a:spLocks noGrp="1"/>
          </p:cNvSpPr>
          <p:nvPr>
            <p:ph sz="half" idx="2"/>
          </p:nvPr>
        </p:nvSpPr>
        <p:spPr>
          <a:xfrm>
            <a:off x="880110" y="1996090"/>
            <a:ext cx="7223760" cy="4626041"/>
          </a:xfrm>
        </p:spPr>
        <p:txBody>
          <a:bodyPr/>
          <a:lstStyle/>
          <a:p>
            <a:pPr marL="0" indent="0">
              <a:buNone/>
            </a:pPr>
            <a:r>
              <a:rPr lang="en-GB" sz="1800" b="1" dirty="0"/>
              <a:t>Intangible-dominant</a:t>
            </a:r>
          </a:p>
          <a:p>
            <a:pPr>
              <a:lnSpc>
                <a:spcPct val="100000"/>
              </a:lnSpc>
            </a:pPr>
            <a:r>
              <a:rPr lang="en-GB" sz="1800" dirty="0"/>
              <a:t>Intangible dominant products:  service, atmosphere, reputation, history and image,  so marketers  are highly creative in language and imagery which highlights experiences. </a:t>
            </a:r>
            <a:br>
              <a:rPr lang="en-GB" sz="1800" dirty="0"/>
            </a:br>
            <a:endParaRPr lang="en-GB" sz="1800" dirty="0"/>
          </a:p>
          <a:p>
            <a:pPr>
              <a:lnSpc>
                <a:spcPct val="100000"/>
              </a:lnSpc>
            </a:pPr>
            <a:r>
              <a:rPr lang="en-GB" sz="1800" dirty="0"/>
              <a:t>‘</a:t>
            </a:r>
            <a:r>
              <a:rPr lang="en-GB" sz="1800" dirty="0" err="1"/>
              <a:t>tangibilize</a:t>
            </a:r>
            <a:r>
              <a:rPr lang="en-GB" sz="1800" dirty="0"/>
              <a:t> the intangible’ by finding certain tangible evidence that </a:t>
            </a:r>
            <a:r>
              <a:rPr lang="en-GB" sz="1800" b="1" dirty="0"/>
              <a:t>supports the positioning </a:t>
            </a:r>
            <a:r>
              <a:rPr lang="en-GB" sz="1800" dirty="0"/>
              <a:t>of the company. </a:t>
            </a:r>
          </a:p>
          <a:p>
            <a:pPr>
              <a:lnSpc>
                <a:spcPct val="100000"/>
              </a:lnSpc>
            </a:pPr>
            <a:r>
              <a:rPr lang="en-GB" sz="1800" dirty="0"/>
              <a:t>E.G Four Seasons Hotels &amp; Resorts are positioned within the luxury sector, but with advancing competition, they introduced own luxury jet service to transport customers to its resort locations, other examples include ancillary products such as the quality of complimentary consumables access to services etc.. </a:t>
            </a:r>
          </a:p>
          <a:p>
            <a:endParaRPr lang="en-GB" dirty="0"/>
          </a:p>
        </p:txBody>
      </p:sp>
      <p:sp>
        <p:nvSpPr>
          <p:cNvPr id="6" name="Title 1">
            <a:extLst>
              <a:ext uri="{FF2B5EF4-FFF2-40B4-BE49-F238E27FC236}">
                <a16:creationId xmlns:a16="http://schemas.microsoft.com/office/drawing/2014/main" id="{9557C930-2DB0-4D76-8257-79FB3067BC9A}"/>
              </a:ext>
            </a:extLst>
          </p:cNvPr>
          <p:cNvSpPr txBox="1">
            <a:spLocks/>
          </p:cNvSpPr>
          <p:nvPr/>
        </p:nvSpPr>
        <p:spPr>
          <a:xfrm>
            <a:off x="3287688" y="48900"/>
            <a:ext cx="5400600" cy="418058"/>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800" b="1" dirty="0">
                <a:solidFill>
                  <a:prstClr val="black"/>
                </a:solidFill>
                <a:latin typeface="Arial" panose="020B0604020202020204" pitchFamily="34" charset="0"/>
                <a:cs typeface="Arial" panose="020B0604020202020204" pitchFamily="34" charset="0"/>
              </a:rPr>
              <a:t>Subjective positioning</a:t>
            </a:r>
          </a:p>
        </p:txBody>
      </p:sp>
      <p:sp>
        <p:nvSpPr>
          <p:cNvPr id="9" name="Title 5">
            <a:extLst>
              <a:ext uri="{FF2B5EF4-FFF2-40B4-BE49-F238E27FC236}">
                <a16:creationId xmlns:a16="http://schemas.microsoft.com/office/drawing/2014/main" id="{9A671129-A0BB-472E-A5B6-46AF377F03D8}"/>
              </a:ext>
            </a:extLst>
          </p:cNvPr>
          <p:cNvSpPr>
            <a:spLocks noGrp="1"/>
          </p:cNvSpPr>
          <p:nvPr>
            <p:ph type="title"/>
          </p:nvPr>
        </p:nvSpPr>
        <p:spPr>
          <a:xfrm>
            <a:off x="1402904" y="741280"/>
            <a:ext cx="7886700" cy="672139"/>
          </a:xfrm>
        </p:spPr>
        <p:txBody>
          <a:bodyPr/>
          <a:lstStyle/>
          <a:p>
            <a:pPr>
              <a:lnSpc>
                <a:spcPct val="100000"/>
              </a:lnSpc>
            </a:pPr>
            <a:r>
              <a:rPr lang="en-GB" sz="1800" dirty="0">
                <a:latin typeface="+mn-lt"/>
              </a:rPr>
              <a:t>Focusses on intangible aspects : opportunity to position brand effectively, more difficult for competitors to imitate. </a:t>
            </a:r>
            <a:br>
              <a:rPr lang="en-GB" sz="1800" dirty="0">
                <a:latin typeface="+mn-lt"/>
              </a:rPr>
            </a:br>
            <a:br>
              <a:rPr lang="en-GB" sz="1600" dirty="0">
                <a:latin typeface="+mn-lt"/>
              </a:rPr>
            </a:br>
            <a:endParaRPr lang="en-GB" sz="1600" dirty="0">
              <a:latin typeface="+mn-lt"/>
            </a:endParaRPr>
          </a:p>
        </p:txBody>
      </p:sp>
    </p:spTree>
    <p:extLst>
      <p:ext uri="{BB962C8B-B14F-4D97-AF65-F5344CB8AC3E}">
        <p14:creationId xmlns:p14="http://schemas.microsoft.com/office/powerpoint/2010/main" val="314514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179F7551-E956-43CB-8F36-268A5DA44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143" y="857250"/>
            <a:ext cx="9141714"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1" name="Freeform: Shape 10">
            <a:extLst>
              <a:ext uri="{FF2B5EF4-FFF2-40B4-BE49-F238E27FC236}">
                <a16:creationId xmlns:a16="http://schemas.microsoft.com/office/drawing/2014/main" id="{B99C248B-47D3-41DF-A1DC-8B38652A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4341" y="1201393"/>
            <a:ext cx="5833660" cy="4430593"/>
          </a:xfrm>
          <a:custGeom>
            <a:avLst/>
            <a:gdLst>
              <a:gd name="connsiteX0" fmla="*/ 3727582 w 7778213"/>
              <a:gd name="connsiteY0" fmla="*/ 0 h 5905781"/>
              <a:gd name="connsiteX1" fmla="*/ 7778213 w 7778213"/>
              <a:gd name="connsiteY1" fmla="*/ 0 h 5905781"/>
              <a:gd name="connsiteX2" fmla="*/ 7778213 w 7778213"/>
              <a:gd name="connsiteY2" fmla="*/ 5905761 h 5905781"/>
              <a:gd name="connsiteX3" fmla="*/ 7485321 w 7778213"/>
              <a:gd name="connsiteY3" fmla="*/ 5905761 h 5905781"/>
              <a:gd name="connsiteX4" fmla="*/ 7485321 w 7778213"/>
              <a:gd name="connsiteY4" fmla="*/ 5905762 h 5905781"/>
              <a:gd name="connsiteX5" fmla="*/ 4228895 w 7778213"/>
              <a:gd name="connsiteY5" fmla="*/ 5905762 h 5905781"/>
              <a:gd name="connsiteX6" fmla="*/ 4228895 w 7778213"/>
              <a:gd name="connsiteY6" fmla="*/ 5905780 h 5905781"/>
              <a:gd name="connsiteX7" fmla="*/ 3936003 w 7778213"/>
              <a:gd name="connsiteY7" fmla="*/ 5905780 h 5905781"/>
              <a:gd name="connsiteX8" fmla="*/ 3936003 w 7778213"/>
              <a:gd name="connsiteY8" fmla="*/ 5905781 h 5905781"/>
              <a:gd name="connsiteX9" fmla="*/ 0 w 7778213"/>
              <a:gd name="connsiteY9" fmla="*/ 5905781 h 5905781"/>
              <a:gd name="connsiteX10" fmla="*/ 2796838 w 7778213"/>
              <a:gd name="connsiteY10" fmla="*/ 20 h 5905781"/>
              <a:gd name="connsiteX11" fmla="*/ 3089730 w 7778213"/>
              <a:gd name="connsiteY11" fmla="*/ 20 h 5905781"/>
              <a:gd name="connsiteX12" fmla="*/ 3089730 w 7778213"/>
              <a:gd name="connsiteY12" fmla="*/ 19 h 5905781"/>
              <a:gd name="connsiteX13" fmla="*/ 3434690 w 7778213"/>
              <a:gd name="connsiteY13" fmla="*/ 19 h 5905781"/>
              <a:gd name="connsiteX14" fmla="*/ 3434690 w 7778213"/>
              <a:gd name="connsiteY14" fmla="*/ 1 h 5905781"/>
              <a:gd name="connsiteX15" fmla="*/ 3727582 w 7778213"/>
              <a:gd name="connsiteY15" fmla="*/ 1 h 5905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778213" h="5905781">
                <a:moveTo>
                  <a:pt x="3727582" y="0"/>
                </a:moveTo>
                <a:lnTo>
                  <a:pt x="7778213" y="0"/>
                </a:lnTo>
                <a:lnTo>
                  <a:pt x="7778213" y="5905761"/>
                </a:lnTo>
                <a:lnTo>
                  <a:pt x="7485321" y="5905761"/>
                </a:lnTo>
                <a:lnTo>
                  <a:pt x="7485321" y="5905762"/>
                </a:lnTo>
                <a:lnTo>
                  <a:pt x="4228895" y="5905762"/>
                </a:lnTo>
                <a:lnTo>
                  <a:pt x="4228895" y="5905780"/>
                </a:lnTo>
                <a:lnTo>
                  <a:pt x="3936003" y="5905780"/>
                </a:lnTo>
                <a:lnTo>
                  <a:pt x="3936003" y="5905781"/>
                </a:lnTo>
                <a:lnTo>
                  <a:pt x="0" y="5905781"/>
                </a:lnTo>
                <a:lnTo>
                  <a:pt x="2796838" y="20"/>
                </a:lnTo>
                <a:lnTo>
                  <a:pt x="3089730" y="20"/>
                </a:lnTo>
                <a:lnTo>
                  <a:pt x="3089730" y="19"/>
                </a:lnTo>
                <a:lnTo>
                  <a:pt x="3434690" y="19"/>
                </a:lnTo>
                <a:lnTo>
                  <a:pt x="3434690" y="1"/>
                </a:lnTo>
                <a:lnTo>
                  <a:pt x="3727582" y="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white"/>
              </a:solidFill>
              <a:latin typeface="Calibri" panose="020F0502020204030204"/>
            </a:endParaRPr>
          </a:p>
        </p:txBody>
      </p:sp>
      <p:sp>
        <p:nvSpPr>
          <p:cNvPr id="13" name="Freeform: Shape 12">
            <a:extLst>
              <a:ext uri="{FF2B5EF4-FFF2-40B4-BE49-F238E27FC236}">
                <a16:creationId xmlns:a16="http://schemas.microsoft.com/office/drawing/2014/main" id="{DF0924E5-8F0D-47CB-B59E-155AFCF8C3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201394"/>
            <a:ext cx="5077484" cy="4430578"/>
          </a:xfrm>
          <a:custGeom>
            <a:avLst/>
            <a:gdLst>
              <a:gd name="connsiteX0" fmla="*/ 0 w 6769978"/>
              <a:gd name="connsiteY0" fmla="*/ 0 h 5905761"/>
              <a:gd name="connsiteX1" fmla="*/ 6769978 w 6769978"/>
              <a:gd name="connsiteY1" fmla="*/ 0 h 5905761"/>
              <a:gd name="connsiteX2" fmla="*/ 3973138 w 6769978"/>
              <a:gd name="connsiteY2" fmla="*/ 5905761 h 5905761"/>
              <a:gd name="connsiteX3" fmla="*/ 0 w 6769978"/>
              <a:gd name="connsiteY3" fmla="*/ 5905761 h 5905761"/>
            </a:gdLst>
            <a:ahLst/>
            <a:cxnLst>
              <a:cxn ang="0">
                <a:pos x="connsiteX0" y="connsiteY0"/>
              </a:cxn>
              <a:cxn ang="0">
                <a:pos x="connsiteX1" y="connsiteY1"/>
              </a:cxn>
              <a:cxn ang="0">
                <a:pos x="connsiteX2" y="connsiteY2"/>
              </a:cxn>
              <a:cxn ang="0">
                <a:pos x="connsiteX3" y="connsiteY3"/>
              </a:cxn>
            </a:cxnLst>
            <a:rect l="l" t="t" r="r" b="b"/>
            <a:pathLst>
              <a:path w="6769978" h="5905761">
                <a:moveTo>
                  <a:pt x="0" y="0"/>
                </a:moveTo>
                <a:lnTo>
                  <a:pt x="6769978" y="0"/>
                </a:lnTo>
                <a:lnTo>
                  <a:pt x="3973138" y="5905761"/>
                </a:lnTo>
                <a:lnTo>
                  <a:pt x="0" y="5905761"/>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endParaRPr lang="en-US" sz="1350">
              <a:solidFill>
                <a:prstClr val="black">
                  <a:lumMod val="95000"/>
                </a:prstClr>
              </a:solidFill>
              <a:latin typeface="Calibri" panose="020F0502020204030204"/>
            </a:endParaRPr>
          </a:p>
        </p:txBody>
      </p:sp>
      <p:sp>
        <p:nvSpPr>
          <p:cNvPr id="2" name="Title 1"/>
          <p:cNvSpPr>
            <a:spLocks noGrp="1"/>
          </p:cNvSpPr>
          <p:nvPr>
            <p:ph type="title"/>
          </p:nvPr>
        </p:nvSpPr>
        <p:spPr>
          <a:xfrm>
            <a:off x="1705988" y="1242515"/>
            <a:ext cx="4679433" cy="822960"/>
          </a:xfrm>
        </p:spPr>
        <p:txBody>
          <a:bodyPr vert="horz" lIns="68580" tIns="34290" rIns="68580" bIns="34290" rtlCol="0" anchor="ctr">
            <a:normAutofit fontScale="90000"/>
          </a:bodyPr>
          <a:lstStyle/>
          <a:p>
            <a:r>
              <a:rPr lang="en-US" kern="1200" dirty="0">
                <a:solidFill>
                  <a:srgbClr val="FFFFFF"/>
                </a:solidFill>
                <a:latin typeface="+mj-lt"/>
                <a:ea typeface="+mj-ea"/>
                <a:cs typeface="+mj-cs"/>
              </a:rPr>
              <a:t>Perceptual positioning maps</a:t>
            </a:r>
          </a:p>
        </p:txBody>
      </p:sp>
      <p:sp>
        <p:nvSpPr>
          <p:cNvPr id="3" name="Content Placeholder 2"/>
          <p:cNvSpPr>
            <a:spLocks noGrp="1"/>
          </p:cNvSpPr>
          <p:nvPr>
            <p:ph sz="half" idx="1"/>
          </p:nvPr>
        </p:nvSpPr>
        <p:spPr>
          <a:xfrm>
            <a:off x="1704843" y="1903717"/>
            <a:ext cx="3790950" cy="3050566"/>
          </a:xfrm>
        </p:spPr>
        <p:txBody>
          <a:bodyPr vert="horz" lIns="68580" tIns="34290" rIns="68580" bIns="34290" rtlCol="0" anchor="t">
            <a:normAutofit lnSpcReduction="10000"/>
          </a:bodyPr>
          <a:lstStyle/>
          <a:p>
            <a:pPr marL="0" indent="0">
              <a:spcAft>
                <a:spcPts val="450"/>
              </a:spcAft>
              <a:buNone/>
            </a:pPr>
            <a:r>
              <a:rPr lang="en-US" sz="1275" dirty="0"/>
              <a:t>The mind of the customer..</a:t>
            </a:r>
          </a:p>
          <a:p>
            <a:pPr marL="0" indent="0">
              <a:spcAft>
                <a:spcPts val="450"/>
              </a:spcAft>
              <a:buNone/>
            </a:pPr>
            <a:r>
              <a:rPr lang="en-US" sz="1275" dirty="0"/>
              <a:t>These ‘maps’ of the market unlike </a:t>
            </a:r>
            <a:r>
              <a:rPr lang="en-US" sz="1275" dirty="0" err="1"/>
              <a:t>bowmans</a:t>
            </a:r>
            <a:r>
              <a:rPr lang="en-US" sz="1275" dirty="0"/>
              <a:t> are not limited to 2 fixed variables (price and perceived value) this map can use any qualities consumers find important when examining a market. </a:t>
            </a:r>
          </a:p>
          <a:p>
            <a:pPr marL="0" indent="0">
              <a:spcAft>
                <a:spcPts val="450"/>
              </a:spcAft>
              <a:buNone/>
            </a:pPr>
            <a:r>
              <a:rPr lang="en-US" sz="1275" dirty="0" err="1"/>
              <a:t>E.g</a:t>
            </a:r>
            <a:r>
              <a:rPr lang="en-US" sz="1275" dirty="0"/>
              <a:t>, for a phone it could be speed ‘X’ and storage ‘Y’  for cereal it could be taste ‘X’ and calories ‘Y’, hotels could be? </a:t>
            </a:r>
          </a:p>
          <a:p>
            <a:pPr marL="0" indent="0">
              <a:spcAft>
                <a:spcPts val="450"/>
              </a:spcAft>
              <a:buNone/>
            </a:pPr>
            <a:r>
              <a:rPr lang="en-US" sz="1275" dirty="0"/>
              <a:t>‘Show the relationship between competitors’ offerings and the criteria that consumers use when making purchase decisions</a:t>
            </a:r>
          </a:p>
          <a:p>
            <a:pPr marL="0" indent="0">
              <a:spcAft>
                <a:spcPts val="450"/>
              </a:spcAft>
              <a:buNone/>
            </a:pPr>
            <a:r>
              <a:rPr lang="en-GB" sz="1275" dirty="0"/>
              <a:t>Enables</a:t>
            </a:r>
            <a:r>
              <a:rPr lang="en-US" sz="1275" dirty="0"/>
              <a:t> an </a:t>
            </a:r>
            <a:r>
              <a:rPr lang="en-US" sz="1275" dirty="0" err="1"/>
              <a:t>organisation</a:t>
            </a:r>
            <a:r>
              <a:rPr lang="en-US" sz="1275" dirty="0"/>
              <a:t> to know where consumers place them in relation to competitors</a:t>
            </a:r>
          </a:p>
          <a:p>
            <a:pPr marL="0" indent="0">
              <a:spcAft>
                <a:spcPts val="450"/>
              </a:spcAft>
              <a:buNone/>
            </a:pPr>
            <a:endParaRPr lang="en-US" sz="1275" dirty="0"/>
          </a:p>
        </p:txBody>
      </p:sp>
      <p:pic>
        <p:nvPicPr>
          <p:cNvPr id="5" name="Picture 4">
            <a:extLst>
              <a:ext uri="{FF2B5EF4-FFF2-40B4-BE49-F238E27FC236}">
                <a16:creationId xmlns:a16="http://schemas.microsoft.com/office/drawing/2014/main" id="{CADD9EA1-09FF-C30B-7167-9ED6B693F6CC}"/>
              </a:ext>
            </a:extLst>
          </p:cNvPr>
          <p:cNvPicPr>
            <a:picLocks noChangeAspect="1"/>
          </p:cNvPicPr>
          <p:nvPr/>
        </p:nvPicPr>
        <p:blipFill>
          <a:blip r:embed="rId3"/>
          <a:stretch>
            <a:fillRect/>
          </a:stretch>
        </p:blipFill>
        <p:spPr>
          <a:xfrm>
            <a:off x="6456040" y="1844825"/>
            <a:ext cx="3960496" cy="3574107"/>
          </a:xfrm>
          <a:prstGeom prst="rect">
            <a:avLst/>
          </a:prstGeom>
        </p:spPr>
      </p:pic>
      <p:pic>
        <p:nvPicPr>
          <p:cNvPr id="4" name="Picture 3">
            <a:extLst>
              <a:ext uri="{FF2B5EF4-FFF2-40B4-BE49-F238E27FC236}">
                <a16:creationId xmlns:a16="http://schemas.microsoft.com/office/drawing/2014/main" id="{E36131C7-DD93-15EB-14DE-F529AE757879}"/>
              </a:ext>
            </a:extLst>
          </p:cNvPr>
          <p:cNvPicPr>
            <a:picLocks noChangeAspect="1"/>
          </p:cNvPicPr>
          <p:nvPr/>
        </p:nvPicPr>
        <p:blipFill>
          <a:blip r:embed="rId4"/>
          <a:stretch>
            <a:fillRect/>
          </a:stretch>
        </p:blipFill>
        <p:spPr>
          <a:xfrm>
            <a:off x="6397637" y="1460157"/>
            <a:ext cx="4099445" cy="4099445"/>
          </a:xfrm>
          <a:prstGeom prst="rect">
            <a:avLst/>
          </a:prstGeom>
        </p:spPr>
      </p:pic>
      <p:sp>
        <p:nvSpPr>
          <p:cNvPr id="9" name="Arrow: Right 8">
            <a:extLst>
              <a:ext uri="{FF2B5EF4-FFF2-40B4-BE49-F238E27FC236}">
                <a16:creationId xmlns:a16="http://schemas.microsoft.com/office/drawing/2014/main" id="{2447EF7D-C5B0-453C-4AE7-996FC2124DCB}"/>
              </a:ext>
            </a:extLst>
          </p:cNvPr>
          <p:cNvSpPr/>
          <p:nvPr/>
        </p:nvSpPr>
        <p:spPr>
          <a:xfrm>
            <a:off x="8663940" y="43567"/>
            <a:ext cx="2002917" cy="8136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80BF5390-E9C6-88BD-6525-DA2A43F000FA}"/>
              </a:ext>
            </a:extLst>
          </p:cNvPr>
          <p:cNvSpPr/>
          <p:nvPr/>
        </p:nvSpPr>
        <p:spPr>
          <a:xfrm rot="9877361">
            <a:off x="9917793" y="3804506"/>
            <a:ext cx="2002917" cy="81368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1D447F6-628F-2EDF-D68C-43631DAE0D75}"/>
              </a:ext>
            </a:extLst>
          </p:cNvPr>
          <p:cNvSpPr txBox="1"/>
          <p:nvPr/>
        </p:nvSpPr>
        <p:spPr>
          <a:xfrm>
            <a:off x="673598" y="4954283"/>
            <a:ext cx="4873637"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457200"/>
            <a:r>
              <a:rPr lang="en-GB" kern="0" dirty="0">
                <a:solidFill>
                  <a:prstClr val="black"/>
                </a:solidFill>
                <a:latin typeface="Abadi" panose="020B0604020202020204" pitchFamily="34" charset="0"/>
              </a:rPr>
              <a:t>In Groups make a mind map of hotel brands (You choose the variables ‘X’/‘Y’ what do you think customers value most about hotels) use the White board function on Teams to create and save the mind map to share with the class. 15 mins</a:t>
            </a:r>
          </a:p>
        </p:txBody>
      </p:sp>
    </p:spTree>
    <p:extLst>
      <p:ext uri="{BB962C8B-B14F-4D97-AF65-F5344CB8AC3E}">
        <p14:creationId xmlns:p14="http://schemas.microsoft.com/office/powerpoint/2010/main" val="6967978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797E3B-077F-0131-69B6-4D01F308F4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48"/>
          <a:stretch/>
        </p:blipFill>
        <p:spPr bwMode="auto">
          <a:xfrm>
            <a:off x="2783632" y="260649"/>
            <a:ext cx="6228692" cy="45843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F205FB5-FD5F-77E9-D93C-A359030A718A}"/>
              </a:ext>
            </a:extLst>
          </p:cNvPr>
          <p:cNvSpPr txBox="1">
            <a:spLocks/>
          </p:cNvSpPr>
          <p:nvPr/>
        </p:nvSpPr>
        <p:spPr>
          <a:xfrm>
            <a:off x="4943872" y="4941169"/>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15 mins</a:t>
            </a:r>
            <a:br>
              <a:rPr lang="en-GB" dirty="0"/>
            </a:br>
            <a:endParaRPr lang="en-GB" dirty="0"/>
          </a:p>
        </p:txBody>
      </p:sp>
    </p:spTree>
    <p:extLst>
      <p:ext uri="{BB962C8B-B14F-4D97-AF65-F5344CB8AC3E}">
        <p14:creationId xmlns:p14="http://schemas.microsoft.com/office/powerpoint/2010/main" val="2228575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5107651" y="82188"/>
            <a:ext cx="7886700" cy="1325563"/>
          </a:xfrm>
        </p:spPr>
        <p:txBody>
          <a:bodyPr/>
          <a:lstStyle/>
          <a:p>
            <a:r>
              <a:rPr lang="en-GB" dirty="0"/>
              <a:t>Collaborators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5107651" y="1097297"/>
            <a:ext cx="4960390" cy="4663405"/>
          </a:xfrm>
        </p:spPr>
        <p:txBody>
          <a:bodyPr/>
          <a:lstStyle/>
          <a:p>
            <a:pPr marL="0" indent="0">
              <a:buNone/>
            </a:pPr>
            <a:r>
              <a:rPr lang="en-GB" sz="2000" dirty="0"/>
              <a:t>Who do we work with?</a:t>
            </a:r>
          </a:p>
          <a:p>
            <a:pPr marL="0" indent="0">
              <a:buNone/>
            </a:pPr>
            <a:r>
              <a:rPr lang="en-GB" sz="2000" dirty="0"/>
              <a:t>Stakeholder?</a:t>
            </a:r>
          </a:p>
          <a:p>
            <a:pPr marL="0" indent="0">
              <a:buNone/>
            </a:pPr>
            <a:r>
              <a:rPr lang="en-GB" sz="2000" dirty="0"/>
              <a:t>Partnerships?</a:t>
            </a:r>
          </a:p>
          <a:p>
            <a:pPr marL="0" indent="0">
              <a:buNone/>
            </a:pPr>
            <a:r>
              <a:rPr lang="en-GB" sz="2000" dirty="0"/>
              <a:t>Franchisees?</a:t>
            </a:r>
          </a:p>
          <a:p>
            <a:pPr marL="0" indent="0">
              <a:buNone/>
            </a:pPr>
            <a:r>
              <a:rPr lang="en-GB" sz="2000" dirty="0"/>
              <a:t>Incentive/Environmental schemes? </a:t>
            </a:r>
          </a:p>
          <a:p>
            <a:pPr marL="0" indent="0">
              <a:buNone/>
            </a:pPr>
            <a:r>
              <a:rPr lang="en-GB" sz="2000" dirty="0"/>
              <a:t>Charities? </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58898" t="27334" r="21686"/>
          <a:stretch/>
        </p:blipFill>
        <p:spPr>
          <a:xfrm>
            <a:off x="9885162" y="82188"/>
            <a:ext cx="1728192" cy="2077708"/>
          </a:xfrm>
          <a:prstGeom prst="rect">
            <a:avLst/>
          </a:prstGeom>
        </p:spPr>
      </p:pic>
      <p:pic>
        <p:nvPicPr>
          <p:cNvPr id="5" name="Picture 4">
            <a:extLst>
              <a:ext uri="{FF2B5EF4-FFF2-40B4-BE49-F238E27FC236}">
                <a16:creationId xmlns:a16="http://schemas.microsoft.com/office/drawing/2014/main" id="{608462D8-E5BC-4CA7-343A-E45E62B5837C}"/>
              </a:ext>
            </a:extLst>
          </p:cNvPr>
          <p:cNvPicPr>
            <a:picLocks noChangeAspect="1"/>
          </p:cNvPicPr>
          <p:nvPr/>
        </p:nvPicPr>
        <p:blipFill>
          <a:blip r:embed="rId3"/>
          <a:stretch>
            <a:fillRect/>
          </a:stretch>
        </p:blipFill>
        <p:spPr>
          <a:xfrm>
            <a:off x="7757005" y="4489227"/>
            <a:ext cx="2785886" cy="1567061"/>
          </a:xfrm>
          <a:prstGeom prst="rect">
            <a:avLst/>
          </a:prstGeom>
        </p:spPr>
      </p:pic>
      <p:pic>
        <p:nvPicPr>
          <p:cNvPr id="6" name="Picture 5">
            <a:extLst>
              <a:ext uri="{FF2B5EF4-FFF2-40B4-BE49-F238E27FC236}">
                <a16:creationId xmlns:a16="http://schemas.microsoft.com/office/drawing/2014/main" id="{C970236F-CE70-0CC8-AD2E-431B64A76065}"/>
              </a:ext>
            </a:extLst>
          </p:cNvPr>
          <p:cNvPicPr>
            <a:picLocks noChangeAspect="1"/>
          </p:cNvPicPr>
          <p:nvPr/>
        </p:nvPicPr>
        <p:blipFill>
          <a:blip r:embed="rId4"/>
          <a:stretch>
            <a:fillRect/>
          </a:stretch>
        </p:blipFill>
        <p:spPr>
          <a:xfrm>
            <a:off x="4632801" y="4489227"/>
            <a:ext cx="2785885" cy="1567061"/>
          </a:xfrm>
          <a:prstGeom prst="rect">
            <a:avLst/>
          </a:prstGeom>
        </p:spPr>
      </p:pic>
      <p:pic>
        <p:nvPicPr>
          <p:cNvPr id="7" name="Picture 6">
            <a:extLst>
              <a:ext uri="{FF2B5EF4-FFF2-40B4-BE49-F238E27FC236}">
                <a16:creationId xmlns:a16="http://schemas.microsoft.com/office/drawing/2014/main" id="{D2007290-D3BD-66A1-FF92-E0BFEBA69B5D}"/>
              </a:ext>
            </a:extLst>
          </p:cNvPr>
          <p:cNvPicPr>
            <a:picLocks noChangeAspect="1"/>
          </p:cNvPicPr>
          <p:nvPr/>
        </p:nvPicPr>
        <p:blipFill>
          <a:blip r:embed="rId5"/>
          <a:stretch>
            <a:fillRect/>
          </a:stretch>
        </p:blipFill>
        <p:spPr>
          <a:xfrm>
            <a:off x="1743549" y="4206633"/>
            <a:ext cx="1722579" cy="1849655"/>
          </a:xfrm>
          <a:prstGeom prst="rect">
            <a:avLst/>
          </a:prstGeom>
        </p:spPr>
      </p:pic>
      <p:pic>
        <p:nvPicPr>
          <p:cNvPr id="8" name="Picture 7">
            <a:extLst>
              <a:ext uri="{FF2B5EF4-FFF2-40B4-BE49-F238E27FC236}">
                <a16:creationId xmlns:a16="http://schemas.microsoft.com/office/drawing/2014/main" id="{6A4FB9FD-9DE3-DE17-3CAB-F28880A01394}"/>
              </a:ext>
            </a:extLst>
          </p:cNvPr>
          <p:cNvPicPr>
            <a:picLocks noChangeAspect="1"/>
          </p:cNvPicPr>
          <p:nvPr/>
        </p:nvPicPr>
        <p:blipFill rotWithShape="1">
          <a:blip r:embed="rId6"/>
          <a:srcRect t="3017"/>
          <a:stretch/>
        </p:blipFill>
        <p:spPr>
          <a:xfrm>
            <a:off x="1065552" y="82188"/>
            <a:ext cx="3078575" cy="3924263"/>
          </a:xfrm>
          <a:prstGeom prst="rect">
            <a:avLst/>
          </a:prstGeom>
        </p:spPr>
      </p:pic>
    </p:spTree>
    <p:extLst>
      <p:ext uri="{BB962C8B-B14F-4D97-AF65-F5344CB8AC3E}">
        <p14:creationId xmlns:p14="http://schemas.microsoft.com/office/powerpoint/2010/main" val="14261853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557C930-2DB0-4D76-8257-79FB3067BC9A}"/>
              </a:ext>
            </a:extLst>
          </p:cNvPr>
          <p:cNvSpPr txBox="1">
            <a:spLocks/>
          </p:cNvSpPr>
          <p:nvPr/>
        </p:nvSpPr>
        <p:spPr>
          <a:xfrm>
            <a:off x="3287688" y="48900"/>
            <a:ext cx="5400600" cy="418058"/>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Stakeholders</a:t>
            </a:r>
          </a:p>
        </p:txBody>
      </p:sp>
      <p:pic>
        <p:nvPicPr>
          <p:cNvPr id="8" name="Picture 9" descr="C:\Users\catkinso\AppData\Local\Microsoft\Windows\Temporary Internet Files\Content.IE5\Y939XTQZ\Stakeholder_(en)[1].png">
            <a:extLst>
              <a:ext uri="{FF2B5EF4-FFF2-40B4-BE49-F238E27FC236}">
                <a16:creationId xmlns:a16="http://schemas.microsoft.com/office/drawing/2014/main" id="{D2F7610D-DFA5-E347-EF3E-7BB5487093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916" y="582007"/>
            <a:ext cx="8203372" cy="5041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a:extLst>
              <a:ext uri="{FF2B5EF4-FFF2-40B4-BE49-F238E27FC236}">
                <a16:creationId xmlns:a16="http://schemas.microsoft.com/office/drawing/2014/main" id="{5C172EC1-995C-9C10-2A9D-FD6614B30A91}"/>
              </a:ext>
            </a:extLst>
          </p:cNvPr>
          <p:cNvSpPr txBox="1"/>
          <p:nvPr/>
        </p:nvSpPr>
        <p:spPr>
          <a:xfrm>
            <a:off x="8866823" y="1228556"/>
            <a:ext cx="3171731" cy="4081117"/>
          </a:xfrm>
          <a:prstGeom prst="rect">
            <a:avLst/>
          </a:prstGeom>
          <a:noFill/>
        </p:spPr>
        <p:txBody>
          <a:bodyPr wrap="square">
            <a:spAutoFit/>
          </a:bodyPr>
          <a:lstStyle/>
          <a:p>
            <a:pPr>
              <a:lnSpc>
                <a:spcPct val="90000"/>
              </a:lnSpc>
            </a:pPr>
            <a:r>
              <a:rPr lang="en-GB" altLang="en-US" sz="2400" dirty="0"/>
              <a:t>Theory developed by Edward Freeman (1984)</a:t>
            </a:r>
          </a:p>
          <a:p>
            <a:pPr>
              <a:lnSpc>
                <a:spcPct val="90000"/>
              </a:lnSpc>
            </a:pPr>
            <a:r>
              <a:rPr lang="en-GB" altLang="en-US" sz="2400" dirty="0"/>
              <a:t>A </a:t>
            </a:r>
            <a:r>
              <a:rPr lang="en-GB" altLang="en-US" sz="2400" b="1" dirty="0"/>
              <a:t>stakeholder</a:t>
            </a:r>
            <a:r>
              <a:rPr lang="en-GB" altLang="en-US" sz="2400" dirty="0"/>
              <a:t> of an organization is:</a:t>
            </a:r>
          </a:p>
          <a:p>
            <a:pPr>
              <a:lnSpc>
                <a:spcPct val="90000"/>
              </a:lnSpc>
            </a:pPr>
            <a:endParaRPr lang="en-GB" altLang="en-US" sz="2400" dirty="0"/>
          </a:p>
          <a:p>
            <a:pPr>
              <a:lnSpc>
                <a:spcPct val="90000"/>
              </a:lnSpc>
            </a:pPr>
            <a:r>
              <a:rPr lang="en-GB" altLang="en-US" sz="2400" dirty="0"/>
              <a:t>”</a:t>
            </a:r>
            <a:r>
              <a:rPr lang="en-GB" altLang="en-US" sz="2400" b="1" dirty="0"/>
              <a:t>Any group or individual who can affect, or is affected by, the achievement of the organization’s objectives” </a:t>
            </a:r>
            <a:r>
              <a:rPr lang="en-GB" altLang="en-US" sz="2400" dirty="0"/>
              <a:t>(Freeman 1984:46)</a:t>
            </a:r>
          </a:p>
        </p:txBody>
      </p:sp>
    </p:spTree>
    <p:extLst>
      <p:ext uri="{BB962C8B-B14F-4D97-AF65-F5344CB8AC3E}">
        <p14:creationId xmlns:p14="http://schemas.microsoft.com/office/powerpoint/2010/main" val="26028493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2158227" y="182381"/>
            <a:ext cx="7886700" cy="1325563"/>
          </a:xfrm>
        </p:spPr>
        <p:txBody>
          <a:bodyPr/>
          <a:lstStyle/>
          <a:p>
            <a:r>
              <a:rPr lang="en-GB" dirty="0"/>
              <a:t>Climate</a:t>
            </a:r>
            <a:br>
              <a:rPr lang="en-GB" dirty="0"/>
            </a:br>
            <a:endParaRPr lang="en-GB" dirty="0"/>
          </a:p>
        </p:txBody>
      </p:sp>
      <p:pic>
        <p:nvPicPr>
          <p:cNvPr id="8" name="Picture 7">
            <a:extLst>
              <a:ext uri="{FF2B5EF4-FFF2-40B4-BE49-F238E27FC236}">
                <a16:creationId xmlns:a16="http://schemas.microsoft.com/office/drawing/2014/main" id="{0EE90AAB-E1E5-7F93-E134-DD9250BB04B1}"/>
              </a:ext>
            </a:extLst>
          </p:cNvPr>
          <p:cNvPicPr>
            <a:picLocks noChangeAspect="1"/>
          </p:cNvPicPr>
          <p:nvPr/>
        </p:nvPicPr>
        <p:blipFill rotWithShape="1">
          <a:blip r:embed="rId3"/>
          <a:srcRect l="78315" t="25768" r="2958"/>
          <a:stretch/>
        </p:blipFill>
        <p:spPr>
          <a:xfrm>
            <a:off x="491363" y="111602"/>
            <a:ext cx="1666864" cy="2122495"/>
          </a:xfrm>
          <a:prstGeom prst="rect">
            <a:avLst/>
          </a:prstGeom>
        </p:spPr>
      </p:pic>
      <p:sp>
        <p:nvSpPr>
          <p:cNvPr id="3" name="(Chartered Institute of Personnel and Development 2021; www.cipd.co.uk)">
            <a:extLst>
              <a:ext uri="{FF2B5EF4-FFF2-40B4-BE49-F238E27FC236}">
                <a16:creationId xmlns:a16="http://schemas.microsoft.com/office/drawing/2014/main" id="{632AA1F5-975A-B54A-A3F5-244CAF0C462F}"/>
              </a:ext>
            </a:extLst>
          </p:cNvPr>
          <p:cNvSpPr txBox="1"/>
          <p:nvPr/>
        </p:nvSpPr>
        <p:spPr>
          <a:xfrm>
            <a:off x="2707488" y="5595054"/>
            <a:ext cx="8845178" cy="37959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rPr dirty="0"/>
              <a:t>(Chartered Institute of Personnel and Development 2021; </a:t>
            </a:r>
            <a:r>
              <a:rPr u="sng" dirty="0">
                <a:hlinkClick r:id="rId4"/>
              </a:rPr>
              <a:t>www.cipd.co.uk</a:t>
            </a:r>
            <a:r>
              <a:rPr dirty="0"/>
              <a:t>)</a:t>
            </a:r>
          </a:p>
        </p:txBody>
      </p:sp>
      <p:pic>
        <p:nvPicPr>
          <p:cNvPr id="4" name="Content Placeholder 3">
            <a:extLst>
              <a:ext uri="{FF2B5EF4-FFF2-40B4-BE49-F238E27FC236}">
                <a16:creationId xmlns:a16="http://schemas.microsoft.com/office/drawing/2014/main" id="{25BA1110-2FA0-5C24-2D4C-FCDD13193B91}"/>
              </a:ext>
            </a:extLst>
          </p:cNvPr>
          <p:cNvPicPr>
            <a:picLocks noGrp="1"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68686" y="-15534"/>
            <a:ext cx="7120444" cy="4491990"/>
          </a:xfrm>
          <a:prstGeom prst="rect">
            <a:avLst/>
          </a:prstGeom>
        </p:spPr>
      </p:pic>
      <p:graphicFrame>
        <p:nvGraphicFramePr>
          <p:cNvPr id="12" name="Diagram 11">
            <a:extLst>
              <a:ext uri="{FF2B5EF4-FFF2-40B4-BE49-F238E27FC236}">
                <a16:creationId xmlns:a16="http://schemas.microsoft.com/office/drawing/2014/main" id="{FABC418F-0998-0F96-0EE3-0A459424C778}"/>
              </a:ext>
            </a:extLst>
          </p:cNvPr>
          <p:cNvGraphicFramePr/>
          <p:nvPr>
            <p:extLst>
              <p:ext uri="{D42A27DB-BD31-4B8C-83A1-F6EECF244321}">
                <p14:modId xmlns:p14="http://schemas.microsoft.com/office/powerpoint/2010/main" val="741227091"/>
              </p:ext>
            </p:extLst>
          </p:nvPr>
        </p:nvGraphicFramePr>
        <p:xfrm>
          <a:off x="102870" y="2837473"/>
          <a:ext cx="4375236" cy="27826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Picture 6">
            <a:extLst>
              <a:ext uri="{FF2B5EF4-FFF2-40B4-BE49-F238E27FC236}">
                <a16:creationId xmlns:a16="http://schemas.microsoft.com/office/drawing/2014/main" id="{5C74CD06-F570-7B0F-FF3E-5ECD39ACDEFC}"/>
              </a:ext>
            </a:extLst>
          </p:cNvPr>
          <p:cNvPicPr>
            <a:picLocks noChangeAspect="1"/>
          </p:cNvPicPr>
          <p:nvPr/>
        </p:nvPicPr>
        <p:blipFill rotWithShape="1">
          <a:blip r:embed="rId11"/>
          <a:srcRect l="15745"/>
          <a:stretch/>
        </p:blipFill>
        <p:spPr>
          <a:xfrm>
            <a:off x="2392302" y="868830"/>
            <a:ext cx="2496258" cy="2008234"/>
          </a:xfrm>
          <a:prstGeom prst="rect">
            <a:avLst/>
          </a:prstGeom>
        </p:spPr>
      </p:pic>
      <p:pic>
        <p:nvPicPr>
          <p:cNvPr id="9" name="Picture 3">
            <a:extLst>
              <a:ext uri="{FF2B5EF4-FFF2-40B4-BE49-F238E27FC236}">
                <a16:creationId xmlns:a16="http://schemas.microsoft.com/office/drawing/2014/main" id="{64E1FF4F-3681-E445-176B-C8942372225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rot="1192839">
            <a:off x="4962493" y="4231258"/>
            <a:ext cx="1771633" cy="1216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
            <a:extLst>
              <a:ext uri="{FF2B5EF4-FFF2-40B4-BE49-F238E27FC236}">
                <a16:creationId xmlns:a16="http://schemas.microsoft.com/office/drawing/2014/main" id="{D4709D10-7949-E311-CAE4-0EE21C513B6A}"/>
              </a:ext>
            </a:extLst>
          </p:cNvPr>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6719506" y="4182500"/>
            <a:ext cx="1556644" cy="1437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
            <a:extLst>
              <a:ext uri="{FF2B5EF4-FFF2-40B4-BE49-F238E27FC236}">
                <a16:creationId xmlns:a16="http://schemas.microsoft.com/office/drawing/2014/main" id="{5D1A0350-60FD-F7DB-3ADB-F8E6588F7D7B}"/>
              </a:ext>
            </a:extLst>
          </p:cNvPr>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0100876" y="4009055"/>
            <a:ext cx="2066811" cy="1445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8">
            <a:extLst>
              <a:ext uri="{FF2B5EF4-FFF2-40B4-BE49-F238E27FC236}">
                <a16:creationId xmlns:a16="http://schemas.microsoft.com/office/drawing/2014/main" id="{23743FE5-8867-EC0D-1E68-A3E69F443D35}"/>
              </a:ext>
            </a:extLst>
          </p:cNvPr>
          <p:cNvPicPr>
            <a:picLocks noChangeAspect="1"/>
          </p:cNvPicPr>
          <p:nvPr/>
        </p:nvPicPr>
        <p:blipFill>
          <a:blip r:embed="rId15">
            <a:extLst>
              <a:ext uri="{28A0092B-C50C-407E-A947-70E740481C1C}">
                <a14:useLocalDpi xmlns:a14="http://schemas.microsoft.com/office/drawing/2010/main" val="0"/>
              </a:ext>
            </a:extLst>
          </a:blip>
          <a:srcRect/>
          <a:stretch>
            <a:fillRect/>
          </a:stretch>
        </p:blipFill>
        <p:spPr bwMode="auto">
          <a:xfrm>
            <a:off x="8276150" y="4303964"/>
            <a:ext cx="2182804" cy="1071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25839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5AD73718-C7D1-7FA4-05D8-B7704C52892D}"/>
              </a:ext>
            </a:extLst>
          </p:cNvPr>
          <p:cNvCxnSpPr/>
          <p:nvPr/>
        </p:nvCxnSpPr>
        <p:spPr>
          <a:xfrm>
            <a:off x="323850" y="6165850"/>
            <a:ext cx="8451850" cy="0"/>
          </a:xfrm>
          <a:prstGeom prst="line">
            <a:avLst/>
          </a:prstGeom>
          <a:ln w="3175" cmpd="sng">
            <a:solidFill>
              <a:srgbClr val="313133"/>
            </a:solidFill>
          </a:ln>
          <a:effectLst/>
        </p:spPr>
        <p:style>
          <a:lnRef idx="3">
            <a:schemeClr val="dk1"/>
          </a:lnRef>
          <a:fillRef idx="0">
            <a:schemeClr val="dk1"/>
          </a:fillRef>
          <a:effectRef idx="2">
            <a:schemeClr val="dk1"/>
          </a:effectRef>
          <a:fontRef idx="minor">
            <a:schemeClr val="tx1"/>
          </a:fontRef>
        </p:style>
      </p:cxnSp>
      <p:sp>
        <p:nvSpPr>
          <p:cNvPr id="10" name="Title 1">
            <a:extLst>
              <a:ext uri="{FF2B5EF4-FFF2-40B4-BE49-F238E27FC236}">
                <a16:creationId xmlns:a16="http://schemas.microsoft.com/office/drawing/2014/main" id="{03F3CBF4-6B3A-2D0D-C40B-DFD143CCA434}"/>
              </a:ext>
            </a:extLst>
          </p:cNvPr>
          <p:cNvSpPr>
            <a:spLocks noGrp="1"/>
          </p:cNvSpPr>
          <p:nvPr>
            <p:ph type="title"/>
          </p:nvPr>
        </p:nvSpPr>
        <p:spPr>
          <a:xfrm>
            <a:off x="2289810" y="169861"/>
            <a:ext cx="7886700" cy="1325563"/>
          </a:xfrm>
        </p:spPr>
        <p:txBody>
          <a:bodyPr/>
          <a:lstStyle/>
          <a:p>
            <a:r>
              <a:rPr lang="en-GB" dirty="0"/>
              <a:t>Activity</a:t>
            </a:r>
            <a:br>
              <a:rPr lang="en-GB" dirty="0"/>
            </a:br>
            <a:endParaRPr lang="en-GB" dirty="0"/>
          </a:p>
        </p:txBody>
      </p:sp>
      <p:sp>
        <p:nvSpPr>
          <p:cNvPr id="11" name="TextBox 10">
            <a:extLst>
              <a:ext uri="{FF2B5EF4-FFF2-40B4-BE49-F238E27FC236}">
                <a16:creationId xmlns:a16="http://schemas.microsoft.com/office/drawing/2014/main" id="{543E98DC-B3C7-461B-B4AA-E50BFB6CE6B7}"/>
              </a:ext>
            </a:extLst>
          </p:cNvPr>
          <p:cNvSpPr txBox="1"/>
          <p:nvPr/>
        </p:nvSpPr>
        <p:spPr>
          <a:xfrm>
            <a:off x="206154" y="2303959"/>
            <a:ext cx="2618969" cy="369331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Create a poster of ‘PEST’ factors for either one of your hotels for assessment 1 </a:t>
            </a:r>
            <a:r>
              <a:rPr lang="en-GB" kern="0" dirty="0">
                <a:solidFill>
                  <a:prstClr val="black"/>
                </a:solidFill>
                <a:latin typeface="Abadi" panose="020B0604020202020204" pitchFamily="34" charset="0"/>
              </a:rPr>
              <a:t>Find examples from news and current events to support your points.</a:t>
            </a:r>
          </a:p>
          <a:p>
            <a:pPr marL="0" marR="0" lvl="0" indent="0" defTabSz="45720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Provide a short explanation of the factor and the impact to the organisation</a:t>
            </a:r>
            <a:r>
              <a:rPr kumimoji="0" lang="en-GB" sz="1800" b="0" i="0" u="none" strike="noStrike" kern="0" cap="none" spc="0" normalizeH="0" baseline="0" noProof="0" dirty="0">
                <a:ln>
                  <a:noFill/>
                </a:ln>
                <a:solidFill>
                  <a:prstClr val="black"/>
                </a:solidFill>
                <a:effectLst/>
                <a:uLnTx/>
                <a:uFillTx/>
                <a:latin typeface="Abadi" panose="020B0604020202020204" pitchFamily="34" charset="0"/>
              </a:rPr>
              <a:t> download your poster, get creative! </a:t>
            </a: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 y="0"/>
            <a:ext cx="1950720" cy="195072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4004CEF2-C76B-485E-592B-774AA5BE4F69}"/>
              </a:ext>
            </a:extLst>
          </p:cNvPr>
          <p:cNvPicPr>
            <a:picLocks noChangeAspect="1"/>
          </p:cNvPicPr>
          <p:nvPr/>
        </p:nvPicPr>
        <p:blipFill>
          <a:blip r:embed="rId4"/>
          <a:stretch>
            <a:fillRect/>
          </a:stretch>
        </p:blipFill>
        <p:spPr>
          <a:xfrm>
            <a:off x="4229481" y="71325"/>
            <a:ext cx="6544137" cy="1594292"/>
          </a:xfrm>
          <a:prstGeom prst="rect">
            <a:avLst/>
          </a:prstGeom>
        </p:spPr>
      </p:pic>
      <p:pic>
        <p:nvPicPr>
          <p:cNvPr id="15" name="Picture 14">
            <a:extLst>
              <a:ext uri="{FF2B5EF4-FFF2-40B4-BE49-F238E27FC236}">
                <a16:creationId xmlns:a16="http://schemas.microsoft.com/office/drawing/2014/main" id="{FC0DD9E4-3720-FC5F-15B6-89DD16EB71B7}"/>
              </a:ext>
            </a:extLst>
          </p:cNvPr>
          <p:cNvPicPr>
            <a:picLocks noChangeAspect="1"/>
          </p:cNvPicPr>
          <p:nvPr/>
        </p:nvPicPr>
        <p:blipFill rotWithShape="1">
          <a:blip r:embed="rId5"/>
          <a:srcRect l="23086"/>
          <a:stretch/>
        </p:blipFill>
        <p:spPr>
          <a:xfrm>
            <a:off x="7817478" y="756061"/>
            <a:ext cx="4321297" cy="2448333"/>
          </a:xfrm>
          <a:prstGeom prst="rect">
            <a:avLst/>
          </a:prstGeom>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6"/>
          <a:stretch>
            <a:fillRect/>
          </a:stretch>
        </p:blipFill>
        <p:spPr>
          <a:xfrm>
            <a:off x="3011909" y="1994947"/>
            <a:ext cx="5026547" cy="2178531"/>
          </a:xfrm>
          <a:prstGeom prst="rect">
            <a:avLst/>
          </a:prstGeom>
        </p:spPr>
      </p:pic>
      <p:sp>
        <p:nvSpPr>
          <p:cNvPr id="19" name="(Chartered Institute of Personnel and Development 2021; www.cipd.co.uk)">
            <a:extLst>
              <a:ext uri="{FF2B5EF4-FFF2-40B4-BE49-F238E27FC236}">
                <a16:creationId xmlns:a16="http://schemas.microsoft.com/office/drawing/2014/main" id="{A8E297CB-05D9-F391-9113-DD4E09B6CF26}"/>
              </a:ext>
            </a:extLst>
          </p:cNvPr>
          <p:cNvSpPr txBox="1"/>
          <p:nvPr/>
        </p:nvSpPr>
        <p:spPr>
          <a:xfrm rot="10800000" flipV="1">
            <a:off x="8225242" y="3274050"/>
            <a:ext cx="3760604" cy="65659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50800" tIns="50800" rIns="50800" bIns="50800" anchor="ctr">
            <a:spAutoFit/>
          </a:bodyPr>
          <a:lstStyle/>
          <a:p>
            <a:pPr algn="just" defTabSz="457200">
              <a:spcBef>
                <a:spcPts val="0"/>
              </a:spcBef>
              <a:defRPr sz="1800" i="0" spc="0">
                <a:solidFill>
                  <a:srgbClr val="000000"/>
                </a:solidFill>
                <a:latin typeface="Skia Regular"/>
                <a:ea typeface="Skia Regular"/>
                <a:cs typeface="Skia Regular"/>
                <a:sym typeface="Skia Regular"/>
              </a:defRPr>
            </a:pPr>
            <a:r>
              <a:rPr lang="en-GB" dirty="0"/>
              <a:t>Choose a template and see what you can make with it. </a:t>
            </a:r>
            <a:endParaRPr dirty="0"/>
          </a:p>
        </p:txBody>
      </p:sp>
      <p:sp>
        <p:nvSpPr>
          <p:cNvPr id="3" name="TextBox 2">
            <a:extLst>
              <a:ext uri="{FF2B5EF4-FFF2-40B4-BE49-F238E27FC236}">
                <a16:creationId xmlns:a16="http://schemas.microsoft.com/office/drawing/2014/main" id="{C02F9A33-4380-0078-A7F8-06D31D56AC91}"/>
              </a:ext>
            </a:extLst>
          </p:cNvPr>
          <p:cNvSpPr txBox="1"/>
          <p:nvPr/>
        </p:nvSpPr>
        <p:spPr>
          <a:xfrm>
            <a:off x="3011909" y="4846498"/>
            <a:ext cx="6097904" cy="646331"/>
          </a:xfrm>
          <a:prstGeom prst="rect">
            <a:avLst/>
          </a:prstGeom>
          <a:noFill/>
        </p:spPr>
        <p:txBody>
          <a:bodyPr wrap="square">
            <a:spAutoFit/>
          </a:bodyPr>
          <a:lstStyle/>
          <a:p>
            <a:r>
              <a:rPr lang="en-GB" dirty="0">
                <a:hlinkClick r:id="rId7"/>
              </a:rPr>
              <a:t>Easy Promotional Graphics, Videos and Email Campaigns | </a:t>
            </a:r>
            <a:r>
              <a:rPr lang="en-GB" dirty="0" err="1">
                <a:hlinkClick r:id="rId7"/>
              </a:rPr>
              <a:t>PosterMyWall</a:t>
            </a:r>
            <a:endParaRPr lang="en-GB" dirty="0"/>
          </a:p>
        </p:txBody>
      </p:sp>
    </p:spTree>
    <p:extLst>
      <p:ext uri="{BB962C8B-B14F-4D97-AF65-F5344CB8AC3E}">
        <p14:creationId xmlns:p14="http://schemas.microsoft.com/office/powerpoint/2010/main" val="3473382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Shape&#10;&#10;Description automatically generated">
            <a:extLst>
              <a:ext uri="{FF2B5EF4-FFF2-40B4-BE49-F238E27FC236}">
                <a16:creationId xmlns:a16="http://schemas.microsoft.com/office/drawing/2014/main" id="{8C629097-B0FF-4211-8C9C-7AE4646711B0}"/>
              </a:ext>
            </a:extLst>
          </p:cNvPr>
          <p:cNvPicPr>
            <a:picLocks noChangeAspect="1"/>
          </p:cNvPicPr>
          <p:nvPr/>
        </p:nvPicPr>
        <p:blipFill>
          <a:blip r:embed="rId3"/>
          <a:stretch>
            <a:fillRect/>
          </a:stretch>
        </p:blipFill>
        <p:spPr>
          <a:xfrm>
            <a:off x="460924" y="654595"/>
            <a:ext cx="3356136" cy="3096344"/>
          </a:xfrm>
          <a:prstGeom prst="rect">
            <a:avLst/>
          </a:prstGeom>
        </p:spPr>
      </p:pic>
      <p:sp>
        <p:nvSpPr>
          <p:cNvPr id="6" name="TextBox 5">
            <a:extLst>
              <a:ext uri="{FF2B5EF4-FFF2-40B4-BE49-F238E27FC236}">
                <a16:creationId xmlns:a16="http://schemas.microsoft.com/office/drawing/2014/main" id="{F0572689-BD03-4511-9813-0F29957C0A7E}"/>
              </a:ext>
            </a:extLst>
          </p:cNvPr>
          <p:cNvSpPr txBox="1"/>
          <p:nvPr/>
        </p:nvSpPr>
        <p:spPr>
          <a:xfrm>
            <a:off x="385484" y="194156"/>
            <a:ext cx="28803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solidFill>
                  <a:srgbClr val="0070C0"/>
                </a:solidFill>
              </a:rPr>
              <a:t>4 P’s Marketing MIX</a:t>
            </a:r>
          </a:p>
        </p:txBody>
      </p:sp>
      <p:sp>
        <p:nvSpPr>
          <p:cNvPr id="7" name="TextBox 6">
            <a:extLst>
              <a:ext uri="{FF2B5EF4-FFF2-40B4-BE49-F238E27FC236}">
                <a16:creationId xmlns:a16="http://schemas.microsoft.com/office/drawing/2014/main" id="{FFBFFA69-01A2-4D79-AA30-02FA55D601FC}"/>
              </a:ext>
            </a:extLst>
          </p:cNvPr>
          <p:cNvSpPr txBox="1"/>
          <p:nvPr/>
        </p:nvSpPr>
        <p:spPr>
          <a:xfrm>
            <a:off x="5375920" y="352623"/>
            <a:ext cx="509930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br>
              <a:rPr lang="en-US" dirty="0"/>
            </a:br>
            <a:endParaRPr lang="en-US" dirty="0"/>
          </a:p>
        </p:txBody>
      </p:sp>
      <p:sp>
        <p:nvSpPr>
          <p:cNvPr id="3" name="TextBox 2">
            <a:extLst>
              <a:ext uri="{FF2B5EF4-FFF2-40B4-BE49-F238E27FC236}">
                <a16:creationId xmlns:a16="http://schemas.microsoft.com/office/drawing/2014/main" id="{B2BC6A5A-E315-3520-AD82-B89CBB7D2CA8}"/>
              </a:ext>
            </a:extLst>
          </p:cNvPr>
          <p:cNvSpPr txBox="1"/>
          <p:nvPr/>
        </p:nvSpPr>
        <p:spPr>
          <a:xfrm>
            <a:off x="3956102" y="3454709"/>
            <a:ext cx="1800978" cy="369332"/>
          </a:xfrm>
          <a:prstGeom prst="rect">
            <a:avLst/>
          </a:prstGeom>
          <a:noFill/>
        </p:spPr>
        <p:txBody>
          <a:bodyPr wrap="square">
            <a:spAutoFit/>
          </a:bodyPr>
          <a:lstStyle/>
          <a:p>
            <a:r>
              <a:rPr lang="en-GB" dirty="0"/>
              <a:t>(McCarthy, 1960) </a:t>
            </a:r>
          </a:p>
        </p:txBody>
      </p:sp>
      <p:pic>
        <p:nvPicPr>
          <p:cNvPr id="10" name="Picture 9" descr="Qr code&#10;&#10;Description automatically generated">
            <a:extLst>
              <a:ext uri="{FF2B5EF4-FFF2-40B4-BE49-F238E27FC236}">
                <a16:creationId xmlns:a16="http://schemas.microsoft.com/office/drawing/2014/main" id="{D7059462-F064-C060-EC5E-197E87827EF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83410" y="21477"/>
            <a:ext cx="5311991" cy="5311991"/>
          </a:xfrm>
          <a:prstGeom prst="rect">
            <a:avLst/>
          </a:prstGeom>
        </p:spPr>
      </p:pic>
      <p:sp>
        <p:nvSpPr>
          <p:cNvPr id="12" name="TextBox 11">
            <a:extLst>
              <a:ext uri="{FF2B5EF4-FFF2-40B4-BE49-F238E27FC236}">
                <a16:creationId xmlns:a16="http://schemas.microsoft.com/office/drawing/2014/main" id="{4AAE6381-AC98-9541-8EE9-AFFC42A5653A}"/>
              </a:ext>
            </a:extLst>
          </p:cNvPr>
          <p:cNvSpPr txBox="1"/>
          <p:nvPr/>
        </p:nvSpPr>
        <p:spPr>
          <a:xfrm>
            <a:off x="7356132" y="5504641"/>
            <a:ext cx="4322331" cy="120032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defRPr/>
            </a:pPr>
            <a:r>
              <a:rPr lang="en-GB" dirty="0"/>
              <a:t>Scan the QR code and scroll through answer the quiz at the end and put your score in the chat box (15 mins) </a:t>
            </a:r>
          </a:p>
          <a:p>
            <a:pPr defTabSz="457200">
              <a:defRPr/>
            </a:pPr>
            <a:endParaRPr lang="en-GB" kern="0" dirty="0">
              <a:solidFill>
                <a:prstClr val="black"/>
              </a:solidFill>
              <a:latin typeface="Abadi" panose="020B0604020202020204" pitchFamily="34" charset="0"/>
            </a:endParaRPr>
          </a:p>
        </p:txBody>
      </p:sp>
      <p:pic>
        <p:nvPicPr>
          <p:cNvPr id="2" name="Picture 2" descr="Eugene Jerome McCarthy - 213 - Marketing Mix">
            <a:extLst>
              <a:ext uri="{FF2B5EF4-FFF2-40B4-BE49-F238E27FC236}">
                <a16:creationId xmlns:a16="http://schemas.microsoft.com/office/drawing/2014/main" id="{F6536A4C-21BA-4027-4637-68C3B80D26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79282" y="794321"/>
            <a:ext cx="2116717" cy="2669490"/>
          </a:xfrm>
          <a:prstGeom prst="rect">
            <a:avLst/>
          </a:prstGeom>
          <a:noFill/>
          <a:extLst>
            <a:ext uri="{909E8E84-426E-40DD-AFC4-6F175D3DCCD1}">
              <a14:hiddenFill xmlns:a14="http://schemas.microsoft.com/office/drawing/2010/main">
                <a:solidFill>
                  <a:srgbClr val="FFFFFF"/>
                </a:solidFill>
              </a14:hiddenFill>
            </a:ext>
          </a:extLst>
        </p:spPr>
      </p:pic>
      <p:sp>
        <p:nvSpPr>
          <p:cNvPr id="4" name="Subtitle 2">
            <a:extLst>
              <a:ext uri="{FF2B5EF4-FFF2-40B4-BE49-F238E27FC236}">
                <a16:creationId xmlns:a16="http://schemas.microsoft.com/office/drawing/2014/main" id="{1A35F4EF-C91A-BCE9-383C-D9065F040466}"/>
              </a:ext>
            </a:extLst>
          </p:cNvPr>
          <p:cNvSpPr txBox="1">
            <a:spLocks/>
          </p:cNvSpPr>
          <p:nvPr/>
        </p:nvSpPr>
        <p:spPr>
          <a:xfrm>
            <a:off x="3927132" y="5504641"/>
            <a:ext cx="6858000" cy="1655762"/>
          </a:xfrm>
          <a:prstGeom prst="rect">
            <a:avLst/>
          </a:prstGeom>
        </p:spPr>
        <p:txBody>
          <a:bodyPr vert="horz" lIns="91440" tIns="45720" rIns="91440" bIns="45720" rtlCol="0" anchor="t">
            <a:normAutofit/>
          </a:bodyPr>
          <a:lst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a:lstStyle>
          <a:p>
            <a:pPr marL="0" indent="0">
              <a:buNone/>
            </a:pPr>
            <a:r>
              <a:rPr lang="en-GB" sz="1800" dirty="0"/>
              <a:t>(Booms &amp; Bitner, 1981)</a:t>
            </a:r>
          </a:p>
        </p:txBody>
      </p:sp>
      <p:pic>
        <p:nvPicPr>
          <p:cNvPr id="8" name="Picture 4" descr="Bernard Henry Booms">
            <a:extLst>
              <a:ext uri="{FF2B5EF4-FFF2-40B4-BE49-F238E27FC236}">
                <a16:creationId xmlns:a16="http://schemas.microsoft.com/office/drawing/2014/main" id="{4D6EFA68-2664-669E-C7C1-A4B90120B4F3}"/>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0261" r="10951"/>
          <a:stretch/>
        </p:blipFill>
        <p:spPr bwMode="auto">
          <a:xfrm>
            <a:off x="4092211" y="3935528"/>
            <a:ext cx="1067685" cy="14947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Mary Jo Bitner biography, a service marketing guru | ToolsHero">
            <a:extLst>
              <a:ext uri="{FF2B5EF4-FFF2-40B4-BE49-F238E27FC236}">
                <a16:creationId xmlns:a16="http://schemas.microsoft.com/office/drawing/2014/main" id="{8904F58E-DB12-18F4-BFD7-57DB8B75E90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59896" y="3935528"/>
            <a:ext cx="1067685" cy="14947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1" name="Diagram 10">
            <a:extLst>
              <a:ext uri="{FF2B5EF4-FFF2-40B4-BE49-F238E27FC236}">
                <a16:creationId xmlns:a16="http://schemas.microsoft.com/office/drawing/2014/main" id="{6CCDA0FB-68BF-CB17-2AE1-3655BBF600FD}"/>
              </a:ext>
            </a:extLst>
          </p:cNvPr>
          <p:cNvGraphicFramePr/>
          <p:nvPr/>
        </p:nvGraphicFramePr>
        <p:xfrm>
          <a:off x="261535" y="3429000"/>
          <a:ext cx="3456384" cy="27744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052137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Graphic spid="11" grpId="0">
        <p:bldAsOne/>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Oval 20">
            <a:extLst>
              <a:ext uri="{FF2B5EF4-FFF2-40B4-BE49-F238E27FC236}">
                <a16:creationId xmlns:a16="http://schemas.microsoft.com/office/drawing/2014/main" id="{4B7A914E-91D0-46B7-A241-A14D2610F048}"/>
              </a:ext>
            </a:extLst>
          </p:cNvPr>
          <p:cNvSpPr/>
          <p:nvPr/>
        </p:nvSpPr>
        <p:spPr>
          <a:xfrm>
            <a:off x="178038" y="2273955"/>
            <a:ext cx="3450832" cy="3297652"/>
          </a:xfrm>
          <a:prstGeom prst="ellipse">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0" name="Oval 19">
            <a:extLst>
              <a:ext uri="{FF2B5EF4-FFF2-40B4-BE49-F238E27FC236}">
                <a16:creationId xmlns:a16="http://schemas.microsoft.com/office/drawing/2014/main" id="{CAB507D7-AAF9-41A9-9BE7-15F09ECA4767}"/>
              </a:ext>
            </a:extLst>
          </p:cNvPr>
          <p:cNvSpPr/>
          <p:nvPr/>
        </p:nvSpPr>
        <p:spPr>
          <a:xfrm>
            <a:off x="513755" y="2569987"/>
            <a:ext cx="2851346" cy="2705586"/>
          </a:xfrm>
          <a:prstGeom prst="ellipse">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2" name="Oval 21">
            <a:extLst>
              <a:ext uri="{FF2B5EF4-FFF2-40B4-BE49-F238E27FC236}">
                <a16:creationId xmlns:a16="http://schemas.microsoft.com/office/drawing/2014/main" id="{1DEB34AA-7E49-491E-BFBC-A47B4A249323}"/>
              </a:ext>
            </a:extLst>
          </p:cNvPr>
          <p:cNvSpPr/>
          <p:nvPr/>
        </p:nvSpPr>
        <p:spPr>
          <a:xfrm>
            <a:off x="834236" y="2901113"/>
            <a:ext cx="2163347" cy="2043334"/>
          </a:xfrm>
          <a:prstGeom prst="ellips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178038" y="123099"/>
            <a:ext cx="4453420" cy="1325563"/>
          </a:xfrm>
        </p:spPr>
        <p:txBody>
          <a:bodyPr/>
          <a:lstStyle/>
          <a:p>
            <a:r>
              <a:rPr lang="en-GB" dirty="0"/>
              <a:t>What makes a product?</a:t>
            </a:r>
          </a:p>
        </p:txBody>
      </p:sp>
      <p:sp>
        <p:nvSpPr>
          <p:cNvPr id="3" name="Content Placeholder 2">
            <a:extLst>
              <a:ext uri="{FF2B5EF4-FFF2-40B4-BE49-F238E27FC236}">
                <a16:creationId xmlns:a16="http://schemas.microsoft.com/office/drawing/2014/main" id="{79AF5001-081F-4304-B467-4974D16698A7}"/>
              </a:ext>
            </a:extLst>
          </p:cNvPr>
          <p:cNvSpPr>
            <a:spLocks noGrp="1"/>
          </p:cNvSpPr>
          <p:nvPr>
            <p:ph idx="1"/>
          </p:nvPr>
        </p:nvSpPr>
        <p:spPr>
          <a:xfrm>
            <a:off x="6316962" y="5489308"/>
            <a:ext cx="2425217" cy="295275"/>
          </a:xfrm>
        </p:spPr>
        <p:txBody>
          <a:bodyPr vert="horz" lIns="91440" tIns="45720" rIns="91440" bIns="45720" rtlCol="0" anchor="t">
            <a:normAutofit/>
          </a:bodyPr>
          <a:lstStyle/>
          <a:p>
            <a:pPr marL="0" indent="0" algn="r">
              <a:buNone/>
            </a:pPr>
            <a:r>
              <a:rPr lang="en-GB" sz="1350" dirty="0"/>
              <a:t>(Masterson et al., 2017)</a:t>
            </a:r>
          </a:p>
        </p:txBody>
      </p:sp>
      <p:sp>
        <p:nvSpPr>
          <p:cNvPr id="19" name="Oval 18">
            <a:extLst>
              <a:ext uri="{FF2B5EF4-FFF2-40B4-BE49-F238E27FC236}">
                <a16:creationId xmlns:a16="http://schemas.microsoft.com/office/drawing/2014/main" id="{C057D0F3-87AB-4082-8222-1F08D6314D11}"/>
              </a:ext>
            </a:extLst>
          </p:cNvPr>
          <p:cNvSpPr/>
          <p:nvPr/>
        </p:nvSpPr>
        <p:spPr>
          <a:xfrm>
            <a:off x="1167795" y="3227376"/>
            <a:ext cx="1471319" cy="139080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457200"/>
            <a:endParaRPr lang="en-GB" sz="1350" dirty="0">
              <a:solidFill>
                <a:prstClr val="white"/>
              </a:solidFill>
              <a:latin typeface="Calibri" panose="020F0502020204030204"/>
            </a:endParaRPr>
          </a:p>
        </p:txBody>
      </p:sp>
      <p:sp>
        <p:nvSpPr>
          <p:cNvPr id="23" name="TextBox 22">
            <a:extLst>
              <a:ext uri="{FF2B5EF4-FFF2-40B4-BE49-F238E27FC236}">
                <a16:creationId xmlns:a16="http://schemas.microsoft.com/office/drawing/2014/main" id="{3AF1621D-2CB3-4C4B-8C83-8540D6407169}"/>
              </a:ext>
            </a:extLst>
          </p:cNvPr>
          <p:cNvSpPr txBox="1"/>
          <p:nvPr/>
        </p:nvSpPr>
        <p:spPr>
          <a:xfrm>
            <a:off x="1260479" y="3680407"/>
            <a:ext cx="1378634" cy="507831"/>
          </a:xfrm>
          <a:prstGeom prst="rect">
            <a:avLst/>
          </a:prstGeom>
          <a:noFill/>
        </p:spPr>
        <p:txBody>
          <a:bodyPr wrap="square" rtlCol="0">
            <a:spAutoFit/>
          </a:bodyPr>
          <a:lstStyle/>
          <a:p>
            <a:pPr algn="ctr" defTabSz="457200"/>
            <a:r>
              <a:rPr lang="en-GB" sz="1350" b="1" dirty="0">
                <a:solidFill>
                  <a:prstClr val="white"/>
                </a:solidFill>
                <a:latin typeface="Calibri" panose="020F0502020204030204"/>
              </a:rPr>
              <a:t>Core benefit /</a:t>
            </a:r>
          </a:p>
          <a:p>
            <a:pPr algn="ctr" defTabSz="457200"/>
            <a:r>
              <a:rPr lang="en-GB" sz="1350" b="1" dirty="0">
                <a:solidFill>
                  <a:prstClr val="white"/>
                </a:solidFill>
                <a:latin typeface="Calibri" panose="020F0502020204030204"/>
              </a:rPr>
              <a:t>product</a:t>
            </a:r>
          </a:p>
        </p:txBody>
      </p:sp>
      <p:sp>
        <p:nvSpPr>
          <p:cNvPr id="24" name="TextBox 23">
            <a:extLst>
              <a:ext uri="{FF2B5EF4-FFF2-40B4-BE49-F238E27FC236}">
                <a16:creationId xmlns:a16="http://schemas.microsoft.com/office/drawing/2014/main" id="{19CF7FC7-17E3-4048-8239-506C66D1A28A}"/>
              </a:ext>
            </a:extLst>
          </p:cNvPr>
          <p:cNvSpPr txBox="1"/>
          <p:nvPr/>
        </p:nvSpPr>
        <p:spPr>
          <a:xfrm>
            <a:off x="4173264" y="2347117"/>
            <a:ext cx="1520771"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Basic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quality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design features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identity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packaging</a:t>
            </a:r>
            <a:endParaRPr lang="en-GB" sz="1350" dirty="0">
              <a:solidFill>
                <a:prstClr val="black"/>
              </a:solidFill>
              <a:latin typeface="Calibri" panose="020F0502020204030204"/>
              <a:cs typeface="Calibri"/>
            </a:endParaRPr>
          </a:p>
        </p:txBody>
      </p:sp>
      <p:sp>
        <p:nvSpPr>
          <p:cNvPr id="25" name="TextBox 24">
            <a:extLst>
              <a:ext uri="{FF2B5EF4-FFF2-40B4-BE49-F238E27FC236}">
                <a16:creationId xmlns:a16="http://schemas.microsoft.com/office/drawing/2014/main" id="{85400F71-9D58-440A-8363-B1E29297E6CC}"/>
              </a:ext>
            </a:extLst>
          </p:cNvPr>
          <p:cNvSpPr txBox="1"/>
          <p:nvPr/>
        </p:nvSpPr>
        <p:spPr>
          <a:xfrm>
            <a:off x="5708832" y="3085592"/>
            <a:ext cx="2287758" cy="1131079"/>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Augmented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customer service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delivery</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warranties and guarantees</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additional products </a:t>
            </a:r>
            <a:endParaRPr lang="en-GB" sz="1350" dirty="0">
              <a:solidFill>
                <a:prstClr val="black"/>
              </a:solidFill>
              <a:latin typeface="Calibri" panose="020F0502020204030204"/>
              <a:cs typeface="Calibri"/>
            </a:endParaRPr>
          </a:p>
        </p:txBody>
      </p:sp>
      <p:sp>
        <p:nvSpPr>
          <p:cNvPr id="26" name="TextBox 25">
            <a:extLst>
              <a:ext uri="{FF2B5EF4-FFF2-40B4-BE49-F238E27FC236}">
                <a16:creationId xmlns:a16="http://schemas.microsoft.com/office/drawing/2014/main" id="{26B7A0EB-3EF5-4B01-B00F-9ACAA431E508}"/>
              </a:ext>
            </a:extLst>
          </p:cNvPr>
          <p:cNvSpPr txBox="1"/>
          <p:nvPr/>
        </p:nvSpPr>
        <p:spPr>
          <a:xfrm>
            <a:off x="7251002" y="4396594"/>
            <a:ext cx="1491176" cy="923330"/>
          </a:xfrm>
          <a:prstGeom prst="rect">
            <a:avLst/>
          </a:prstGeom>
          <a:noFill/>
        </p:spPr>
        <p:txBody>
          <a:bodyPr wrap="square" lIns="91440" tIns="45720" rIns="91440" bIns="45720" rtlCol="0" anchor="t">
            <a:spAutoFit/>
          </a:bodyPr>
          <a:lstStyle/>
          <a:p>
            <a:pPr defTabSz="457200"/>
            <a:r>
              <a:rPr lang="en-GB" sz="1350" b="1" dirty="0">
                <a:solidFill>
                  <a:prstClr val="black"/>
                </a:solidFill>
                <a:latin typeface="Calibri" panose="020F0502020204030204"/>
              </a:rPr>
              <a:t>Perceived product:</a:t>
            </a:r>
            <a:endParaRPr lang="en-GB" sz="1350" b="1">
              <a:solidFill>
                <a:prstClr val="black"/>
              </a:solidFill>
              <a:latin typeface="Calibri" panose="020F0502020204030204"/>
              <a:cs typeface="Calibri"/>
            </a:endParaRPr>
          </a:p>
          <a:p>
            <a:pPr defTabSz="457200"/>
            <a:r>
              <a:rPr lang="en-GB" sz="1350" dirty="0">
                <a:solidFill>
                  <a:prstClr val="black"/>
                </a:solidFill>
                <a:latin typeface="Calibri" panose="020F0502020204030204"/>
              </a:rPr>
              <a:t>- value</a:t>
            </a:r>
            <a:endParaRPr lang="en-GB" sz="1350">
              <a:solidFill>
                <a:prstClr val="black"/>
              </a:solidFill>
              <a:latin typeface="Calibri" panose="020F0502020204030204"/>
              <a:cs typeface="Calibri"/>
            </a:endParaRPr>
          </a:p>
          <a:p>
            <a:pPr defTabSz="457200"/>
            <a:r>
              <a:rPr lang="en-GB" sz="1350" dirty="0">
                <a:solidFill>
                  <a:prstClr val="black"/>
                </a:solidFill>
                <a:latin typeface="Calibri" panose="020F0502020204030204"/>
              </a:rPr>
              <a:t>- brand image</a:t>
            </a:r>
            <a:endParaRPr lang="en-GB" sz="1350" dirty="0">
              <a:solidFill>
                <a:prstClr val="black"/>
              </a:solidFill>
              <a:latin typeface="Calibri" panose="020F0502020204030204"/>
              <a:cs typeface="Calibri"/>
            </a:endParaRPr>
          </a:p>
        </p:txBody>
      </p:sp>
      <p:cxnSp>
        <p:nvCxnSpPr>
          <p:cNvPr id="28" name="Straight Arrow Connector 27">
            <a:extLst>
              <a:ext uri="{FF2B5EF4-FFF2-40B4-BE49-F238E27FC236}">
                <a16:creationId xmlns:a16="http://schemas.microsoft.com/office/drawing/2014/main" id="{349D4471-6945-459C-9DA8-5403BEBC7196}"/>
              </a:ext>
            </a:extLst>
          </p:cNvPr>
          <p:cNvCxnSpPr>
            <a:cxnSpLocks/>
          </p:cNvCxnSpPr>
          <p:nvPr/>
        </p:nvCxnSpPr>
        <p:spPr>
          <a:xfrm flipH="1">
            <a:off x="2639113" y="3418233"/>
            <a:ext cx="1534150"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BF871853-F9D7-430E-9DFD-2D29CB9C4052}"/>
              </a:ext>
            </a:extLst>
          </p:cNvPr>
          <p:cNvCxnSpPr>
            <a:cxnSpLocks/>
          </p:cNvCxnSpPr>
          <p:nvPr/>
        </p:nvCxnSpPr>
        <p:spPr>
          <a:xfrm flipH="1">
            <a:off x="3080229" y="4148755"/>
            <a:ext cx="2613804"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94B48D3-1A98-49F2-B248-2296E3A213D2}"/>
              </a:ext>
            </a:extLst>
          </p:cNvPr>
          <p:cNvCxnSpPr>
            <a:cxnSpLocks/>
          </p:cNvCxnSpPr>
          <p:nvPr/>
        </p:nvCxnSpPr>
        <p:spPr>
          <a:xfrm flipH="1">
            <a:off x="3080230" y="4944447"/>
            <a:ext cx="4170773" cy="0"/>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4" descr="Background pattern&#10;&#10;Description automatically generated">
            <a:extLst>
              <a:ext uri="{FF2B5EF4-FFF2-40B4-BE49-F238E27FC236}">
                <a16:creationId xmlns:a16="http://schemas.microsoft.com/office/drawing/2014/main" id="{0EAEB60E-8AE4-10E7-E193-C03EBE06BF9E}"/>
              </a:ext>
            </a:extLst>
          </p:cNvPr>
          <p:cNvPicPr>
            <a:picLocks noChangeAspect="1"/>
          </p:cNvPicPr>
          <p:nvPr/>
        </p:nvPicPr>
        <p:blipFill>
          <a:blip r:embed="rId3"/>
          <a:stretch>
            <a:fillRect/>
          </a:stretch>
        </p:blipFill>
        <p:spPr>
          <a:xfrm>
            <a:off x="1522289" y="6208069"/>
            <a:ext cx="9173109" cy="649167"/>
          </a:xfrm>
          <a:prstGeom prst="rect">
            <a:avLst/>
          </a:prstGeom>
        </p:spPr>
      </p:pic>
      <p:sp>
        <p:nvSpPr>
          <p:cNvPr id="4" name="Content Placeholder 2">
            <a:extLst>
              <a:ext uri="{FF2B5EF4-FFF2-40B4-BE49-F238E27FC236}">
                <a16:creationId xmlns:a16="http://schemas.microsoft.com/office/drawing/2014/main" id="{9443984D-05D4-2A6F-1E21-E5BE07499F5A}"/>
              </a:ext>
            </a:extLst>
          </p:cNvPr>
          <p:cNvSpPr txBox="1">
            <a:spLocks/>
          </p:cNvSpPr>
          <p:nvPr/>
        </p:nvSpPr>
        <p:spPr>
          <a:xfrm>
            <a:off x="8835048" y="3076940"/>
            <a:ext cx="3530102" cy="3131129"/>
          </a:xfrm>
          <a:prstGeom prst="rect">
            <a:avLst/>
          </a:prstGeom>
        </p:spPr>
        <p:txBody>
          <a:bodyPr vert="horz" lIns="91440" tIns="45720" rIns="91440" bIns="45720" rtlCol="0" anchor="ct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350" b="1">
                <a:solidFill>
                  <a:srgbClr val="000000"/>
                </a:solidFill>
              </a:rPr>
              <a:t>Core product:</a:t>
            </a:r>
            <a:r>
              <a:rPr lang="en-GB" sz="1350">
                <a:solidFill>
                  <a:srgbClr val="000000"/>
                </a:solidFill>
              </a:rPr>
              <a:t> coffee </a:t>
            </a:r>
          </a:p>
          <a:p>
            <a:pPr marL="0" indent="0">
              <a:buFont typeface="Arial" panose="020B0604020202020204" pitchFamily="34" charset="0"/>
              <a:buNone/>
            </a:pPr>
            <a:r>
              <a:rPr lang="en-GB" sz="1350" b="1">
                <a:solidFill>
                  <a:srgbClr val="000000"/>
                </a:solidFill>
              </a:rPr>
              <a:t>Basic product:</a:t>
            </a:r>
            <a:r>
              <a:rPr lang="en-GB" sz="1350">
                <a:solidFill>
                  <a:srgbClr val="000000"/>
                </a:solidFill>
              </a:rPr>
              <a:t> a luxury coffee, high quality (high cost!), very good brand identity.</a:t>
            </a:r>
          </a:p>
          <a:p>
            <a:pPr marL="0" indent="0">
              <a:buFont typeface="Arial" panose="020B0604020202020204" pitchFamily="34" charset="0"/>
              <a:buNone/>
            </a:pPr>
            <a:r>
              <a:rPr lang="en-GB" sz="1350" b="1">
                <a:solidFill>
                  <a:srgbClr val="000000"/>
                </a:solidFill>
              </a:rPr>
              <a:t>Augmented product:</a:t>
            </a:r>
            <a:r>
              <a:rPr lang="en-GB" sz="1350">
                <a:solidFill>
                  <a:srgbClr val="000000"/>
                </a:solidFill>
              </a:rPr>
              <a:t> lots of extras and potential substitutions (</a:t>
            </a:r>
            <a:r>
              <a:rPr lang="en-GB" sz="1350" i="1">
                <a:solidFill>
                  <a:srgbClr val="000000"/>
                </a:solidFill>
              </a:rPr>
              <a:t>types of milk, flavourings, sizing</a:t>
            </a:r>
            <a:r>
              <a:rPr lang="en-GB" sz="1350">
                <a:solidFill>
                  <a:srgbClr val="000000"/>
                </a:solidFill>
              </a:rPr>
              <a:t>). You can add food to your order. Good customer service in the shop. You pick it up, at the counter or via drive through. Guaranteed quality – they will make a new drink if you’re unhappy. </a:t>
            </a:r>
          </a:p>
          <a:p>
            <a:pPr marL="0" indent="0">
              <a:buFont typeface="Arial" panose="020B0604020202020204" pitchFamily="34" charset="0"/>
              <a:buNone/>
            </a:pPr>
            <a:r>
              <a:rPr lang="en-GB" sz="1350" b="1">
                <a:solidFill>
                  <a:srgbClr val="000000"/>
                </a:solidFill>
              </a:rPr>
              <a:t>Perceived product:</a:t>
            </a:r>
            <a:r>
              <a:rPr lang="en-GB" sz="1350">
                <a:solidFill>
                  <a:srgbClr val="000000"/>
                </a:solidFill>
              </a:rPr>
              <a:t> good value for money (</a:t>
            </a:r>
            <a:r>
              <a:rPr lang="en-GB" sz="1350" i="1">
                <a:solidFill>
                  <a:srgbClr val="000000"/>
                </a:solidFill>
              </a:rPr>
              <a:t>depends on your own opinion!</a:t>
            </a:r>
            <a:r>
              <a:rPr lang="en-GB" sz="1350">
                <a:solidFill>
                  <a:srgbClr val="000000"/>
                </a:solidFill>
              </a:rPr>
              <a:t>). Most people who like coffee would say Starbucks is a good brand. </a:t>
            </a:r>
            <a:endParaRPr lang="en-GB" sz="1350" dirty="0">
              <a:solidFill>
                <a:srgbClr val="000000"/>
              </a:solidFill>
            </a:endParaRPr>
          </a:p>
        </p:txBody>
      </p:sp>
      <p:pic>
        <p:nvPicPr>
          <p:cNvPr id="6" name="Picture 2" descr="Environmental charity to receive Starbucks 5p cup charge in UK rollout | UK  Fundraising">
            <a:extLst>
              <a:ext uri="{FF2B5EF4-FFF2-40B4-BE49-F238E27FC236}">
                <a16:creationId xmlns:a16="http://schemas.microsoft.com/office/drawing/2014/main" id="{9A957189-20B0-39B1-F9C7-DC5722D9BA64}"/>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28471" r="9527"/>
          <a:stretch/>
        </p:blipFill>
        <p:spPr bwMode="auto">
          <a:xfrm>
            <a:off x="9365928" y="581139"/>
            <a:ext cx="2125478" cy="2279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7256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Red Triangles">
            <a:extLst>
              <a:ext uri="{FF2B5EF4-FFF2-40B4-BE49-F238E27FC236}">
                <a16:creationId xmlns:a16="http://schemas.microsoft.com/office/drawing/2014/main" id="{7EBCDBD8-A3F2-25B4-BB78-343A85B42978}"/>
              </a:ext>
            </a:extLst>
          </p:cNvPr>
          <p:cNvPicPr>
            <a:picLocks noChangeAspect="1"/>
          </p:cNvPicPr>
          <p:nvPr/>
        </p:nvPicPr>
        <p:blipFill>
          <a:blip r:embed="rId3"/>
          <a:stretch>
            <a:fillRect/>
          </a:stretch>
        </p:blipFill>
        <p:spPr>
          <a:xfrm>
            <a:off x="301152" y="1715240"/>
            <a:ext cx="4358081" cy="2999481"/>
          </a:xfrm>
          <a:prstGeom prst="rect">
            <a:avLst/>
          </a:prstGeom>
        </p:spPr>
      </p:pic>
      <p:sp>
        <p:nvSpPr>
          <p:cNvPr id="2" name="Title 1">
            <a:extLst>
              <a:ext uri="{FF2B5EF4-FFF2-40B4-BE49-F238E27FC236}">
                <a16:creationId xmlns:a16="http://schemas.microsoft.com/office/drawing/2014/main" id="{86C5579D-FC2D-4DF4-9D9F-E26F94CAA6D4}"/>
              </a:ext>
            </a:extLst>
          </p:cNvPr>
          <p:cNvSpPr>
            <a:spLocks noGrp="1"/>
          </p:cNvSpPr>
          <p:nvPr>
            <p:ph type="title"/>
          </p:nvPr>
        </p:nvSpPr>
        <p:spPr>
          <a:xfrm>
            <a:off x="3143672" y="-66471"/>
            <a:ext cx="5904656" cy="2070074"/>
          </a:xfrm>
        </p:spPr>
        <p:txBody>
          <a:bodyPr>
            <a:normAutofit/>
          </a:bodyPr>
          <a:lstStyle/>
          <a:p>
            <a:r>
              <a:rPr lang="en-US" dirty="0"/>
              <a:t>The Psychology of Price:</a:t>
            </a:r>
            <a:br>
              <a:rPr lang="en-US" dirty="0"/>
            </a:br>
            <a:br>
              <a:rPr lang="en-US" dirty="0"/>
            </a:br>
            <a:r>
              <a:rPr lang="en-US" sz="1500" dirty="0">
                <a:solidFill>
                  <a:srgbClr val="FFFFFF"/>
                </a:solidFill>
              </a:rPr>
              <a:t>consumer’s price sensitivity (Blythe, 2014)</a:t>
            </a:r>
          </a:p>
        </p:txBody>
      </p:sp>
      <p:sp>
        <p:nvSpPr>
          <p:cNvPr id="3" name="Content Placeholder 2">
            <a:extLst>
              <a:ext uri="{FF2B5EF4-FFF2-40B4-BE49-F238E27FC236}">
                <a16:creationId xmlns:a16="http://schemas.microsoft.com/office/drawing/2014/main" id="{98835E9D-31C2-4C4D-98C6-96E342C00345}"/>
              </a:ext>
            </a:extLst>
          </p:cNvPr>
          <p:cNvSpPr>
            <a:spLocks noGrp="1"/>
          </p:cNvSpPr>
          <p:nvPr>
            <p:ph idx="1"/>
          </p:nvPr>
        </p:nvSpPr>
        <p:spPr>
          <a:xfrm>
            <a:off x="4837402" y="1762960"/>
            <a:ext cx="3979563" cy="3922976"/>
          </a:xfrm>
          <a:solidFill>
            <a:schemeClr val="tx2">
              <a:lumMod val="50000"/>
            </a:schemeClr>
          </a:solidFill>
        </p:spPr>
        <p:txBody>
          <a:bodyPr anchor="ctr">
            <a:normAutofit/>
          </a:bodyPr>
          <a:lstStyle/>
          <a:p>
            <a:r>
              <a:rPr lang="en-GB" sz="1800" b="1" dirty="0">
                <a:solidFill>
                  <a:schemeClr val="bg1"/>
                </a:solidFill>
              </a:rPr>
              <a:t>Economics</a:t>
            </a:r>
            <a:r>
              <a:rPr lang="en-US" sz="1800" dirty="0">
                <a:solidFill>
                  <a:schemeClr val="bg1"/>
                </a:solidFill>
              </a:rPr>
              <a:t>: </a:t>
            </a:r>
            <a:r>
              <a:rPr lang="en-GB" sz="1800" dirty="0">
                <a:solidFill>
                  <a:schemeClr val="bg1"/>
                </a:solidFill>
              </a:rPr>
              <a:t>Percentage of total expense, Type of consumer, Level of involvement</a:t>
            </a:r>
            <a:endParaRPr lang="en-US" sz="1800" dirty="0">
              <a:solidFill>
                <a:schemeClr val="bg1"/>
              </a:solidFill>
              <a:cs typeface="Calibri"/>
            </a:endParaRPr>
          </a:p>
          <a:p>
            <a:endParaRPr lang="en-GB" sz="1800" b="1" dirty="0">
              <a:solidFill>
                <a:schemeClr val="bg1"/>
              </a:solidFill>
              <a:cs typeface="Calibri"/>
            </a:endParaRPr>
          </a:p>
          <a:p>
            <a:r>
              <a:rPr lang="en-GB" sz="1800" b="1" dirty="0">
                <a:solidFill>
                  <a:schemeClr val="bg1"/>
                </a:solidFill>
              </a:rPr>
              <a:t>Search and Usage</a:t>
            </a:r>
            <a:r>
              <a:rPr lang="en-GB" sz="1800" dirty="0">
                <a:solidFill>
                  <a:schemeClr val="bg1"/>
                </a:solidFill>
              </a:rPr>
              <a:t>:</a:t>
            </a:r>
            <a:r>
              <a:rPr lang="en-GB" sz="1800" b="1" dirty="0">
                <a:solidFill>
                  <a:schemeClr val="bg1"/>
                </a:solidFill>
              </a:rPr>
              <a:t> </a:t>
            </a:r>
            <a:r>
              <a:rPr lang="en-GB" sz="1800" dirty="0">
                <a:solidFill>
                  <a:schemeClr val="bg1"/>
                </a:solidFill>
              </a:rPr>
              <a:t>Cost of information search, Ease of comparing competitive alternatives, Switching costs</a:t>
            </a:r>
            <a:endParaRPr lang="en-US" sz="1800" dirty="0">
              <a:solidFill>
                <a:schemeClr val="bg1"/>
              </a:solidFill>
              <a:cs typeface="Calibri"/>
            </a:endParaRPr>
          </a:p>
          <a:p>
            <a:pPr>
              <a:buNone/>
            </a:pPr>
            <a:endParaRPr lang="en-US" sz="1800" dirty="0">
              <a:solidFill>
                <a:schemeClr val="bg1"/>
              </a:solidFill>
              <a:cs typeface="Calibri"/>
            </a:endParaRPr>
          </a:p>
          <a:p>
            <a:r>
              <a:rPr lang="en-GB" sz="1800" b="1" dirty="0">
                <a:solidFill>
                  <a:schemeClr val="bg1"/>
                </a:solidFill>
              </a:rPr>
              <a:t>Competition</a:t>
            </a:r>
            <a:r>
              <a:rPr lang="en-GB" sz="1800" dirty="0">
                <a:solidFill>
                  <a:schemeClr val="bg1"/>
                </a:solidFill>
              </a:rPr>
              <a:t>:</a:t>
            </a:r>
            <a:r>
              <a:rPr lang="en-GB" sz="1800" b="1" dirty="0">
                <a:solidFill>
                  <a:schemeClr val="bg1"/>
                </a:solidFill>
              </a:rPr>
              <a:t> </a:t>
            </a:r>
            <a:r>
              <a:rPr lang="en-GB" sz="1800" dirty="0">
                <a:solidFill>
                  <a:schemeClr val="bg1"/>
                </a:solidFill>
              </a:rPr>
              <a:t>Differentiation, Perception of Price</a:t>
            </a:r>
            <a:endParaRPr lang="en-US" sz="1800" dirty="0">
              <a:solidFill>
                <a:schemeClr val="bg1"/>
              </a:solidFill>
              <a:cs typeface="Calibri"/>
            </a:endParaRPr>
          </a:p>
          <a:p>
            <a:pPr>
              <a:buNone/>
            </a:pPr>
            <a:endParaRPr lang="en-US" sz="1800" dirty="0"/>
          </a:p>
        </p:txBody>
      </p:sp>
      <p:sp>
        <p:nvSpPr>
          <p:cNvPr id="5" name="TextBox 4">
            <a:extLst>
              <a:ext uri="{FF2B5EF4-FFF2-40B4-BE49-F238E27FC236}">
                <a16:creationId xmlns:a16="http://schemas.microsoft.com/office/drawing/2014/main" id="{AA43C1E6-02F6-317D-C8E4-EA621418E750}"/>
              </a:ext>
            </a:extLst>
          </p:cNvPr>
          <p:cNvSpPr txBox="1"/>
          <p:nvPr/>
        </p:nvSpPr>
        <p:spPr>
          <a:xfrm>
            <a:off x="4834798" y="1072921"/>
            <a:ext cx="4026716" cy="646331"/>
          </a:xfrm>
          <a:prstGeom prst="rect">
            <a:avLst/>
          </a:prstGeom>
          <a:noFill/>
        </p:spPr>
        <p:txBody>
          <a:bodyPr wrap="square">
            <a:spAutoFit/>
          </a:bodyPr>
          <a:lstStyle/>
          <a:p>
            <a:pPr defTabSz="457200"/>
            <a:r>
              <a:rPr lang="en-US" dirty="0">
                <a:solidFill>
                  <a:prstClr val="black"/>
                </a:solidFill>
                <a:latin typeface="Calibri" panose="020F0502020204030204"/>
              </a:rPr>
              <a:t>3 key factors affect consumer’s price sensitivity (Blythe, 2014)</a:t>
            </a:r>
            <a:endParaRPr lang="en-GB" dirty="0">
              <a:solidFill>
                <a:prstClr val="black"/>
              </a:solidFill>
              <a:latin typeface="Calibri" panose="020F0502020204030204"/>
            </a:endParaRPr>
          </a:p>
        </p:txBody>
      </p:sp>
      <p:pic>
        <p:nvPicPr>
          <p:cNvPr id="6" name="Picture 5">
            <a:extLst>
              <a:ext uri="{FF2B5EF4-FFF2-40B4-BE49-F238E27FC236}">
                <a16:creationId xmlns:a16="http://schemas.microsoft.com/office/drawing/2014/main" id="{83FB8654-1679-90C4-546C-CC9DB49F7A11}"/>
              </a:ext>
            </a:extLst>
          </p:cNvPr>
          <p:cNvPicPr>
            <a:picLocks noChangeAspect="1"/>
          </p:cNvPicPr>
          <p:nvPr/>
        </p:nvPicPr>
        <p:blipFill>
          <a:blip r:embed="rId4"/>
          <a:stretch>
            <a:fillRect/>
          </a:stretch>
        </p:blipFill>
        <p:spPr>
          <a:xfrm>
            <a:off x="297509" y="2285174"/>
            <a:ext cx="4094169" cy="1685834"/>
          </a:xfrm>
          <a:prstGeom prst="rect">
            <a:avLst/>
          </a:prstGeom>
        </p:spPr>
      </p:pic>
      <p:pic>
        <p:nvPicPr>
          <p:cNvPr id="7" name="Picture 4" descr="Background pattern&#10;&#10;Description automatically generated">
            <a:extLst>
              <a:ext uri="{FF2B5EF4-FFF2-40B4-BE49-F238E27FC236}">
                <a16:creationId xmlns:a16="http://schemas.microsoft.com/office/drawing/2014/main" id="{C56A5515-A51E-2147-D0E6-49FE37894E88}"/>
              </a:ext>
            </a:extLst>
          </p:cNvPr>
          <p:cNvPicPr>
            <a:picLocks noChangeAspect="1"/>
          </p:cNvPicPr>
          <p:nvPr/>
        </p:nvPicPr>
        <p:blipFill>
          <a:blip r:embed="rId5"/>
          <a:stretch>
            <a:fillRect/>
          </a:stretch>
        </p:blipFill>
        <p:spPr>
          <a:xfrm>
            <a:off x="1522289" y="6208069"/>
            <a:ext cx="9173109" cy="649167"/>
          </a:xfrm>
          <a:prstGeom prst="rect">
            <a:avLst/>
          </a:prstGeom>
        </p:spPr>
      </p:pic>
      <p:sp>
        <p:nvSpPr>
          <p:cNvPr id="4" name="Rectangle 3">
            <a:extLst>
              <a:ext uri="{FF2B5EF4-FFF2-40B4-BE49-F238E27FC236}">
                <a16:creationId xmlns:a16="http://schemas.microsoft.com/office/drawing/2014/main" id="{CBA2138E-BB88-6CCD-2C3A-BCA5D5591B7E}"/>
              </a:ext>
            </a:extLst>
          </p:cNvPr>
          <p:cNvSpPr txBox="1">
            <a:spLocks noChangeArrowheads="1"/>
          </p:cNvSpPr>
          <p:nvPr/>
        </p:nvSpPr>
        <p:spPr>
          <a:xfrm>
            <a:off x="8810633" y="2186706"/>
            <a:ext cx="3442328" cy="3490482"/>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500" b="1"/>
              <a:t>Psychological pricing: </a:t>
            </a:r>
            <a:r>
              <a:rPr lang="en-GB" sz="1500"/>
              <a:t>is £9.99 cheaper than £10?</a:t>
            </a:r>
            <a:endParaRPr lang="en-GB" sz="1500">
              <a:cs typeface="Calibri"/>
            </a:endParaRPr>
          </a:p>
          <a:p>
            <a:pPr lvl="1"/>
            <a:endParaRPr lang="en-GB" sz="1500">
              <a:cs typeface="Calibri"/>
            </a:endParaRPr>
          </a:p>
          <a:p>
            <a:pPr marL="0" indent="0">
              <a:buFont typeface="Arial" panose="020B0604020202020204" pitchFamily="34" charset="0"/>
              <a:buNone/>
            </a:pPr>
            <a:r>
              <a:rPr lang="en-GB" sz="1500" b="1"/>
              <a:t>Loss leaders: </a:t>
            </a:r>
            <a:r>
              <a:rPr lang="en-GB" sz="1500"/>
              <a:t>a bargain draws customers in</a:t>
            </a:r>
            <a:endParaRPr lang="en-GB" sz="1500">
              <a:cs typeface="Calibri"/>
            </a:endParaRPr>
          </a:p>
          <a:p>
            <a:pPr lvl="1"/>
            <a:endParaRPr lang="en-GB" sz="1500">
              <a:cs typeface="Calibri"/>
            </a:endParaRPr>
          </a:p>
          <a:p>
            <a:pPr marL="0" indent="0">
              <a:buFont typeface="Arial" panose="020B0604020202020204" pitchFamily="34" charset="0"/>
              <a:buNone/>
            </a:pPr>
            <a:r>
              <a:rPr lang="en-GB" sz="1500" b="1"/>
              <a:t>Promotional pricing and discounts: </a:t>
            </a:r>
            <a:r>
              <a:rPr lang="en-GB" sz="1500"/>
              <a:t>sales promotion</a:t>
            </a:r>
            <a:endParaRPr lang="en-GB" sz="1500" b="1">
              <a:cs typeface="Calibri"/>
            </a:endParaRPr>
          </a:p>
          <a:p>
            <a:pPr marL="0" indent="0">
              <a:buFont typeface="Arial" panose="020B0604020202020204" pitchFamily="34" charset="0"/>
              <a:buNone/>
            </a:pPr>
            <a:endParaRPr lang="en-GB" sz="1500" b="1" dirty="0"/>
          </a:p>
        </p:txBody>
      </p:sp>
    </p:spTree>
    <p:extLst>
      <p:ext uri="{BB962C8B-B14F-4D97-AF65-F5344CB8AC3E}">
        <p14:creationId xmlns:p14="http://schemas.microsoft.com/office/powerpoint/2010/main" val="41171358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Digital rendering of a coloured world map">
            <a:extLst>
              <a:ext uri="{FF2B5EF4-FFF2-40B4-BE49-F238E27FC236}">
                <a16:creationId xmlns:a16="http://schemas.microsoft.com/office/drawing/2014/main" id="{19A509DB-F8FC-C5B9-C10F-FAD4BFF25BD4}"/>
              </a:ext>
            </a:extLst>
          </p:cNvPr>
          <p:cNvPicPr>
            <a:picLocks noChangeAspect="1"/>
          </p:cNvPicPr>
          <p:nvPr/>
        </p:nvPicPr>
        <p:blipFill>
          <a:blip r:embed="rId3"/>
          <a:stretch>
            <a:fillRect/>
          </a:stretch>
        </p:blipFill>
        <p:spPr>
          <a:xfrm>
            <a:off x="1746309" y="2090"/>
            <a:ext cx="8825217" cy="6130271"/>
          </a:xfrm>
          <a:prstGeom prst="rect">
            <a:avLst/>
          </a:pr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1926250" y="430747"/>
            <a:ext cx="8354891" cy="1234547"/>
          </a:xfrm>
        </p:spPr>
        <p:txBody>
          <a:bodyPr vert="horz" lIns="91440" tIns="45720" rIns="91440" bIns="45720" rtlCol="0" anchor="b">
            <a:normAutofit/>
          </a:bodyPr>
          <a:lstStyle/>
          <a:p>
            <a:pPr algn="ctr"/>
            <a:r>
              <a:rPr lang="en-US" b="1" kern="1200" dirty="0">
                <a:solidFill>
                  <a:schemeClr val="bg1"/>
                </a:solidFill>
                <a:highlight>
                  <a:srgbClr val="808080"/>
                </a:highlight>
                <a:latin typeface="+mj-lt"/>
                <a:ea typeface="+mj-ea"/>
                <a:cs typeface="+mj-cs"/>
              </a:rPr>
              <a:t>Place</a:t>
            </a:r>
            <a:br>
              <a:rPr lang="en-US" sz="2900" dirty="0"/>
            </a:br>
            <a:endParaRPr lang="en-US" sz="2900">
              <a:solidFill>
                <a:schemeClr val="bg1"/>
              </a:solidFill>
            </a:endParaRPr>
          </a:p>
        </p:txBody>
      </p:sp>
      <p:pic>
        <p:nvPicPr>
          <p:cNvPr id="5" name="Picture 4">
            <a:extLst>
              <a:ext uri="{FF2B5EF4-FFF2-40B4-BE49-F238E27FC236}">
                <a16:creationId xmlns:a16="http://schemas.microsoft.com/office/drawing/2014/main" id="{D11FA574-4B1B-9856-1D71-D150E406F13A}"/>
              </a:ext>
            </a:extLst>
          </p:cNvPr>
          <p:cNvPicPr>
            <a:picLocks noChangeAspect="1"/>
          </p:cNvPicPr>
          <p:nvPr/>
        </p:nvPicPr>
        <p:blipFill>
          <a:blip r:embed="rId4"/>
          <a:stretch>
            <a:fillRect/>
          </a:stretch>
        </p:blipFill>
        <p:spPr>
          <a:xfrm>
            <a:off x="2864353" y="2631035"/>
            <a:ext cx="6463293" cy="2920809"/>
          </a:xfrm>
          <a:prstGeom prst="rect">
            <a:avLst/>
          </a:prstGeom>
        </p:spPr>
      </p:pic>
      <p:sp>
        <p:nvSpPr>
          <p:cNvPr id="6" name="TextBox 5">
            <a:extLst>
              <a:ext uri="{FF2B5EF4-FFF2-40B4-BE49-F238E27FC236}">
                <a16:creationId xmlns:a16="http://schemas.microsoft.com/office/drawing/2014/main" id="{56BD128E-5746-2A77-BDD5-CA696543ED84}"/>
              </a:ext>
            </a:extLst>
          </p:cNvPr>
          <p:cNvSpPr txBox="1"/>
          <p:nvPr/>
        </p:nvSpPr>
        <p:spPr>
          <a:xfrm>
            <a:off x="7964073" y="5182512"/>
            <a:ext cx="792088" cy="369332"/>
          </a:xfrm>
          <a:prstGeom prst="rect">
            <a:avLst/>
          </a:prstGeom>
          <a:solidFill>
            <a:schemeClr val="bg1"/>
          </a:solidFill>
        </p:spPr>
        <p:txBody>
          <a:bodyPr wrap="square" rtlCol="0">
            <a:spAutoFit/>
          </a:bodyPr>
          <a:lstStyle/>
          <a:p>
            <a:endParaRPr lang="en-GB" dirty="0"/>
          </a:p>
        </p:txBody>
      </p:sp>
      <p:pic>
        <p:nvPicPr>
          <p:cNvPr id="4" name="Picture 4" descr="Background pattern&#10;&#10;Description automatically generated">
            <a:extLst>
              <a:ext uri="{FF2B5EF4-FFF2-40B4-BE49-F238E27FC236}">
                <a16:creationId xmlns:a16="http://schemas.microsoft.com/office/drawing/2014/main" id="{821EA239-4AAA-B8C9-89CA-0F482173EDCF}"/>
              </a:ext>
            </a:extLst>
          </p:cNvPr>
          <p:cNvPicPr>
            <a:picLocks noChangeAspect="1"/>
          </p:cNvPicPr>
          <p:nvPr/>
        </p:nvPicPr>
        <p:blipFill>
          <a:blip r:embed="rId5"/>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42627620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000000"/>
              </a:solidFill>
              <a:latin typeface="Calibri" panose="020F0502020204030204"/>
            </a:endParaRPr>
          </a:p>
        </p:txBody>
      </p:sp>
      <p:pic>
        <p:nvPicPr>
          <p:cNvPr id="8" name="Picture 7" descr="Colourful carved figures of humans">
            <a:extLst>
              <a:ext uri="{FF2B5EF4-FFF2-40B4-BE49-F238E27FC236}">
                <a16:creationId xmlns:a16="http://schemas.microsoft.com/office/drawing/2014/main" id="{AD77BC99-0B28-82CE-11AD-AC67146ADD62}"/>
              </a:ext>
            </a:extLst>
          </p:cNvPr>
          <p:cNvPicPr>
            <a:picLocks noChangeAspect="1"/>
          </p:cNvPicPr>
          <p:nvPr/>
        </p:nvPicPr>
        <p:blipFill rotWithShape="1">
          <a:blip r:embed="rId2">
            <a:alphaModFix amt="60000"/>
          </a:blip>
          <a:srcRect l="2908" r="2095" b="-10"/>
          <a:stretch/>
        </p:blipFill>
        <p:spPr>
          <a:xfrm>
            <a:off x="1524020" y="10"/>
            <a:ext cx="9143980" cy="6857990"/>
          </a:xfrm>
          <a:prstGeom prst="rect">
            <a:avLst/>
          </a:prstGeom>
        </p:spPr>
      </p:pic>
      <p:sp>
        <p:nvSpPr>
          <p:cNvPr id="2" name="Title 1">
            <a:extLst>
              <a:ext uri="{FF2B5EF4-FFF2-40B4-BE49-F238E27FC236}">
                <a16:creationId xmlns:a16="http://schemas.microsoft.com/office/drawing/2014/main" id="{E4CB9A20-8A28-4E62-B23B-124999EEE594}"/>
              </a:ext>
            </a:extLst>
          </p:cNvPr>
          <p:cNvSpPr>
            <a:spLocks noGrp="1"/>
          </p:cNvSpPr>
          <p:nvPr>
            <p:ph type="title"/>
          </p:nvPr>
        </p:nvSpPr>
        <p:spPr>
          <a:xfrm>
            <a:off x="2152650" y="1671569"/>
            <a:ext cx="3116869" cy="4072044"/>
          </a:xfrm>
        </p:spPr>
        <p:txBody>
          <a:bodyPr vert="horz" lIns="91440" tIns="45720" rIns="91440" bIns="45720" rtlCol="0" anchor="t">
            <a:normAutofit/>
          </a:bodyPr>
          <a:lstStyle/>
          <a:p>
            <a:r>
              <a:rPr lang="en-US">
                <a:solidFill>
                  <a:srgbClr val="FFFFFF"/>
                </a:solidFill>
              </a:rPr>
              <a:t>Objectives of promotion:</a:t>
            </a:r>
          </a:p>
        </p:txBody>
      </p:sp>
      <p:sp>
        <p:nvSpPr>
          <p:cNvPr id="6" name="TextBox 5">
            <a:extLst>
              <a:ext uri="{FF2B5EF4-FFF2-40B4-BE49-F238E27FC236}">
                <a16:creationId xmlns:a16="http://schemas.microsoft.com/office/drawing/2014/main" id="{C5D8618F-F8A5-41AF-8384-824E18E8B5EF}"/>
              </a:ext>
            </a:extLst>
          </p:cNvPr>
          <p:cNvSpPr txBox="1"/>
          <p:nvPr/>
        </p:nvSpPr>
        <p:spPr>
          <a:xfrm>
            <a:off x="5413913" y="1671569"/>
            <a:ext cx="4625436" cy="4072044"/>
          </a:xfrm>
          <a:prstGeom prst="rect">
            <a:avLst/>
          </a:prstGeom>
          <a:solidFill>
            <a:schemeClr val="tx1">
              <a:lumMod val="50000"/>
              <a:lumOff val="50000"/>
            </a:schemeClr>
          </a:solidFill>
        </p:spPr>
        <p:txBody>
          <a:bodyPr vert="horz" lIns="91440" tIns="45720" rIns="91440" bIns="45720" rtlCol="0">
            <a:normAutofit/>
          </a:bodyPr>
          <a:lstStyle/>
          <a:p>
            <a:pPr indent="-228600">
              <a:lnSpc>
                <a:spcPct val="90000"/>
              </a:lnSpc>
              <a:spcAft>
                <a:spcPts val="450"/>
              </a:spcAft>
              <a:buFont typeface="Arial" panose="020B0604020202020204" pitchFamily="34" charset="0"/>
              <a:buChar char="•"/>
            </a:pPr>
            <a:r>
              <a:rPr lang="en-US" sz="1300" b="1">
                <a:solidFill>
                  <a:srgbClr val="FFFFFF"/>
                </a:solidFill>
                <a:latin typeface="Calibri" panose="020F0502020204030204"/>
              </a:rPr>
              <a:t>Change consumer psychology:</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differentiate, reinforce, inform, persuade DRIP (Fill, 2011) </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change/reinforce attitudes</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get into purchase consideration set</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create brand awareness</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build brand image</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re-position the brand</a:t>
            </a:r>
          </a:p>
          <a:p>
            <a:pPr marL="257175" indent="-228600">
              <a:lnSpc>
                <a:spcPct val="90000"/>
              </a:lnSpc>
              <a:spcAft>
                <a:spcPts val="450"/>
              </a:spcAft>
              <a:buFont typeface="Arial" panose="020B0604020202020204" pitchFamily="34" charset="0"/>
              <a:buChar char="•"/>
            </a:pPr>
            <a:endParaRPr lang="en-US" sz="1300">
              <a:solidFill>
                <a:srgbClr val="FFFFFF"/>
              </a:solidFill>
              <a:latin typeface="Calibri" panose="020F0502020204030204"/>
            </a:endParaRPr>
          </a:p>
          <a:p>
            <a:pPr indent="-228600">
              <a:lnSpc>
                <a:spcPct val="90000"/>
              </a:lnSpc>
              <a:spcAft>
                <a:spcPts val="450"/>
              </a:spcAft>
              <a:buFont typeface="Arial" panose="020B0604020202020204" pitchFamily="34" charset="0"/>
              <a:buChar char="•"/>
            </a:pPr>
            <a:r>
              <a:rPr lang="en-US" sz="1300" b="1">
                <a:solidFill>
                  <a:srgbClr val="FFFFFF"/>
                </a:solidFill>
                <a:latin typeface="Calibri" panose="020F0502020204030204"/>
              </a:rPr>
              <a:t>Change consumer purchasing behaviour:</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stimulate trial </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regain lost customers</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increase usage</a:t>
            </a:r>
          </a:p>
          <a:p>
            <a:pPr marL="257175" indent="-228600">
              <a:lnSpc>
                <a:spcPct val="90000"/>
              </a:lnSpc>
              <a:spcAft>
                <a:spcPts val="450"/>
              </a:spcAft>
              <a:buFont typeface="Arial" panose="020B0604020202020204" pitchFamily="34" charset="0"/>
              <a:buChar char="•"/>
            </a:pPr>
            <a:endParaRPr lang="en-US" sz="1300">
              <a:solidFill>
                <a:srgbClr val="FFFFFF"/>
              </a:solidFill>
              <a:latin typeface="Calibri" panose="020F0502020204030204"/>
            </a:endParaRPr>
          </a:p>
          <a:p>
            <a:pPr indent="-228600">
              <a:lnSpc>
                <a:spcPct val="90000"/>
              </a:lnSpc>
              <a:spcAft>
                <a:spcPts val="450"/>
              </a:spcAft>
              <a:buFont typeface="Arial" panose="020B0604020202020204" pitchFamily="34" charset="0"/>
              <a:buChar char="•"/>
            </a:pPr>
            <a:r>
              <a:rPr lang="en-US" sz="1300" b="1">
                <a:solidFill>
                  <a:srgbClr val="FFFFFF"/>
                </a:solidFill>
                <a:latin typeface="Calibri" panose="020F0502020204030204"/>
              </a:rPr>
              <a:t>Other objectives:</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break into new market</a:t>
            </a:r>
          </a:p>
          <a:p>
            <a:pPr marL="257175" indent="-228600">
              <a:lnSpc>
                <a:spcPct val="90000"/>
              </a:lnSpc>
              <a:spcAft>
                <a:spcPts val="450"/>
              </a:spcAft>
              <a:buFont typeface="Arial" panose="020B0604020202020204" pitchFamily="34" charset="0"/>
              <a:buChar char="•"/>
            </a:pPr>
            <a:r>
              <a:rPr lang="en-US" sz="1300">
                <a:solidFill>
                  <a:srgbClr val="FFFFFF"/>
                </a:solidFill>
                <a:latin typeface="Calibri" panose="020F0502020204030204"/>
              </a:rPr>
              <a:t>obtain information about consumers</a:t>
            </a:r>
          </a:p>
        </p:txBody>
      </p:sp>
    </p:spTree>
    <p:extLst>
      <p:ext uri="{BB962C8B-B14F-4D97-AF65-F5344CB8AC3E}">
        <p14:creationId xmlns:p14="http://schemas.microsoft.com/office/powerpoint/2010/main" val="16716289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752" y="210210"/>
            <a:ext cx="2919549" cy="3286941"/>
          </a:xfrm>
        </p:spPr>
        <p:txBody>
          <a:bodyPr anchor="ctr">
            <a:normAutofit/>
          </a:bodyPr>
          <a:lstStyle/>
          <a:p>
            <a:r>
              <a:rPr lang="en-GB" sz="4050" dirty="0"/>
              <a:t>People:</a:t>
            </a:r>
          </a:p>
        </p:txBody>
      </p:sp>
      <p:sp>
        <p:nvSpPr>
          <p:cNvPr id="3" name="Content Placeholder 2"/>
          <p:cNvSpPr>
            <a:spLocks noGrp="1"/>
          </p:cNvSpPr>
          <p:nvPr>
            <p:ph idx="1"/>
          </p:nvPr>
        </p:nvSpPr>
        <p:spPr>
          <a:xfrm>
            <a:off x="2280106" y="0"/>
            <a:ext cx="5529813" cy="4021694"/>
          </a:xfrm>
        </p:spPr>
        <p:txBody>
          <a:bodyPr anchor="ctr">
            <a:normAutofit/>
          </a:bodyPr>
          <a:lstStyle/>
          <a:p>
            <a:pPr marL="0" indent="0">
              <a:buNone/>
            </a:pPr>
            <a:r>
              <a:rPr lang="en-US" sz="1500" dirty="0"/>
              <a:t>People considers the employees of the organization and their role in service delivery. </a:t>
            </a:r>
            <a:r>
              <a:rPr lang="en-GB" sz="1500" dirty="0"/>
              <a:t>Employees control multiple touchpoints with consumers, meaning they are key to creating competitive advantage. </a:t>
            </a:r>
            <a:endParaRPr lang="en-GB" sz="1500" u="sng" dirty="0"/>
          </a:p>
          <a:p>
            <a:pPr marL="0" indent="0">
              <a:buNone/>
            </a:pPr>
            <a:endParaRPr lang="en-GB" sz="1500" dirty="0"/>
          </a:p>
          <a:p>
            <a:pPr marL="0" indent="0">
              <a:buNone/>
            </a:pPr>
            <a:r>
              <a:rPr lang="en-GB" sz="1500" dirty="0"/>
              <a:t>People need to be:</a:t>
            </a:r>
          </a:p>
          <a:p>
            <a:r>
              <a:rPr lang="en-GB" sz="1350" dirty="0"/>
              <a:t>Competent, friendly, and understanding of consumers’ needs.</a:t>
            </a:r>
          </a:p>
          <a:p>
            <a:r>
              <a:rPr lang="en-GB" sz="1350" dirty="0"/>
              <a:t>Trained in customer service (where possible)</a:t>
            </a:r>
          </a:p>
          <a:p>
            <a:r>
              <a:rPr lang="en-GB" sz="1350" dirty="0"/>
              <a:t>Given the confidence and ability to solve customers needs  </a:t>
            </a:r>
          </a:p>
        </p:txBody>
      </p:sp>
      <p:pic>
        <p:nvPicPr>
          <p:cNvPr id="5" name="Picture 4" descr="Background pattern&#10;&#10;Description automatically generated">
            <a:extLst>
              <a:ext uri="{FF2B5EF4-FFF2-40B4-BE49-F238E27FC236}">
                <a16:creationId xmlns:a16="http://schemas.microsoft.com/office/drawing/2014/main" id="{F3541966-59F6-635E-A5B8-E385D7041975}"/>
              </a:ext>
            </a:extLst>
          </p:cNvPr>
          <p:cNvPicPr>
            <a:picLocks noChangeAspect="1"/>
          </p:cNvPicPr>
          <p:nvPr/>
        </p:nvPicPr>
        <p:blipFill>
          <a:blip r:embed="rId2"/>
          <a:stretch>
            <a:fillRect/>
          </a:stretch>
        </p:blipFill>
        <p:spPr>
          <a:xfrm>
            <a:off x="1522289" y="6208069"/>
            <a:ext cx="9173109" cy="649167"/>
          </a:xfrm>
          <a:prstGeom prst="rect">
            <a:avLst/>
          </a:prstGeom>
        </p:spPr>
      </p:pic>
      <p:graphicFrame>
        <p:nvGraphicFramePr>
          <p:cNvPr id="4" name="Content Placeholder 3">
            <a:extLst>
              <a:ext uri="{FF2B5EF4-FFF2-40B4-BE49-F238E27FC236}">
                <a16:creationId xmlns:a16="http://schemas.microsoft.com/office/drawing/2014/main" id="{68EB6FD2-52DF-B4C3-DB09-02563BF04B32}"/>
              </a:ext>
            </a:extLst>
          </p:cNvPr>
          <p:cNvGraphicFramePr>
            <a:graphicFrameLocks/>
          </p:cNvGraphicFramePr>
          <p:nvPr>
            <p:extLst>
              <p:ext uri="{D42A27DB-BD31-4B8C-83A1-F6EECF244321}">
                <p14:modId xmlns:p14="http://schemas.microsoft.com/office/powerpoint/2010/main" val="1434791531"/>
              </p:ext>
            </p:extLst>
          </p:nvPr>
        </p:nvGraphicFramePr>
        <p:xfrm>
          <a:off x="2165493" y="3103141"/>
          <a:ext cx="7886700" cy="3223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4800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01BB-9C14-4B11-A390-60865B05E8BB}"/>
              </a:ext>
            </a:extLst>
          </p:cNvPr>
          <p:cNvSpPr>
            <a:spLocks noGrp="1"/>
          </p:cNvSpPr>
          <p:nvPr>
            <p:ph type="title"/>
          </p:nvPr>
        </p:nvSpPr>
        <p:spPr/>
        <p:txBody>
          <a:bodyPr/>
          <a:lstStyle/>
          <a:p>
            <a:r>
              <a:rPr lang="en-GB" dirty="0"/>
              <a:t>Process</a:t>
            </a:r>
          </a:p>
        </p:txBody>
      </p:sp>
      <p:graphicFrame>
        <p:nvGraphicFramePr>
          <p:cNvPr id="4" name="Diagram 3">
            <a:extLst>
              <a:ext uri="{FF2B5EF4-FFF2-40B4-BE49-F238E27FC236}">
                <a16:creationId xmlns:a16="http://schemas.microsoft.com/office/drawing/2014/main" id="{A9FAC79E-32E6-4095-AA6C-9231A0F6649F}"/>
              </a:ext>
            </a:extLst>
          </p:cNvPr>
          <p:cNvGraphicFramePr/>
          <p:nvPr/>
        </p:nvGraphicFramePr>
        <p:xfrm>
          <a:off x="6311373" y="2335698"/>
          <a:ext cx="3559453" cy="16458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Rounded Corners 4">
            <a:extLst>
              <a:ext uri="{FF2B5EF4-FFF2-40B4-BE49-F238E27FC236}">
                <a16:creationId xmlns:a16="http://schemas.microsoft.com/office/drawing/2014/main" id="{623F5423-721D-4C7F-88A3-CB4BE8422B83}"/>
              </a:ext>
            </a:extLst>
          </p:cNvPr>
          <p:cNvSpPr/>
          <p:nvPr/>
        </p:nvSpPr>
        <p:spPr>
          <a:xfrm>
            <a:off x="7445003" y="1903650"/>
            <a:ext cx="2425823" cy="332891"/>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350" dirty="0"/>
              <a:t>What the customer sees</a:t>
            </a:r>
          </a:p>
        </p:txBody>
      </p:sp>
      <p:sp>
        <p:nvSpPr>
          <p:cNvPr id="6" name="Content Placeholder 2">
            <a:extLst>
              <a:ext uri="{FF2B5EF4-FFF2-40B4-BE49-F238E27FC236}">
                <a16:creationId xmlns:a16="http://schemas.microsoft.com/office/drawing/2014/main" id="{33419446-5488-6955-7323-7FBF8E5FF592}"/>
              </a:ext>
            </a:extLst>
          </p:cNvPr>
          <p:cNvSpPr txBox="1">
            <a:spLocks/>
          </p:cNvSpPr>
          <p:nvPr/>
        </p:nvSpPr>
        <p:spPr>
          <a:xfrm>
            <a:off x="1955092" y="1240410"/>
            <a:ext cx="3945636" cy="4492846"/>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t>Processes need to be:</a:t>
            </a:r>
          </a:p>
          <a:p>
            <a:r>
              <a:rPr lang="en-GB" sz="1425" dirty="0"/>
              <a:t>Consistent </a:t>
            </a:r>
            <a:r>
              <a:rPr lang="en-GB" sz="1425" i="1" dirty="0"/>
              <a:t>(people need to know what to expect)</a:t>
            </a:r>
          </a:p>
          <a:p>
            <a:r>
              <a:rPr lang="en-GB" sz="1425" dirty="0"/>
              <a:t>Easy to navigate </a:t>
            </a:r>
            <a:r>
              <a:rPr lang="en-GB" sz="1425" i="1" dirty="0"/>
              <a:t>(confusing processes are bad for employees or customers)</a:t>
            </a:r>
          </a:p>
          <a:p>
            <a:pPr marL="0" indent="0">
              <a:buNone/>
            </a:pPr>
            <a:endParaRPr lang="en-US" sz="1800" dirty="0"/>
          </a:p>
          <a:p>
            <a:pPr marL="0" indent="0">
              <a:buNone/>
            </a:pPr>
            <a:r>
              <a:rPr lang="en-US" sz="1800" dirty="0"/>
              <a:t>Processes differ for each </a:t>
            </a:r>
            <a:r>
              <a:rPr lang="en-GB" sz="1800" dirty="0"/>
              <a:t>organisation</a:t>
            </a:r>
            <a:r>
              <a:rPr lang="en-US" sz="1800" dirty="0"/>
              <a:t>, but all need improvement following:</a:t>
            </a:r>
          </a:p>
          <a:p>
            <a:r>
              <a:rPr lang="en-GB" sz="1425" dirty="0"/>
              <a:t>New product or service offerings </a:t>
            </a:r>
            <a:r>
              <a:rPr lang="en-GB" sz="1425" i="1" dirty="0"/>
              <a:t>(from the organisation, or competitors)</a:t>
            </a:r>
          </a:p>
          <a:p>
            <a:r>
              <a:rPr lang="en-GB" sz="1425" dirty="0"/>
              <a:t>Changes in customers’ needs</a:t>
            </a:r>
          </a:p>
          <a:p>
            <a:r>
              <a:rPr lang="en-GB" sz="1425" dirty="0"/>
              <a:t>New technology </a:t>
            </a:r>
          </a:p>
          <a:p>
            <a:r>
              <a:rPr lang="en-GB" sz="1425" dirty="0"/>
              <a:t>New processes in other parts of the chain</a:t>
            </a:r>
            <a:endParaRPr lang="en-US" sz="1425" dirty="0"/>
          </a:p>
        </p:txBody>
      </p:sp>
      <p:sp>
        <p:nvSpPr>
          <p:cNvPr id="8" name="TextBox 7">
            <a:extLst>
              <a:ext uri="{FF2B5EF4-FFF2-40B4-BE49-F238E27FC236}">
                <a16:creationId xmlns:a16="http://schemas.microsoft.com/office/drawing/2014/main" id="{A6C636D5-E790-ED63-9707-13C8BF12B928}"/>
              </a:ext>
            </a:extLst>
          </p:cNvPr>
          <p:cNvSpPr txBox="1"/>
          <p:nvPr/>
        </p:nvSpPr>
        <p:spPr>
          <a:xfrm>
            <a:off x="7942227" y="4099912"/>
            <a:ext cx="4589362" cy="369332"/>
          </a:xfrm>
          <a:prstGeom prst="rect">
            <a:avLst/>
          </a:prstGeom>
          <a:noFill/>
        </p:spPr>
        <p:txBody>
          <a:bodyPr wrap="square">
            <a:spAutoFit/>
          </a:bodyPr>
          <a:lstStyle/>
          <a:p>
            <a:r>
              <a:rPr lang="en-GB" dirty="0"/>
              <a:t>(Blythe, 2014).</a:t>
            </a:r>
          </a:p>
        </p:txBody>
      </p:sp>
      <p:pic>
        <p:nvPicPr>
          <p:cNvPr id="28" name="Picture 4" descr="Background pattern&#10;&#10;Description automatically generated">
            <a:extLst>
              <a:ext uri="{FF2B5EF4-FFF2-40B4-BE49-F238E27FC236}">
                <a16:creationId xmlns:a16="http://schemas.microsoft.com/office/drawing/2014/main" id="{532990C6-31A7-5DC5-8792-3731969D9E8C}"/>
              </a:ext>
            </a:extLst>
          </p:cNvPr>
          <p:cNvPicPr>
            <a:picLocks noChangeAspect="1"/>
          </p:cNvPicPr>
          <p:nvPr/>
        </p:nvPicPr>
        <p:blipFill>
          <a:blip r:embed="rId7"/>
          <a:stretch>
            <a:fillRect/>
          </a:stretch>
        </p:blipFill>
        <p:spPr>
          <a:xfrm>
            <a:off x="1522289" y="6208069"/>
            <a:ext cx="9173109" cy="649167"/>
          </a:xfrm>
          <a:prstGeom prst="rect">
            <a:avLst/>
          </a:prstGeom>
        </p:spPr>
      </p:pic>
      <p:pic>
        <p:nvPicPr>
          <p:cNvPr id="30" name="Picture 29" descr="Background pattern&#10;&#10;Description automatically generated">
            <a:extLst>
              <a:ext uri="{FF2B5EF4-FFF2-40B4-BE49-F238E27FC236}">
                <a16:creationId xmlns:a16="http://schemas.microsoft.com/office/drawing/2014/main" id="{6C0F9560-B0FD-14C4-1F11-92EE3084BF29}"/>
              </a:ext>
            </a:extLst>
          </p:cNvPr>
          <p:cNvPicPr>
            <a:picLocks noChangeAspect="1"/>
          </p:cNvPicPr>
          <p:nvPr/>
        </p:nvPicPr>
        <p:blipFill>
          <a:blip r:embed="rId7"/>
          <a:stretch>
            <a:fillRect/>
          </a:stretch>
        </p:blipFill>
        <p:spPr>
          <a:xfrm>
            <a:off x="1674689" y="6360469"/>
            <a:ext cx="9173109" cy="649167"/>
          </a:xfrm>
          <a:prstGeom prst="rect">
            <a:avLst/>
          </a:prstGeom>
        </p:spPr>
      </p:pic>
    </p:spTree>
    <p:extLst>
      <p:ext uri="{BB962C8B-B14F-4D97-AF65-F5344CB8AC3E}">
        <p14:creationId xmlns:p14="http://schemas.microsoft.com/office/powerpoint/2010/main" val="2524107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2171273" y="1616253"/>
            <a:ext cx="2562119" cy="3596556"/>
          </a:xfrm>
        </p:spPr>
        <p:txBody>
          <a:bodyPr>
            <a:normAutofit/>
          </a:bodyPr>
          <a:lstStyle/>
          <a:p>
            <a:r>
              <a:rPr lang="en-GB" sz="2700" dirty="0"/>
              <a:t>Physical evidence/</a:t>
            </a:r>
            <a:br>
              <a:rPr lang="en-GB" sz="2700" dirty="0"/>
            </a:br>
            <a:r>
              <a:rPr lang="en-GB" sz="2700" dirty="0"/>
              <a:t>environment</a:t>
            </a:r>
            <a:br>
              <a:rPr lang="en-GB" sz="2100" dirty="0"/>
            </a:br>
            <a:br>
              <a:rPr lang="en-GB" sz="2100" dirty="0"/>
            </a:br>
            <a:r>
              <a:rPr lang="en-US" sz="1800" dirty="0"/>
              <a:t>Almost all services will leave physical evidence that a transaction has taken place, even if the bulk of what the consumer is paying for is intangible. Examples</a:t>
            </a:r>
            <a:r>
              <a:rPr lang="en-US" sz="1800" dirty="0">
                <a:solidFill>
                  <a:srgbClr val="FFFFFF"/>
                </a:solidFill>
              </a:rPr>
              <a:t> include:</a:t>
            </a:r>
            <a:endParaRPr lang="en-GB" sz="2100" dirty="0">
              <a:solidFill>
                <a:srgbClr val="FFFFFF"/>
              </a:solidFill>
            </a:endParaRPr>
          </a:p>
        </p:txBody>
      </p:sp>
      <p:graphicFrame>
        <p:nvGraphicFramePr>
          <p:cNvPr id="12" name="Content Placeholder 2">
            <a:extLst>
              <a:ext uri="{FF2B5EF4-FFF2-40B4-BE49-F238E27FC236}">
                <a16:creationId xmlns:a16="http://schemas.microsoft.com/office/drawing/2014/main" id="{26D93172-9002-4831-90DD-B758A5D3D819}"/>
              </a:ext>
            </a:extLst>
          </p:cNvPr>
          <p:cNvGraphicFramePr>
            <a:graphicFrameLocks noGrp="1"/>
          </p:cNvGraphicFramePr>
          <p:nvPr>
            <p:ph idx="1"/>
          </p:nvPr>
        </p:nvGraphicFramePr>
        <p:xfrm>
          <a:off x="5419726" y="1210443"/>
          <a:ext cx="4885203" cy="44140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7" name="Picture 4">
            <a:extLst>
              <a:ext uri="{FF2B5EF4-FFF2-40B4-BE49-F238E27FC236}">
                <a16:creationId xmlns:a16="http://schemas.microsoft.com/office/drawing/2014/main" id="{42776B4C-43A9-8F13-FDEA-108B2C742197}"/>
              </a:ext>
            </a:extLst>
          </p:cNvPr>
          <p:cNvPicPr>
            <a:picLocks noChangeAspect="1"/>
          </p:cNvPicPr>
          <p:nvPr/>
        </p:nvPicPr>
        <p:blipFill>
          <a:blip r:embed="rId7"/>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11697753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6018-C003-57B7-77FA-BDB77020535D}"/>
              </a:ext>
            </a:extLst>
          </p:cNvPr>
          <p:cNvSpPr>
            <a:spLocks noGrp="1"/>
          </p:cNvSpPr>
          <p:nvPr>
            <p:ph type="ctrTitle"/>
          </p:nvPr>
        </p:nvSpPr>
        <p:spPr/>
        <p:txBody>
          <a:bodyPr/>
          <a:lstStyle/>
          <a:p>
            <a:r>
              <a:rPr lang="en-GB" dirty="0"/>
              <a:t>Assessment guidance</a:t>
            </a:r>
          </a:p>
        </p:txBody>
      </p:sp>
      <p:sp>
        <p:nvSpPr>
          <p:cNvPr id="3" name="Subtitle 2">
            <a:extLst>
              <a:ext uri="{FF2B5EF4-FFF2-40B4-BE49-F238E27FC236}">
                <a16:creationId xmlns:a16="http://schemas.microsoft.com/office/drawing/2014/main" id="{81887F36-AB26-9291-0BA9-B90930ED5280}"/>
              </a:ext>
            </a:extLst>
          </p:cNvPr>
          <p:cNvSpPr>
            <a:spLocks noGrp="1"/>
          </p:cNvSpPr>
          <p:nvPr>
            <p:ph type="subTitle" idx="1"/>
          </p:nvPr>
        </p:nvSpPr>
        <p:spPr/>
        <p:txBody>
          <a:bodyPr/>
          <a:lstStyle/>
          <a:p>
            <a:r>
              <a:rPr lang="en-GB" dirty="0"/>
              <a:t>Essay assessment 1</a:t>
            </a:r>
          </a:p>
        </p:txBody>
      </p:sp>
      <p:pic>
        <p:nvPicPr>
          <p:cNvPr id="5" name="Picture 4" descr="Background pattern&#10;&#10;Description automatically generated">
            <a:extLst>
              <a:ext uri="{FF2B5EF4-FFF2-40B4-BE49-F238E27FC236}">
                <a16:creationId xmlns:a16="http://schemas.microsoft.com/office/drawing/2014/main" id="{D464DBF4-2DF5-E62A-9BDE-F6439C609134}"/>
              </a:ext>
            </a:extLst>
          </p:cNvPr>
          <p:cNvPicPr>
            <a:picLocks noChangeAspect="1"/>
          </p:cNvPicPr>
          <p:nvPr/>
        </p:nvPicPr>
        <p:blipFill>
          <a:blip r:embed="rId2"/>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4911248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imeline&#10;&#10;Description automatically generated">
            <a:extLst>
              <a:ext uri="{FF2B5EF4-FFF2-40B4-BE49-F238E27FC236}">
                <a16:creationId xmlns:a16="http://schemas.microsoft.com/office/drawing/2014/main" id="{51B3CFDD-888F-1A19-C747-A516F0989A5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1" y="-99392"/>
            <a:ext cx="4644009" cy="6957392"/>
          </a:xfrm>
          <a:prstGeom prst="rect">
            <a:avLst/>
          </a:prstGeom>
        </p:spPr>
      </p:pic>
      <p:sp>
        <p:nvSpPr>
          <p:cNvPr id="2" name="Title 1">
            <a:extLst>
              <a:ext uri="{FF2B5EF4-FFF2-40B4-BE49-F238E27FC236}">
                <a16:creationId xmlns:a16="http://schemas.microsoft.com/office/drawing/2014/main" id="{23F46267-3663-4BC4-E4F7-FB5899E0E048}"/>
              </a:ext>
            </a:extLst>
          </p:cNvPr>
          <p:cNvSpPr>
            <a:spLocks noGrp="1"/>
          </p:cNvSpPr>
          <p:nvPr>
            <p:ph type="title"/>
          </p:nvPr>
        </p:nvSpPr>
        <p:spPr>
          <a:xfrm>
            <a:off x="4295800" y="620688"/>
            <a:ext cx="6264696" cy="1584176"/>
          </a:xfrm>
          <a:solidFill>
            <a:schemeClr val="accent5"/>
          </a:solidFill>
          <a:ln>
            <a:noFill/>
          </a:ln>
        </p:spPr>
        <p:style>
          <a:lnRef idx="0">
            <a:scrgbClr r="0" g="0" b="0"/>
          </a:lnRef>
          <a:fillRef idx="0">
            <a:scrgbClr r="0" g="0" b="0"/>
          </a:fillRef>
          <a:effectRef idx="0">
            <a:scrgbClr r="0" g="0" b="0"/>
          </a:effectRef>
          <a:fontRef idx="minor">
            <a:schemeClr val="lt1"/>
          </a:fontRef>
        </p:style>
        <p:txBody>
          <a:bodyPr>
            <a:normAutofit fontScale="90000"/>
          </a:bodyPr>
          <a:lstStyle/>
          <a:p>
            <a:r>
              <a:rPr lang="en-GB" sz="1400" b="1" dirty="0"/>
              <a:t>Introduction 10% of word count</a:t>
            </a:r>
            <a:br>
              <a:rPr lang="en-GB" sz="1400" dirty="0"/>
            </a:br>
            <a:r>
              <a:rPr lang="en-GB" sz="1400" dirty="0"/>
              <a:t>-</a:t>
            </a:r>
            <a:r>
              <a:rPr lang="en-GB" sz="1400" b="1" dirty="0"/>
              <a:t>General statement </a:t>
            </a:r>
            <a:r>
              <a:rPr lang="en-GB" sz="1400" dirty="0"/>
              <a:t>–Reason for essay (what you are doing)  short background to Brands</a:t>
            </a:r>
            <a:br>
              <a:rPr lang="en-GB" sz="1400" dirty="0"/>
            </a:br>
            <a:r>
              <a:rPr lang="en-GB" sz="1400" dirty="0"/>
              <a:t>-</a:t>
            </a:r>
            <a:r>
              <a:rPr lang="en-GB" sz="1400" b="1" dirty="0"/>
              <a:t>Thesis statement – </a:t>
            </a:r>
            <a:r>
              <a:rPr lang="en-GB" sz="1400" dirty="0"/>
              <a:t>Any assumptions/predictions (likely outcomes) </a:t>
            </a:r>
            <a:r>
              <a:rPr lang="en-GB" sz="1400" dirty="0" err="1"/>
              <a:t>e.g</a:t>
            </a:r>
            <a:r>
              <a:rPr lang="en-GB" sz="1400" dirty="0"/>
              <a:t> “Moxy uses strategies that are appealing to younger generations while the Ritz targets the wealthy older generations ”</a:t>
            </a:r>
            <a:br>
              <a:rPr lang="en-GB" sz="1400" dirty="0"/>
            </a:br>
            <a:r>
              <a:rPr lang="en-GB" sz="1400" dirty="0"/>
              <a:t>-</a:t>
            </a:r>
            <a:r>
              <a:rPr lang="en-GB" sz="1400" b="1" dirty="0"/>
              <a:t>Outline Main Points -  </a:t>
            </a:r>
            <a:r>
              <a:rPr lang="en-GB" sz="1400" dirty="0"/>
              <a:t>How you will compare the brands, what main theory/frameworks will be used</a:t>
            </a:r>
            <a:br>
              <a:rPr lang="en-GB" sz="1400" dirty="0"/>
            </a:br>
            <a:r>
              <a:rPr lang="en-GB" sz="1400" dirty="0"/>
              <a:t> </a:t>
            </a:r>
          </a:p>
        </p:txBody>
      </p:sp>
      <p:sp>
        <p:nvSpPr>
          <p:cNvPr id="6" name="Title 1">
            <a:extLst>
              <a:ext uri="{FF2B5EF4-FFF2-40B4-BE49-F238E27FC236}">
                <a16:creationId xmlns:a16="http://schemas.microsoft.com/office/drawing/2014/main" id="{BACA93D9-8002-B55C-A032-9F1F6F2C8577}"/>
              </a:ext>
            </a:extLst>
          </p:cNvPr>
          <p:cNvSpPr txBox="1">
            <a:spLocks/>
          </p:cNvSpPr>
          <p:nvPr/>
        </p:nvSpPr>
        <p:spPr>
          <a:xfrm>
            <a:off x="4120326" y="6017377"/>
            <a:ext cx="4896544" cy="807849"/>
          </a:xfrm>
          <a:prstGeom prst="rect">
            <a:avLst/>
          </a:prstGeom>
        </p:spPr>
        <p:style>
          <a:lnRef idx="1">
            <a:schemeClr val="accent4"/>
          </a:lnRef>
          <a:fillRef idx="2">
            <a:schemeClr val="accent4"/>
          </a:fillRef>
          <a:effectRef idx="1">
            <a:schemeClr val="accent4"/>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dirty="0">
                <a:solidFill>
                  <a:prstClr val="black"/>
                </a:solidFill>
                <a:latin typeface="Calibri" panose="020F0502020204030204"/>
              </a:rPr>
              <a:t>Conclusion 10% of word count</a:t>
            </a:r>
            <a:br>
              <a:rPr lang="en-GB" sz="1400" dirty="0">
                <a:solidFill>
                  <a:prstClr val="black"/>
                </a:solidFill>
                <a:latin typeface="Calibri" panose="020F0502020204030204"/>
              </a:rPr>
            </a:br>
            <a:r>
              <a:rPr lang="en-GB" sz="1400" dirty="0">
                <a:solidFill>
                  <a:prstClr val="black"/>
                </a:solidFill>
                <a:latin typeface="Calibri" panose="020F0502020204030204"/>
              </a:rPr>
              <a:t>- Restate initial thesis, was this confirmed or found inaccurate?</a:t>
            </a:r>
          </a:p>
          <a:p>
            <a:r>
              <a:rPr lang="en-GB" sz="1400" dirty="0">
                <a:solidFill>
                  <a:prstClr val="black"/>
                </a:solidFill>
                <a:latin typeface="Calibri" panose="020F0502020204030204"/>
              </a:rPr>
              <a:t>-Recap of what was discovered/discussed - Main Points</a:t>
            </a:r>
            <a:endParaRPr lang="en-GB" sz="1400" dirty="0">
              <a:solidFill>
                <a:prstClr val="black"/>
              </a:solidFill>
              <a:latin typeface="Calibri" panose="020F0502020204030204"/>
              <a:cs typeface="Calibri"/>
            </a:endParaRPr>
          </a:p>
          <a:p>
            <a:r>
              <a:rPr lang="en-GB" sz="1400" dirty="0">
                <a:solidFill>
                  <a:prstClr val="black"/>
                </a:solidFill>
                <a:latin typeface="Calibri" panose="020F0502020204030204"/>
              </a:rPr>
              <a:t>-Any revelations or areas flagged for future study.  </a:t>
            </a:r>
            <a:br>
              <a:rPr lang="en-GB" sz="1400" dirty="0">
                <a:solidFill>
                  <a:prstClr val="black"/>
                </a:solidFill>
                <a:latin typeface="Calibri" panose="020F0502020204030204"/>
              </a:rPr>
            </a:br>
            <a:r>
              <a:rPr lang="en-GB" sz="1400" dirty="0">
                <a:solidFill>
                  <a:prstClr val="black"/>
                </a:solidFill>
                <a:latin typeface="Calibri" panose="020F0502020204030204"/>
              </a:rPr>
              <a:t> </a:t>
            </a:r>
          </a:p>
        </p:txBody>
      </p:sp>
      <p:sp>
        <p:nvSpPr>
          <p:cNvPr id="5" name="Title 1">
            <a:extLst>
              <a:ext uri="{FF2B5EF4-FFF2-40B4-BE49-F238E27FC236}">
                <a16:creationId xmlns:a16="http://schemas.microsoft.com/office/drawing/2014/main" id="{5217068F-5465-8BD9-C87E-71864472E6B2}"/>
              </a:ext>
            </a:extLst>
          </p:cNvPr>
          <p:cNvSpPr txBox="1">
            <a:spLocks/>
          </p:cNvSpPr>
          <p:nvPr/>
        </p:nvSpPr>
        <p:spPr>
          <a:xfrm>
            <a:off x="5982047" y="1781685"/>
            <a:ext cx="4644009" cy="4264540"/>
          </a:xfrm>
          <a:prstGeom prst="rect">
            <a:avLst/>
          </a:prstGeom>
        </p:spPr>
        <p:style>
          <a:lnRef idx="1">
            <a:schemeClr val="accent1"/>
          </a:lnRef>
          <a:fillRef idx="2">
            <a:schemeClr val="accent1"/>
          </a:fillRef>
          <a:effectRef idx="1">
            <a:schemeClr val="accent1"/>
          </a:effectRef>
          <a:fontRef idx="minor">
            <a:schemeClr val="dk1"/>
          </a:fontRef>
        </p:style>
        <p:txBody>
          <a:bodyPr lIns="91440" tIns="45720" rIns="91440" bIns="45720" anchor="t"/>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dirty="0">
                <a:solidFill>
                  <a:prstClr val="black"/>
                </a:solidFill>
                <a:latin typeface="Calibri" panose="020F0502020204030204"/>
              </a:rPr>
              <a:t>Main Body 80% of word count</a:t>
            </a:r>
            <a:br>
              <a:rPr lang="en-GB" sz="1400" dirty="0">
                <a:solidFill>
                  <a:prstClr val="black"/>
                </a:solidFill>
                <a:latin typeface="Calibri" panose="020F0502020204030204"/>
              </a:rPr>
            </a:br>
            <a:r>
              <a:rPr lang="en-GB" sz="1400" dirty="0">
                <a:solidFill>
                  <a:prstClr val="black"/>
                </a:solidFill>
                <a:latin typeface="Calibri" panose="020F0502020204030204"/>
              </a:rPr>
              <a:t>-</a:t>
            </a:r>
            <a:r>
              <a:rPr lang="en-GB" sz="1400" b="1" dirty="0">
                <a:solidFill>
                  <a:prstClr val="black"/>
                </a:solidFill>
                <a:latin typeface="Calibri" panose="020F0502020204030204"/>
              </a:rPr>
              <a:t>Paragraph 1</a:t>
            </a:r>
            <a:r>
              <a:rPr lang="en-GB" sz="1400" dirty="0">
                <a:solidFill>
                  <a:prstClr val="black"/>
                </a:solidFill>
                <a:latin typeface="Calibri" panose="020F0502020204030204"/>
              </a:rPr>
              <a:t>– </a:t>
            </a:r>
            <a:r>
              <a:rPr lang="en-GB" sz="1400" b="1" dirty="0">
                <a:solidFill>
                  <a:prstClr val="black"/>
                </a:solidFill>
                <a:latin typeface="Calibri" panose="020F0502020204030204"/>
              </a:rPr>
              <a:t>Situational Internal/External analysis </a:t>
            </a:r>
          </a:p>
          <a:p>
            <a:r>
              <a:rPr lang="en-GB" sz="1400" dirty="0">
                <a:solidFill>
                  <a:prstClr val="black"/>
                </a:solidFill>
                <a:latin typeface="Calibri" panose="020F0502020204030204"/>
              </a:rPr>
              <a:t>Engage frameworks SWOT &amp; PESTLE to gain an understanding of what is happening internally (S/W) and what the world looks like for these brands (PESTLE), what challenges possibilities are identified where do they differ/same, -</a:t>
            </a:r>
            <a:endParaRPr lang="en-GB" sz="1400" b="1" dirty="0">
              <a:solidFill>
                <a:prstClr val="black"/>
              </a:solidFill>
              <a:latin typeface="Calibri" panose="020F0502020204030204"/>
            </a:endParaRPr>
          </a:p>
          <a:p>
            <a:r>
              <a:rPr lang="en-GB" sz="1400" dirty="0">
                <a:solidFill>
                  <a:prstClr val="black"/>
                </a:solidFill>
                <a:latin typeface="Calibri" panose="020F0502020204030204"/>
              </a:rPr>
              <a:t>be specific! </a:t>
            </a:r>
            <a:endParaRPr lang="en-GB" sz="1400" b="1" dirty="0">
              <a:solidFill>
                <a:prstClr val="black"/>
              </a:solidFill>
              <a:latin typeface="Calibri" panose="020F0502020204030204"/>
              <a:cs typeface="Calibri"/>
            </a:endParaRPr>
          </a:p>
          <a:p>
            <a:r>
              <a:rPr lang="en-GB" sz="1400" b="1" dirty="0">
                <a:solidFill>
                  <a:prstClr val="black"/>
                </a:solidFill>
                <a:latin typeface="Calibri" panose="020F0502020204030204"/>
              </a:rPr>
              <a:t>(E&amp;E! References)</a:t>
            </a:r>
            <a:endParaRPr lang="en-GB" sz="1400" b="1" dirty="0">
              <a:solidFill>
                <a:prstClr val="black"/>
              </a:solidFill>
              <a:latin typeface="Calibri" panose="020F0502020204030204"/>
              <a:cs typeface="Calibri"/>
            </a:endParaRPr>
          </a:p>
          <a:p>
            <a:br>
              <a:rPr lang="en-GB" sz="1400" dirty="0">
                <a:solidFill>
                  <a:prstClr val="black"/>
                </a:solidFill>
                <a:latin typeface="Calibri" panose="020F0502020204030204"/>
              </a:rPr>
            </a:br>
            <a:r>
              <a:rPr lang="en-GB" sz="1400" dirty="0">
                <a:solidFill>
                  <a:prstClr val="black"/>
                </a:solidFill>
                <a:latin typeface="Calibri" panose="020F0502020204030204"/>
              </a:rPr>
              <a:t>-</a:t>
            </a:r>
            <a:r>
              <a:rPr lang="en-GB" sz="1400" b="1" dirty="0">
                <a:solidFill>
                  <a:prstClr val="black"/>
                </a:solidFill>
                <a:latin typeface="Calibri" panose="020F0502020204030204"/>
              </a:rPr>
              <a:t>Paragraph 2 – The Marketing Mix </a:t>
            </a:r>
            <a:endParaRPr lang="en-GB" sz="1400" b="1" dirty="0">
              <a:solidFill>
                <a:prstClr val="black"/>
              </a:solidFill>
              <a:latin typeface="Calibri" panose="020F0502020204030204"/>
              <a:cs typeface="Calibri"/>
            </a:endParaRPr>
          </a:p>
          <a:p>
            <a:r>
              <a:rPr lang="en-GB" sz="1400" dirty="0">
                <a:solidFill>
                  <a:prstClr val="black"/>
                </a:solidFill>
                <a:latin typeface="Calibri" panose="020F0502020204030204"/>
              </a:rPr>
              <a:t>Paint a picture of the brands, identify the 7 Ps for each brand and compare, how do they differ? What similarities, what might this mean for the brands strategies? Assumptions confirmed? </a:t>
            </a:r>
            <a:r>
              <a:rPr lang="en-GB" sz="1400" b="1" dirty="0">
                <a:solidFill>
                  <a:prstClr val="black"/>
                </a:solidFill>
                <a:latin typeface="Calibri" panose="020F0502020204030204"/>
              </a:rPr>
              <a:t>(E&amp;E! References)</a:t>
            </a:r>
            <a:endParaRPr lang="en-GB" sz="1400" b="1" dirty="0">
              <a:solidFill>
                <a:prstClr val="black"/>
              </a:solidFill>
              <a:latin typeface="Calibri" panose="020F0502020204030204"/>
              <a:cs typeface="Calibri"/>
            </a:endParaRPr>
          </a:p>
          <a:p>
            <a:br>
              <a:rPr lang="en-GB" sz="1400" dirty="0">
                <a:solidFill>
                  <a:prstClr val="black"/>
                </a:solidFill>
                <a:latin typeface="Calibri" panose="020F0502020204030204"/>
              </a:rPr>
            </a:br>
            <a:r>
              <a:rPr lang="en-GB" sz="1400" dirty="0">
                <a:solidFill>
                  <a:prstClr val="black"/>
                </a:solidFill>
                <a:latin typeface="Calibri" panose="020F0502020204030204"/>
              </a:rPr>
              <a:t>-</a:t>
            </a:r>
            <a:r>
              <a:rPr lang="en-GB" sz="1400" b="1" dirty="0">
                <a:solidFill>
                  <a:prstClr val="black"/>
                </a:solidFill>
                <a:latin typeface="Calibri" panose="020F0502020204030204"/>
              </a:rPr>
              <a:t>Paragraph 3 – Segmentation Targeting and Positioning</a:t>
            </a:r>
            <a:endParaRPr lang="en-GB" sz="1400" b="1" dirty="0">
              <a:solidFill>
                <a:prstClr val="black"/>
              </a:solidFill>
              <a:latin typeface="Calibri" panose="020F0502020204030204"/>
              <a:cs typeface="Calibri"/>
            </a:endParaRPr>
          </a:p>
          <a:p>
            <a:r>
              <a:rPr lang="en-GB" sz="1400" dirty="0">
                <a:solidFill>
                  <a:prstClr val="black"/>
                </a:solidFill>
                <a:latin typeface="Calibri" panose="020F0502020204030204"/>
              </a:rPr>
              <a:t>Identify the different Brands customer segments using the </a:t>
            </a:r>
            <a:r>
              <a:rPr lang="en-GB" sz="1400" dirty="0" err="1">
                <a:solidFill>
                  <a:prstClr val="black"/>
                </a:solidFill>
                <a:latin typeface="Calibri" panose="020F0502020204030204"/>
              </a:rPr>
              <a:t>SimilarWeb</a:t>
            </a:r>
            <a:r>
              <a:rPr lang="en-GB" sz="1400" dirty="0">
                <a:solidFill>
                  <a:prstClr val="black"/>
                </a:solidFill>
                <a:latin typeface="Calibri" panose="020F0502020204030204"/>
              </a:rPr>
              <a:t> tool/Variables and compare. Identify and compare the Brands targeting strategies. Use the positioning tools to see where these Brands sit compared to each other (and other brands) </a:t>
            </a:r>
            <a:r>
              <a:rPr lang="en-GB" sz="1400" b="1" u="sng" dirty="0">
                <a:solidFill>
                  <a:prstClr val="black"/>
                </a:solidFill>
                <a:latin typeface="Calibri" panose="020F0502020204030204"/>
              </a:rPr>
              <a:t>Can we link our findings back to the marketing mix or situational analysis? </a:t>
            </a:r>
            <a:r>
              <a:rPr lang="en-GB" sz="1400" b="1" dirty="0">
                <a:solidFill>
                  <a:prstClr val="black"/>
                </a:solidFill>
                <a:latin typeface="Calibri" panose="020F0502020204030204"/>
              </a:rPr>
              <a:t>(E&amp;E! References)</a:t>
            </a:r>
          </a:p>
          <a:p>
            <a:br>
              <a:rPr lang="en-GB" sz="1400" dirty="0">
                <a:solidFill>
                  <a:prstClr val="black"/>
                </a:solidFill>
                <a:latin typeface="Calibri" panose="020F0502020204030204"/>
              </a:rPr>
            </a:br>
            <a:r>
              <a:rPr lang="en-GB" sz="1400" dirty="0">
                <a:solidFill>
                  <a:prstClr val="black"/>
                </a:solidFill>
                <a:latin typeface="Calibri" panose="020F0502020204030204"/>
              </a:rPr>
              <a:t> </a:t>
            </a:r>
          </a:p>
        </p:txBody>
      </p:sp>
    </p:spTree>
    <p:extLst>
      <p:ext uri="{BB962C8B-B14F-4D97-AF65-F5344CB8AC3E}">
        <p14:creationId xmlns:p14="http://schemas.microsoft.com/office/powerpoint/2010/main" val="39571605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8AE8A-584C-BF47-4407-E3308D24743D}"/>
              </a:ext>
            </a:extLst>
          </p:cNvPr>
          <p:cNvSpPr>
            <a:spLocks noGrp="1"/>
          </p:cNvSpPr>
          <p:nvPr>
            <p:ph type="title"/>
          </p:nvPr>
        </p:nvSpPr>
        <p:spPr>
          <a:xfrm>
            <a:off x="2114240" y="-38102"/>
            <a:ext cx="8352928" cy="1325563"/>
          </a:xfrm>
        </p:spPr>
        <p:txBody>
          <a:bodyPr/>
          <a:lstStyle/>
          <a:p>
            <a:r>
              <a:rPr lang="en-GB" dirty="0"/>
              <a:t>References Week 3 Business Skills!</a:t>
            </a:r>
          </a:p>
        </p:txBody>
      </p:sp>
      <p:pic>
        <p:nvPicPr>
          <p:cNvPr id="6" name="Picture 5">
            <a:extLst>
              <a:ext uri="{FF2B5EF4-FFF2-40B4-BE49-F238E27FC236}">
                <a16:creationId xmlns:a16="http://schemas.microsoft.com/office/drawing/2014/main" id="{E24D2266-F307-C608-3B88-376EFBBFE75C}"/>
              </a:ext>
            </a:extLst>
          </p:cNvPr>
          <p:cNvPicPr>
            <a:picLocks noChangeAspect="1"/>
          </p:cNvPicPr>
          <p:nvPr/>
        </p:nvPicPr>
        <p:blipFill>
          <a:blip r:embed="rId2"/>
          <a:stretch>
            <a:fillRect/>
          </a:stretch>
        </p:blipFill>
        <p:spPr>
          <a:xfrm>
            <a:off x="1557092" y="1062806"/>
            <a:ext cx="3293453" cy="2309630"/>
          </a:xfrm>
          <a:prstGeom prst="rect">
            <a:avLst/>
          </a:prstGeom>
        </p:spPr>
      </p:pic>
      <p:sp>
        <p:nvSpPr>
          <p:cNvPr id="8" name="TextBox 7">
            <a:extLst>
              <a:ext uri="{FF2B5EF4-FFF2-40B4-BE49-F238E27FC236}">
                <a16:creationId xmlns:a16="http://schemas.microsoft.com/office/drawing/2014/main" id="{85561239-EF0D-E3D9-B96C-1429E04F7881}"/>
              </a:ext>
            </a:extLst>
          </p:cNvPr>
          <p:cNvSpPr txBox="1"/>
          <p:nvPr/>
        </p:nvSpPr>
        <p:spPr>
          <a:xfrm>
            <a:off x="1775520" y="5817808"/>
            <a:ext cx="4641448" cy="369332"/>
          </a:xfrm>
          <a:prstGeom prst="rect">
            <a:avLst/>
          </a:prstGeom>
          <a:noFill/>
        </p:spPr>
        <p:txBody>
          <a:bodyPr wrap="square">
            <a:spAutoFit/>
          </a:bodyPr>
          <a:lstStyle/>
          <a:p>
            <a:pPr defTabSz="457200"/>
            <a:r>
              <a:rPr lang="en-GB" dirty="0">
                <a:solidFill>
                  <a:prstClr val="black"/>
                </a:solidFill>
                <a:latin typeface="Calibri" panose="020F0502020204030204" pitchFamily="34" charset="0"/>
                <a:ea typeface="Calibri" panose="020F0502020204030204" pitchFamily="34" charset="0"/>
                <a:cs typeface="Calibri" panose="020F0502020204030204" pitchFamily="34" charset="0"/>
                <a:hlinkClick r:id="rId3"/>
              </a:rPr>
              <a:t>Academic and </a:t>
            </a:r>
            <a:r>
              <a:rPr lang="en-GB" dirty="0" err="1">
                <a:solidFill>
                  <a:prstClr val="black"/>
                </a:solidFill>
                <a:latin typeface="Calibri" panose="020F0502020204030204" pitchFamily="34" charset="0"/>
                <a:ea typeface="Calibri" panose="020F0502020204030204" pitchFamily="34" charset="0"/>
                <a:cs typeface="Calibri" panose="020F0502020204030204" pitchFamily="34" charset="0"/>
                <a:hlinkClick r:id="rId3"/>
              </a:rPr>
              <a:t>InfoSkills</a:t>
            </a:r>
            <a:r>
              <a:rPr lang="en-GB" dirty="0">
                <a:solidFill>
                  <a:prstClr val="black"/>
                </a:solidFill>
                <a:latin typeface="Calibri" panose="020F0502020204030204" pitchFamily="34" charset="0"/>
                <a:ea typeface="Calibri" panose="020F0502020204030204" pitchFamily="34" charset="0"/>
                <a:cs typeface="Calibri" panose="020F0502020204030204" pitchFamily="34" charset="0"/>
                <a:hlinkClick r:id="rId3"/>
              </a:rPr>
              <a:t> </a:t>
            </a:r>
            <a:endParaRPr lang="en-GB" dirty="0">
              <a:solidFill>
                <a:prstClr val="black"/>
              </a:solidFill>
              <a:latin typeface="Calibri" panose="020F0502020204030204"/>
            </a:endParaRPr>
          </a:p>
        </p:txBody>
      </p:sp>
      <p:graphicFrame>
        <p:nvGraphicFramePr>
          <p:cNvPr id="13" name="Content Placeholder 2">
            <a:extLst>
              <a:ext uri="{FF2B5EF4-FFF2-40B4-BE49-F238E27FC236}">
                <a16:creationId xmlns:a16="http://schemas.microsoft.com/office/drawing/2014/main" id="{8C911DA6-EECB-86E8-B765-E0CEB717B639}"/>
              </a:ext>
            </a:extLst>
          </p:cNvPr>
          <p:cNvGraphicFramePr>
            <a:graphicFrameLocks noGrp="1"/>
          </p:cNvGraphicFramePr>
          <p:nvPr>
            <p:ph idx="1"/>
          </p:nvPr>
        </p:nvGraphicFramePr>
        <p:xfrm>
          <a:off x="4850544" y="1287461"/>
          <a:ext cx="5616624" cy="23632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 name="Picture 10">
            <a:extLst>
              <a:ext uri="{FF2B5EF4-FFF2-40B4-BE49-F238E27FC236}">
                <a16:creationId xmlns:a16="http://schemas.microsoft.com/office/drawing/2014/main" id="{20F9E427-ADBD-D3C1-46BC-3E56A830D061}"/>
              </a:ext>
            </a:extLst>
          </p:cNvPr>
          <p:cNvPicPr>
            <a:picLocks noChangeAspect="1"/>
          </p:cNvPicPr>
          <p:nvPr/>
        </p:nvPicPr>
        <p:blipFill>
          <a:blip r:embed="rId9"/>
          <a:stretch>
            <a:fillRect/>
          </a:stretch>
        </p:blipFill>
        <p:spPr>
          <a:xfrm>
            <a:off x="4559860" y="3454514"/>
            <a:ext cx="5946990" cy="2861774"/>
          </a:xfrm>
          <a:prstGeom prst="rect">
            <a:avLst/>
          </a:prstGeom>
        </p:spPr>
      </p:pic>
      <p:pic>
        <p:nvPicPr>
          <p:cNvPr id="18" name="Picture 17" descr="Background pattern&#10;&#10;Description automatically generated">
            <a:extLst>
              <a:ext uri="{FF2B5EF4-FFF2-40B4-BE49-F238E27FC236}">
                <a16:creationId xmlns:a16="http://schemas.microsoft.com/office/drawing/2014/main" id="{9D8E11DE-3271-DED1-04BC-C4945FC1BBCF}"/>
              </a:ext>
            </a:extLst>
          </p:cNvPr>
          <p:cNvPicPr>
            <a:picLocks noChangeAspect="1"/>
          </p:cNvPicPr>
          <p:nvPr/>
        </p:nvPicPr>
        <p:blipFill>
          <a:blip r:embed="rId10"/>
          <a:stretch>
            <a:fillRect/>
          </a:stretch>
        </p:blipFill>
        <p:spPr>
          <a:xfrm>
            <a:off x="1522289" y="6208069"/>
            <a:ext cx="9173109" cy="649167"/>
          </a:xfrm>
          <a:prstGeom prst="rect">
            <a:avLst/>
          </a:prstGeom>
        </p:spPr>
      </p:pic>
      <p:pic>
        <p:nvPicPr>
          <p:cNvPr id="24" name="Picture 24" descr="Close-up of bookshelves in a public library">
            <a:extLst>
              <a:ext uri="{FF2B5EF4-FFF2-40B4-BE49-F238E27FC236}">
                <a16:creationId xmlns:a16="http://schemas.microsoft.com/office/drawing/2014/main" id="{5A61982E-DA34-6FCE-465C-704F33627F92}"/>
              </a:ext>
            </a:extLst>
          </p:cNvPr>
          <p:cNvPicPr>
            <a:picLocks noChangeAspect="1"/>
          </p:cNvPicPr>
          <p:nvPr/>
        </p:nvPicPr>
        <p:blipFill>
          <a:blip r:embed="rId11"/>
          <a:stretch>
            <a:fillRect/>
          </a:stretch>
        </p:blipFill>
        <p:spPr>
          <a:xfrm>
            <a:off x="1714851" y="3553266"/>
            <a:ext cx="2743199" cy="2100386"/>
          </a:xfrm>
          <a:prstGeom prst="rect">
            <a:avLst/>
          </a:prstGeom>
        </p:spPr>
      </p:pic>
    </p:spTree>
    <p:extLst>
      <p:ext uri="{BB962C8B-B14F-4D97-AF65-F5344CB8AC3E}">
        <p14:creationId xmlns:p14="http://schemas.microsoft.com/office/powerpoint/2010/main" val="17383934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662B7-64DB-24FD-A3D0-8F77CA4A185D}"/>
              </a:ext>
            </a:extLst>
          </p:cNvPr>
          <p:cNvSpPr>
            <a:spLocks noGrp="1"/>
          </p:cNvSpPr>
          <p:nvPr>
            <p:ph type="title"/>
          </p:nvPr>
        </p:nvSpPr>
        <p:spPr>
          <a:xfrm>
            <a:off x="1775520" y="-670"/>
            <a:ext cx="7886700" cy="1325563"/>
          </a:xfrm>
        </p:spPr>
        <p:txBody>
          <a:bodyPr/>
          <a:lstStyle/>
          <a:p>
            <a:r>
              <a:rPr lang="en-GB" dirty="0"/>
              <a:t>Appendix </a:t>
            </a:r>
          </a:p>
        </p:txBody>
      </p:sp>
      <p:pic>
        <p:nvPicPr>
          <p:cNvPr id="3" name="Online Media 2" title="How To Use An Appendix in Your Essay | Proofed">
            <a:hlinkClick r:id="" action="ppaction://media"/>
            <a:extLst>
              <a:ext uri="{FF2B5EF4-FFF2-40B4-BE49-F238E27FC236}">
                <a16:creationId xmlns:a16="http://schemas.microsoft.com/office/drawing/2014/main" id="{3C5142D0-F02C-A779-1EBC-80C045D0B81D}"/>
              </a:ext>
            </a:extLst>
          </p:cNvPr>
          <p:cNvPicPr>
            <a:picLocks noRot="1" noChangeAspect="1"/>
          </p:cNvPicPr>
          <p:nvPr>
            <a:videoFile r:link="rId1"/>
          </p:nvPr>
        </p:nvPicPr>
        <p:blipFill>
          <a:blip r:embed="rId3"/>
          <a:stretch>
            <a:fillRect/>
          </a:stretch>
        </p:blipFill>
        <p:spPr>
          <a:xfrm>
            <a:off x="4583832" y="188641"/>
            <a:ext cx="5719202" cy="2905873"/>
          </a:xfrm>
          <a:prstGeom prst="rect">
            <a:avLst/>
          </a:prstGeom>
        </p:spPr>
      </p:pic>
      <p:sp>
        <p:nvSpPr>
          <p:cNvPr id="4" name="Content Placeholder 2">
            <a:extLst>
              <a:ext uri="{FF2B5EF4-FFF2-40B4-BE49-F238E27FC236}">
                <a16:creationId xmlns:a16="http://schemas.microsoft.com/office/drawing/2014/main" id="{9EF43F56-83D8-6458-765E-DCA5A8DC340D}"/>
              </a:ext>
            </a:extLst>
          </p:cNvPr>
          <p:cNvSpPr txBox="1">
            <a:spLocks/>
          </p:cNvSpPr>
          <p:nvPr/>
        </p:nvSpPr>
        <p:spPr>
          <a:xfrm>
            <a:off x="1553162" y="2636912"/>
            <a:ext cx="9007334" cy="4221088"/>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dirty="0">
                <a:solidFill>
                  <a:prstClr val="black"/>
                </a:solidFill>
                <a:latin typeface="Calibri" panose="020F0502020204030204"/>
              </a:rPr>
              <a:t>Things you will want in your Appendix!</a:t>
            </a:r>
          </a:p>
          <a:p>
            <a:pPr marL="0" indent="0">
              <a:buNone/>
            </a:pPr>
            <a:r>
              <a:rPr lang="en-GB" sz="1800" b="1" dirty="0">
                <a:solidFill>
                  <a:prstClr val="black"/>
                </a:solidFill>
                <a:latin typeface="Calibri" panose="020F0502020204030204"/>
              </a:rPr>
              <a:t>PESTLE table </a:t>
            </a:r>
            <a:r>
              <a:rPr lang="en-GB" sz="1800" dirty="0">
                <a:solidFill>
                  <a:prstClr val="black"/>
                </a:solidFill>
                <a:latin typeface="Calibri" panose="020F0502020204030204"/>
              </a:rPr>
              <a:t>– You can refer to this for your main points and arguments rather than listing in the main body to save your word count (you will still need to reference the information in the PESTLE table/Poster!)</a:t>
            </a:r>
          </a:p>
          <a:p>
            <a:pPr marL="0" indent="0">
              <a:buNone/>
            </a:pPr>
            <a:r>
              <a:rPr lang="en-US" sz="1800" b="1" dirty="0" err="1">
                <a:solidFill>
                  <a:prstClr val="black"/>
                </a:solidFill>
                <a:latin typeface="Calibri" panose="020F0502020204030204"/>
              </a:rPr>
              <a:t>Similarweb</a:t>
            </a:r>
            <a:r>
              <a:rPr lang="en-US" sz="1800" b="1" dirty="0">
                <a:solidFill>
                  <a:prstClr val="black"/>
                </a:solidFill>
                <a:latin typeface="Calibri" panose="020F0502020204030204"/>
              </a:rPr>
              <a:t> graphs –</a:t>
            </a:r>
            <a:r>
              <a:rPr lang="en-US" sz="1800" dirty="0">
                <a:solidFill>
                  <a:prstClr val="black"/>
                </a:solidFill>
                <a:latin typeface="Calibri" panose="020F0502020204030204"/>
              </a:rPr>
              <a:t> Put screen shots of your tables and graphs as evidence for your analysis and refer to these in the main body. </a:t>
            </a:r>
          </a:p>
          <a:p>
            <a:pPr marL="0" indent="0">
              <a:buNone/>
            </a:pPr>
            <a:r>
              <a:rPr lang="en-US" sz="1800" b="1" dirty="0">
                <a:solidFill>
                  <a:prstClr val="black"/>
                </a:solidFill>
                <a:latin typeface="Calibri" panose="020F0502020204030204"/>
              </a:rPr>
              <a:t>Perceptual positioning Maps/ Bowmans strategy clock </a:t>
            </a:r>
            <a:r>
              <a:rPr lang="en-US" sz="1800" dirty="0">
                <a:solidFill>
                  <a:prstClr val="black"/>
                </a:solidFill>
                <a:latin typeface="Calibri" panose="020F0502020204030204"/>
              </a:rPr>
              <a:t>with brand logos positioned on the clock, use these to highlight your points!</a:t>
            </a:r>
          </a:p>
          <a:p>
            <a:pPr marL="0" indent="0">
              <a:buNone/>
            </a:pPr>
            <a:r>
              <a:rPr lang="en-US" sz="1800" b="1" dirty="0">
                <a:solidFill>
                  <a:prstClr val="black"/>
                </a:solidFill>
                <a:latin typeface="Calibri" panose="020F0502020204030204"/>
              </a:rPr>
              <a:t>Marketing examples for your brands – </a:t>
            </a:r>
            <a:r>
              <a:rPr lang="en-US" sz="1800" dirty="0">
                <a:solidFill>
                  <a:prstClr val="black"/>
                </a:solidFill>
                <a:latin typeface="Calibri" panose="020F0502020204030204"/>
              </a:rPr>
              <a:t>Screen shots of the brands advertisements and social media posts to highlight promotions and identify the target audiences</a:t>
            </a:r>
          </a:p>
        </p:txBody>
      </p:sp>
      <p:pic>
        <p:nvPicPr>
          <p:cNvPr id="6" name="Picture 5" descr="Background pattern&#10;&#10;Description automatically generated">
            <a:extLst>
              <a:ext uri="{FF2B5EF4-FFF2-40B4-BE49-F238E27FC236}">
                <a16:creationId xmlns:a16="http://schemas.microsoft.com/office/drawing/2014/main" id="{215742BE-3776-3F96-92A5-5FB54381145F}"/>
              </a:ext>
            </a:extLst>
          </p:cNvPr>
          <p:cNvPicPr>
            <a:picLocks noChangeAspect="1"/>
          </p:cNvPicPr>
          <p:nvPr/>
        </p:nvPicPr>
        <p:blipFill>
          <a:blip r:embed="rId4"/>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175628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7" fill="hold" display="0">
                  <p:stCondLst>
                    <p:cond delay="indefinite"/>
                  </p:stCondLst>
                </p:cTn>
                <p:tgtEl>
                  <p:spTgt spid="3"/>
                </p:tgtEl>
              </p:cMediaNode>
            </p:video>
            <p:seq concurrent="1" nextAc="seek">
              <p:cTn id="28" restart="whenNotActive" fill="hold" evtFilter="cancelBubble" nodeType="interactiveSeq">
                <p:stCondLst>
                  <p:cond evt="onClick" delay="0">
                    <p:tgtEl>
                      <p:spTgt spid="3"/>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3"/>
                                        </p:tgtEl>
                                      </p:cBhvr>
                                    </p:cmd>
                                  </p:childTnLst>
                                </p:cTn>
                              </p:par>
                            </p:childTnLst>
                          </p:cTn>
                        </p:par>
                      </p:childTnLst>
                    </p:cTn>
                  </p:par>
                </p:childTnLst>
              </p:cTn>
              <p:nextCondLst>
                <p:cond evt="onClick" delay="0">
                  <p:tgtEl>
                    <p:spTgt spid="3"/>
                  </p:tgtEl>
                </p:cond>
              </p:nextCondLst>
            </p:seq>
          </p:childTnLst>
        </p:cTn>
      </p:par>
    </p:tnLst>
    <p:bldLst>
      <p:bldP spid="4"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14A98-118F-B517-BD14-7B77730C5B9A}"/>
              </a:ext>
            </a:extLst>
          </p:cNvPr>
          <p:cNvSpPr>
            <a:spLocks noGrp="1"/>
          </p:cNvSpPr>
          <p:nvPr>
            <p:ph type="title"/>
          </p:nvPr>
        </p:nvSpPr>
        <p:spPr/>
        <p:txBody>
          <a:bodyPr/>
          <a:lstStyle/>
          <a:p>
            <a:r>
              <a:rPr lang="en-GB" dirty="0"/>
              <a:t>Assessment workshop</a:t>
            </a:r>
          </a:p>
        </p:txBody>
      </p:sp>
      <p:sp>
        <p:nvSpPr>
          <p:cNvPr id="3" name="Content Placeholder 2">
            <a:extLst>
              <a:ext uri="{FF2B5EF4-FFF2-40B4-BE49-F238E27FC236}">
                <a16:creationId xmlns:a16="http://schemas.microsoft.com/office/drawing/2014/main" id="{474246B8-2C74-6911-79A3-34BAF07203EF}"/>
              </a:ext>
            </a:extLst>
          </p:cNvPr>
          <p:cNvSpPr txBox="1">
            <a:spLocks/>
          </p:cNvSpPr>
          <p:nvPr/>
        </p:nvSpPr>
        <p:spPr>
          <a:xfrm>
            <a:off x="1691275" y="1556792"/>
            <a:ext cx="9007334" cy="3408994"/>
          </a:xfrm>
          <a:prstGeom prst="rect">
            <a:avLst/>
          </a:prstGeom>
        </p:spPr>
        <p:txBody>
          <a:bodyPr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dirty="0">
                <a:solidFill>
                  <a:prstClr val="black"/>
                </a:solidFill>
                <a:latin typeface="Calibri" panose="020F0502020204030204"/>
              </a:rPr>
              <a:t>You will now have an opportunity to join me individually in breakout rooms where I will read through what you have done so far and receive verbal feedback on your essays, you can ask questions, receive help and guidance privately.</a:t>
            </a:r>
          </a:p>
          <a:p>
            <a:pPr marL="0" indent="0">
              <a:buNone/>
            </a:pPr>
            <a:endParaRPr lang="en-US" sz="1800" dirty="0">
              <a:solidFill>
                <a:prstClr val="black"/>
              </a:solidFill>
              <a:latin typeface="Calibri" panose="020F0502020204030204"/>
            </a:endParaRPr>
          </a:p>
          <a:p>
            <a:pPr marL="0" indent="0">
              <a:buNone/>
            </a:pPr>
            <a:r>
              <a:rPr lang="en-US" sz="1800" dirty="0">
                <a:solidFill>
                  <a:prstClr val="black"/>
                </a:solidFill>
                <a:latin typeface="Calibri" panose="020F0502020204030204"/>
              </a:rPr>
              <a:t>If you have no work to show or have no questions you can finish for today.</a:t>
            </a:r>
          </a:p>
          <a:p>
            <a:pPr marL="0" indent="0">
              <a:buNone/>
            </a:pPr>
            <a:endParaRPr lang="en-US" sz="1800" dirty="0">
              <a:solidFill>
                <a:prstClr val="black"/>
              </a:solidFill>
              <a:latin typeface="Calibri" panose="020F0502020204030204"/>
            </a:endParaRPr>
          </a:p>
          <a:p>
            <a:pPr marL="0" indent="0">
              <a:buNone/>
            </a:pPr>
            <a:r>
              <a:rPr lang="en-US" sz="1800" dirty="0">
                <a:solidFill>
                  <a:prstClr val="black"/>
                </a:solidFill>
                <a:latin typeface="Calibri" panose="020F0502020204030204"/>
              </a:rPr>
              <a:t> </a:t>
            </a:r>
          </a:p>
        </p:txBody>
      </p:sp>
      <p:pic>
        <p:nvPicPr>
          <p:cNvPr id="5" name="Picture 4" descr="Background pattern&#10;&#10;Description automatically generated">
            <a:extLst>
              <a:ext uri="{FF2B5EF4-FFF2-40B4-BE49-F238E27FC236}">
                <a16:creationId xmlns:a16="http://schemas.microsoft.com/office/drawing/2014/main" id="{A921632A-97F0-65C3-2384-63DD907DEEC4}"/>
              </a:ext>
            </a:extLst>
          </p:cNvPr>
          <p:cNvPicPr>
            <a:picLocks noChangeAspect="1"/>
          </p:cNvPicPr>
          <p:nvPr/>
        </p:nvPicPr>
        <p:blipFill>
          <a:blip r:embed="rId2"/>
          <a:stretch>
            <a:fillRect/>
          </a:stretch>
        </p:blipFill>
        <p:spPr>
          <a:xfrm>
            <a:off x="1522289" y="6208069"/>
            <a:ext cx="9173109" cy="649167"/>
          </a:xfrm>
          <a:prstGeom prst="rect">
            <a:avLst/>
          </a:prstGeom>
        </p:spPr>
      </p:pic>
    </p:spTree>
    <p:extLst>
      <p:ext uri="{BB962C8B-B14F-4D97-AF65-F5344CB8AC3E}">
        <p14:creationId xmlns:p14="http://schemas.microsoft.com/office/powerpoint/2010/main" val="1890973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5600" y="1804423"/>
            <a:ext cx="6336704" cy="405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866958" y="-397079"/>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866958" y="1977544"/>
            <a:ext cx="7886700" cy="1125140"/>
          </a:xfrm>
        </p:spPr>
        <p:txBody>
          <a:bodyPr/>
          <a:lstStyle/>
          <a:p>
            <a:r>
              <a:rPr lang="en-GB" dirty="0">
                <a:solidFill>
                  <a:schemeClr val="tx1"/>
                </a:solidFill>
              </a:rPr>
              <a:t>The Marketing Mix ‘7 P’s expanded</a:t>
            </a:r>
          </a:p>
          <a:p>
            <a:r>
              <a:rPr lang="en-GB" dirty="0">
                <a:solidFill>
                  <a:schemeClr val="tx1"/>
                </a:solidFill>
              </a:rPr>
              <a:t>Assessment workshops</a:t>
            </a:r>
          </a:p>
          <a:p>
            <a:endParaRPr lang="en-GB" dirty="0"/>
          </a:p>
        </p:txBody>
      </p:sp>
    </p:spTree>
    <p:extLst>
      <p:ext uri="{BB962C8B-B14F-4D97-AF65-F5344CB8AC3E}">
        <p14:creationId xmlns:p14="http://schemas.microsoft.com/office/powerpoint/2010/main" val="26097934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879804" y="2076698"/>
            <a:ext cx="3282518" cy="2291472"/>
          </a:xfrm>
        </p:spPr>
        <p:txBody>
          <a:bodyPr/>
          <a:lstStyle/>
          <a:p>
            <a:r>
              <a:rPr lang="en-GB" sz="1800" b="1" i="1" dirty="0"/>
              <a:t>I look forward to seeing you next week.</a:t>
            </a:r>
            <a:br>
              <a:rPr lang="en-GB" sz="1800" b="1" i="1" dirty="0"/>
            </a:br>
            <a:br>
              <a:rPr lang="en-GB" sz="1800" b="1" i="1" dirty="0"/>
            </a:br>
            <a:r>
              <a:rPr lang="en-GB" sz="1800" b="1" i="1" dirty="0"/>
              <a:t>If you have any questions in the meantime, please send an email from your student account</a:t>
            </a:r>
            <a:endParaRPr lang="en-GB"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p:txBody>
          <a:bodyPr/>
          <a:lstStyle/>
          <a:p>
            <a:endParaRPr lang="en-GB" dirty="0">
              <a:solidFill>
                <a:srgbClr val="002060"/>
              </a:solidFill>
            </a:endParaRP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379141" y="1516306"/>
            <a:ext cx="11608420" cy="4339426"/>
          </a:xfrm>
        </p:spPr>
        <p:txBody>
          <a:bodyPr>
            <a:normAutofit fontScale="55000" lnSpcReduction="20000"/>
          </a:bodyPr>
          <a:lstStyle/>
          <a:p>
            <a:pPr marL="0" indent="0">
              <a:buNone/>
            </a:pPr>
            <a:r>
              <a:rPr lang="en-GB" sz="2000" dirty="0">
                <a:solidFill>
                  <a:schemeClr val="bg1"/>
                </a:solidFill>
              </a:rPr>
              <a:t>Boley, M. (2020) 7 Types of Hotel Guests and How to Appeal to Them | Cvent Blog, Cvent.com. Available at: https://www.cvent.com/en/blog/hospitality/types-of-hotel-guests (Accessed: 24 January 2022).</a:t>
            </a:r>
          </a:p>
          <a:p>
            <a:pPr marL="0" indent="0">
              <a:buNone/>
            </a:pPr>
            <a:r>
              <a:rPr lang="en-GB" sz="2000" dirty="0">
                <a:solidFill>
                  <a:schemeClr val="bg1"/>
                </a:solidFill>
              </a:rPr>
              <a:t>Bowie, D. Buttle, F. Brookes, M and Mariussen, A. (2017) Hospitality Marketing 3</a:t>
            </a:r>
            <a:r>
              <a:rPr lang="en-GB" sz="2000" baseline="30000" dirty="0">
                <a:solidFill>
                  <a:schemeClr val="bg1"/>
                </a:solidFill>
              </a:rPr>
              <a:t>rd</a:t>
            </a:r>
            <a:r>
              <a:rPr lang="en-GB" sz="2000" dirty="0">
                <a:solidFill>
                  <a:schemeClr val="bg1"/>
                </a:solidFill>
              </a:rPr>
              <a:t> Edn. Routledge, London.</a:t>
            </a:r>
          </a:p>
          <a:p>
            <a:pPr marL="0" indent="0">
              <a:buNone/>
            </a:pPr>
            <a:r>
              <a:rPr lang="en-GB" sz="2000" dirty="0">
                <a:solidFill>
                  <a:prstClr val="white"/>
                </a:solidFill>
                <a:latin typeface="Arial" panose="020B0604020202020204" pitchFamily="34" charset="0"/>
                <a:cs typeface="Arial" panose="020B0604020202020204" pitchFamily="34" charset="0"/>
              </a:rPr>
              <a:t>Bowman, C., and D. Asch. 1987. Strategic management. Basingstoke. London: Macmillan.</a:t>
            </a:r>
          </a:p>
          <a:p>
            <a:pPr marL="0" indent="0">
              <a:buNone/>
            </a:pPr>
            <a:r>
              <a:rPr lang="en-GB" sz="2000" dirty="0">
                <a:solidFill>
                  <a:schemeClr val="bg1"/>
                </a:solidFill>
              </a:rPr>
              <a:t>Blythe, J. (2014). </a:t>
            </a:r>
            <a:r>
              <a:rPr lang="en-GB" sz="2000" i="1" dirty="0">
                <a:solidFill>
                  <a:schemeClr val="bg1"/>
                </a:solidFill>
              </a:rPr>
              <a:t>Principles and Practice of Marketing.</a:t>
            </a:r>
            <a:r>
              <a:rPr lang="en-GB" sz="2000" dirty="0">
                <a:solidFill>
                  <a:schemeClr val="bg1"/>
                </a:solidFill>
              </a:rPr>
              <a:t> (3</a:t>
            </a:r>
            <a:r>
              <a:rPr lang="en-GB" sz="2000" baseline="30000" dirty="0">
                <a:solidFill>
                  <a:schemeClr val="bg1"/>
                </a:solidFill>
              </a:rPr>
              <a:t>rd</a:t>
            </a:r>
            <a:r>
              <a:rPr lang="en-GB" sz="2000" dirty="0">
                <a:solidFill>
                  <a:schemeClr val="bg1"/>
                </a:solidFill>
              </a:rPr>
              <a:t> ed). London; Sage. </a:t>
            </a:r>
          </a:p>
          <a:p>
            <a:pPr marL="0" indent="0">
              <a:buNone/>
            </a:pPr>
            <a:r>
              <a:rPr lang="en-US" sz="2000" dirty="0">
                <a:solidFill>
                  <a:schemeClr val="bg1"/>
                </a:solidFill>
              </a:rPr>
              <a:t>Cook, S. (2010). Customer Care Excellence. London; Kogan Page. </a:t>
            </a:r>
          </a:p>
          <a:p>
            <a:pPr marL="0" indent="0">
              <a:buNone/>
            </a:pPr>
            <a:r>
              <a:rPr lang="en-GB" sz="2000" dirty="0">
                <a:solidFill>
                  <a:prstClr val="white"/>
                </a:solidFill>
                <a:latin typeface="Arial" panose="020B0604020202020204" pitchFamily="34" charset="0"/>
                <a:cs typeface="Arial" panose="020B0604020202020204" pitchFamily="34" charset="0"/>
              </a:rPr>
              <a:t>CIPD the professional body for Human Resources and People Development (2023) CIPD. Available at: http://www.CIPD.co.uk/ (Accessed: January 18, 2023). </a:t>
            </a:r>
          </a:p>
          <a:p>
            <a:pPr marL="0" indent="0">
              <a:buNone/>
            </a:pPr>
            <a:r>
              <a:rPr lang="en-GB" sz="2000" dirty="0">
                <a:solidFill>
                  <a:schemeClr val="bg1"/>
                </a:solidFill>
              </a:rPr>
              <a:t>Fortune. 2020. Hilton. [online] Available at: &lt;https://fortune.com/best-companies/2020/hilton/&gt; [Accessed 18 April 2022].</a:t>
            </a:r>
          </a:p>
          <a:p>
            <a:pPr marL="0" indent="0">
              <a:buNone/>
            </a:pPr>
            <a:r>
              <a:rPr lang="en-GB" sz="2000" dirty="0">
                <a:solidFill>
                  <a:schemeClr val="bg1"/>
                </a:solidFill>
              </a:rPr>
              <a:t>Freeman, R.E. and </a:t>
            </a:r>
            <a:r>
              <a:rPr lang="en-GB" sz="2000" dirty="0" err="1">
                <a:solidFill>
                  <a:schemeClr val="bg1"/>
                </a:solidFill>
              </a:rPr>
              <a:t>McVea</a:t>
            </a:r>
            <a:r>
              <a:rPr lang="en-GB" sz="2000" dirty="0">
                <a:solidFill>
                  <a:schemeClr val="bg1"/>
                </a:solidFill>
              </a:rPr>
              <a:t>, J. (2001) “A stakeholder approach to strategic management,” </a:t>
            </a:r>
            <a:r>
              <a:rPr lang="en-GB" sz="2000" i="1" dirty="0">
                <a:solidFill>
                  <a:schemeClr val="bg1"/>
                </a:solidFill>
              </a:rPr>
              <a:t>SSRN Electronic Journal</a:t>
            </a:r>
            <a:r>
              <a:rPr lang="en-GB" sz="2000" dirty="0">
                <a:solidFill>
                  <a:schemeClr val="bg1"/>
                </a:solidFill>
              </a:rPr>
              <a:t> [Preprint]. Available at: https://doi.org/10.2139/ssrn.263511. </a:t>
            </a:r>
          </a:p>
          <a:p>
            <a:pPr marL="0" indent="0">
              <a:buNone/>
            </a:pPr>
            <a:r>
              <a:rPr lang="en-GB" sz="2000" dirty="0">
                <a:solidFill>
                  <a:schemeClr val="bg1"/>
                </a:solidFill>
              </a:rPr>
              <a:t>Kelly, A. (2017) 5 Ways to Attract New Guests to Your Hotel (Without Competing on Price) –</a:t>
            </a:r>
            <a:r>
              <a:rPr lang="en-GB" sz="2000" dirty="0" err="1">
                <a:solidFill>
                  <a:schemeClr val="bg1"/>
                </a:solidFill>
              </a:rPr>
              <a:t>YouVisit</a:t>
            </a:r>
            <a:r>
              <a:rPr lang="en-GB" sz="2000" dirty="0">
                <a:solidFill>
                  <a:schemeClr val="bg1"/>
                </a:solidFill>
              </a:rPr>
              <a:t>. Available at: https://www.youvisit.com/learning-center/blog/5-ways-to-attract-guests-to-your-hotel/ (Accessed: 24 January 2022).</a:t>
            </a:r>
          </a:p>
          <a:p>
            <a:pPr marL="0" indent="0">
              <a:buNone/>
            </a:pPr>
            <a:r>
              <a:rPr lang="en-US" sz="2000" dirty="0">
                <a:solidFill>
                  <a:schemeClr val="bg1"/>
                </a:solidFill>
              </a:rPr>
              <a:t>Kim, M., Knutson, B. J., and Han, J. (2016). 'Understanding Employee Delight and Voice From the Internal Marketing Perspective'. </a:t>
            </a:r>
            <a:r>
              <a:rPr lang="en-US" sz="2000" i="1" dirty="0">
                <a:solidFill>
                  <a:schemeClr val="bg1"/>
                </a:solidFill>
              </a:rPr>
              <a:t>Journal of Hospitality Marketing and Management, </a:t>
            </a:r>
            <a:r>
              <a:rPr lang="en-US" sz="2000" dirty="0">
                <a:solidFill>
                  <a:schemeClr val="bg1"/>
                </a:solidFill>
              </a:rPr>
              <a:t>Vol. 24, </a:t>
            </a:r>
            <a:r>
              <a:rPr lang="en-US" sz="2000" dirty="0" err="1">
                <a:solidFill>
                  <a:schemeClr val="bg1"/>
                </a:solidFill>
              </a:rPr>
              <a:t>Iss</a:t>
            </a:r>
            <a:r>
              <a:rPr lang="en-US" sz="2000" dirty="0">
                <a:solidFill>
                  <a:schemeClr val="bg1"/>
                </a:solidFill>
              </a:rPr>
              <a:t>. 3, pp. 260-286.</a:t>
            </a:r>
          </a:p>
          <a:p>
            <a:pPr marL="0" indent="0">
              <a:buNone/>
            </a:pPr>
            <a:r>
              <a:rPr lang="en-GB" sz="2000" dirty="0">
                <a:solidFill>
                  <a:prstClr val="white"/>
                </a:solidFill>
                <a:latin typeface="Arial" panose="020B0604020202020204" pitchFamily="34" charset="0"/>
                <a:cs typeface="Arial" panose="020B0604020202020204" pitchFamily="34" charset="0"/>
              </a:rPr>
              <a:t>Kotler, P., Armstrong, G., and </a:t>
            </a:r>
            <a:r>
              <a:rPr lang="en-GB" sz="2000" dirty="0" err="1">
                <a:solidFill>
                  <a:prstClr val="white"/>
                </a:solidFill>
                <a:latin typeface="Arial" panose="020B0604020202020204" pitchFamily="34" charset="0"/>
                <a:cs typeface="Arial" panose="020B0604020202020204" pitchFamily="34" charset="0"/>
              </a:rPr>
              <a:t>Opresnik</a:t>
            </a:r>
            <a:r>
              <a:rPr lang="en-GB" sz="2000" dirty="0">
                <a:solidFill>
                  <a:prstClr val="white"/>
                </a:solidFill>
                <a:latin typeface="Arial" panose="020B0604020202020204" pitchFamily="34" charset="0"/>
                <a:cs typeface="Arial" panose="020B0604020202020204" pitchFamily="34" charset="0"/>
              </a:rPr>
              <a:t>, M. O. (2018). Principles of Marketing (17th edition). London; Pearson. </a:t>
            </a:r>
          </a:p>
          <a:p>
            <a:pPr marL="0" indent="0">
              <a:buNone/>
            </a:pPr>
            <a:r>
              <a:rPr lang="en-US" sz="2000" dirty="0">
                <a:solidFill>
                  <a:schemeClr val="bg1"/>
                </a:solidFill>
              </a:rPr>
              <a:t>Kotler, P., Wong, V., Saunders, J., and Armstrong, G. (2007). Principles of Marketing: Enhanced Media European Edition. London; Prentice Hall. </a:t>
            </a:r>
          </a:p>
          <a:p>
            <a:pPr marL="0" indent="0">
              <a:buNone/>
            </a:pPr>
            <a:r>
              <a:rPr lang="en-GB" sz="2000" dirty="0">
                <a:solidFill>
                  <a:schemeClr val="bg1"/>
                </a:solidFill>
              </a:rPr>
              <a:t>Smith, P. and Zook, Z., 2019. Marketing communications. 7th ed.</a:t>
            </a:r>
          </a:p>
          <a:p>
            <a:pPr marL="0" indent="0">
              <a:buNone/>
            </a:pPr>
            <a:r>
              <a:rPr lang="en-GB" sz="2000" dirty="0" err="1">
                <a:solidFill>
                  <a:prstClr val="white"/>
                </a:solidFill>
                <a:latin typeface="Arial" panose="020B0604020202020204" pitchFamily="34" charset="0"/>
                <a:cs typeface="Arial" panose="020B0604020202020204" pitchFamily="34" charset="0"/>
              </a:rPr>
              <a:t>Shostack</a:t>
            </a:r>
            <a:r>
              <a:rPr lang="en-GB" sz="2000" dirty="0">
                <a:solidFill>
                  <a:prstClr val="white"/>
                </a:solidFill>
                <a:latin typeface="Arial" panose="020B0604020202020204" pitchFamily="34" charset="0"/>
                <a:cs typeface="Arial" panose="020B0604020202020204" pitchFamily="34" charset="0"/>
              </a:rPr>
              <a:t>, G.L. (1977) “Breaking free from product marketing,” Journal of Marketing, 41(2), pp. 73–80. Available at: https://doi.org/10.1177/002224297704100219. </a:t>
            </a:r>
          </a:p>
          <a:p>
            <a:pPr marL="0" indent="0">
              <a:buNone/>
            </a:pPr>
            <a:r>
              <a:rPr lang="en-GB" sz="2000" dirty="0" err="1">
                <a:solidFill>
                  <a:schemeClr val="bg1"/>
                </a:solidFill>
              </a:rPr>
              <a:t>Shostack</a:t>
            </a:r>
            <a:r>
              <a:rPr lang="en-GB" sz="2000" dirty="0">
                <a:solidFill>
                  <a:schemeClr val="bg1"/>
                </a:solidFill>
              </a:rPr>
              <a:t>, G. L. (1992). ‘Understanding services through blueprinting’. In: </a:t>
            </a:r>
            <a:r>
              <a:rPr lang="en-GB" sz="2000" dirty="0" err="1">
                <a:solidFill>
                  <a:schemeClr val="bg1"/>
                </a:solidFill>
              </a:rPr>
              <a:t>Schwatz</a:t>
            </a:r>
            <a:r>
              <a:rPr lang="en-GB" sz="2000" dirty="0">
                <a:solidFill>
                  <a:schemeClr val="bg1"/>
                </a:solidFill>
              </a:rPr>
              <a:t>, T., et al. (eds). </a:t>
            </a:r>
            <a:r>
              <a:rPr lang="en-GB" sz="2000" i="1" dirty="0">
                <a:solidFill>
                  <a:schemeClr val="bg1"/>
                </a:solidFill>
              </a:rPr>
              <a:t>Advances in Services Marketing and Management </a:t>
            </a:r>
            <a:r>
              <a:rPr lang="en-GB" sz="2000" dirty="0">
                <a:solidFill>
                  <a:schemeClr val="bg1"/>
                </a:solidFill>
              </a:rPr>
              <a:t>Greenwich, CT: JAI Press. Pp. 75-90. </a:t>
            </a:r>
            <a:endParaRPr lang="en-US" sz="2000" dirty="0">
              <a:solidFill>
                <a:schemeClr val="bg1"/>
              </a:solidFill>
            </a:endParaRP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2063552" y="1146974"/>
            <a:ext cx="4738976" cy="369332"/>
          </a:xfrm>
          <a:prstGeom prst="rect">
            <a:avLst/>
          </a:prstGeom>
          <a:noFill/>
        </p:spPr>
        <p:txBody>
          <a:bodyPr wrap="square">
            <a:spAutoFit/>
          </a:bodyPr>
          <a:lstStyle/>
          <a:p>
            <a:pPr defTabSz="457200"/>
            <a:r>
              <a:rPr lang="en-GB" dirty="0">
                <a:solidFill>
                  <a:prstClr val="white"/>
                </a:solidFill>
                <a:latin typeface="Calibri" panose="020F0502020204030204"/>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390587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14.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3657</Words>
  <Application>Microsoft Office PowerPoint</Application>
  <PresentationFormat>Widescreen</PresentationFormat>
  <Paragraphs>312</Paragraphs>
  <Slides>42</Slides>
  <Notes>20</Notes>
  <HiddenSlides>0</HiddenSlides>
  <MMClips>1</MMClips>
  <ScaleCrop>false</ScaleCrop>
  <HeadingPairs>
    <vt:vector size="6" baseType="variant">
      <vt:variant>
        <vt:lpstr>Fonts Used</vt:lpstr>
      </vt:variant>
      <vt:variant>
        <vt:i4>7</vt:i4>
      </vt:variant>
      <vt:variant>
        <vt:lpstr>Theme</vt:lpstr>
      </vt:variant>
      <vt:variant>
        <vt:i4>14</vt:i4>
      </vt:variant>
      <vt:variant>
        <vt:lpstr>Slide Titles</vt:lpstr>
      </vt:variant>
      <vt:variant>
        <vt:i4>42</vt:i4>
      </vt:variant>
    </vt:vector>
  </HeadingPairs>
  <TitlesOfParts>
    <vt:vector size="63" baseType="lpstr">
      <vt:lpstr>Skia Regular</vt:lpstr>
      <vt:lpstr>Abadi</vt:lpstr>
      <vt:lpstr>Arial</vt:lpstr>
      <vt:lpstr>Calibri</vt:lpstr>
      <vt:lpstr>Calibri Light</vt:lpstr>
      <vt:lpstr>Trebuchet MS</vt:lpstr>
      <vt:lpstr>Wingdings</vt:lpstr>
      <vt:lpstr>Office Theme</vt:lpstr>
      <vt:lpstr>Sub Title 1</vt:lpstr>
      <vt:lpstr>1_Title Slide 1</vt:lpstr>
      <vt:lpstr>Title Slide 1</vt:lpstr>
      <vt:lpstr>Text 1</vt:lpstr>
      <vt:lpstr>1_Sub Title 2</vt:lpstr>
      <vt:lpstr>Text 2</vt:lpstr>
      <vt:lpstr>1_Sub Title 1</vt:lpstr>
      <vt:lpstr>1_Office Theme</vt:lpstr>
      <vt:lpstr>1_Text Break Info Slide 2</vt:lpstr>
      <vt:lpstr>1_Holding PAge</vt:lpstr>
      <vt:lpstr>1_Text 1</vt:lpstr>
      <vt:lpstr>2_Office Theme</vt:lpstr>
      <vt:lpstr>2_Sub Title 1</vt:lpstr>
      <vt:lpstr>Marketing Essentials BMIH4005</vt:lpstr>
      <vt:lpstr>Before we start  As there are quite a few of us here, please ensure that your microphone is muted during all teaching until you are asked a question or there is a group discussion to prevent background noise.  Your camera must be always on during lectures please.  This and all sessions will be recorded so that you can watch it again </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Recap</vt:lpstr>
      <vt:lpstr>Assessment 1 Due:12th February An essay of 1500 words -/+ 10%  A comparison of the marketing methods of two multinational hotel chains. Students will be required to write an academic essay introducing the subject of marketing, specifically comparing the marketing methods and strategy of two multinational hotel brands.    (Six Senses and Holiday Inn)  Your task is to compare the brand’s marketing strategies utilising the situational analysis tools discussed in class, i.e. the ways in which these organisations market their products and services (Marketing mix) and will include discussing the use of segmentation targeting and positioning as well as marketing communications with their target audiences, support your work with the Simmilarweb analysis tool. Students will Identify similarities and differences in the respective marketing strategies; and make recommendations to develop and enhance marketing activities for their chosen brands that will aid potential future growth, while also considering any relevant contemporary concerns in the hospitality market.  explore a number of different generational and strategic approaches to marketing and perhaps the use of social media and digital marketing versus traditional advertising and marketing techniques. What is the brand message? What changes have been made due to contemporary issues (within the past year) i.e Ukraine, recent Geopolitical events, Business environment changes, or other Industry changes, such as trends influencing the marketing by providing a ‘green’ message or social concerns?  </vt:lpstr>
      <vt:lpstr>Aims for today</vt:lpstr>
      <vt:lpstr>Situational analysis 5 ‘C’s</vt:lpstr>
      <vt:lpstr>Competitors </vt:lpstr>
      <vt:lpstr>POSITIONING </vt:lpstr>
      <vt:lpstr>Value propositions</vt:lpstr>
      <vt:lpstr>Positioning strategies</vt:lpstr>
      <vt:lpstr>Objective &amp; Subjective Positioning</vt:lpstr>
      <vt:lpstr>5 Key differences</vt:lpstr>
      <vt:lpstr>Objective Positioning</vt:lpstr>
      <vt:lpstr>PowerPoint Presentation</vt:lpstr>
      <vt:lpstr>PowerPoint Presentation</vt:lpstr>
      <vt:lpstr>Product positioning: what is it?</vt:lpstr>
      <vt:lpstr>Focusses on intangible aspects : opportunity to position brand effectively, more difficult for competitors to imitate.   </vt:lpstr>
      <vt:lpstr>Perceptual positioning maps</vt:lpstr>
      <vt:lpstr>PowerPoint Presentation</vt:lpstr>
      <vt:lpstr>Collaborators </vt:lpstr>
      <vt:lpstr>PowerPoint Presentation</vt:lpstr>
      <vt:lpstr>Climate </vt:lpstr>
      <vt:lpstr>Activity </vt:lpstr>
      <vt:lpstr>PowerPoint Presentation</vt:lpstr>
      <vt:lpstr>What makes a product?</vt:lpstr>
      <vt:lpstr>The Psychology of Price:  consumer’s price sensitivity (Blythe, 2014)</vt:lpstr>
      <vt:lpstr>Place </vt:lpstr>
      <vt:lpstr>Objectives of promotion:</vt:lpstr>
      <vt:lpstr>People:</vt:lpstr>
      <vt:lpstr>Process</vt:lpstr>
      <vt:lpstr>Physical evidence/ environment  Almost all services will leave physical evidence that a transaction has taken place, even if the bulk of what the consumer is paying for is intangible. Examples include:</vt:lpstr>
      <vt:lpstr>Assessment guidance</vt:lpstr>
      <vt:lpstr>Introduction 10% of word count -General statement –Reason for essay (what you are doing)  short background to Brands -Thesis statement – Any assumptions/predictions (likely outcomes) e.g “Moxy uses strategies that are appealing to younger generations while the Ritz targets the wealthy older generations ” -Outline Main Points -  How you will compare the brands, what main theory/frameworks will be used  </vt:lpstr>
      <vt:lpstr>References Week 3 Business Skills!</vt:lpstr>
      <vt:lpstr>Appendix </vt:lpstr>
      <vt:lpstr>Assessment workshop</vt:lpstr>
      <vt:lpstr>Any Questions?</vt:lpstr>
      <vt:lpstr>Next Week!</vt:lpstr>
      <vt:lpstr>I look forward to seeing you next week.  If you have any questions in the meantime, please send an email from your student account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Essentials BMIH4005</dc:title>
  <dc:creator>Christopher Wilkin</dc:creator>
  <cp:lastModifiedBy>Christopher Wilkin</cp:lastModifiedBy>
  <cp:revision>5</cp:revision>
  <dcterms:created xsi:type="dcterms:W3CDTF">2023-01-16T22:32:04Z</dcterms:created>
  <dcterms:modified xsi:type="dcterms:W3CDTF">2023-05-08T10:58:16Z</dcterms:modified>
</cp:coreProperties>
</file>