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8288000" cy="10287000"/>
  <p:notesSz cx="6858000" cy="9144000"/>
  <p:embeddedFontLst>
    <p:embeddedFont>
      <p:font typeface="Calibri" panose="020F0502020204030204" pitchFamily="34" charset="0"/>
      <p:regular r:id="rId19"/>
      <p:bold r:id="rId20"/>
      <p:italic r:id="rId21"/>
      <p:boldItalic r:id="rId22"/>
    </p:embeddedFont>
    <p:embeddedFont>
      <p:font typeface="Norwester" panose="020B0604020202020204" charset="0"/>
      <p:regular r:id="rId23"/>
    </p:embeddedFont>
    <p:embeddedFont>
      <p:font typeface="Roboto" panose="02000000000000000000" pitchFamily="2" charset="0"/>
      <p:regular r:id="rId24"/>
      <p:bold r:id="rId25"/>
      <p:italic r:id="rId26"/>
      <p:boldItalic r:id="rId27"/>
    </p:embeddedFont>
    <p:embeddedFont>
      <p:font typeface="Roboto Bold" panose="02000000000000000000" pitchFamily="2" charset="0"/>
      <p:regular r:id="rId28"/>
      <p:bold r:id="rId29"/>
    </p:embeddedFont>
    <p:embeddedFont>
      <p:font typeface="Roboto Bold Italics" panose="020B0604020202020204" charset="0"/>
      <p:regular r:id="rId30"/>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6FE479-A276-4640-BD0E-16D9492D6E1C}" v="50" dt="2023-02-21T10:36:58.79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font" Target="fonts/font10.fntdata"/><Relationship Id="rId10" Type="http://schemas.openxmlformats.org/officeDocument/2006/relationships/slide" Target="slides/slide9.xml"/><Relationship Id="rId19" Type="http://schemas.openxmlformats.org/officeDocument/2006/relationships/font" Target="fonts/font1.fntdata"/><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font" Target="fonts/font9.fntdata"/><Relationship Id="rId30" Type="http://schemas.openxmlformats.org/officeDocument/2006/relationships/font" Target="fonts/font12.fntdata"/><Relationship Id="rId35" Type="http://schemas.microsoft.com/office/2015/10/relationships/revisionInfo" Target="revisionInfo.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2/21/2023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2/21/2023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2/21/2023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2/21/2023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2/21/2023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2/21/2023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www.hotelnewsresource.com/article101267.html" TargetMode="External"/><Relationship Id="rId3" Type="http://schemas.openxmlformats.org/officeDocument/2006/relationships/hyperlink" Target="https://www.marriott.com/about/" TargetMode="External"/><Relationship Id="rId7" Type="http://schemas.openxmlformats.org/officeDocument/2006/relationships/hyperlink" Target="https://www.ahla.com/hotel-industry-terms-know" TargetMode="External"/><Relationship Id="rId2" Type="http://schemas.openxmlformats.org/officeDocument/2006/relationships/image" Target="../media/image12.jpeg"/><Relationship Id="rId1" Type="http://schemas.openxmlformats.org/officeDocument/2006/relationships/slideLayout" Target="../slideLayouts/slideLayout7.xml"/><Relationship Id="rId6" Type="http://schemas.openxmlformats.org/officeDocument/2006/relationships/hyperlink" Target="http://www.marriott.com/marriott-services.mi" TargetMode="External"/><Relationship Id="rId5" Type="http://schemas.openxmlformats.org/officeDocument/2006/relationships/hyperlink" Target="https://www.marriott.com/about/our-vision.mi" TargetMode="External"/><Relationship Id="rId10" Type="http://schemas.openxmlformats.org/officeDocument/2006/relationships/hyperlink" Target="https://www.marriott.com/default.mi" TargetMode="External"/><Relationship Id="rId4" Type="http://schemas.openxmlformats.org/officeDocument/2006/relationships/hyperlink" Target="https://www.marriott.com/about/our-values.mi" TargetMode="External"/><Relationship Id="rId9" Type="http://schemas.openxmlformats.org/officeDocument/2006/relationships/hyperlink" Target="https://www.phocuswire.com/importance-of-hospitality-in-hotel-industry"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7786" b="7786"/>
          <a:stretch>
            <a:fillRect/>
          </a:stretch>
        </p:blipFill>
        <p:spPr>
          <a:xfrm>
            <a:off x="0" y="0"/>
            <a:ext cx="18288000" cy="10287000"/>
          </a:xfrm>
          <a:prstGeom prst="rect">
            <a:avLst/>
          </a:prstGeom>
        </p:spPr>
      </p:pic>
      <p:sp>
        <p:nvSpPr>
          <p:cNvPr id="3" name="AutoShape 3"/>
          <p:cNvSpPr/>
          <p:nvPr/>
        </p:nvSpPr>
        <p:spPr>
          <a:xfrm>
            <a:off x="1563291" y="1835214"/>
            <a:ext cx="15161419" cy="6295102"/>
          </a:xfrm>
          <a:prstGeom prst="rect">
            <a:avLst/>
          </a:prstGeom>
          <a:solidFill>
            <a:srgbClr val="FF7538"/>
          </a:solidFill>
        </p:spPr>
      </p:sp>
      <p:sp>
        <p:nvSpPr>
          <p:cNvPr id="4" name="TextBox 4"/>
          <p:cNvSpPr txBox="1"/>
          <p:nvPr/>
        </p:nvSpPr>
        <p:spPr>
          <a:xfrm>
            <a:off x="1782808" y="5456783"/>
            <a:ext cx="14722385" cy="795476"/>
          </a:xfrm>
          <a:prstGeom prst="rect">
            <a:avLst/>
          </a:prstGeom>
        </p:spPr>
        <p:txBody>
          <a:bodyPr lIns="0" tIns="0" rIns="0" bIns="0" rtlCol="0" anchor="t">
            <a:spAutoFit/>
          </a:bodyPr>
          <a:lstStyle/>
          <a:p>
            <a:pPr algn="ctr">
              <a:lnSpc>
                <a:spcPts val="6439"/>
              </a:lnSpc>
            </a:pPr>
            <a:r>
              <a:rPr lang="en-US" sz="4600" spc="782">
                <a:solidFill>
                  <a:srgbClr val="332B24"/>
                </a:solidFill>
                <a:latin typeface="Roboto Bold"/>
              </a:rPr>
              <a:t>A FOCUS ON MARRIOTT INTERNATIONAL</a:t>
            </a:r>
          </a:p>
        </p:txBody>
      </p:sp>
      <p:sp>
        <p:nvSpPr>
          <p:cNvPr id="5" name="TextBox 5"/>
          <p:cNvSpPr txBox="1"/>
          <p:nvPr/>
        </p:nvSpPr>
        <p:spPr>
          <a:xfrm>
            <a:off x="1958561" y="7042744"/>
            <a:ext cx="14370877" cy="436017"/>
          </a:xfrm>
          <a:prstGeom prst="rect">
            <a:avLst/>
          </a:prstGeom>
        </p:spPr>
        <p:txBody>
          <a:bodyPr lIns="0" tIns="0" rIns="0" bIns="0" rtlCol="0" anchor="t">
            <a:spAutoFit/>
          </a:bodyPr>
          <a:lstStyle/>
          <a:p>
            <a:pPr algn="ctr">
              <a:lnSpc>
                <a:spcPts val="3640"/>
              </a:lnSpc>
            </a:pPr>
            <a:r>
              <a:rPr lang="en-US" sz="2800" spc="140" dirty="0">
                <a:solidFill>
                  <a:srgbClr val="332B24"/>
                </a:solidFill>
                <a:latin typeface="Roboto"/>
              </a:rPr>
              <a:t>Presented by Umer Aman (2128039)</a:t>
            </a:r>
          </a:p>
        </p:txBody>
      </p:sp>
      <p:sp>
        <p:nvSpPr>
          <p:cNvPr id="6" name="TextBox 6"/>
          <p:cNvSpPr txBox="1"/>
          <p:nvPr/>
        </p:nvSpPr>
        <p:spPr>
          <a:xfrm>
            <a:off x="1958561" y="2280508"/>
            <a:ext cx="14348996" cy="2812559"/>
          </a:xfrm>
          <a:prstGeom prst="rect">
            <a:avLst/>
          </a:prstGeom>
        </p:spPr>
        <p:txBody>
          <a:bodyPr lIns="0" tIns="0" rIns="0" bIns="0" rtlCol="0" anchor="t">
            <a:spAutoFit/>
          </a:bodyPr>
          <a:lstStyle/>
          <a:p>
            <a:pPr algn="ctr">
              <a:lnSpc>
                <a:spcPts val="7344"/>
              </a:lnSpc>
            </a:pPr>
            <a:r>
              <a:rPr lang="en-US" sz="7200">
                <a:solidFill>
                  <a:srgbClr val="FAF0EB"/>
                </a:solidFill>
                <a:latin typeface="Norwester"/>
              </a:rPr>
              <a:t>THE ROLE AND IMPORTANCE OF QUALITY SERVICE, HOSPITALITY, AND GUEST SERVICE WITHIN THE HOTEL INDUSTRY: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62285" r="7396"/>
          <a:stretch>
            <a:fillRect/>
          </a:stretch>
        </p:blipFill>
        <p:spPr>
          <a:xfrm>
            <a:off x="10887075" y="-382149"/>
            <a:ext cx="7658100" cy="11808333"/>
          </a:xfrm>
          <a:prstGeom prst="rect">
            <a:avLst/>
          </a:prstGeom>
        </p:spPr>
      </p:pic>
      <p:sp>
        <p:nvSpPr>
          <p:cNvPr id="3" name="TextBox 3"/>
          <p:cNvSpPr txBox="1"/>
          <p:nvPr/>
        </p:nvSpPr>
        <p:spPr>
          <a:xfrm>
            <a:off x="603339" y="519113"/>
            <a:ext cx="8070432" cy="1716913"/>
          </a:xfrm>
          <a:prstGeom prst="rect">
            <a:avLst/>
          </a:prstGeom>
        </p:spPr>
        <p:txBody>
          <a:bodyPr lIns="0" tIns="0" rIns="0" bIns="0" rtlCol="0" anchor="t">
            <a:spAutoFit/>
          </a:bodyPr>
          <a:lstStyle/>
          <a:p>
            <a:pPr>
              <a:lnSpc>
                <a:spcPts val="6776"/>
              </a:lnSpc>
            </a:pPr>
            <a:r>
              <a:rPr lang="en-US" sz="5600" spc="201">
                <a:solidFill>
                  <a:srgbClr val="332B24"/>
                </a:solidFill>
                <a:latin typeface="Norwester"/>
              </a:rPr>
              <a:t>OVERVIEW OF MARRIOTT INTERNATIONAL</a:t>
            </a:r>
          </a:p>
        </p:txBody>
      </p:sp>
      <p:sp>
        <p:nvSpPr>
          <p:cNvPr id="4" name="TextBox 4"/>
          <p:cNvSpPr txBox="1"/>
          <p:nvPr/>
        </p:nvSpPr>
        <p:spPr>
          <a:xfrm>
            <a:off x="603339" y="2452922"/>
            <a:ext cx="8953213" cy="7082099"/>
          </a:xfrm>
          <a:prstGeom prst="rect">
            <a:avLst/>
          </a:prstGeom>
        </p:spPr>
        <p:txBody>
          <a:bodyPr lIns="0" tIns="0" rIns="0" bIns="0" rtlCol="0" anchor="t">
            <a:spAutoFit/>
          </a:bodyPr>
          <a:lstStyle/>
          <a:p>
            <a:pPr>
              <a:lnSpc>
                <a:spcPts val="5124"/>
              </a:lnSpc>
            </a:pPr>
            <a:r>
              <a:rPr lang="en-US" sz="2928">
                <a:solidFill>
                  <a:srgbClr val="FFFFFF"/>
                </a:solidFill>
                <a:latin typeface="Roboto Bold Italics"/>
              </a:rPr>
              <a:t>Marriott International is a global hospitality company with a rich history dating back to 1927 when J. Willard Marriott opened his first root beer stand in Washington D.C. Today, Marriott International operates more than 7,600 properties in 133 countries and territories around the world, including 30 hotel brands such as Marriott, Sheraton, Westin, and Ritz-Carlton. Marriott International's vision is to become the world's favorite travel company, while its mission is to make every guest feel cared for, valued, and respected.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sp>
        <p:nvSpPr>
          <p:cNvPr id="2" name="AutoShape 2"/>
          <p:cNvSpPr/>
          <p:nvPr/>
        </p:nvSpPr>
        <p:spPr>
          <a:xfrm>
            <a:off x="-349976" y="-388144"/>
            <a:ext cx="1879997" cy="11337131"/>
          </a:xfrm>
          <a:prstGeom prst="rect">
            <a:avLst/>
          </a:prstGeom>
          <a:solidFill>
            <a:srgbClr val="FAF0EB"/>
          </a:solidFill>
        </p:spPr>
      </p:sp>
      <p:pic>
        <p:nvPicPr>
          <p:cNvPr id="3" name="Picture 3"/>
          <p:cNvPicPr>
            <a:picLocks noChangeAspect="1"/>
          </p:cNvPicPr>
          <p:nvPr/>
        </p:nvPicPr>
        <p:blipFill>
          <a:blip r:embed="rId2"/>
          <a:srcRect t="36448" b="36448"/>
          <a:stretch>
            <a:fillRect/>
          </a:stretch>
        </p:blipFill>
        <p:spPr>
          <a:xfrm>
            <a:off x="-521426" y="263128"/>
            <a:ext cx="19176206" cy="3443287"/>
          </a:xfrm>
          <a:prstGeom prst="rect">
            <a:avLst/>
          </a:prstGeom>
        </p:spPr>
      </p:pic>
      <p:grpSp>
        <p:nvGrpSpPr>
          <p:cNvPr id="4" name="Group 4"/>
          <p:cNvGrpSpPr/>
          <p:nvPr/>
        </p:nvGrpSpPr>
        <p:grpSpPr>
          <a:xfrm>
            <a:off x="2353972" y="3909060"/>
            <a:ext cx="15389940" cy="5474078"/>
            <a:chOff x="0" y="0"/>
            <a:chExt cx="20519920" cy="7298771"/>
          </a:xfrm>
        </p:grpSpPr>
        <p:sp>
          <p:nvSpPr>
            <p:cNvPr id="5" name="TextBox 5"/>
            <p:cNvSpPr txBox="1"/>
            <p:nvPr/>
          </p:nvSpPr>
          <p:spPr>
            <a:xfrm>
              <a:off x="0" y="-9525"/>
              <a:ext cx="20519920" cy="1143042"/>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DEFINITION OF QUALITY SERVICE</a:t>
              </a:r>
            </a:p>
          </p:txBody>
        </p:sp>
        <p:sp>
          <p:nvSpPr>
            <p:cNvPr id="6" name="TextBox 6"/>
            <p:cNvSpPr txBox="1"/>
            <p:nvPr/>
          </p:nvSpPr>
          <p:spPr>
            <a:xfrm>
              <a:off x="0" y="1272619"/>
              <a:ext cx="17164262" cy="6026151"/>
            </a:xfrm>
            <a:prstGeom prst="rect">
              <a:avLst/>
            </a:prstGeom>
          </p:spPr>
          <p:txBody>
            <a:bodyPr lIns="0" tIns="0" rIns="0" bIns="0" rtlCol="0" anchor="t">
              <a:spAutoFit/>
            </a:bodyPr>
            <a:lstStyle/>
            <a:p>
              <a:pPr algn="l">
                <a:lnSpc>
                  <a:spcPts val="5249"/>
                </a:lnSpc>
              </a:pPr>
              <a:r>
                <a:rPr lang="en-US" sz="2999">
                  <a:solidFill>
                    <a:srgbClr val="332B24"/>
                  </a:solidFill>
                  <a:latin typeface="Roboto Bold"/>
                </a:rPr>
                <a:t>Quality service refers to the level of service that meets or exceeds customer expectations, resulting in a positive experience and satisfaction. Quality service is crucial in the hotel industry because it is the primary driver of guest satisfaction and loyalty, leading to repeat business and positive word-of-mouth marketing. Marriott International's commitment to quality service is reflected in its "spirit to serve" philosophy, which emphasizes personalized service and attention to guest needs.</a:t>
              </a:r>
            </a:p>
          </p:txBody>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4757" r="711" b="1572"/>
          <a:stretch>
            <a:fillRect/>
          </a:stretch>
        </p:blipFill>
        <p:spPr>
          <a:xfrm>
            <a:off x="0" y="0"/>
            <a:ext cx="18288000" cy="10287000"/>
          </a:xfrm>
          <a:prstGeom prst="rect">
            <a:avLst/>
          </a:prstGeom>
        </p:spPr>
      </p:pic>
      <p:pic>
        <p:nvPicPr>
          <p:cNvPr id="3" name="Picture 3"/>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p:blipFill>
        <p:spPr>
          <a:xfrm>
            <a:off x="15255970" y="1028700"/>
            <a:ext cx="2003330" cy="1382298"/>
          </a:xfrm>
          <a:prstGeom prst="rect">
            <a:avLst/>
          </a:prstGeom>
        </p:spPr>
      </p:pic>
      <p:sp>
        <p:nvSpPr>
          <p:cNvPr id="4" name="AutoShape 4"/>
          <p:cNvSpPr/>
          <p:nvPr/>
        </p:nvSpPr>
        <p:spPr>
          <a:xfrm>
            <a:off x="-133350" y="-525066"/>
            <a:ext cx="1594247" cy="11337131"/>
          </a:xfrm>
          <a:prstGeom prst="rect">
            <a:avLst/>
          </a:prstGeom>
          <a:solidFill>
            <a:srgbClr val="FAF0EB"/>
          </a:solidFill>
        </p:spPr>
      </p:sp>
      <p:sp>
        <p:nvSpPr>
          <p:cNvPr id="5" name="TextBox 5"/>
          <p:cNvSpPr txBox="1"/>
          <p:nvPr/>
        </p:nvSpPr>
        <p:spPr>
          <a:xfrm>
            <a:off x="2203847" y="1000125"/>
            <a:ext cx="8091555" cy="563285"/>
          </a:xfrm>
          <a:prstGeom prst="rect">
            <a:avLst/>
          </a:prstGeom>
        </p:spPr>
        <p:txBody>
          <a:bodyPr lIns="0" tIns="0" rIns="0" bIns="0" rtlCol="0" anchor="t">
            <a:spAutoFit/>
          </a:bodyPr>
          <a:lstStyle/>
          <a:p>
            <a:pPr algn="l">
              <a:lnSpc>
                <a:spcPts val="4680"/>
              </a:lnSpc>
            </a:pPr>
            <a:r>
              <a:rPr lang="en-US" sz="3600" spc="179">
                <a:solidFill>
                  <a:srgbClr val="FAF0EB"/>
                </a:solidFill>
                <a:latin typeface="Norwester"/>
              </a:rPr>
              <a:t>THINK ABOUT IT:</a:t>
            </a:r>
          </a:p>
        </p:txBody>
      </p:sp>
      <p:grpSp>
        <p:nvGrpSpPr>
          <p:cNvPr id="6" name="Group 6"/>
          <p:cNvGrpSpPr/>
          <p:nvPr/>
        </p:nvGrpSpPr>
        <p:grpSpPr>
          <a:xfrm>
            <a:off x="2203847" y="6526295"/>
            <a:ext cx="8091555" cy="2732005"/>
            <a:chOff x="0" y="0"/>
            <a:chExt cx="10788740" cy="3642674"/>
          </a:xfrm>
        </p:grpSpPr>
        <p:sp>
          <p:nvSpPr>
            <p:cNvPr id="7" name="TextBox 7"/>
            <p:cNvSpPr txBox="1"/>
            <p:nvPr/>
          </p:nvSpPr>
          <p:spPr>
            <a:xfrm>
              <a:off x="0" y="2958408"/>
              <a:ext cx="10788740" cy="684265"/>
            </a:xfrm>
            <a:prstGeom prst="rect">
              <a:avLst/>
            </a:prstGeom>
          </p:spPr>
          <p:txBody>
            <a:bodyPr lIns="0" tIns="0" rIns="0" bIns="0" rtlCol="0" anchor="t">
              <a:spAutoFit/>
            </a:bodyPr>
            <a:lstStyle/>
            <a:p>
              <a:pPr algn="l">
                <a:lnSpc>
                  <a:spcPts val="4480"/>
                </a:lnSpc>
              </a:pPr>
              <a:r>
                <a:rPr lang="en-US" sz="2800" spc="344">
                  <a:solidFill>
                    <a:srgbClr val="332B24"/>
                  </a:solidFill>
                  <a:latin typeface="Roboto"/>
                </a:rPr>
                <a:t>JAMES CASH PENNEY</a:t>
              </a:r>
            </a:p>
          </p:txBody>
        </p:sp>
        <p:sp>
          <p:nvSpPr>
            <p:cNvPr id="8" name="TextBox 8"/>
            <p:cNvSpPr txBox="1"/>
            <p:nvPr/>
          </p:nvSpPr>
          <p:spPr>
            <a:xfrm>
              <a:off x="0" y="-47625"/>
              <a:ext cx="10788740" cy="2716101"/>
            </a:xfrm>
            <a:prstGeom prst="rect">
              <a:avLst/>
            </a:prstGeom>
          </p:spPr>
          <p:txBody>
            <a:bodyPr lIns="0" tIns="0" rIns="0" bIns="0" rtlCol="0" anchor="t">
              <a:spAutoFit/>
            </a:bodyPr>
            <a:lstStyle/>
            <a:p>
              <a:pPr algn="l">
                <a:lnSpc>
                  <a:spcPts val="5418"/>
                </a:lnSpc>
              </a:pPr>
              <a:r>
                <a:rPr lang="en-US" sz="4200" spc="231">
                  <a:solidFill>
                    <a:srgbClr val="FAF0EB"/>
                  </a:solidFill>
                  <a:latin typeface="Roboto Bold"/>
                </a:rPr>
                <a:t>“Courteous treatment will make a customer a walking advertisement”.</a:t>
              </a:r>
            </a:p>
          </p:txBody>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67563" b="3954"/>
          <a:stretch>
            <a:fillRect/>
          </a:stretch>
        </p:blipFill>
        <p:spPr>
          <a:xfrm>
            <a:off x="-366599" y="-1804761"/>
            <a:ext cx="19021199" cy="3609522"/>
          </a:xfrm>
          <a:prstGeom prst="rect">
            <a:avLst/>
          </a:prstGeom>
        </p:spPr>
      </p:pic>
      <p:grpSp>
        <p:nvGrpSpPr>
          <p:cNvPr id="3" name="Group 3"/>
          <p:cNvGrpSpPr/>
          <p:nvPr/>
        </p:nvGrpSpPr>
        <p:grpSpPr>
          <a:xfrm>
            <a:off x="742950" y="2331871"/>
            <a:ext cx="7554186" cy="3380318"/>
            <a:chOff x="0" y="0"/>
            <a:chExt cx="10072248" cy="4507090"/>
          </a:xfrm>
        </p:grpSpPr>
        <p:sp>
          <p:nvSpPr>
            <p:cNvPr id="4" name="TextBox 4"/>
            <p:cNvSpPr txBox="1"/>
            <p:nvPr/>
          </p:nvSpPr>
          <p:spPr>
            <a:xfrm>
              <a:off x="0" y="-9525"/>
              <a:ext cx="10072248" cy="3429042"/>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EXAMPLES OF QUALITY SERVICE IN MARRIOTT INTERNATIONAL</a:t>
              </a:r>
            </a:p>
          </p:txBody>
        </p:sp>
        <p:sp>
          <p:nvSpPr>
            <p:cNvPr id="5" name="TextBox 5"/>
            <p:cNvSpPr txBox="1"/>
            <p:nvPr/>
          </p:nvSpPr>
          <p:spPr>
            <a:xfrm>
              <a:off x="0" y="3753663"/>
              <a:ext cx="9895506" cy="753427"/>
            </a:xfrm>
            <a:prstGeom prst="rect">
              <a:avLst/>
            </a:prstGeom>
          </p:spPr>
          <p:txBody>
            <a:bodyPr lIns="0" tIns="0" rIns="0" bIns="0" rtlCol="0" anchor="t">
              <a:spAutoFit/>
            </a:bodyPr>
            <a:lstStyle/>
            <a:p>
              <a:pPr algn="l">
                <a:lnSpc>
                  <a:spcPts val="4680"/>
                </a:lnSpc>
              </a:pPr>
              <a:endParaRPr/>
            </a:p>
          </p:txBody>
        </p:sp>
      </p:grpSp>
      <p:sp>
        <p:nvSpPr>
          <p:cNvPr id="6" name="TextBox 6"/>
          <p:cNvSpPr txBox="1"/>
          <p:nvPr/>
        </p:nvSpPr>
        <p:spPr>
          <a:xfrm>
            <a:off x="8297136" y="2096574"/>
            <a:ext cx="9641428" cy="7078829"/>
          </a:xfrm>
          <a:prstGeom prst="rect">
            <a:avLst/>
          </a:prstGeom>
        </p:spPr>
        <p:txBody>
          <a:bodyPr lIns="0" tIns="0" rIns="0" bIns="0" rtlCol="0" anchor="t">
            <a:spAutoFit/>
          </a:bodyPr>
          <a:lstStyle/>
          <a:p>
            <a:pPr algn="l">
              <a:lnSpc>
                <a:spcPts val="4667"/>
              </a:lnSpc>
            </a:pPr>
            <a:r>
              <a:rPr lang="en-US" sz="2666">
                <a:solidFill>
                  <a:srgbClr val="FAF0EB"/>
                </a:solidFill>
                <a:latin typeface="Roboto Bold"/>
              </a:rPr>
              <a:t>Marriott International uses technology to enhance the guest experience, such as mobile check-in and keyless entry, allowing guests to skip the front desk and go straight to their rooms. Marriott International also has high standards of cleanliness and maintenance, ensuring that every property is well-maintained and immaculate. Personalized service and attention to guest needs are also important, as Marriott International trains its employees to anticipate and exceed guest expectations. Marriott International's emphasis on employee training and development ensures that every employee is equipped with the necessary skills and knowledge to provide quality service.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23792" t="17588" b="18070"/>
          <a:stretch>
            <a:fillRect/>
          </a:stretch>
        </p:blipFill>
        <p:spPr>
          <a:xfrm>
            <a:off x="0" y="0"/>
            <a:ext cx="18288000" cy="10287000"/>
          </a:xfrm>
          <a:prstGeom prst="rect">
            <a:avLst/>
          </a:prstGeom>
        </p:spPr>
      </p:pic>
      <p:grpSp>
        <p:nvGrpSpPr>
          <p:cNvPr id="3" name="Group 3"/>
          <p:cNvGrpSpPr/>
          <p:nvPr/>
        </p:nvGrpSpPr>
        <p:grpSpPr>
          <a:xfrm>
            <a:off x="4113388" y="-480417"/>
            <a:ext cx="14174612" cy="11247834"/>
            <a:chOff x="0" y="0"/>
            <a:chExt cx="18899482" cy="14997112"/>
          </a:xfrm>
        </p:grpSpPr>
        <p:sp>
          <p:nvSpPr>
            <p:cNvPr id="4" name="AutoShape 4"/>
            <p:cNvSpPr/>
            <p:nvPr/>
          </p:nvSpPr>
          <p:spPr>
            <a:xfrm>
              <a:off x="0" y="0"/>
              <a:ext cx="18899482" cy="14997112"/>
            </a:xfrm>
            <a:prstGeom prst="rect">
              <a:avLst/>
            </a:prstGeom>
            <a:solidFill>
              <a:srgbClr val="FF7538"/>
            </a:solidFill>
          </p:spPr>
        </p:sp>
        <p:grpSp>
          <p:nvGrpSpPr>
            <p:cNvPr id="5" name="Group 5"/>
            <p:cNvGrpSpPr/>
            <p:nvPr/>
          </p:nvGrpSpPr>
          <p:grpSpPr>
            <a:xfrm>
              <a:off x="986347" y="2986282"/>
              <a:ext cx="17152166" cy="8577316"/>
              <a:chOff x="0" y="0"/>
              <a:chExt cx="3388082" cy="1694285"/>
            </a:xfrm>
          </p:grpSpPr>
          <p:sp>
            <p:nvSpPr>
              <p:cNvPr id="6" name="Freeform 6"/>
              <p:cNvSpPr/>
              <p:nvPr/>
            </p:nvSpPr>
            <p:spPr>
              <a:xfrm>
                <a:off x="0" y="0"/>
                <a:ext cx="3388082" cy="1694285"/>
              </a:xfrm>
              <a:custGeom>
                <a:avLst/>
                <a:gdLst/>
                <a:ahLst/>
                <a:cxnLst/>
                <a:rect l="l" t="t" r="r" b="b"/>
                <a:pathLst>
                  <a:path w="3388082" h="1694285">
                    <a:moveTo>
                      <a:pt x="0" y="0"/>
                    </a:moveTo>
                    <a:lnTo>
                      <a:pt x="3388082" y="0"/>
                    </a:lnTo>
                    <a:lnTo>
                      <a:pt x="3388082" y="1694285"/>
                    </a:lnTo>
                    <a:lnTo>
                      <a:pt x="0" y="1694285"/>
                    </a:lnTo>
                    <a:close/>
                  </a:path>
                </a:pathLst>
              </a:custGeom>
              <a:solidFill>
                <a:srgbClr val="332B24"/>
              </a:solidFill>
            </p:spPr>
          </p:sp>
          <p:sp>
            <p:nvSpPr>
              <p:cNvPr id="7" name="TextBox 7"/>
              <p:cNvSpPr txBox="1"/>
              <p:nvPr/>
            </p:nvSpPr>
            <p:spPr>
              <a:xfrm>
                <a:off x="0" y="-142875"/>
                <a:ext cx="812800" cy="955675"/>
              </a:xfrm>
              <a:prstGeom prst="rect">
                <a:avLst/>
              </a:prstGeom>
            </p:spPr>
            <p:txBody>
              <a:bodyPr lIns="24763" tIns="24763" rIns="24763" bIns="24763" rtlCol="0" anchor="ctr"/>
              <a:lstStyle/>
              <a:p>
                <a:pPr algn="ctr">
                  <a:lnSpc>
                    <a:spcPts val="4200"/>
                  </a:lnSpc>
                </a:pPr>
                <a:endParaRPr/>
              </a:p>
            </p:txBody>
          </p:sp>
        </p:grpSp>
        <p:sp>
          <p:nvSpPr>
            <p:cNvPr id="8" name="TextBox 8"/>
            <p:cNvSpPr txBox="1"/>
            <p:nvPr/>
          </p:nvSpPr>
          <p:spPr>
            <a:xfrm>
              <a:off x="634505" y="2020662"/>
              <a:ext cx="17630473" cy="870411"/>
            </a:xfrm>
            <a:prstGeom prst="rect">
              <a:avLst/>
            </a:prstGeom>
          </p:spPr>
          <p:txBody>
            <a:bodyPr lIns="0" tIns="0" rIns="0" bIns="0" rtlCol="0" anchor="t">
              <a:spAutoFit/>
            </a:bodyPr>
            <a:lstStyle/>
            <a:p>
              <a:pPr algn="l">
                <a:lnSpc>
                  <a:spcPts val="5810"/>
                </a:lnSpc>
              </a:pPr>
              <a:endParaRPr/>
            </a:p>
          </p:txBody>
        </p:sp>
        <p:sp>
          <p:nvSpPr>
            <p:cNvPr id="9" name="TextBox 9"/>
            <p:cNvSpPr txBox="1"/>
            <p:nvPr/>
          </p:nvSpPr>
          <p:spPr>
            <a:xfrm>
              <a:off x="634505" y="3303217"/>
              <a:ext cx="17300047" cy="8120681"/>
            </a:xfrm>
            <a:prstGeom prst="rect">
              <a:avLst/>
            </a:prstGeom>
          </p:spPr>
          <p:txBody>
            <a:bodyPr lIns="0" tIns="0" rIns="0" bIns="0" rtlCol="0" anchor="t">
              <a:spAutoFit/>
            </a:bodyPr>
            <a:lstStyle/>
            <a:p>
              <a:pPr marL="672026" lvl="1" indent="-336013">
                <a:lnSpc>
                  <a:spcPts val="5447"/>
                </a:lnSpc>
                <a:buFont typeface="Arial"/>
                <a:buChar char="•"/>
              </a:pPr>
              <a:r>
                <a:rPr lang="en-US" sz="3112" spc="205">
                  <a:solidFill>
                    <a:srgbClr val="FAF0EB"/>
                  </a:solidFill>
                  <a:latin typeface="Roboto Bold"/>
                </a:rPr>
                <a:t>Enhanced guest experience and satisfaction is the primary benefit of quality service. </a:t>
              </a:r>
            </a:p>
            <a:p>
              <a:pPr marL="672026" lvl="1" indent="-336013">
                <a:lnSpc>
                  <a:spcPts val="5447"/>
                </a:lnSpc>
                <a:buFont typeface="Arial"/>
                <a:buChar char="•"/>
              </a:pPr>
              <a:r>
                <a:rPr lang="en-US" sz="3112" spc="205">
                  <a:solidFill>
                    <a:srgbClr val="FAF0EB"/>
                  </a:solidFill>
                  <a:latin typeface="Roboto Bold"/>
                </a:rPr>
                <a:t>When guests feel valued and cared for, they are more likely to return and recommend the hotel to others. </a:t>
              </a:r>
            </a:p>
            <a:p>
              <a:pPr marL="672026" lvl="1" indent="-336013">
                <a:lnSpc>
                  <a:spcPts val="5447"/>
                </a:lnSpc>
                <a:buFont typeface="Arial"/>
                <a:buChar char="•"/>
              </a:pPr>
              <a:r>
                <a:rPr lang="en-US" sz="3112" spc="205">
                  <a:solidFill>
                    <a:srgbClr val="FAF0EB"/>
                  </a:solidFill>
                  <a:latin typeface="Roboto Bold"/>
                </a:rPr>
                <a:t>Increased loyalty and repeat business lead to higher occupancy rates and revenue for the hotel. </a:t>
              </a:r>
            </a:p>
            <a:p>
              <a:pPr marL="672026" lvl="1" indent="-336013" algn="l">
                <a:lnSpc>
                  <a:spcPts val="5447"/>
                </a:lnSpc>
                <a:buFont typeface="Arial"/>
                <a:buChar char="•"/>
              </a:pPr>
              <a:r>
                <a:rPr lang="en-US" sz="3112" spc="205">
                  <a:solidFill>
                    <a:srgbClr val="FAF0EB"/>
                  </a:solidFill>
                  <a:latin typeface="Roboto Bold"/>
                </a:rPr>
                <a:t>Positive word-of-mouth marketing from satisfied guests is also a valuable marketing tool that can attract new customers.</a:t>
              </a:r>
            </a:p>
          </p:txBody>
        </p:sp>
      </p:grpSp>
      <p:sp>
        <p:nvSpPr>
          <p:cNvPr id="10" name="TextBox 10"/>
          <p:cNvSpPr txBox="1"/>
          <p:nvPr/>
        </p:nvSpPr>
        <p:spPr>
          <a:xfrm>
            <a:off x="4678564" y="593342"/>
            <a:ext cx="13044261" cy="861191"/>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BENEFITS OF QUALITY SERVICE TO GUESTS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sp>
        <p:nvSpPr>
          <p:cNvPr id="2" name="AutoShape 2"/>
          <p:cNvSpPr/>
          <p:nvPr/>
        </p:nvSpPr>
        <p:spPr>
          <a:xfrm>
            <a:off x="-349976" y="-388144"/>
            <a:ext cx="1879997" cy="11337131"/>
          </a:xfrm>
          <a:prstGeom prst="rect">
            <a:avLst/>
          </a:prstGeom>
          <a:solidFill>
            <a:srgbClr val="FAF0EB"/>
          </a:solidFill>
        </p:spPr>
      </p:sp>
      <p:pic>
        <p:nvPicPr>
          <p:cNvPr id="3" name="Picture 3"/>
          <p:cNvPicPr>
            <a:picLocks noChangeAspect="1"/>
          </p:cNvPicPr>
          <p:nvPr/>
        </p:nvPicPr>
        <p:blipFill>
          <a:blip r:embed="rId2"/>
          <a:srcRect t="36448" b="36448"/>
          <a:stretch>
            <a:fillRect/>
          </a:stretch>
        </p:blipFill>
        <p:spPr>
          <a:xfrm>
            <a:off x="-521426" y="263128"/>
            <a:ext cx="19176206" cy="3443287"/>
          </a:xfrm>
          <a:prstGeom prst="rect">
            <a:avLst/>
          </a:prstGeom>
        </p:spPr>
      </p:pic>
      <p:sp>
        <p:nvSpPr>
          <p:cNvPr id="4" name="TextBox 4"/>
          <p:cNvSpPr txBox="1"/>
          <p:nvPr/>
        </p:nvSpPr>
        <p:spPr>
          <a:xfrm>
            <a:off x="2353972" y="3899535"/>
            <a:ext cx="15389940" cy="859663"/>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DEFINITION OF HOSPITALITY</a:t>
            </a:r>
          </a:p>
        </p:txBody>
      </p:sp>
      <p:sp>
        <p:nvSpPr>
          <p:cNvPr id="5" name="TextBox 5"/>
          <p:cNvSpPr txBox="1"/>
          <p:nvPr/>
        </p:nvSpPr>
        <p:spPr>
          <a:xfrm>
            <a:off x="2353972" y="4877812"/>
            <a:ext cx="12448802" cy="4933189"/>
          </a:xfrm>
          <a:prstGeom prst="rect">
            <a:avLst/>
          </a:prstGeom>
        </p:spPr>
        <p:txBody>
          <a:bodyPr lIns="0" tIns="0" rIns="0" bIns="0" rtlCol="0" anchor="t">
            <a:spAutoFit/>
          </a:bodyPr>
          <a:lstStyle/>
          <a:p>
            <a:pPr algn="l">
              <a:lnSpc>
                <a:spcPts val="4895"/>
              </a:lnSpc>
            </a:pPr>
            <a:r>
              <a:rPr lang="en-US" sz="3199">
                <a:solidFill>
                  <a:srgbClr val="332B24"/>
                </a:solidFill>
                <a:latin typeface="Roboto Bold"/>
              </a:rPr>
              <a:t>Hospitality is the act of providing a warm and welcoming environment for guests, with personalized service and attention to their needs. Hospitality is essential in the hotel industry because it sets the tone for the guest experience and creates a memorable impression. Marriott International's commitment to hospitality is reflected in its "spirit to serve" philosophy, which emphasizes the importance of creating a welcoming and hospitable environment for guests.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67563" b="3954"/>
          <a:stretch>
            <a:fillRect/>
          </a:stretch>
        </p:blipFill>
        <p:spPr>
          <a:xfrm>
            <a:off x="-366599" y="-1804761"/>
            <a:ext cx="19021199" cy="3609522"/>
          </a:xfrm>
          <a:prstGeom prst="rect">
            <a:avLst/>
          </a:prstGeom>
        </p:spPr>
      </p:pic>
      <p:grpSp>
        <p:nvGrpSpPr>
          <p:cNvPr id="3" name="Group 3"/>
          <p:cNvGrpSpPr/>
          <p:nvPr/>
        </p:nvGrpSpPr>
        <p:grpSpPr>
          <a:xfrm>
            <a:off x="742950" y="2331871"/>
            <a:ext cx="7554186" cy="4237568"/>
            <a:chOff x="0" y="0"/>
            <a:chExt cx="10072248" cy="5650090"/>
          </a:xfrm>
        </p:grpSpPr>
        <p:sp>
          <p:nvSpPr>
            <p:cNvPr id="4" name="TextBox 4"/>
            <p:cNvSpPr txBox="1"/>
            <p:nvPr/>
          </p:nvSpPr>
          <p:spPr>
            <a:xfrm>
              <a:off x="0" y="-9525"/>
              <a:ext cx="10072248" cy="4572042"/>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EXAMPLES OF HOSPITALITY IN MARRIOTT INTERNATIONAL</a:t>
              </a:r>
            </a:p>
          </p:txBody>
        </p:sp>
        <p:sp>
          <p:nvSpPr>
            <p:cNvPr id="5" name="TextBox 5"/>
            <p:cNvSpPr txBox="1"/>
            <p:nvPr/>
          </p:nvSpPr>
          <p:spPr>
            <a:xfrm>
              <a:off x="0" y="4896663"/>
              <a:ext cx="9895506" cy="753427"/>
            </a:xfrm>
            <a:prstGeom prst="rect">
              <a:avLst/>
            </a:prstGeom>
          </p:spPr>
          <p:txBody>
            <a:bodyPr lIns="0" tIns="0" rIns="0" bIns="0" rtlCol="0" anchor="t">
              <a:spAutoFit/>
            </a:bodyPr>
            <a:lstStyle/>
            <a:p>
              <a:pPr algn="l">
                <a:lnSpc>
                  <a:spcPts val="4680"/>
                </a:lnSpc>
              </a:pPr>
              <a:endParaRPr/>
            </a:p>
          </p:txBody>
        </p:sp>
      </p:grpSp>
      <p:sp>
        <p:nvSpPr>
          <p:cNvPr id="6" name="TextBox 6"/>
          <p:cNvSpPr txBox="1"/>
          <p:nvPr/>
        </p:nvSpPr>
        <p:spPr>
          <a:xfrm>
            <a:off x="7315591" y="2022975"/>
            <a:ext cx="9943709" cy="7530600"/>
          </a:xfrm>
          <a:prstGeom prst="rect">
            <a:avLst/>
          </a:prstGeom>
        </p:spPr>
        <p:txBody>
          <a:bodyPr lIns="0" tIns="0" rIns="0" bIns="0" rtlCol="0" anchor="t">
            <a:spAutoFit/>
          </a:bodyPr>
          <a:lstStyle/>
          <a:p>
            <a:pPr algn="l">
              <a:lnSpc>
                <a:spcPts val="4952"/>
              </a:lnSpc>
            </a:pPr>
            <a:r>
              <a:rPr lang="en-US" sz="3415">
                <a:solidFill>
                  <a:srgbClr val="FAF0EB"/>
                </a:solidFill>
                <a:latin typeface="Roboto Bold"/>
              </a:rPr>
              <a:t>Marriott International creates a warm and welcoming atmosphere for guests through its stylish and comfortable lobby areas and public spaces. Personalized service and attention are also emphasized, with Marriott International's employees trained to anticipate and meet guest needs. Customized amenities and services, such as in-room dining and spa treatments, further enhance the guest experience. Marriott International also offers special programs, such as Marriott Bonvoy, which rewards loyal guests with exclusive benefits and experiences.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23792" t="17588" b="18070"/>
          <a:stretch>
            <a:fillRect/>
          </a:stretch>
        </p:blipFill>
        <p:spPr>
          <a:xfrm>
            <a:off x="0" y="0"/>
            <a:ext cx="18288000" cy="10287000"/>
          </a:xfrm>
          <a:prstGeom prst="rect">
            <a:avLst/>
          </a:prstGeom>
        </p:spPr>
      </p:pic>
      <p:grpSp>
        <p:nvGrpSpPr>
          <p:cNvPr id="3" name="Group 3"/>
          <p:cNvGrpSpPr/>
          <p:nvPr/>
        </p:nvGrpSpPr>
        <p:grpSpPr>
          <a:xfrm>
            <a:off x="4113388" y="-480417"/>
            <a:ext cx="14174612" cy="11247834"/>
            <a:chOff x="0" y="0"/>
            <a:chExt cx="18899482" cy="14997112"/>
          </a:xfrm>
        </p:grpSpPr>
        <p:sp>
          <p:nvSpPr>
            <p:cNvPr id="4" name="AutoShape 4"/>
            <p:cNvSpPr/>
            <p:nvPr/>
          </p:nvSpPr>
          <p:spPr>
            <a:xfrm>
              <a:off x="0" y="0"/>
              <a:ext cx="18899482" cy="14997112"/>
            </a:xfrm>
            <a:prstGeom prst="rect">
              <a:avLst/>
            </a:prstGeom>
            <a:solidFill>
              <a:srgbClr val="FF7538"/>
            </a:solidFill>
          </p:spPr>
        </p:sp>
        <p:grpSp>
          <p:nvGrpSpPr>
            <p:cNvPr id="5" name="Group 5"/>
            <p:cNvGrpSpPr/>
            <p:nvPr/>
          </p:nvGrpSpPr>
          <p:grpSpPr>
            <a:xfrm>
              <a:off x="986347" y="2986282"/>
              <a:ext cx="17152166" cy="8577316"/>
              <a:chOff x="0" y="0"/>
              <a:chExt cx="3388082" cy="1694285"/>
            </a:xfrm>
          </p:grpSpPr>
          <p:sp>
            <p:nvSpPr>
              <p:cNvPr id="6" name="Freeform 6"/>
              <p:cNvSpPr/>
              <p:nvPr/>
            </p:nvSpPr>
            <p:spPr>
              <a:xfrm>
                <a:off x="0" y="0"/>
                <a:ext cx="3388082" cy="1694285"/>
              </a:xfrm>
              <a:custGeom>
                <a:avLst/>
                <a:gdLst/>
                <a:ahLst/>
                <a:cxnLst/>
                <a:rect l="l" t="t" r="r" b="b"/>
                <a:pathLst>
                  <a:path w="3388082" h="1694285">
                    <a:moveTo>
                      <a:pt x="0" y="0"/>
                    </a:moveTo>
                    <a:lnTo>
                      <a:pt x="3388082" y="0"/>
                    </a:lnTo>
                    <a:lnTo>
                      <a:pt x="3388082" y="1694285"/>
                    </a:lnTo>
                    <a:lnTo>
                      <a:pt x="0" y="1694285"/>
                    </a:lnTo>
                    <a:close/>
                  </a:path>
                </a:pathLst>
              </a:custGeom>
              <a:solidFill>
                <a:srgbClr val="332B24"/>
              </a:solidFill>
            </p:spPr>
          </p:sp>
          <p:sp>
            <p:nvSpPr>
              <p:cNvPr id="7" name="TextBox 7"/>
              <p:cNvSpPr txBox="1"/>
              <p:nvPr/>
            </p:nvSpPr>
            <p:spPr>
              <a:xfrm>
                <a:off x="0" y="-142875"/>
                <a:ext cx="812800" cy="955675"/>
              </a:xfrm>
              <a:prstGeom prst="rect">
                <a:avLst/>
              </a:prstGeom>
            </p:spPr>
            <p:txBody>
              <a:bodyPr lIns="24763" tIns="24763" rIns="24763" bIns="24763" rtlCol="0" anchor="ctr"/>
              <a:lstStyle/>
              <a:p>
                <a:pPr algn="ctr">
                  <a:lnSpc>
                    <a:spcPts val="4200"/>
                  </a:lnSpc>
                </a:pPr>
                <a:endParaRPr/>
              </a:p>
            </p:txBody>
          </p:sp>
        </p:grpSp>
        <p:sp>
          <p:nvSpPr>
            <p:cNvPr id="8" name="TextBox 8"/>
            <p:cNvSpPr txBox="1"/>
            <p:nvPr/>
          </p:nvSpPr>
          <p:spPr>
            <a:xfrm>
              <a:off x="634505" y="2020662"/>
              <a:ext cx="17630473" cy="870411"/>
            </a:xfrm>
            <a:prstGeom prst="rect">
              <a:avLst/>
            </a:prstGeom>
          </p:spPr>
          <p:txBody>
            <a:bodyPr lIns="0" tIns="0" rIns="0" bIns="0" rtlCol="0" anchor="t">
              <a:spAutoFit/>
            </a:bodyPr>
            <a:lstStyle/>
            <a:p>
              <a:pPr algn="l">
                <a:lnSpc>
                  <a:spcPts val="5810"/>
                </a:lnSpc>
              </a:pPr>
              <a:endParaRPr/>
            </a:p>
          </p:txBody>
        </p:sp>
        <p:sp>
          <p:nvSpPr>
            <p:cNvPr id="9" name="TextBox 9"/>
            <p:cNvSpPr txBox="1"/>
            <p:nvPr/>
          </p:nvSpPr>
          <p:spPr>
            <a:xfrm>
              <a:off x="634505" y="3303217"/>
              <a:ext cx="17300047" cy="8120681"/>
            </a:xfrm>
            <a:prstGeom prst="rect">
              <a:avLst/>
            </a:prstGeom>
          </p:spPr>
          <p:txBody>
            <a:bodyPr lIns="0" tIns="0" rIns="0" bIns="0" rtlCol="0" anchor="t">
              <a:spAutoFit/>
            </a:bodyPr>
            <a:lstStyle/>
            <a:p>
              <a:pPr marL="672026" lvl="1" indent="-336013">
                <a:lnSpc>
                  <a:spcPts val="5447"/>
                </a:lnSpc>
                <a:buFont typeface="Arial"/>
                <a:buChar char="•"/>
              </a:pPr>
              <a:r>
                <a:rPr lang="en-US" sz="3112" spc="205">
                  <a:solidFill>
                    <a:srgbClr val="FAF0EB"/>
                  </a:solidFill>
                  <a:latin typeface="Roboto Bold"/>
                </a:rPr>
                <a:t>Enhanced guest experience and satisfaction is the primary benefit of hospitality. </a:t>
              </a:r>
            </a:p>
            <a:p>
              <a:pPr marL="672026" lvl="1" indent="-336013">
                <a:lnSpc>
                  <a:spcPts val="5447"/>
                </a:lnSpc>
                <a:buFont typeface="Arial"/>
                <a:buChar char="•"/>
              </a:pPr>
              <a:r>
                <a:rPr lang="en-US" sz="3112" spc="205">
                  <a:solidFill>
                    <a:srgbClr val="FAF0EB"/>
                  </a:solidFill>
                  <a:latin typeface="Roboto Bold"/>
                </a:rPr>
                <a:t>When guests feel welcome and comfortable, they are more likely to enjoy their stay and recommend the hotel to others.</a:t>
              </a:r>
            </a:p>
            <a:p>
              <a:pPr marL="672026" lvl="1" indent="-336013">
                <a:lnSpc>
                  <a:spcPts val="5447"/>
                </a:lnSpc>
                <a:buFont typeface="Arial"/>
                <a:buChar char="•"/>
              </a:pPr>
              <a:r>
                <a:rPr lang="en-US" sz="3112" spc="205">
                  <a:solidFill>
                    <a:srgbClr val="FAF0EB"/>
                  </a:solidFill>
                  <a:latin typeface="Roboto Bold"/>
                </a:rPr>
                <a:t>Increased loyalty and repeat business lead to higher occupancy rates and revenue for the hotel. </a:t>
              </a:r>
            </a:p>
            <a:p>
              <a:pPr marL="672026" lvl="1" indent="-336013" algn="l">
                <a:lnSpc>
                  <a:spcPts val="5447"/>
                </a:lnSpc>
                <a:buFont typeface="Arial"/>
                <a:buChar char="•"/>
              </a:pPr>
              <a:r>
                <a:rPr lang="en-US" sz="3112" spc="205">
                  <a:solidFill>
                    <a:srgbClr val="FAF0EB"/>
                  </a:solidFill>
                  <a:latin typeface="Roboto Bold"/>
                </a:rPr>
                <a:t>Positive word-of-mouth marketing from satisfied guests is also a valuable marketing tool that can attract new customers.</a:t>
              </a:r>
            </a:p>
          </p:txBody>
        </p:sp>
      </p:grpSp>
      <p:sp>
        <p:nvSpPr>
          <p:cNvPr id="10" name="TextBox 10"/>
          <p:cNvSpPr txBox="1"/>
          <p:nvPr/>
        </p:nvSpPr>
        <p:spPr>
          <a:xfrm>
            <a:off x="4678564" y="593342"/>
            <a:ext cx="13044261" cy="861191"/>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BENEFITS OF HOSPITALITY TO GUESTS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sp>
        <p:nvSpPr>
          <p:cNvPr id="2" name="AutoShape 2"/>
          <p:cNvSpPr/>
          <p:nvPr/>
        </p:nvSpPr>
        <p:spPr>
          <a:xfrm>
            <a:off x="-349976" y="-388144"/>
            <a:ext cx="1879997" cy="11337131"/>
          </a:xfrm>
          <a:prstGeom prst="rect">
            <a:avLst/>
          </a:prstGeom>
          <a:solidFill>
            <a:srgbClr val="FAF0EB"/>
          </a:solidFill>
        </p:spPr>
      </p:sp>
      <p:pic>
        <p:nvPicPr>
          <p:cNvPr id="3" name="Picture 3"/>
          <p:cNvPicPr>
            <a:picLocks noChangeAspect="1"/>
          </p:cNvPicPr>
          <p:nvPr/>
        </p:nvPicPr>
        <p:blipFill>
          <a:blip r:embed="rId2"/>
          <a:srcRect t="36448" b="36448"/>
          <a:stretch>
            <a:fillRect/>
          </a:stretch>
        </p:blipFill>
        <p:spPr>
          <a:xfrm>
            <a:off x="-521426" y="263128"/>
            <a:ext cx="19176206" cy="3443287"/>
          </a:xfrm>
          <a:prstGeom prst="rect">
            <a:avLst/>
          </a:prstGeom>
        </p:spPr>
      </p:pic>
      <p:sp>
        <p:nvSpPr>
          <p:cNvPr id="4" name="TextBox 4"/>
          <p:cNvSpPr txBox="1"/>
          <p:nvPr/>
        </p:nvSpPr>
        <p:spPr>
          <a:xfrm>
            <a:off x="2353972" y="3899535"/>
            <a:ext cx="14116757" cy="859663"/>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DEFINITION OF GUEST SERVICE</a:t>
            </a:r>
          </a:p>
        </p:txBody>
      </p:sp>
      <p:sp>
        <p:nvSpPr>
          <p:cNvPr id="5" name="TextBox 5"/>
          <p:cNvSpPr txBox="1"/>
          <p:nvPr/>
        </p:nvSpPr>
        <p:spPr>
          <a:xfrm>
            <a:off x="2353972" y="4868287"/>
            <a:ext cx="11808220" cy="4707256"/>
          </a:xfrm>
          <a:prstGeom prst="rect">
            <a:avLst/>
          </a:prstGeom>
        </p:spPr>
        <p:txBody>
          <a:bodyPr lIns="0" tIns="0" rIns="0" bIns="0" rtlCol="0" anchor="t">
            <a:spAutoFit/>
          </a:bodyPr>
          <a:lstStyle/>
          <a:p>
            <a:pPr>
              <a:lnSpc>
                <a:spcPts val="4709"/>
              </a:lnSpc>
            </a:pPr>
            <a:r>
              <a:rPr lang="en-US" sz="2999">
                <a:solidFill>
                  <a:srgbClr val="332B24"/>
                </a:solidFill>
                <a:latin typeface="Roboto Bold"/>
              </a:rPr>
              <a:t>Guest service refers to the level of service provided to guests during their stay, including front desk service, concierge service, room service, and amenities. Guest service is essential to the success of a hotel as it can make or break a guest's experience. At Marriott International, guest service is a top priority, and the company has implemented various strategies to ensure that guests receive the highest level of service possible.</a:t>
            </a:r>
          </a:p>
          <a:p>
            <a:pPr algn="l">
              <a:lnSpc>
                <a:spcPts val="4709"/>
              </a:lnSpc>
            </a:pPr>
            <a:endParaRPr lang="en-US" sz="2999">
              <a:solidFill>
                <a:srgbClr val="332B24"/>
              </a:solidFill>
              <a:latin typeface="Roboto Bold"/>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67563" b="3954"/>
          <a:stretch>
            <a:fillRect/>
          </a:stretch>
        </p:blipFill>
        <p:spPr>
          <a:xfrm>
            <a:off x="-366599" y="-1804761"/>
            <a:ext cx="19021199" cy="3609522"/>
          </a:xfrm>
          <a:prstGeom prst="rect">
            <a:avLst/>
          </a:prstGeom>
        </p:spPr>
      </p:pic>
      <p:grpSp>
        <p:nvGrpSpPr>
          <p:cNvPr id="3" name="Group 3"/>
          <p:cNvGrpSpPr/>
          <p:nvPr/>
        </p:nvGrpSpPr>
        <p:grpSpPr>
          <a:xfrm>
            <a:off x="742950" y="2331871"/>
            <a:ext cx="7554186" cy="3380318"/>
            <a:chOff x="0" y="0"/>
            <a:chExt cx="10072248" cy="4507090"/>
          </a:xfrm>
        </p:grpSpPr>
        <p:sp>
          <p:nvSpPr>
            <p:cNvPr id="4" name="TextBox 4"/>
            <p:cNvSpPr txBox="1"/>
            <p:nvPr/>
          </p:nvSpPr>
          <p:spPr>
            <a:xfrm>
              <a:off x="0" y="-9525"/>
              <a:ext cx="10072248" cy="3429042"/>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EXAMPLES OF GUEST SERVICE IN MARRIOTT INTERNATIONAL</a:t>
              </a:r>
            </a:p>
          </p:txBody>
        </p:sp>
        <p:sp>
          <p:nvSpPr>
            <p:cNvPr id="5" name="TextBox 5"/>
            <p:cNvSpPr txBox="1"/>
            <p:nvPr/>
          </p:nvSpPr>
          <p:spPr>
            <a:xfrm>
              <a:off x="0" y="3753663"/>
              <a:ext cx="9895506" cy="753427"/>
            </a:xfrm>
            <a:prstGeom prst="rect">
              <a:avLst/>
            </a:prstGeom>
          </p:spPr>
          <p:txBody>
            <a:bodyPr lIns="0" tIns="0" rIns="0" bIns="0" rtlCol="0" anchor="t">
              <a:spAutoFit/>
            </a:bodyPr>
            <a:lstStyle/>
            <a:p>
              <a:pPr algn="l">
                <a:lnSpc>
                  <a:spcPts val="4680"/>
                </a:lnSpc>
              </a:pPr>
              <a:endParaRPr/>
            </a:p>
          </p:txBody>
        </p:sp>
      </p:grpSp>
      <p:sp>
        <p:nvSpPr>
          <p:cNvPr id="6" name="TextBox 6"/>
          <p:cNvSpPr txBox="1"/>
          <p:nvPr/>
        </p:nvSpPr>
        <p:spPr>
          <a:xfrm>
            <a:off x="7684122" y="2236621"/>
            <a:ext cx="9990864" cy="8010292"/>
          </a:xfrm>
          <a:prstGeom prst="rect">
            <a:avLst/>
          </a:prstGeom>
        </p:spPr>
        <p:txBody>
          <a:bodyPr lIns="0" tIns="0" rIns="0" bIns="0" rtlCol="0" anchor="t">
            <a:spAutoFit/>
          </a:bodyPr>
          <a:lstStyle/>
          <a:p>
            <a:pPr>
              <a:lnSpc>
                <a:spcPts val="4509"/>
              </a:lnSpc>
            </a:pPr>
            <a:r>
              <a:rPr lang="en-US" sz="3110">
                <a:solidFill>
                  <a:srgbClr val="FAF0EB"/>
                </a:solidFill>
                <a:latin typeface="Roboto Bold"/>
              </a:rPr>
              <a:t>Marriott International offers 24/7 front desk service to assist guests with any needs or concerns. The company also provides concierge service to offer recommendations for local attractions and restaurants, make reservations, and provide directions. Room service and dining options are available to guests, as well as fitness and wellness amenities to promote guest well-being.</a:t>
            </a:r>
          </a:p>
          <a:p>
            <a:pPr>
              <a:lnSpc>
                <a:spcPts val="4509"/>
              </a:lnSpc>
            </a:pPr>
            <a:r>
              <a:rPr lang="en-US" sz="3110">
                <a:solidFill>
                  <a:srgbClr val="FAF0EB"/>
                </a:solidFill>
                <a:latin typeface="Roboto Bold"/>
              </a:rPr>
              <a:t>Marriott International's emphasis on guest service sets it apart from competitors in the industry. By providing exceptional guest service, Marriott International creates a positive and memorable experience for guests, leading to increased loyalty and repeat business.</a:t>
            </a:r>
          </a:p>
          <a:p>
            <a:pPr algn="l">
              <a:lnSpc>
                <a:spcPts val="4509"/>
              </a:lnSpc>
            </a:pPr>
            <a:endParaRPr lang="en-US" sz="3110">
              <a:solidFill>
                <a:srgbClr val="FAF0EB"/>
              </a:solidFill>
              <a:latin typeface="Roboto 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l="23792" t="17588" b="18070"/>
          <a:stretch>
            <a:fillRect/>
          </a:stretch>
        </p:blipFill>
        <p:spPr>
          <a:xfrm>
            <a:off x="0" y="0"/>
            <a:ext cx="18288000" cy="10287000"/>
          </a:xfrm>
          <a:prstGeom prst="rect">
            <a:avLst/>
          </a:prstGeom>
        </p:spPr>
      </p:pic>
      <p:grpSp>
        <p:nvGrpSpPr>
          <p:cNvPr id="3" name="Group 3"/>
          <p:cNvGrpSpPr/>
          <p:nvPr/>
        </p:nvGrpSpPr>
        <p:grpSpPr>
          <a:xfrm>
            <a:off x="4113388" y="-480417"/>
            <a:ext cx="14174612" cy="11247834"/>
            <a:chOff x="0" y="0"/>
            <a:chExt cx="18899482" cy="14997112"/>
          </a:xfrm>
        </p:grpSpPr>
        <p:sp>
          <p:nvSpPr>
            <p:cNvPr id="4" name="AutoShape 4"/>
            <p:cNvSpPr/>
            <p:nvPr/>
          </p:nvSpPr>
          <p:spPr>
            <a:xfrm>
              <a:off x="0" y="0"/>
              <a:ext cx="18899482" cy="14997112"/>
            </a:xfrm>
            <a:prstGeom prst="rect">
              <a:avLst/>
            </a:prstGeom>
            <a:solidFill>
              <a:srgbClr val="FF7538"/>
            </a:solidFill>
          </p:spPr>
        </p:sp>
        <p:grpSp>
          <p:nvGrpSpPr>
            <p:cNvPr id="5" name="Group 5"/>
            <p:cNvGrpSpPr/>
            <p:nvPr/>
          </p:nvGrpSpPr>
          <p:grpSpPr>
            <a:xfrm>
              <a:off x="986347" y="2986282"/>
              <a:ext cx="17152166" cy="8577316"/>
              <a:chOff x="0" y="0"/>
              <a:chExt cx="3388082" cy="1694285"/>
            </a:xfrm>
          </p:grpSpPr>
          <p:sp>
            <p:nvSpPr>
              <p:cNvPr id="6" name="Freeform 6"/>
              <p:cNvSpPr/>
              <p:nvPr/>
            </p:nvSpPr>
            <p:spPr>
              <a:xfrm>
                <a:off x="0" y="0"/>
                <a:ext cx="3388082" cy="1694285"/>
              </a:xfrm>
              <a:custGeom>
                <a:avLst/>
                <a:gdLst/>
                <a:ahLst/>
                <a:cxnLst/>
                <a:rect l="l" t="t" r="r" b="b"/>
                <a:pathLst>
                  <a:path w="3388082" h="1694285">
                    <a:moveTo>
                      <a:pt x="0" y="0"/>
                    </a:moveTo>
                    <a:lnTo>
                      <a:pt x="3388082" y="0"/>
                    </a:lnTo>
                    <a:lnTo>
                      <a:pt x="3388082" y="1694285"/>
                    </a:lnTo>
                    <a:lnTo>
                      <a:pt x="0" y="1694285"/>
                    </a:lnTo>
                    <a:close/>
                  </a:path>
                </a:pathLst>
              </a:custGeom>
              <a:solidFill>
                <a:srgbClr val="332B24"/>
              </a:solidFill>
            </p:spPr>
          </p:sp>
          <p:sp>
            <p:nvSpPr>
              <p:cNvPr id="7" name="TextBox 7"/>
              <p:cNvSpPr txBox="1"/>
              <p:nvPr/>
            </p:nvSpPr>
            <p:spPr>
              <a:xfrm>
                <a:off x="0" y="-142875"/>
                <a:ext cx="812800" cy="955675"/>
              </a:xfrm>
              <a:prstGeom prst="rect">
                <a:avLst/>
              </a:prstGeom>
            </p:spPr>
            <p:txBody>
              <a:bodyPr lIns="24763" tIns="24763" rIns="24763" bIns="24763" rtlCol="0" anchor="ctr"/>
              <a:lstStyle/>
              <a:p>
                <a:pPr algn="ctr">
                  <a:lnSpc>
                    <a:spcPts val="4200"/>
                  </a:lnSpc>
                </a:pPr>
                <a:endParaRPr/>
              </a:p>
            </p:txBody>
          </p:sp>
        </p:grpSp>
        <p:sp>
          <p:nvSpPr>
            <p:cNvPr id="8" name="TextBox 8"/>
            <p:cNvSpPr txBox="1"/>
            <p:nvPr/>
          </p:nvSpPr>
          <p:spPr>
            <a:xfrm>
              <a:off x="634505" y="2020662"/>
              <a:ext cx="17630473" cy="870411"/>
            </a:xfrm>
            <a:prstGeom prst="rect">
              <a:avLst/>
            </a:prstGeom>
          </p:spPr>
          <p:txBody>
            <a:bodyPr lIns="0" tIns="0" rIns="0" bIns="0" rtlCol="0" anchor="t">
              <a:spAutoFit/>
            </a:bodyPr>
            <a:lstStyle/>
            <a:p>
              <a:pPr algn="l">
                <a:lnSpc>
                  <a:spcPts val="5810"/>
                </a:lnSpc>
              </a:pPr>
              <a:endParaRPr/>
            </a:p>
          </p:txBody>
        </p:sp>
        <p:sp>
          <p:nvSpPr>
            <p:cNvPr id="9" name="TextBox 9"/>
            <p:cNvSpPr txBox="1"/>
            <p:nvPr/>
          </p:nvSpPr>
          <p:spPr>
            <a:xfrm>
              <a:off x="634505" y="3303217"/>
              <a:ext cx="17300047" cy="8120681"/>
            </a:xfrm>
            <a:prstGeom prst="rect">
              <a:avLst/>
            </a:prstGeom>
          </p:spPr>
          <p:txBody>
            <a:bodyPr lIns="0" tIns="0" rIns="0" bIns="0" rtlCol="0" anchor="t">
              <a:spAutoFit/>
            </a:bodyPr>
            <a:lstStyle/>
            <a:p>
              <a:pPr marL="672026" lvl="1" indent="-336013">
                <a:lnSpc>
                  <a:spcPts val="5447"/>
                </a:lnSpc>
                <a:buFont typeface="Arial"/>
                <a:buChar char="•"/>
              </a:pPr>
              <a:r>
                <a:rPr lang="en-US" sz="3112" spc="205">
                  <a:solidFill>
                    <a:srgbClr val="FAF0EB"/>
                  </a:solidFill>
                  <a:latin typeface="Roboto Bold"/>
                </a:rPr>
                <a:t>The benefits of guest service to guests include enhanced guest experience and satisfaction, increased loyalty and repeat business, and positive word-of-mouth marketing.</a:t>
              </a:r>
            </a:p>
            <a:p>
              <a:pPr marL="672026" lvl="1" indent="-336013">
                <a:lnSpc>
                  <a:spcPts val="5447"/>
                </a:lnSpc>
                <a:buFont typeface="Arial"/>
                <a:buChar char="•"/>
              </a:pPr>
              <a:r>
                <a:rPr lang="en-US" sz="3112" spc="205">
                  <a:solidFill>
                    <a:srgbClr val="FAF0EB"/>
                  </a:solidFill>
                  <a:latin typeface="Roboto Bold"/>
                </a:rPr>
                <a:t>When guests receive exceptional guest service, they are more likely to have a positive experience and feel valued as a customer. </a:t>
              </a:r>
            </a:p>
            <a:p>
              <a:pPr marL="672026" lvl="1" indent="-336013" algn="l">
                <a:lnSpc>
                  <a:spcPts val="5447"/>
                </a:lnSpc>
                <a:buFont typeface="Arial"/>
                <a:buChar char="•"/>
              </a:pPr>
              <a:r>
                <a:rPr lang="en-US" sz="3112" spc="205">
                  <a:solidFill>
                    <a:srgbClr val="FAF0EB"/>
                  </a:solidFill>
                  <a:latin typeface="Roboto Bold"/>
                </a:rPr>
                <a:t>This leads to increased loyalty and repeat business, as well as positive word-of-mouth marketing as guests share their positive experiences with others.</a:t>
              </a:r>
            </a:p>
          </p:txBody>
        </p:sp>
      </p:grpSp>
      <p:sp>
        <p:nvSpPr>
          <p:cNvPr id="10" name="TextBox 10"/>
          <p:cNvSpPr txBox="1"/>
          <p:nvPr/>
        </p:nvSpPr>
        <p:spPr>
          <a:xfrm>
            <a:off x="4678564" y="593342"/>
            <a:ext cx="13044261" cy="861191"/>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BENEFITS OF HOSPITALITY TO GUESTS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26922" b="26922"/>
          <a:stretch>
            <a:fillRect/>
          </a:stretch>
        </p:blipFill>
        <p:spPr>
          <a:xfrm>
            <a:off x="9144000" y="-3864951"/>
            <a:ext cx="18696616" cy="5749397"/>
          </a:xfrm>
          <a:prstGeom prst="rect">
            <a:avLst/>
          </a:prstGeom>
        </p:spPr>
      </p:pic>
      <p:sp>
        <p:nvSpPr>
          <p:cNvPr id="3" name="TextBox 3"/>
          <p:cNvSpPr txBox="1"/>
          <p:nvPr/>
        </p:nvSpPr>
        <p:spPr>
          <a:xfrm>
            <a:off x="326311" y="2511088"/>
            <a:ext cx="17440569" cy="7357869"/>
          </a:xfrm>
          <a:prstGeom prst="rect">
            <a:avLst/>
          </a:prstGeom>
        </p:spPr>
        <p:txBody>
          <a:bodyPr lIns="0" tIns="0" rIns="0" bIns="0" rtlCol="0" anchor="t">
            <a:spAutoFit/>
          </a:bodyPr>
          <a:lstStyle/>
          <a:p>
            <a:pPr marL="672643" lvl="1" indent="-336321" algn="l">
              <a:lnSpc>
                <a:spcPts val="4860"/>
              </a:lnSpc>
              <a:buFont typeface="Arial"/>
              <a:buChar char="•"/>
            </a:pPr>
            <a:r>
              <a:rPr lang="en-US" sz="3115" spc="205">
                <a:solidFill>
                  <a:srgbClr val="FAF0EB"/>
                </a:solidFill>
                <a:latin typeface="Roboto Bold"/>
              </a:rPr>
              <a:t>Listen to the guest's concerns: The first step in managing a complaint is to listen to the guest's concerns and understand their perspective.</a:t>
            </a:r>
          </a:p>
          <a:p>
            <a:pPr marL="672643" lvl="1" indent="-336321" algn="l">
              <a:lnSpc>
                <a:spcPts val="4860"/>
              </a:lnSpc>
              <a:buFont typeface="Arial"/>
              <a:buChar char="•"/>
            </a:pPr>
            <a:r>
              <a:rPr lang="en-US" sz="3115" spc="205">
                <a:solidFill>
                  <a:srgbClr val="FAF0EB"/>
                </a:solidFill>
                <a:latin typeface="Roboto Bold"/>
              </a:rPr>
              <a:t>Apologize and express empathy: Express empathy and apologize for any inconvenience or negative experience the guest may have had.</a:t>
            </a:r>
          </a:p>
          <a:p>
            <a:pPr marL="672643" lvl="1" indent="-336321" algn="l">
              <a:lnSpc>
                <a:spcPts val="4860"/>
              </a:lnSpc>
              <a:buFont typeface="Arial"/>
              <a:buChar char="•"/>
            </a:pPr>
            <a:r>
              <a:rPr lang="en-US" sz="3115" spc="205">
                <a:solidFill>
                  <a:srgbClr val="FAF0EB"/>
                </a:solidFill>
                <a:latin typeface="Roboto Bold"/>
              </a:rPr>
              <a:t>Offer a solution or remedy: Offer a solution or remedy to the guest's complaint, such as a discount or a complimentary service.</a:t>
            </a:r>
          </a:p>
          <a:p>
            <a:pPr marL="672643" lvl="1" indent="-336321" algn="l">
              <a:lnSpc>
                <a:spcPts val="4860"/>
              </a:lnSpc>
              <a:buFont typeface="Arial"/>
              <a:buChar char="•"/>
            </a:pPr>
            <a:r>
              <a:rPr lang="en-US" sz="3115" spc="205">
                <a:solidFill>
                  <a:srgbClr val="FAF0EB"/>
                </a:solidFill>
                <a:latin typeface="Roboto Bold"/>
              </a:rPr>
              <a:t>Follow up to ensure satisfaction: Follow up with the guest after the complaint has been resolved to ensure that they are satisfied with the outcome.</a:t>
            </a:r>
          </a:p>
          <a:p>
            <a:pPr marL="672643" lvl="1" indent="-336321" algn="l">
              <a:lnSpc>
                <a:spcPts val="4860"/>
              </a:lnSpc>
              <a:buFont typeface="Arial"/>
              <a:buChar char="•"/>
            </a:pPr>
            <a:r>
              <a:rPr lang="en-US" sz="3115" spc="205">
                <a:solidFill>
                  <a:srgbClr val="FAF0EB"/>
                </a:solidFill>
                <a:latin typeface="Roboto Bold"/>
              </a:rPr>
              <a:t>Use feedback to improve the guest experience: Use the feedback from the complaint to identify areas for improvement and make necessary changes to prevent similar complaints in the future.</a:t>
            </a:r>
          </a:p>
          <a:p>
            <a:pPr algn="l">
              <a:lnSpc>
                <a:spcPts val="4860"/>
              </a:lnSpc>
            </a:pPr>
            <a:endParaRPr lang="en-US" sz="3115" spc="205">
              <a:solidFill>
                <a:srgbClr val="FAF0EB"/>
              </a:solidFill>
              <a:latin typeface="Roboto Bold"/>
            </a:endParaRPr>
          </a:p>
        </p:txBody>
      </p:sp>
      <p:sp>
        <p:nvSpPr>
          <p:cNvPr id="4" name="TextBox 4"/>
          <p:cNvSpPr txBox="1"/>
          <p:nvPr/>
        </p:nvSpPr>
        <p:spPr>
          <a:xfrm>
            <a:off x="326311" y="544771"/>
            <a:ext cx="10425611" cy="1716913"/>
          </a:xfrm>
          <a:prstGeom prst="rect">
            <a:avLst/>
          </a:prstGeom>
        </p:spPr>
        <p:txBody>
          <a:bodyPr lIns="0" tIns="0" rIns="0" bIns="0" rtlCol="0" anchor="t">
            <a:spAutoFit/>
          </a:bodyPr>
          <a:lstStyle/>
          <a:p>
            <a:pPr algn="l">
              <a:lnSpc>
                <a:spcPts val="6776"/>
              </a:lnSpc>
            </a:pPr>
            <a:r>
              <a:rPr lang="en-US" sz="5600" spc="201">
                <a:solidFill>
                  <a:srgbClr val="FAF0EB"/>
                </a:solidFill>
                <a:latin typeface="Norwester"/>
              </a:rPr>
              <a:t>MANAGING COMPLAINTS IN MARRIOTT INTERNATIONAL</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9538" r="3458" b="9538"/>
          <a:stretch>
            <a:fillRect/>
          </a:stretch>
        </p:blipFill>
        <p:spPr>
          <a:xfrm>
            <a:off x="-102672" y="-117388"/>
            <a:ext cx="9246672" cy="5163963"/>
          </a:xfrm>
          <a:prstGeom prst="rect">
            <a:avLst/>
          </a:prstGeom>
        </p:spPr>
      </p:pic>
      <p:pic>
        <p:nvPicPr>
          <p:cNvPr id="3" name="Picture 3"/>
          <p:cNvPicPr>
            <a:picLocks noChangeAspect="1"/>
          </p:cNvPicPr>
          <p:nvPr/>
        </p:nvPicPr>
        <p:blipFill>
          <a:blip r:embed="rId3"/>
          <a:srcRect t="22342" b="22342"/>
          <a:stretch>
            <a:fillRect/>
          </a:stretch>
        </p:blipFill>
        <p:spPr>
          <a:xfrm>
            <a:off x="-191572" y="5240425"/>
            <a:ext cx="9335572" cy="5163963"/>
          </a:xfrm>
          <a:prstGeom prst="rect">
            <a:avLst/>
          </a:prstGeom>
        </p:spPr>
      </p:pic>
      <p:sp>
        <p:nvSpPr>
          <p:cNvPr id="4" name="TextBox 4"/>
          <p:cNvSpPr txBox="1"/>
          <p:nvPr/>
        </p:nvSpPr>
        <p:spPr>
          <a:xfrm>
            <a:off x="10792585" y="433626"/>
            <a:ext cx="5805555" cy="1161574"/>
          </a:xfrm>
          <a:prstGeom prst="rect">
            <a:avLst/>
          </a:prstGeom>
        </p:spPr>
        <p:txBody>
          <a:bodyPr lIns="0" tIns="0" rIns="0" bIns="0" rtlCol="0" anchor="t">
            <a:spAutoFit/>
          </a:bodyPr>
          <a:lstStyle/>
          <a:p>
            <a:pPr algn="l">
              <a:lnSpc>
                <a:spcPts val="4680"/>
              </a:lnSpc>
            </a:pPr>
            <a:r>
              <a:rPr lang="en-US" sz="3600" spc="179">
                <a:solidFill>
                  <a:srgbClr val="FAF0EB"/>
                </a:solidFill>
                <a:latin typeface="Norwester"/>
              </a:rPr>
              <a:t>FUTURE OUTLOOK AND POTENTIAL CHALLENGES</a:t>
            </a:r>
          </a:p>
        </p:txBody>
      </p:sp>
      <p:sp>
        <p:nvSpPr>
          <p:cNvPr id="5" name="TextBox 5"/>
          <p:cNvSpPr txBox="1"/>
          <p:nvPr/>
        </p:nvSpPr>
        <p:spPr>
          <a:xfrm>
            <a:off x="10792585" y="2003849"/>
            <a:ext cx="6124118" cy="4187190"/>
          </a:xfrm>
          <a:prstGeom prst="rect">
            <a:avLst/>
          </a:prstGeom>
        </p:spPr>
        <p:txBody>
          <a:bodyPr lIns="0" tIns="0" rIns="0" bIns="0" rtlCol="0" anchor="t">
            <a:spAutoFit/>
          </a:bodyPr>
          <a:lstStyle/>
          <a:p>
            <a:pPr algn="l">
              <a:lnSpc>
                <a:spcPts val="3359"/>
              </a:lnSpc>
            </a:pPr>
            <a:r>
              <a:rPr lang="en-US" sz="2400" spc="14">
                <a:solidFill>
                  <a:srgbClr val="332B24"/>
                </a:solidFill>
                <a:latin typeface="Roboto Bold"/>
              </a:rPr>
              <a:t>The hotel industry is facing various challenges, including changing consumer preferences, technological advancements, and global economic factors. Marriott International is addressing these challenges by implementing strategies such as investing in technology to enhance the guest experience, expanding into new markets, and focusing on sustainability initiatives.</a:t>
            </a:r>
          </a:p>
        </p:txBody>
      </p:sp>
      <p:sp>
        <p:nvSpPr>
          <p:cNvPr id="6" name="TextBox 6"/>
          <p:cNvSpPr txBox="1"/>
          <p:nvPr/>
        </p:nvSpPr>
        <p:spPr>
          <a:xfrm>
            <a:off x="10792585" y="6720078"/>
            <a:ext cx="5805555" cy="2538222"/>
          </a:xfrm>
          <a:prstGeom prst="rect">
            <a:avLst/>
          </a:prstGeom>
        </p:spPr>
        <p:txBody>
          <a:bodyPr lIns="0" tIns="0" rIns="0" bIns="0" rtlCol="0" anchor="t">
            <a:spAutoFit/>
          </a:bodyPr>
          <a:lstStyle/>
          <a:p>
            <a:pPr algn="l">
              <a:lnSpc>
                <a:spcPts val="2544"/>
              </a:lnSpc>
            </a:pPr>
            <a:r>
              <a:rPr lang="en-US" sz="2400">
                <a:solidFill>
                  <a:srgbClr val="332B24"/>
                </a:solidFill>
                <a:latin typeface="Roboto Bold"/>
              </a:rPr>
              <a:t>One potential challenge facing the hotel industry is the rise of alternative accommodation options such as Airbnb. To address this challenge, Marriott International has launched its own home-sharing platform, Homes &amp; Villas, which offers high-end home rentals with hotel-like amenities and services.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AF0EB"/>
        </a:solidFill>
        <a:effectLst/>
      </p:bgPr>
    </p:bg>
    <p:spTree>
      <p:nvGrpSpPr>
        <p:cNvPr id="1" name=""/>
        <p:cNvGrpSpPr/>
        <p:nvPr/>
      </p:nvGrpSpPr>
      <p:grpSpPr>
        <a:xfrm>
          <a:off x="0" y="0"/>
          <a:ext cx="0" cy="0"/>
          <a:chOff x="0" y="0"/>
          <a:chExt cx="0" cy="0"/>
        </a:xfrm>
      </p:grpSpPr>
      <p:sp>
        <p:nvSpPr>
          <p:cNvPr id="2" name="AutoShape 2"/>
          <p:cNvSpPr/>
          <p:nvPr/>
        </p:nvSpPr>
        <p:spPr>
          <a:xfrm>
            <a:off x="-316718" y="-366396"/>
            <a:ext cx="8441820" cy="11069241"/>
          </a:xfrm>
          <a:prstGeom prst="rect">
            <a:avLst/>
          </a:prstGeom>
          <a:solidFill>
            <a:srgbClr val="FF7538"/>
          </a:solidFill>
        </p:spPr>
      </p:sp>
      <p:sp>
        <p:nvSpPr>
          <p:cNvPr id="3" name="TextBox 3"/>
          <p:cNvSpPr txBox="1"/>
          <p:nvPr/>
        </p:nvSpPr>
        <p:spPr>
          <a:xfrm>
            <a:off x="1263645" y="4292843"/>
            <a:ext cx="5633923" cy="859663"/>
          </a:xfrm>
          <a:prstGeom prst="rect">
            <a:avLst/>
          </a:prstGeom>
        </p:spPr>
        <p:txBody>
          <a:bodyPr lIns="0" tIns="0" rIns="0" bIns="0" rtlCol="0" anchor="t">
            <a:spAutoFit/>
          </a:bodyPr>
          <a:lstStyle/>
          <a:p>
            <a:pPr algn="ctr">
              <a:lnSpc>
                <a:spcPts val="6776"/>
              </a:lnSpc>
            </a:pPr>
            <a:r>
              <a:rPr lang="en-US" sz="5600" spc="201">
                <a:solidFill>
                  <a:srgbClr val="FAF0EB"/>
                </a:solidFill>
                <a:latin typeface="Norwester"/>
              </a:rPr>
              <a:t>CONCLUSION</a:t>
            </a:r>
          </a:p>
        </p:txBody>
      </p:sp>
      <p:sp>
        <p:nvSpPr>
          <p:cNvPr id="4" name="TextBox 4"/>
          <p:cNvSpPr txBox="1"/>
          <p:nvPr/>
        </p:nvSpPr>
        <p:spPr>
          <a:xfrm>
            <a:off x="9144000" y="1677607"/>
            <a:ext cx="8004679" cy="6960362"/>
          </a:xfrm>
          <a:prstGeom prst="rect">
            <a:avLst/>
          </a:prstGeom>
        </p:spPr>
        <p:txBody>
          <a:bodyPr lIns="0" tIns="0" rIns="0" bIns="0" rtlCol="0" anchor="t">
            <a:spAutoFit/>
          </a:bodyPr>
          <a:lstStyle/>
          <a:p>
            <a:pPr algn="ctr">
              <a:lnSpc>
                <a:spcPts val="3476"/>
              </a:lnSpc>
            </a:pPr>
            <a:r>
              <a:rPr lang="en-US" sz="3189">
                <a:solidFill>
                  <a:srgbClr val="332B24"/>
                </a:solidFill>
                <a:latin typeface="Norwester"/>
              </a:rPr>
              <a:t>IN CONCLUSION, QUALITY SERVICE, HOSPITALITY, AND GUEST SERVICE ARE ESSENTIAL COMPONENTS OF THE HOTEL INDUSTRY, AND MARRIOTT INTERNATIONAL SETS THE STANDARD FOR EXCELLENCE IN THESE AREAS. BY PROVIDING EXCEPTIONAL QUALITY SERVICE, HOSPITALITY, AND GUEST SERVICE, MARRIOTT INTERNATIONAL CREATES A POSITIVE AND MEMORABLE EXPERIENCE FOR GUESTS, LEADING TO INCREASED LOYALTY AND REPEAT BUSINESS. EFFECTIVE COMPLAINT MANAGEMENT IS ALSO CRUCIAL TO MAINTAINING GUEST SATISFACTION AND LOYALTY. FINALLY, MARRIOTT INTERNATIONAL IS ADDRESSING POTENTIAL CHALLENGES FACING THE HOTEL INDUSTRY BY IMPLEMENTING VARIOUS STRATEGIES TO STAY AHEAD OF THE CURVE.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p:cNvPicPr>
          <p:nvPr/>
        </p:nvPicPr>
        <p:blipFill>
          <a:blip r:embed="rId2"/>
          <a:srcRect t="14843" b="14843"/>
          <a:stretch>
            <a:fillRect/>
          </a:stretch>
        </p:blipFill>
        <p:spPr>
          <a:xfrm>
            <a:off x="0" y="0"/>
            <a:ext cx="18288000" cy="10287000"/>
          </a:xfrm>
          <a:prstGeom prst="rect">
            <a:avLst/>
          </a:prstGeom>
        </p:spPr>
      </p:pic>
      <p:sp>
        <p:nvSpPr>
          <p:cNvPr id="3" name="TextBox 3"/>
          <p:cNvSpPr txBox="1"/>
          <p:nvPr/>
        </p:nvSpPr>
        <p:spPr>
          <a:xfrm>
            <a:off x="614568" y="5227517"/>
            <a:ext cx="6119903" cy="1337802"/>
          </a:xfrm>
          <a:prstGeom prst="rect">
            <a:avLst/>
          </a:prstGeom>
        </p:spPr>
        <p:txBody>
          <a:bodyPr lIns="0" tIns="0" rIns="0" bIns="0" rtlCol="0" anchor="t">
            <a:spAutoFit/>
          </a:bodyPr>
          <a:lstStyle/>
          <a:p>
            <a:pPr algn="l">
              <a:lnSpc>
                <a:spcPts val="10647"/>
              </a:lnSpc>
            </a:pPr>
            <a:r>
              <a:rPr lang="en-US" sz="8800" spc="316">
                <a:solidFill>
                  <a:srgbClr val="FAF0EB"/>
                </a:solidFill>
                <a:latin typeface="Norwester"/>
              </a:rPr>
              <a:t>REFERENCES</a:t>
            </a:r>
          </a:p>
        </p:txBody>
      </p:sp>
      <p:sp>
        <p:nvSpPr>
          <p:cNvPr id="4" name="TextBox 4"/>
          <p:cNvSpPr txBox="1"/>
          <p:nvPr/>
        </p:nvSpPr>
        <p:spPr>
          <a:xfrm>
            <a:off x="1028700" y="4936647"/>
            <a:ext cx="10020367" cy="572214"/>
          </a:xfrm>
          <a:prstGeom prst="rect">
            <a:avLst/>
          </a:prstGeom>
        </p:spPr>
        <p:txBody>
          <a:bodyPr lIns="0" tIns="0" rIns="0" bIns="0" rtlCol="0" anchor="t">
            <a:spAutoFit/>
          </a:bodyPr>
          <a:lstStyle/>
          <a:p>
            <a:pPr algn="l">
              <a:lnSpc>
                <a:spcPts val="4680"/>
              </a:lnSpc>
            </a:pPr>
            <a:endParaRPr/>
          </a:p>
        </p:txBody>
      </p:sp>
      <p:sp>
        <p:nvSpPr>
          <p:cNvPr id="5" name="TextBox 5"/>
          <p:cNvSpPr txBox="1"/>
          <p:nvPr/>
        </p:nvSpPr>
        <p:spPr>
          <a:xfrm>
            <a:off x="7415751" y="866275"/>
            <a:ext cx="10257681" cy="8497300"/>
          </a:xfrm>
          <a:prstGeom prst="rect">
            <a:avLst/>
          </a:prstGeom>
        </p:spPr>
        <p:txBody>
          <a:bodyPr lIns="0" tIns="0" rIns="0" bIns="0" rtlCol="0" anchor="t">
            <a:spAutoFit/>
          </a:bodyPr>
          <a:lstStyle/>
          <a:p>
            <a:pPr marL="493915" lvl="1" indent="-246958" algn="l">
              <a:lnSpc>
                <a:spcPts val="3202"/>
              </a:lnSpc>
              <a:buFont typeface="Arial"/>
              <a:buChar char="•"/>
            </a:pPr>
            <a:r>
              <a:rPr lang="en-US" sz="2287">
                <a:solidFill>
                  <a:srgbClr val="332B24"/>
                </a:solidFill>
                <a:latin typeface="Roboto"/>
              </a:rPr>
              <a:t>MARRIOTT INTERNATIONAL. (2021). ABOUT MARRIOTT. RETRIEVED FROM </a:t>
            </a:r>
            <a:r>
              <a:rPr lang="en-US" sz="2287">
                <a:solidFill>
                  <a:srgbClr val="332B24"/>
                </a:solidFill>
                <a:latin typeface="Roboto"/>
                <a:hlinkClick r:id="rId3" tooltip="https://www.marriott.com/about/"/>
              </a:rPr>
              <a:t>HTTPS://WWW.MARRIOTT.COM/ABOUT/</a:t>
            </a:r>
          </a:p>
          <a:p>
            <a:pPr marL="493915" lvl="1" indent="-246958" algn="l">
              <a:lnSpc>
                <a:spcPts val="3202"/>
              </a:lnSpc>
              <a:buFont typeface="Arial"/>
              <a:buChar char="•"/>
            </a:pPr>
            <a:r>
              <a:rPr lang="en-US" sz="2287">
                <a:solidFill>
                  <a:srgbClr val="332B24"/>
                </a:solidFill>
                <a:latin typeface="Roboto"/>
              </a:rPr>
              <a:t>MARRIOTT INTERNATIONAL. (2021). OUR VALUES. RETRIEVED FROM </a:t>
            </a:r>
            <a:r>
              <a:rPr lang="en-US" sz="2287">
                <a:solidFill>
                  <a:srgbClr val="332B24"/>
                </a:solidFill>
                <a:latin typeface="Roboto"/>
                <a:hlinkClick r:id="rId4" tooltip="https://www.marriott.com/about/our-values.mi"/>
              </a:rPr>
              <a:t>HTTPS://WWW.MARRIOTT.COM/ABOUT/OUR-VALUES.MI</a:t>
            </a:r>
          </a:p>
          <a:p>
            <a:pPr marL="493915" lvl="1" indent="-246958" algn="l">
              <a:lnSpc>
                <a:spcPts val="3202"/>
              </a:lnSpc>
              <a:buFont typeface="Arial"/>
              <a:buChar char="•"/>
            </a:pPr>
            <a:r>
              <a:rPr lang="en-US" sz="2287">
                <a:solidFill>
                  <a:srgbClr val="332B24"/>
                </a:solidFill>
                <a:latin typeface="Roboto"/>
              </a:rPr>
              <a:t>MARRIOTT INTERNATIONAL. (2021). OUR VISION. RETRIEVED FROM </a:t>
            </a:r>
            <a:r>
              <a:rPr lang="en-US" sz="2287">
                <a:solidFill>
                  <a:srgbClr val="332B24"/>
                </a:solidFill>
                <a:latin typeface="Roboto"/>
                <a:hlinkClick r:id="rId5" tooltip="https://www.marriott.com/about/our-vision.mi"/>
              </a:rPr>
              <a:t>HTTPS://WWW.MARRIOTT.COM/ABOUT/OUR-VISION.MI</a:t>
            </a:r>
          </a:p>
          <a:p>
            <a:pPr marL="493915" lvl="1" indent="-246958" algn="l">
              <a:lnSpc>
                <a:spcPts val="3202"/>
              </a:lnSpc>
              <a:buFont typeface="Arial"/>
              <a:buChar char="•"/>
            </a:pPr>
            <a:r>
              <a:rPr lang="en-US" sz="2287">
                <a:solidFill>
                  <a:srgbClr val="332B24"/>
                </a:solidFill>
                <a:latin typeface="Roboto"/>
              </a:rPr>
              <a:t>MARRIOTT INTERNATIONAL. (2021). GUEST SERVICES. RETRIEVED FROM HTTPS://</a:t>
            </a:r>
            <a:r>
              <a:rPr lang="en-US" sz="2287">
                <a:solidFill>
                  <a:srgbClr val="332B24"/>
                </a:solidFill>
                <a:latin typeface="Roboto"/>
                <a:hlinkClick r:id="rId6" tooltip="http://www.marriott.com/marriott-services.mi"/>
              </a:rPr>
              <a:t>WWW.MARRIOTT.COM/MARRIOTT-SERVICES.MI</a:t>
            </a:r>
          </a:p>
          <a:p>
            <a:pPr marL="493915" lvl="1" indent="-246958" algn="l">
              <a:lnSpc>
                <a:spcPts val="3202"/>
              </a:lnSpc>
              <a:buFont typeface="Arial"/>
              <a:buChar char="•"/>
            </a:pPr>
            <a:r>
              <a:rPr lang="en-US" sz="2287">
                <a:solidFill>
                  <a:srgbClr val="332B24"/>
                </a:solidFill>
                <a:latin typeface="Roboto"/>
              </a:rPr>
              <a:t>AMERICAN HOTEL &amp; LODGING ASSOCIATION. (2021). HOTEL INDUSTRY TERMS TO KNOW. RETRIEVED FROM </a:t>
            </a:r>
            <a:r>
              <a:rPr lang="en-US" sz="2287">
                <a:solidFill>
                  <a:srgbClr val="332B24"/>
                </a:solidFill>
                <a:latin typeface="Roboto"/>
                <a:hlinkClick r:id="rId7" tooltip="https://www.ahla.com/hotel-industry-terms-know"/>
              </a:rPr>
              <a:t>HTTPS://WWW.AHLA.COM/HOTEL-INDUSTRY-TERMS-KNOW</a:t>
            </a:r>
          </a:p>
          <a:p>
            <a:pPr marL="493915" lvl="1" indent="-246958" algn="l">
              <a:lnSpc>
                <a:spcPts val="3202"/>
              </a:lnSpc>
              <a:buFont typeface="Arial"/>
              <a:buChar char="•"/>
            </a:pPr>
            <a:r>
              <a:rPr lang="en-US" sz="2287">
                <a:solidFill>
                  <a:srgbClr val="332B24"/>
                </a:solidFill>
                <a:latin typeface="Roboto"/>
              </a:rPr>
              <a:t>BHARWANI, S. (2018). MARRIOTT INTERNATIONAL: THE KEY TO THE COMPANY'S SUCCESS. RETRIEVED FROM </a:t>
            </a:r>
            <a:r>
              <a:rPr lang="en-US" sz="2287">
                <a:solidFill>
                  <a:srgbClr val="332B24"/>
                </a:solidFill>
                <a:latin typeface="Roboto"/>
                <a:hlinkClick r:id="rId8" tooltip="https://www.hotelnewsresource.com/article101267.html"/>
              </a:rPr>
              <a:t>HTTPS://WWW.HOTELNEWSRESOURCE.COM/ARTICLE101267.HTML</a:t>
            </a:r>
          </a:p>
          <a:p>
            <a:pPr marL="493915" lvl="1" indent="-246958" algn="l">
              <a:lnSpc>
                <a:spcPts val="3202"/>
              </a:lnSpc>
              <a:buFont typeface="Arial"/>
              <a:buChar char="•"/>
            </a:pPr>
            <a:r>
              <a:rPr lang="en-US" sz="2287">
                <a:solidFill>
                  <a:srgbClr val="332B24"/>
                </a:solidFill>
                <a:latin typeface="Roboto"/>
              </a:rPr>
              <a:t>CHRISTOU, E. (2020). UNDERSTANDING THE IMPORTANCE OF HOSPITALITY IN THE HOTEL INDUSTRY. RETRIEVED FROM </a:t>
            </a:r>
            <a:r>
              <a:rPr lang="en-US" sz="2287">
                <a:solidFill>
                  <a:srgbClr val="332B24"/>
                </a:solidFill>
                <a:latin typeface="Roboto"/>
                <a:hlinkClick r:id="rId9" tooltip="https://www.phocuswire.com/importance-of-hospitality-in-hotel-industry"/>
              </a:rPr>
              <a:t>HTTPS://WWW.PHOCUSWIRE.COM/IMPORTANCE-OF-HOSPITALITY-IN-HOTEL-INDUSTRY</a:t>
            </a:r>
          </a:p>
          <a:p>
            <a:pPr marL="493915" lvl="1" indent="-246958" algn="l">
              <a:lnSpc>
                <a:spcPts val="3202"/>
              </a:lnSpc>
              <a:buFont typeface="Arial"/>
              <a:buChar char="•"/>
            </a:pPr>
            <a:r>
              <a:rPr lang="en-US" sz="2287">
                <a:solidFill>
                  <a:srgbClr val="332B24"/>
                </a:solidFill>
                <a:latin typeface="Roboto"/>
              </a:rPr>
              <a:t>MARRIOTT INTERNATIONAL. (2021). MARRIOTT INTERNATIONAL - HOME. RETRIEVED FROM </a:t>
            </a:r>
            <a:r>
              <a:rPr lang="en-US" sz="2287">
                <a:solidFill>
                  <a:srgbClr val="332B24"/>
                </a:solidFill>
                <a:latin typeface="Roboto"/>
                <a:hlinkClick r:id="rId10" tooltip="https://www.marriott.com/default.mi"/>
              </a:rPr>
              <a:t>HTTPS://WWW.MARRIOTT.COM/DEFAULT.MI</a:t>
            </a:r>
          </a:p>
          <a:p>
            <a:pPr algn="l">
              <a:lnSpc>
                <a:spcPts val="3202"/>
              </a:lnSpc>
            </a:pPr>
            <a:endParaRPr lang="en-US" sz="2287">
              <a:solidFill>
                <a:srgbClr val="332B24"/>
              </a:solidFill>
              <a:latin typeface="Roboto"/>
              <a:hlinkClick r:id="rId10" tooltip="https://www.marriott.com/default.mi"/>
            </a:endParaRPr>
          </a:p>
        </p:txBody>
      </p:sp>
      <p:sp>
        <p:nvSpPr>
          <p:cNvPr id="6" name="TextBox 6"/>
          <p:cNvSpPr txBox="1"/>
          <p:nvPr/>
        </p:nvSpPr>
        <p:spPr>
          <a:xfrm>
            <a:off x="614568" y="6517694"/>
            <a:ext cx="6119903" cy="2774573"/>
          </a:xfrm>
          <a:prstGeom prst="rect">
            <a:avLst/>
          </a:prstGeom>
        </p:spPr>
        <p:txBody>
          <a:bodyPr lIns="0" tIns="0" rIns="0" bIns="0" rtlCol="0" anchor="t">
            <a:spAutoFit/>
          </a:bodyPr>
          <a:lstStyle/>
          <a:p>
            <a:pPr algn="r">
              <a:lnSpc>
                <a:spcPts val="2520"/>
              </a:lnSpc>
            </a:pPr>
            <a:r>
              <a:rPr lang="en-US" sz="1800" spc="201">
                <a:solidFill>
                  <a:srgbClr val="FAF0EB"/>
                </a:solidFill>
                <a:latin typeface="Roboto"/>
              </a:rPr>
              <a:t>These sources were used to research and support the content presented in this presentation on the role and importance of quality service, hospitality, and guest service within the hotel industry, with a focus on Marriott International as a leading brand in the industry. Harvard referencing style was used to ensure accurate and consistent citation of sources.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7538"/>
        </a:solidFill>
        <a:effectLst/>
      </p:bgPr>
    </p:bg>
    <p:spTree>
      <p:nvGrpSpPr>
        <p:cNvPr id="1" name=""/>
        <p:cNvGrpSpPr/>
        <p:nvPr/>
      </p:nvGrpSpPr>
      <p:grpSpPr>
        <a:xfrm>
          <a:off x="0" y="0"/>
          <a:ext cx="0" cy="0"/>
          <a:chOff x="0" y="0"/>
          <a:chExt cx="0" cy="0"/>
        </a:xfrm>
      </p:grpSpPr>
      <p:grpSp>
        <p:nvGrpSpPr>
          <p:cNvPr id="2" name="Group 2"/>
          <p:cNvGrpSpPr/>
          <p:nvPr/>
        </p:nvGrpSpPr>
        <p:grpSpPr>
          <a:xfrm>
            <a:off x="456803" y="464344"/>
            <a:ext cx="17387094" cy="9358312"/>
            <a:chOff x="0" y="0"/>
            <a:chExt cx="23182792" cy="12477750"/>
          </a:xfrm>
        </p:grpSpPr>
        <p:pic>
          <p:nvPicPr>
            <p:cNvPr id="3" name="Picture 3"/>
            <p:cNvPicPr>
              <a:picLocks noChangeAspect="1"/>
            </p:cNvPicPr>
            <p:nvPr/>
          </p:nvPicPr>
          <p:blipFill>
            <a:blip r:embed="rId2"/>
            <a:srcRect t="19705" b="19705"/>
            <a:stretch>
              <a:fillRect/>
            </a:stretch>
          </p:blipFill>
          <p:spPr>
            <a:xfrm>
              <a:off x="0" y="0"/>
              <a:ext cx="23182792" cy="9358312"/>
            </a:xfrm>
            <a:prstGeom prst="rect">
              <a:avLst/>
            </a:prstGeom>
          </p:spPr>
        </p:pic>
        <p:pic>
          <p:nvPicPr>
            <p:cNvPr id="4" name="Picture 4"/>
            <p:cNvPicPr>
              <a:picLocks noChangeAspect="1"/>
            </p:cNvPicPr>
            <p:nvPr/>
          </p:nvPicPr>
          <p:blipFill>
            <a:blip r:embed="rId3"/>
            <a:srcRect t="23088" b="23088"/>
            <a:stretch>
              <a:fillRect/>
            </a:stretch>
          </p:blipFill>
          <p:spPr>
            <a:xfrm>
              <a:off x="0" y="9358312"/>
              <a:ext cx="5795698" cy="3119438"/>
            </a:xfrm>
            <a:prstGeom prst="rect">
              <a:avLst/>
            </a:prstGeom>
          </p:spPr>
        </p:pic>
        <p:pic>
          <p:nvPicPr>
            <p:cNvPr id="5" name="Picture 5"/>
            <p:cNvPicPr>
              <a:picLocks noChangeAspect="1"/>
            </p:cNvPicPr>
            <p:nvPr/>
          </p:nvPicPr>
          <p:blipFill>
            <a:blip r:embed="rId4"/>
            <a:srcRect t="9607" b="9607"/>
            <a:stretch>
              <a:fillRect/>
            </a:stretch>
          </p:blipFill>
          <p:spPr>
            <a:xfrm>
              <a:off x="5795698" y="9358312"/>
              <a:ext cx="5795698" cy="3119438"/>
            </a:xfrm>
            <a:prstGeom prst="rect">
              <a:avLst/>
            </a:prstGeom>
          </p:spPr>
        </p:pic>
        <p:pic>
          <p:nvPicPr>
            <p:cNvPr id="6" name="Picture 6"/>
            <p:cNvPicPr>
              <a:picLocks noChangeAspect="1"/>
            </p:cNvPicPr>
            <p:nvPr/>
          </p:nvPicPr>
          <p:blipFill>
            <a:blip r:embed="rId5"/>
            <a:srcRect t="13071" b="13071"/>
            <a:stretch>
              <a:fillRect/>
            </a:stretch>
          </p:blipFill>
          <p:spPr>
            <a:xfrm>
              <a:off x="11591396" y="9358312"/>
              <a:ext cx="5795698" cy="3119438"/>
            </a:xfrm>
            <a:prstGeom prst="rect">
              <a:avLst/>
            </a:prstGeom>
          </p:spPr>
        </p:pic>
        <p:pic>
          <p:nvPicPr>
            <p:cNvPr id="7" name="Picture 7"/>
            <p:cNvPicPr>
              <a:picLocks noChangeAspect="1"/>
            </p:cNvPicPr>
            <p:nvPr/>
          </p:nvPicPr>
          <p:blipFill>
            <a:blip r:embed="rId6"/>
            <a:srcRect t="32070" b="32070"/>
            <a:stretch>
              <a:fillRect/>
            </a:stretch>
          </p:blipFill>
          <p:spPr>
            <a:xfrm>
              <a:off x="17387094" y="9358312"/>
              <a:ext cx="5795698" cy="3119438"/>
            </a:xfrm>
            <a:prstGeom prst="rect">
              <a:avLst/>
            </a:prstGeom>
          </p:spPr>
        </p:pic>
      </p:grpSp>
      <p:grpSp>
        <p:nvGrpSpPr>
          <p:cNvPr id="8" name="Group 8"/>
          <p:cNvGrpSpPr/>
          <p:nvPr/>
        </p:nvGrpSpPr>
        <p:grpSpPr>
          <a:xfrm>
            <a:off x="5161182" y="3274608"/>
            <a:ext cx="7978336" cy="1914838"/>
            <a:chOff x="0" y="0"/>
            <a:chExt cx="10637781" cy="2553117"/>
          </a:xfrm>
        </p:grpSpPr>
        <p:sp>
          <p:nvSpPr>
            <p:cNvPr id="9" name="AutoShape 9"/>
            <p:cNvSpPr/>
            <p:nvPr/>
          </p:nvSpPr>
          <p:spPr>
            <a:xfrm>
              <a:off x="0" y="0"/>
              <a:ext cx="10637781" cy="2553117"/>
            </a:xfrm>
            <a:prstGeom prst="rect">
              <a:avLst/>
            </a:prstGeom>
            <a:solidFill>
              <a:srgbClr val="FF7538"/>
            </a:solidFill>
          </p:spPr>
        </p:sp>
        <p:sp>
          <p:nvSpPr>
            <p:cNvPr id="10" name="TextBox 10"/>
            <p:cNvSpPr txBox="1"/>
            <p:nvPr/>
          </p:nvSpPr>
          <p:spPr>
            <a:xfrm>
              <a:off x="1030979" y="885557"/>
              <a:ext cx="8592757" cy="753427"/>
            </a:xfrm>
            <a:prstGeom prst="rect">
              <a:avLst/>
            </a:prstGeom>
          </p:spPr>
          <p:txBody>
            <a:bodyPr lIns="0" tIns="0" rIns="0" bIns="0" rtlCol="0" anchor="t">
              <a:spAutoFit/>
            </a:bodyPr>
            <a:lstStyle/>
            <a:p>
              <a:pPr algn="ctr">
                <a:lnSpc>
                  <a:spcPts val="4680"/>
                </a:lnSpc>
              </a:pPr>
              <a:r>
                <a:rPr lang="en-US" sz="3600" spc="179">
                  <a:solidFill>
                    <a:srgbClr val="FAF0EB"/>
                  </a:solidFill>
                  <a:latin typeface="Norwester"/>
                </a:rPr>
                <a:t>THANKYOU</a:t>
              </a: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Custom</PresentationFormat>
  <Paragraphs>0</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 within the Hotel Industry: A Focus on Marriott International</dc:title>
  <cp:revision>8</cp:revision>
  <dcterms:created xsi:type="dcterms:W3CDTF">2006-08-16T00:00:00Z</dcterms:created>
  <dcterms:modified xsi:type="dcterms:W3CDTF">2023-02-21T10:37:53Z</dcterms:modified>
  <dc:identifier>DAFbBVd57ZM</dc:identifier>
</cp:coreProperties>
</file>