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4"/>
  </p:sldMasterIdLst>
  <p:notesMasterIdLst>
    <p:notesMasterId r:id="rId28"/>
  </p:notesMasterIdLst>
  <p:sldIdLst>
    <p:sldId id="577" r:id="rId5"/>
    <p:sldId id="565" r:id="rId6"/>
    <p:sldId id="576" r:id="rId7"/>
    <p:sldId id="528" r:id="rId8"/>
    <p:sldId id="578" r:id="rId9"/>
    <p:sldId id="529" r:id="rId10"/>
    <p:sldId id="530" r:id="rId11"/>
    <p:sldId id="531" r:id="rId12"/>
    <p:sldId id="532" r:id="rId13"/>
    <p:sldId id="533" r:id="rId14"/>
    <p:sldId id="534" r:id="rId15"/>
    <p:sldId id="571" r:id="rId16"/>
    <p:sldId id="473" r:id="rId17"/>
    <p:sldId id="586" r:id="rId18"/>
    <p:sldId id="579" r:id="rId19"/>
    <p:sldId id="580" r:id="rId20"/>
    <p:sldId id="581" r:id="rId21"/>
    <p:sldId id="583" r:id="rId22"/>
    <p:sldId id="584" r:id="rId23"/>
    <p:sldId id="582" r:id="rId24"/>
    <p:sldId id="585" r:id="rId25"/>
    <p:sldId id="588" r:id="rId26"/>
    <p:sldId id="589"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590D57-C488-4A64-AE2E-FBB22081A6BA}" v="53" dt="2024-10-06T17:25:35.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4694" autoAdjust="0"/>
  </p:normalViewPr>
  <p:slideViewPr>
    <p:cSldViewPr snapToGrid="0">
      <p:cViewPr varScale="1">
        <p:scale>
          <a:sx n="67" d="100"/>
          <a:sy n="67" d="100"/>
        </p:scale>
        <p:origin x="60" y="5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61AB1-5C09-482B-A4B3-19E8DCE61A57}" type="datetimeFigureOut">
              <a:rPr lang="en-GB" smtClean="0"/>
              <a:t>11/10/2024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E04F03-BFB9-4A9C-98BF-56CF2A84FDDE}" type="slidenum">
              <a:rPr lang="en-GB" smtClean="0"/>
              <a:t>‹#›</a:t>
            </a:fld>
            <a:endParaRPr lang="en-GB"/>
          </a:p>
        </p:txBody>
      </p:sp>
    </p:spTree>
    <p:extLst>
      <p:ext uri="{BB962C8B-B14F-4D97-AF65-F5344CB8AC3E}">
        <p14:creationId xmlns:p14="http://schemas.microsoft.com/office/powerpoint/2010/main" val="1497075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wjec.co.uk/qualifications/gcse-mathematics-and-numeracy-double-award-teaching-from-2025/#tab_keydocument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wjec.co.uk/qualifications/gcse-mathematics-and-numeracy-double-award-teaching-from-2025/#tab_keydocumen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wjec.co.uk/qualifications/gcse-mathematics-and-numeracy-double-award-teaching-from-2025/#tab_keydocument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 </a:t>
            </a:r>
            <a:r>
              <a:rPr lang="en-GB" sz="1200" dirty="0"/>
              <a:t>specifications for GCSE Numeracy are saved in Files section – spend some time engaging with the content and the look at the difference between the tiers</a:t>
            </a:r>
            <a:endParaRPr lang="en-GB" dirty="0"/>
          </a:p>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1</a:t>
            </a:fld>
            <a:endParaRPr lang="en-GB"/>
          </a:p>
        </p:txBody>
      </p:sp>
    </p:spTree>
    <p:extLst>
      <p:ext uri="{BB962C8B-B14F-4D97-AF65-F5344CB8AC3E}">
        <p14:creationId xmlns:p14="http://schemas.microsoft.com/office/powerpoint/2010/main" val="102349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063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4086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5</a:t>
            </a:fld>
            <a:endParaRPr lang="en-GB"/>
          </a:p>
        </p:txBody>
      </p:sp>
    </p:spTree>
    <p:extLst>
      <p:ext uri="{BB962C8B-B14F-4D97-AF65-F5344CB8AC3E}">
        <p14:creationId xmlns:p14="http://schemas.microsoft.com/office/powerpoint/2010/main" val="4259095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mic Sans MS"/>
              </a:rPr>
              <a:t>Have a go at answering the question.</a:t>
            </a:r>
            <a:endParaRPr lang="en-GB" sz="1200" dirty="0">
              <a:latin typeface="Comic Sans MS" panose="030F0702030302020204" pitchFamily="66" charset="0"/>
            </a:endParaRPr>
          </a:p>
          <a:p>
            <a:r>
              <a:rPr lang="en-GB" sz="1200" dirty="0">
                <a:latin typeface="Comic Sans MS"/>
              </a:rPr>
              <a:t>Did any of the skills you used feature in the Numeracy Framework?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omic Sans MS"/>
              </a:rPr>
              <a:t>Think about how you would design a set of activities/questions that would enable learners to access this type of question.</a:t>
            </a:r>
            <a:endParaRPr lang="en-GB" sz="1200" dirty="0">
              <a:latin typeface="Comic Sans MS" panose="030F0702030302020204" pitchFamily="66" charset="0"/>
            </a:endParaRPr>
          </a:p>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8</a:t>
            </a:fld>
            <a:endParaRPr lang="en-GB"/>
          </a:p>
        </p:txBody>
      </p:sp>
    </p:spTree>
    <p:extLst>
      <p:ext uri="{BB962C8B-B14F-4D97-AF65-F5344CB8AC3E}">
        <p14:creationId xmlns:p14="http://schemas.microsoft.com/office/powerpoint/2010/main" val="1484400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1422678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GCSE Mathematics and Numeracy (Double Award) | Made for Wales (wjec.co.uk)</a:t>
            </a:r>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15</a:t>
            </a:fld>
            <a:endParaRPr lang="en-GB"/>
          </a:p>
        </p:txBody>
      </p:sp>
    </p:spTree>
    <p:extLst>
      <p:ext uri="{BB962C8B-B14F-4D97-AF65-F5344CB8AC3E}">
        <p14:creationId xmlns:p14="http://schemas.microsoft.com/office/powerpoint/2010/main" val="2618235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GCSE Mathematics and Numeracy (Double Award) | Made for Wales (wjec.co.uk)</a:t>
            </a:r>
            <a:endParaRPr lang="en-US" dirty="0"/>
          </a:p>
          <a:p>
            <a:endParaRPr lang="en-US" dirty="0"/>
          </a:p>
          <a:p>
            <a:r>
              <a:rPr lang="en-US" dirty="0"/>
              <a:t>This is a </a:t>
            </a:r>
            <a:r>
              <a:rPr lang="en-US" dirty="0" err="1"/>
              <a:t>unitised</a:t>
            </a:r>
            <a:r>
              <a:rPr lang="en-US" dirty="0"/>
              <a:t> qualification. There are two tiers of entry for this qualification: Higher Tier: A* – D Foundation Tier: C – G Learners may be entered at different tiers across units. There is no hierarchy implied by the order in which the units are presented. Therefore, the order does not imply a prescribed teaching order. Units 1 and 2 will be available for the first time in summer 2026 and will then be available every November and summer series. Unit 3 will be available for the first time in November 2026 and will then be available every November and summer series. The qualification will be awarded for the first time in November 2026</a:t>
            </a:r>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16</a:t>
            </a:fld>
            <a:endParaRPr lang="en-GB"/>
          </a:p>
        </p:txBody>
      </p:sp>
    </p:spTree>
    <p:extLst>
      <p:ext uri="{BB962C8B-B14F-4D97-AF65-F5344CB8AC3E}">
        <p14:creationId xmlns:p14="http://schemas.microsoft.com/office/powerpoint/2010/main" val="2111669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GCSE Mathematics and Numeracy (Double Award) | Made for Wales (wjec.co.uk)</a:t>
            </a:r>
            <a:endParaRPr lang="en-US" dirty="0"/>
          </a:p>
          <a:p>
            <a:endParaRPr lang="en-US" dirty="0"/>
          </a:p>
          <a:p>
            <a:r>
              <a:rPr lang="en-GB" dirty="0" err="1"/>
              <a:t>Cymhwyster</a:t>
            </a:r>
            <a:r>
              <a:rPr lang="en-GB" dirty="0"/>
              <a:t> </a:t>
            </a:r>
            <a:r>
              <a:rPr lang="en-GB" dirty="0" err="1"/>
              <a:t>unedol</a:t>
            </a:r>
            <a:r>
              <a:rPr lang="en-GB" dirty="0"/>
              <a:t> </a:t>
            </a:r>
            <a:r>
              <a:rPr lang="en-GB" dirty="0" err="1"/>
              <a:t>yw</a:t>
            </a:r>
            <a:r>
              <a:rPr lang="en-GB" dirty="0"/>
              <a:t> </a:t>
            </a:r>
            <a:r>
              <a:rPr lang="en-GB" dirty="0" err="1"/>
              <a:t>hwn</a:t>
            </a:r>
            <a:r>
              <a:rPr lang="en-GB" dirty="0"/>
              <a:t>. Mae </a:t>
            </a:r>
            <a:r>
              <a:rPr lang="en-GB" dirty="0" err="1"/>
              <a:t>dwy</a:t>
            </a:r>
            <a:r>
              <a:rPr lang="en-GB" dirty="0"/>
              <a:t> </a:t>
            </a:r>
            <a:r>
              <a:rPr lang="en-GB" dirty="0" err="1"/>
              <a:t>haen</a:t>
            </a:r>
            <a:r>
              <a:rPr lang="en-GB" dirty="0"/>
              <a:t> </a:t>
            </a:r>
            <a:r>
              <a:rPr lang="en-GB" dirty="0" err="1"/>
              <a:t>gofrestru</a:t>
            </a:r>
            <a:r>
              <a:rPr lang="en-GB" dirty="0"/>
              <a:t> </a:t>
            </a:r>
            <a:r>
              <a:rPr lang="en-GB" dirty="0" err="1"/>
              <a:t>ar</a:t>
            </a:r>
            <a:r>
              <a:rPr lang="en-GB" dirty="0"/>
              <a:t> </a:t>
            </a:r>
            <a:r>
              <a:rPr lang="en-GB" dirty="0" err="1"/>
              <a:t>gyfer</a:t>
            </a:r>
            <a:r>
              <a:rPr lang="en-GB" dirty="0"/>
              <a:t> y </a:t>
            </a:r>
            <a:r>
              <a:rPr lang="en-GB" dirty="0" err="1"/>
              <a:t>cymhwyster</a:t>
            </a:r>
            <a:r>
              <a:rPr lang="en-GB" dirty="0"/>
              <a:t> </a:t>
            </a:r>
            <a:r>
              <a:rPr lang="en-GB" dirty="0" err="1"/>
              <a:t>hwn</a:t>
            </a:r>
            <a:r>
              <a:rPr lang="en-GB" dirty="0"/>
              <a:t>: Haen </a:t>
            </a:r>
            <a:r>
              <a:rPr lang="en-GB" dirty="0" err="1"/>
              <a:t>Uwch</a:t>
            </a:r>
            <a:r>
              <a:rPr lang="en-GB" dirty="0"/>
              <a:t>: A* – D Haen </a:t>
            </a:r>
            <a:r>
              <a:rPr lang="en-GB" dirty="0" err="1"/>
              <a:t>Sylfaenol</a:t>
            </a:r>
            <a:r>
              <a:rPr lang="en-GB" dirty="0"/>
              <a:t>: C – G </a:t>
            </a:r>
            <a:r>
              <a:rPr lang="en-GB" dirty="0" err="1"/>
              <a:t>Gellir</a:t>
            </a:r>
            <a:r>
              <a:rPr lang="en-GB" dirty="0"/>
              <a:t> </a:t>
            </a:r>
            <a:r>
              <a:rPr lang="en-GB" dirty="0" err="1"/>
              <a:t>cofrestru</a:t>
            </a:r>
            <a:r>
              <a:rPr lang="en-GB" dirty="0"/>
              <a:t> </a:t>
            </a:r>
            <a:r>
              <a:rPr lang="en-GB" dirty="0" err="1"/>
              <a:t>dysgwyr</a:t>
            </a:r>
            <a:r>
              <a:rPr lang="en-GB" dirty="0"/>
              <a:t> </a:t>
            </a:r>
            <a:r>
              <a:rPr lang="en-GB" dirty="0" err="1"/>
              <a:t>ar</a:t>
            </a:r>
            <a:r>
              <a:rPr lang="en-GB" dirty="0"/>
              <a:t> </a:t>
            </a:r>
            <a:r>
              <a:rPr lang="en-GB" dirty="0" err="1"/>
              <a:t>haenau</a:t>
            </a:r>
            <a:r>
              <a:rPr lang="en-GB" dirty="0"/>
              <a:t> </a:t>
            </a:r>
            <a:r>
              <a:rPr lang="en-GB" dirty="0" err="1"/>
              <a:t>gwahanol</a:t>
            </a:r>
            <a:r>
              <a:rPr lang="en-GB" dirty="0"/>
              <a:t> </a:t>
            </a:r>
            <a:r>
              <a:rPr lang="en-GB" dirty="0" err="1"/>
              <a:t>ar</a:t>
            </a:r>
            <a:r>
              <a:rPr lang="en-GB" dirty="0"/>
              <a:t> draws </a:t>
            </a:r>
            <a:r>
              <a:rPr lang="en-GB" dirty="0" err="1"/>
              <a:t>unedau</a:t>
            </a:r>
            <a:r>
              <a:rPr lang="en-GB" dirty="0"/>
              <a:t>. </a:t>
            </a:r>
            <a:r>
              <a:rPr lang="en-GB" dirty="0" err="1"/>
              <a:t>Nid</a:t>
            </a:r>
            <a:r>
              <a:rPr lang="en-GB" dirty="0"/>
              <a:t> </a:t>
            </a:r>
            <a:r>
              <a:rPr lang="en-GB" dirty="0" err="1"/>
              <a:t>yw</a:t>
            </a:r>
            <a:r>
              <a:rPr lang="en-GB" dirty="0"/>
              <a:t> </a:t>
            </a:r>
            <a:r>
              <a:rPr lang="en-GB" dirty="0" err="1"/>
              <a:t>trefn</a:t>
            </a:r>
            <a:r>
              <a:rPr lang="en-GB" dirty="0"/>
              <a:t> </a:t>
            </a:r>
            <a:r>
              <a:rPr lang="en-GB" dirty="0" err="1"/>
              <a:t>gyflwyno'r</a:t>
            </a:r>
            <a:r>
              <a:rPr lang="en-GB" dirty="0"/>
              <a:t> </a:t>
            </a:r>
            <a:r>
              <a:rPr lang="en-GB" dirty="0" err="1"/>
              <a:t>unedau</a:t>
            </a:r>
            <a:r>
              <a:rPr lang="en-GB" dirty="0"/>
              <a:t> yn </a:t>
            </a:r>
            <a:r>
              <a:rPr lang="en-GB" dirty="0" err="1"/>
              <a:t>awgrymu</a:t>
            </a:r>
            <a:r>
              <a:rPr lang="en-GB" dirty="0"/>
              <a:t> </a:t>
            </a:r>
            <a:r>
              <a:rPr lang="en-GB" dirty="0" err="1"/>
              <a:t>unrhyw</a:t>
            </a:r>
            <a:r>
              <a:rPr lang="en-GB" dirty="0"/>
              <a:t> </a:t>
            </a:r>
            <a:r>
              <a:rPr lang="en-GB" dirty="0" err="1"/>
              <a:t>hierarchaeth</a:t>
            </a:r>
            <a:r>
              <a:rPr lang="en-GB" dirty="0"/>
              <a:t>. Felly, </a:t>
            </a:r>
            <a:r>
              <a:rPr lang="en-GB" dirty="0" err="1"/>
              <a:t>nid</a:t>
            </a:r>
            <a:r>
              <a:rPr lang="en-GB" dirty="0"/>
              <a:t> </a:t>
            </a:r>
            <a:r>
              <a:rPr lang="en-GB" dirty="0" err="1"/>
              <a:t>oes</a:t>
            </a:r>
            <a:r>
              <a:rPr lang="en-GB" dirty="0"/>
              <a:t> </a:t>
            </a:r>
            <a:r>
              <a:rPr lang="en-GB" dirty="0" err="1"/>
              <a:t>yma</a:t>
            </a:r>
            <a:r>
              <a:rPr lang="en-GB" dirty="0"/>
              <a:t> </a:t>
            </a:r>
            <a:r>
              <a:rPr lang="en-GB" dirty="0" err="1"/>
              <a:t>awgrym</a:t>
            </a:r>
            <a:r>
              <a:rPr lang="en-GB" dirty="0"/>
              <a:t> o </a:t>
            </a:r>
            <a:r>
              <a:rPr lang="en-GB" dirty="0" err="1"/>
              <a:t>drefn</a:t>
            </a:r>
            <a:r>
              <a:rPr lang="en-GB" dirty="0"/>
              <a:t> </a:t>
            </a:r>
            <a:r>
              <a:rPr lang="en-GB" dirty="0" err="1"/>
              <a:t>addysgu</a:t>
            </a:r>
            <a:r>
              <a:rPr lang="en-GB" dirty="0"/>
              <a:t> </a:t>
            </a:r>
            <a:r>
              <a:rPr lang="en-GB" dirty="0" err="1"/>
              <a:t>benodol</a:t>
            </a:r>
            <a:r>
              <a:rPr lang="en-GB" dirty="0"/>
              <a:t>. </a:t>
            </a:r>
            <a:r>
              <a:rPr lang="en-GB" dirty="0" err="1"/>
              <a:t>Bydd</a:t>
            </a:r>
            <a:r>
              <a:rPr lang="en-GB" dirty="0"/>
              <a:t> </a:t>
            </a:r>
            <a:r>
              <a:rPr lang="en-GB" dirty="0" err="1"/>
              <a:t>Unedau</a:t>
            </a:r>
            <a:r>
              <a:rPr lang="en-GB" dirty="0"/>
              <a:t> 1 a 2 </a:t>
            </a:r>
            <a:r>
              <a:rPr lang="en-GB" dirty="0" err="1"/>
              <a:t>ar</a:t>
            </a:r>
            <a:r>
              <a:rPr lang="en-GB" dirty="0"/>
              <a:t> </a:t>
            </a:r>
            <a:r>
              <a:rPr lang="en-GB" dirty="0" err="1"/>
              <a:t>gael</a:t>
            </a:r>
            <a:r>
              <a:rPr lang="en-GB" dirty="0"/>
              <a:t> am y </a:t>
            </a:r>
            <a:r>
              <a:rPr lang="en-GB" dirty="0" err="1"/>
              <a:t>tro</a:t>
            </a:r>
            <a:r>
              <a:rPr lang="en-GB" dirty="0"/>
              <a:t> </a:t>
            </a:r>
            <a:r>
              <a:rPr lang="en-GB" dirty="0" err="1"/>
              <a:t>cyntaf</a:t>
            </a:r>
            <a:r>
              <a:rPr lang="en-GB" dirty="0"/>
              <a:t> yn </a:t>
            </a:r>
            <a:r>
              <a:rPr lang="en-GB" dirty="0" err="1"/>
              <a:t>haf</a:t>
            </a:r>
            <a:r>
              <a:rPr lang="en-GB" dirty="0"/>
              <a:t> 2026 ac </a:t>
            </a:r>
            <a:r>
              <a:rPr lang="en-GB" dirty="0" err="1"/>
              <a:t>yna</a:t>
            </a:r>
            <a:r>
              <a:rPr lang="en-GB" dirty="0"/>
              <a:t> </a:t>
            </a:r>
            <a:r>
              <a:rPr lang="en-GB" dirty="0" err="1"/>
              <a:t>byddant</a:t>
            </a:r>
            <a:r>
              <a:rPr lang="en-GB" dirty="0"/>
              <a:t> </a:t>
            </a:r>
            <a:r>
              <a:rPr lang="en-GB" dirty="0" err="1"/>
              <a:t>ar</a:t>
            </a:r>
            <a:r>
              <a:rPr lang="en-GB" dirty="0"/>
              <a:t> </a:t>
            </a:r>
            <a:r>
              <a:rPr lang="en-GB" dirty="0" err="1"/>
              <a:t>gael</a:t>
            </a:r>
            <a:r>
              <a:rPr lang="en-GB" dirty="0"/>
              <a:t> </a:t>
            </a:r>
            <a:r>
              <a:rPr lang="en-GB" dirty="0" err="1"/>
              <a:t>yng</a:t>
            </a:r>
            <a:r>
              <a:rPr lang="en-GB" dirty="0"/>
              <a:t> </a:t>
            </a:r>
            <a:r>
              <a:rPr lang="en-GB" dirty="0" err="1"/>
              <a:t>nghyfres</a:t>
            </a:r>
            <a:r>
              <a:rPr lang="en-GB" dirty="0"/>
              <a:t> </a:t>
            </a:r>
            <a:r>
              <a:rPr lang="en-GB" dirty="0" err="1"/>
              <a:t>Tachwedd</a:t>
            </a:r>
            <a:r>
              <a:rPr lang="en-GB" dirty="0"/>
              <a:t> a </a:t>
            </a:r>
            <a:r>
              <a:rPr lang="en-GB" dirty="0" err="1"/>
              <a:t>chyfres</a:t>
            </a:r>
            <a:r>
              <a:rPr lang="en-GB" dirty="0"/>
              <a:t> yr </a:t>
            </a:r>
            <a:r>
              <a:rPr lang="en-GB" dirty="0" err="1"/>
              <a:t>haf</a:t>
            </a:r>
            <a:r>
              <a:rPr lang="en-GB" dirty="0"/>
              <a:t> bob </a:t>
            </a:r>
            <a:r>
              <a:rPr lang="en-GB" dirty="0" err="1"/>
              <a:t>blwyddyn</a:t>
            </a:r>
            <a:r>
              <a:rPr lang="en-GB" dirty="0"/>
              <a:t>. </a:t>
            </a:r>
            <a:r>
              <a:rPr lang="en-GB" dirty="0" err="1"/>
              <a:t>Bydd</a:t>
            </a:r>
            <a:r>
              <a:rPr lang="en-GB" dirty="0"/>
              <a:t> </a:t>
            </a:r>
            <a:r>
              <a:rPr lang="en-GB" dirty="0" err="1"/>
              <a:t>Uned</a:t>
            </a:r>
            <a:r>
              <a:rPr lang="en-GB" dirty="0"/>
              <a:t> 3 </a:t>
            </a:r>
            <a:r>
              <a:rPr lang="en-GB" dirty="0" err="1"/>
              <a:t>ar</a:t>
            </a:r>
            <a:r>
              <a:rPr lang="en-GB" dirty="0"/>
              <a:t> </a:t>
            </a:r>
            <a:r>
              <a:rPr lang="en-GB" dirty="0" err="1"/>
              <a:t>gael</a:t>
            </a:r>
            <a:r>
              <a:rPr lang="en-GB" dirty="0"/>
              <a:t> am y </a:t>
            </a:r>
            <a:r>
              <a:rPr lang="en-GB" dirty="0" err="1"/>
              <a:t>tro</a:t>
            </a:r>
            <a:r>
              <a:rPr lang="en-GB" dirty="0"/>
              <a:t> </a:t>
            </a:r>
            <a:r>
              <a:rPr lang="en-GB" dirty="0" err="1"/>
              <a:t>cyntaf</a:t>
            </a:r>
            <a:r>
              <a:rPr lang="en-GB" dirty="0"/>
              <a:t> </a:t>
            </a:r>
            <a:r>
              <a:rPr lang="en-GB" dirty="0" err="1"/>
              <a:t>ym</a:t>
            </a:r>
            <a:r>
              <a:rPr lang="en-GB" dirty="0"/>
              <a:t> mis </a:t>
            </a:r>
            <a:r>
              <a:rPr lang="en-GB" dirty="0" err="1"/>
              <a:t>Tachwedd</a:t>
            </a:r>
            <a:r>
              <a:rPr lang="en-GB" dirty="0"/>
              <a:t> 2026 ac </a:t>
            </a:r>
            <a:r>
              <a:rPr lang="en-GB" dirty="0" err="1"/>
              <a:t>yna</a:t>
            </a:r>
            <a:r>
              <a:rPr lang="en-GB" dirty="0"/>
              <a:t> </a:t>
            </a:r>
            <a:r>
              <a:rPr lang="en-GB" dirty="0" err="1"/>
              <a:t>bydd</a:t>
            </a:r>
            <a:r>
              <a:rPr lang="en-GB" dirty="0"/>
              <a:t> </a:t>
            </a:r>
            <a:r>
              <a:rPr lang="en-GB" dirty="0" err="1"/>
              <a:t>ar</a:t>
            </a:r>
            <a:r>
              <a:rPr lang="en-GB" dirty="0"/>
              <a:t> </a:t>
            </a:r>
            <a:r>
              <a:rPr lang="en-GB" dirty="0" err="1"/>
              <a:t>gael</a:t>
            </a:r>
            <a:r>
              <a:rPr lang="en-GB" dirty="0"/>
              <a:t> </a:t>
            </a:r>
            <a:r>
              <a:rPr lang="en-GB" dirty="0" err="1"/>
              <a:t>yng</a:t>
            </a:r>
            <a:r>
              <a:rPr lang="en-GB" dirty="0"/>
              <a:t> </a:t>
            </a:r>
            <a:r>
              <a:rPr lang="en-GB" dirty="0" err="1"/>
              <a:t>nghyfres</a:t>
            </a:r>
            <a:r>
              <a:rPr lang="en-GB" dirty="0"/>
              <a:t> </a:t>
            </a:r>
            <a:r>
              <a:rPr lang="en-GB" dirty="0" err="1"/>
              <a:t>Tachwedd</a:t>
            </a:r>
            <a:r>
              <a:rPr lang="en-GB" dirty="0"/>
              <a:t> a </a:t>
            </a:r>
            <a:r>
              <a:rPr lang="en-GB" dirty="0" err="1"/>
              <a:t>chyfres</a:t>
            </a:r>
            <a:r>
              <a:rPr lang="en-GB" dirty="0"/>
              <a:t> yr </a:t>
            </a:r>
            <a:r>
              <a:rPr lang="en-GB" dirty="0" err="1"/>
              <a:t>haf</a:t>
            </a:r>
            <a:r>
              <a:rPr lang="en-GB" dirty="0"/>
              <a:t> bob </a:t>
            </a:r>
            <a:r>
              <a:rPr lang="en-GB" dirty="0" err="1"/>
              <a:t>blwyddyn</a:t>
            </a:r>
            <a:r>
              <a:rPr lang="en-GB" dirty="0"/>
              <a:t>. </a:t>
            </a:r>
            <a:r>
              <a:rPr lang="en-GB" dirty="0" err="1"/>
              <a:t>Bydd</a:t>
            </a:r>
            <a:r>
              <a:rPr lang="en-GB" dirty="0"/>
              <a:t> y </a:t>
            </a:r>
            <a:r>
              <a:rPr lang="en-GB" dirty="0" err="1"/>
              <a:t>cymhwyster</a:t>
            </a:r>
            <a:r>
              <a:rPr lang="en-GB" dirty="0"/>
              <a:t> yn </a:t>
            </a:r>
            <a:r>
              <a:rPr lang="en-GB" dirty="0" err="1"/>
              <a:t>cael</a:t>
            </a:r>
            <a:r>
              <a:rPr lang="en-GB" dirty="0"/>
              <a:t> </a:t>
            </a:r>
            <a:r>
              <a:rPr lang="en-GB" dirty="0" err="1"/>
              <a:t>ei</a:t>
            </a:r>
            <a:r>
              <a:rPr lang="en-GB" dirty="0"/>
              <a:t> </a:t>
            </a:r>
            <a:r>
              <a:rPr lang="en-GB" dirty="0" err="1"/>
              <a:t>ddyfarnu</a:t>
            </a:r>
            <a:r>
              <a:rPr lang="en-GB" dirty="0"/>
              <a:t> am y </a:t>
            </a:r>
            <a:r>
              <a:rPr lang="en-GB" dirty="0" err="1"/>
              <a:t>tro</a:t>
            </a:r>
            <a:r>
              <a:rPr lang="en-GB" dirty="0"/>
              <a:t> </a:t>
            </a:r>
            <a:r>
              <a:rPr lang="en-GB" dirty="0" err="1"/>
              <a:t>cyntaf</a:t>
            </a:r>
            <a:r>
              <a:rPr lang="en-GB" dirty="0"/>
              <a:t> </a:t>
            </a:r>
            <a:r>
              <a:rPr lang="en-GB" dirty="0" err="1"/>
              <a:t>ym</a:t>
            </a:r>
            <a:r>
              <a:rPr lang="en-GB" dirty="0"/>
              <a:t> mis </a:t>
            </a:r>
            <a:r>
              <a:rPr lang="en-GB" dirty="0" err="1"/>
              <a:t>Tachwedd</a:t>
            </a:r>
            <a:r>
              <a:rPr lang="en-GB" dirty="0"/>
              <a:t> 202</a:t>
            </a:r>
            <a:r>
              <a:rPr lang="en-US" dirty="0"/>
              <a:t>6</a:t>
            </a:r>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17</a:t>
            </a:fld>
            <a:endParaRPr lang="en-GB"/>
          </a:p>
        </p:txBody>
      </p:sp>
    </p:spTree>
    <p:extLst>
      <p:ext uri="{BB962C8B-B14F-4D97-AF65-F5344CB8AC3E}">
        <p14:creationId xmlns:p14="http://schemas.microsoft.com/office/powerpoint/2010/main" val="1976816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2274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3DC809C-2232-4865-AFB0-A6938D4F243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8993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21</a:t>
            </a:fld>
            <a:endParaRPr lang="en-GB"/>
          </a:p>
        </p:txBody>
      </p:sp>
    </p:spTree>
    <p:extLst>
      <p:ext uri="{BB962C8B-B14F-4D97-AF65-F5344CB8AC3E}">
        <p14:creationId xmlns:p14="http://schemas.microsoft.com/office/powerpoint/2010/main" val="1560827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22</a:t>
            </a:fld>
            <a:endParaRPr lang="en-GB"/>
          </a:p>
        </p:txBody>
      </p:sp>
    </p:spTree>
    <p:extLst>
      <p:ext uri="{BB962C8B-B14F-4D97-AF65-F5344CB8AC3E}">
        <p14:creationId xmlns:p14="http://schemas.microsoft.com/office/powerpoint/2010/main" val="585536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E04F03-BFB9-4A9C-98BF-56CF2A84FDDE}" type="slidenum">
              <a:rPr lang="en-GB" smtClean="0"/>
              <a:t>23</a:t>
            </a:fld>
            <a:endParaRPr lang="en-GB"/>
          </a:p>
        </p:txBody>
      </p:sp>
    </p:spTree>
    <p:extLst>
      <p:ext uri="{BB962C8B-B14F-4D97-AF65-F5344CB8AC3E}">
        <p14:creationId xmlns:p14="http://schemas.microsoft.com/office/powerpoint/2010/main" val="3472986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923475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962799E-EB8E-4038-8063-81BB57C732D4}" type="datetime1">
              <a:rPr lang="en-US" smtClean="0"/>
              <a:t>10/11/2024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579535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542450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B6D3E3-28E2-4380-A113-67698215C5F8}" type="datetime1">
              <a:rPr lang="en-US" smtClean="0"/>
              <a:t>10/11/2024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9880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EFCB61-04AD-47C9-BF79-2BD8B9CEC07A}" type="datetime1">
              <a:rPr lang="en-US" smtClean="0"/>
              <a:t>10/11/2024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898334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4535E0C-D585-492F-8146-7493F4086301}" type="datetime1">
              <a:rPr lang="en-US" smtClean="0"/>
              <a:t>10/11/2024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974763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CE48390-48B5-49AB-B019-A7C8FB8C31F6}" type="datetime1">
              <a:rPr lang="en-US" smtClean="0"/>
              <a:t>10/11/2024</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1042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62E767E-8A14-4E70-91B9-2101CBC4D7BD}" type="datetime1">
              <a:rPr lang="en-US" smtClean="0"/>
              <a:t>10/11/2024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632656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AF0C4B-5A4A-45CA-ABEC-10F107160D33}" type="datetime1">
              <a:rPr lang="en-US" smtClean="0"/>
              <a:t>10/11/2024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181762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10/11/2024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427549397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89806E-8E94-473C-AEE7-BE6F15F85533}"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82135273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89806E-8E94-473C-AEE7-BE6F15F85533}"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025856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89806E-8E94-473C-AEE7-BE6F15F85533}"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64222754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989806E-8E94-473C-AEE7-BE6F15F85533}" type="datetime1">
              <a:rPr lang="en-US" smtClean="0"/>
              <a:t>10/11/2024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6369273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989806E-8E94-473C-AEE7-BE6F15F85533}" type="datetime1">
              <a:rPr lang="en-US" smtClean="0"/>
              <a:t>10/11/2024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55598738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B8189-0D9C-48A6-9FA3-862227B094CE}" type="datetime1">
              <a:rPr lang="en-US" smtClean="0"/>
              <a:t>10/11/2024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23371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ADDCAE-6443-42C3-9C19-F95985500186}" type="datetime1">
              <a:rPr lang="en-US" smtClean="0"/>
              <a:t>10/11/2024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6246557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151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989806E-8E94-473C-AEE7-BE6F15F85533}" type="datetime1">
              <a:rPr lang="en-US" smtClean="0"/>
              <a:t>10/11/2024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535457259"/>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wjec.co.uk/media/ojhfscmj/wjec-gcse-mathematics-and-numeracy-specification-e.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bac.co.uk/media/4yubbgzl/wjec-gcse-mathematics-and-numeracy-specification-w.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www.cbac.co.uk/media/4yubbgzl/wjec-gcse-mathematics-and-numeracy-specification-w.pdf" TargetMode="External"/><Relationship Id="rId4" Type="http://schemas.openxmlformats.org/officeDocument/2006/relationships/image" Target="../media/image22.svg"/></Relationships>
</file>

<file path=ppt/slides/_rels/slide23.xml.rels><?xml version="1.0" encoding="UTF-8" standalone="yes"?>
<Relationships xmlns="http://schemas.openxmlformats.org/package/2006/relationships"><Relationship Id="rId3" Type="http://schemas.openxmlformats.org/officeDocument/2006/relationships/hyperlink" Target="https://www.wjec.co.uk/media/ojhfscmj/wjec-gcse-mathematics-and-numeracy-specification-e.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22.sv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93BE9D-7006-986E-78DC-EBCD3D8E75B2}"/>
              </a:ext>
            </a:extLst>
          </p:cNvPr>
          <p:cNvSpPr txBox="1">
            <a:spLocks/>
          </p:cNvSpPr>
          <p:nvPr/>
        </p:nvSpPr>
        <p:spPr>
          <a:xfrm>
            <a:off x="971063" y="137054"/>
            <a:ext cx="6610585" cy="2483316"/>
          </a:xfrm>
          <a:prstGeom prst="rect">
            <a:avLst/>
          </a:prstGeom>
        </p:spPr>
        <p:txBody>
          <a:bodyPr vert="horz" lIns="91440" tIns="45720" rIns="91440" bIns="45720" rtlCol="0" anchor="b">
            <a:norm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FFFFFF"/>
                </a:solidFill>
              </a:rPr>
              <a:t>GCSE Numeracy/</a:t>
            </a:r>
          </a:p>
          <a:p>
            <a:r>
              <a:rPr lang="en-GB" dirty="0" err="1">
                <a:solidFill>
                  <a:srgbClr val="FFFFFF"/>
                </a:solidFill>
              </a:rPr>
              <a:t>Rhifedd</a:t>
            </a:r>
            <a:r>
              <a:rPr lang="en-GB" dirty="0">
                <a:solidFill>
                  <a:srgbClr val="FFFFFF"/>
                </a:solidFill>
              </a:rPr>
              <a:t> TGAU</a:t>
            </a:r>
          </a:p>
        </p:txBody>
      </p:sp>
      <p:pic>
        <p:nvPicPr>
          <p:cNvPr id="2" name="Picture 1">
            <a:extLst>
              <a:ext uri="{FF2B5EF4-FFF2-40B4-BE49-F238E27FC236}">
                <a16:creationId xmlns:a16="http://schemas.microsoft.com/office/drawing/2014/main" id="{EECB2E7A-60A6-877D-0A28-EF01FBC5861B}"/>
              </a:ext>
            </a:extLst>
          </p:cNvPr>
          <p:cNvPicPr>
            <a:picLocks noChangeAspect="1"/>
          </p:cNvPicPr>
          <p:nvPr/>
        </p:nvPicPr>
        <p:blipFill rotWithShape="1">
          <a:blip r:embed="rId3"/>
          <a:srcRect l="20372" t="15991" r="21699" b="8164"/>
          <a:stretch/>
        </p:blipFill>
        <p:spPr>
          <a:xfrm>
            <a:off x="6457587" y="2733582"/>
            <a:ext cx="5183814" cy="3815862"/>
          </a:xfrm>
          <a:prstGeom prst="rect">
            <a:avLst/>
          </a:prstGeom>
        </p:spPr>
      </p:pic>
      <p:pic>
        <p:nvPicPr>
          <p:cNvPr id="3" name="Picture 2">
            <a:extLst>
              <a:ext uri="{FF2B5EF4-FFF2-40B4-BE49-F238E27FC236}">
                <a16:creationId xmlns:a16="http://schemas.microsoft.com/office/drawing/2014/main" id="{2BCFFFE8-4A67-0350-5AF4-20C549C0185A}"/>
              </a:ext>
            </a:extLst>
          </p:cNvPr>
          <p:cNvPicPr>
            <a:picLocks noChangeAspect="1"/>
          </p:cNvPicPr>
          <p:nvPr/>
        </p:nvPicPr>
        <p:blipFill rotWithShape="1">
          <a:blip r:embed="rId4"/>
          <a:srcRect l="20177" t="15624" r="21574" b="7691"/>
          <a:stretch/>
        </p:blipFill>
        <p:spPr>
          <a:xfrm>
            <a:off x="791140" y="2773647"/>
            <a:ext cx="5047337" cy="3735731"/>
          </a:xfrm>
          <a:prstGeom prst="rect">
            <a:avLst/>
          </a:prstGeom>
        </p:spPr>
      </p:pic>
    </p:spTree>
    <p:extLst>
      <p:ext uri="{BB962C8B-B14F-4D97-AF65-F5344CB8AC3E}">
        <p14:creationId xmlns:p14="http://schemas.microsoft.com/office/powerpoint/2010/main" val="3450968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92F476-B2BD-440F-9191-094E95298908}"/>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lvl="0" indent="0" defTabSz="914400" fontAlgn="auto">
              <a:lnSpc>
                <a:spcPct val="90000"/>
              </a:lnSpc>
              <a:spcBef>
                <a:spcPct val="0"/>
              </a:spcBef>
              <a:spcAft>
                <a:spcPts val="600"/>
              </a:spcAft>
              <a:buClrTx/>
              <a:buSzTx/>
              <a:tabLst/>
              <a:defRPr/>
            </a:pPr>
            <a:r>
              <a:rPr lang="en-US" sz="4200" b="1" dirty="0">
                <a:latin typeface="+mj-lt"/>
                <a:ea typeface="+mj-ea"/>
                <a:cs typeface="+mj-cs"/>
              </a:rPr>
              <a:t>P</a:t>
            </a:r>
            <a:r>
              <a:rPr kumimoji="0" lang="en-US" sz="4200" b="1" i="0" u="none" strike="noStrike" cap="none" spc="0" normalizeH="0" baseline="0" noProof="0" dirty="0" err="1">
                <a:ln>
                  <a:noFill/>
                </a:ln>
                <a:effectLst/>
                <a:uLnTx/>
                <a:uFillTx/>
                <a:latin typeface="+mj-lt"/>
                <a:ea typeface="+mj-ea"/>
                <a:cs typeface="+mj-cs"/>
              </a:rPr>
              <a:t>edagogical</a:t>
            </a:r>
            <a:r>
              <a:rPr kumimoji="0" lang="en-US" sz="4200" b="1" i="0" u="none" strike="noStrike" cap="none" spc="0" normalizeH="0" baseline="0" noProof="0" dirty="0">
                <a:ln>
                  <a:noFill/>
                </a:ln>
                <a:effectLst/>
                <a:uLnTx/>
                <a:uFillTx/>
                <a:latin typeface="+mj-lt"/>
                <a:ea typeface="+mj-ea"/>
                <a:cs typeface="+mj-cs"/>
              </a:rPr>
              <a:t>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640080" y="2872899"/>
            <a:ext cx="4243589" cy="3320668"/>
          </a:xfrm>
          <a:prstGeom prst="rect">
            <a:avLst/>
          </a:prstGeom>
        </p:spPr>
        <p:txBody>
          <a:bodyPr vert="horz" lIns="91440" tIns="45720" rIns="91440" bIns="45720" rtlCol="0" anchor="t">
            <a:normAutofit fontScale="92500" lnSpcReduction="10000"/>
          </a:bodyPr>
          <a:lstStyle/>
          <a:p>
            <a:pPr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2200" dirty="0"/>
          </a:p>
          <a:p>
            <a:pPr marL="342900" marR="0" lvl="0" indent="-342900" defTabSz="914400" fontAlgn="auto">
              <a:lnSpc>
                <a:spcPct val="90000"/>
              </a:lnSpc>
              <a:spcBef>
                <a:spcPts val="0"/>
              </a:spcBef>
              <a:spcAft>
                <a:spcPts val="600"/>
              </a:spcAft>
              <a:buClrTx/>
              <a:buSzTx/>
              <a:buFont typeface="Arial" panose="020B0604020202020204" pitchFamily="34" charset="0"/>
              <a:buChar char="•"/>
              <a:tabLst/>
              <a:defRPr/>
            </a:pPr>
            <a:r>
              <a:rPr lang="en-US" sz="2200" dirty="0"/>
              <a:t>Good teaching and learning regularly reinforces Cross-curriculum Responsibilities, including literacy, numeracy and digital competence, and provides opportunities to </a:t>
            </a:r>
            <a:r>
              <a:rPr lang="en-US" sz="2200" dirty="0" err="1"/>
              <a:t>practise</a:t>
            </a:r>
            <a:r>
              <a:rPr lang="en-US" sz="2200" dirty="0"/>
              <a:t> them.</a:t>
            </a:r>
            <a:endParaRPr lang="en-US" sz="2200" dirty="0">
              <a:cs typeface="Calibri"/>
            </a:endParaRPr>
          </a:p>
          <a:p>
            <a:pPr marL="342900" indent="-342900" defTabSz="914400">
              <a:lnSpc>
                <a:spcPct val="90000"/>
              </a:lnSpc>
              <a:spcAft>
                <a:spcPts val="600"/>
              </a:spcAft>
              <a:buFont typeface="Arial" panose="020B0604020202020204" pitchFamily="34" charset="0"/>
              <a:buChar char="•"/>
              <a:defRPr/>
            </a:pPr>
            <a:r>
              <a:rPr lang="en-US" sz="2200" dirty="0">
                <a:ea typeface="+mn-lt"/>
                <a:cs typeface="+mn-lt"/>
              </a:rPr>
              <a:t>Good teaching and learning creates authentic contexts for learning.</a:t>
            </a:r>
            <a:endParaRPr lang="en-US" sz="2200" dirty="0">
              <a:cs typeface="Calibri"/>
            </a:endParaRPr>
          </a:p>
          <a:p>
            <a:pPr marR="0" lvl="0" indent="-228600" defTabSz="914400">
              <a:lnSpc>
                <a:spcPct val="90000"/>
              </a:lnSpc>
              <a:spcBef>
                <a:spcPts val="0"/>
              </a:spcBef>
              <a:spcAft>
                <a:spcPts val="600"/>
              </a:spcAft>
              <a:buClrTx/>
              <a:buSzTx/>
              <a:buFont typeface="Arial" panose="020B0604020202020204" pitchFamily="34" charset="0"/>
              <a:buChar char="•"/>
              <a:tabLst/>
              <a:defRPr/>
            </a:pPr>
            <a:endParaRPr lang="en-US" sz="2200" b="0" i="0" u="none" strike="noStrike" cap="none" spc="0" normalizeH="0" baseline="0" noProof="0" dirty="0">
              <a:ln>
                <a:noFill/>
              </a:ln>
              <a:effectLst/>
              <a:uLnTx/>
              <a:uFillTx/>
              <a:cs typeface="Calibri"/>
            </a:endParaRPr>
          </a:p>
          <a:p>
            <a:pPr indent="-228600" defTabSz="914400">
              <a:lnSpc>
                <a:spcPct val="90000"/>
              </a:lnSpc>
              <a:spcAft>
                <a:spcPts val="600"/>
              </a:spcAft>
              <a:buFont typeface="Arial" panose="020B0604020202020204" pitchFamily="34" charset="0"/>
              <a:buChar char="•"/>
              <a:defRPr/>
            </a:pPr>
            <a:endParaRPr lang="en-US" sz="2200" dirty="0">
              <a:cs typeface="Calibri" panose="020F0502020204030204"/>
            </a:endParaRPr>
          </a:p>
        </p:txBody>
      </p:sp>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srcRect l="12205" r="125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02436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92F476-B2BD-440F-9191-094E95298908}"/>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lvl="0" indent="0" defTabSz="914400" fontAlgn="auto">
              <a:lnSpc>
                <a:spcPct val="90000"/>
              </a:lnSpc>
              <a:spcBef>
                <a:spcPct val="0"/>
              </a:spcBef>
              <a:spcAft>
                <a:spcPts val="600"/>
              </a:spcAft>
              <a:buClrTx/>
              <a:buSzTx/>
              <a:tabLst/>
              <a:defRPr/>
            </a:pPr>
            <a:r>
              <a:rPr lang="en-GB" sz="4000" i="0" dirty="0" err="1">
                <a:effectLst/>
                <a:latin typeface="inherit"/>
              </a:rPr>
              <a:t>Egwyddorion</a:t>
            </a:r>
            <a:r>
              <a:rPr lang="en-GB" sz="4000" i="0" dirty="0">
                <a:effectLst/>
                <a:latin typeface="inherit"/>
              </a:rPr>
              <a:t> </a:t>
            </a:r>
            <a:r>
              <a:rPr lang="en-GB" sz="4000" dirty="0" err="1">
                <a:latin typeface="inherit"/>
              </a:rPr>
              <a:t>A</a:t>
            </a:r>
            <a:r>
              <a:rPr lang="en-GB" sz="4000" i="0" dirty="0" err="1">
                <a:effectLst/>
                <a:latin typeface="inherit"/>
              </a:rPr>
              <a:t>ddysgegol</a:t>
            </a:r>
            <a:r>
              <a:rPr lang="en-GB" sz="4000" i="0" dirty="0">
                <a:effectLst/>
                <a:latin typeface="inherit"/>
              </a:rPr>
              <a:t> </a:t>
            </a:r>
            <a:r>
              <a:rPr kumimoji="0" lang="en-US" sz="4200" b="1" i="0" u="none" strike="noStrike" cap="none" spc="0" normalizeH="0" baseline="0" noProof="0" dirty="0">
                <a:ln>
                  <a:noFill/>
                </a:ln>
                <a:effectLst/>
                <a:uLnTx/>
                <a:uFillTx/>
                <a:latin typeface="+mj-lt"/>
                <a:ea typeface="+mj-ea"/>
                <a:cs typeface="+mj-cs"/>
              </a:rPr>
              <a:t>:</a:t>
            </a:r>
          </a:p>
        </p:txBody>
      </p:sp>
      <p:sp>
        <p:nvSpPr>
          <p:cNvPr id="4" name="TextBox 3">
            <a:extLst>
              <a:ext uri="{FF2B5EF4-FFF2-40B4-BE49-F238E27FC236}">
                <a16:creationId xmlns:a16="http://schemas.microsoft.com/office/drawing/2014/main" id="{8B9DDBCF-0092-42A3-AC8A-022542A32678}"/>
              </a:ext>
            </a:extLst>
          </p:cNvPr>
          <p:cNvSpPr txBox="1"/>
          <p:nvPr/>
        </p:nvSpPr>
        <p:spPr>
          <a:xfrm>
            <a:off x="640080" y="2872899"/>
            <a:ext cx="4243589" cy="3320668"/>
          </a:xfrm>
          <a:prstGeom prst="rect">
            <a:avLst/>
          </a:prstGeom>
        </p:spPr>
        <p:txBody>
          <a:bodyPr vert="horz" lIns="91440" tIns="45720" rIns="91440" bIns="45720" rtlCol="0" anchor="t">
            <a:normAutofit fontScale="92500" lnSpcReduction="10000"/>
          </a:bodyPr>
          <a:lstStyle/>
          <a:p>
            <a:pPr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2200" dirty="0"/>
          </a:p>
          <a:p>
            <a:pPr marL="342900" indent="-342900" defTabSz="914400">
              <a:lnSpc>
                <a:spcPct val="90000"/>
              </a:lnSpc>
              <a:spcAft>
                <a:spcPts val="600"/>
              </a:spcAft>
              <a:buFont typeface="Arial" panose="020B0604020202020204" pitchFamily="34" charset="0"/>
              <a:buChar char="•"/>
              <a:defRPr/>
            </a:pPr>
            <a:r>
              <a:rPr lang="en-GB" sz="2200" dirty="0" err="1">
                <a:effectLst/>
                <a:ea typeface="DengXian" panose="02010600030101010101" pitchFamily="2" charset="-122"/>
                <a:cs typeface="Calibri" panose="020F0502020204030204" pitchFamily="34" charset="0"/>
              </a:rPr>
              <a:t>Drwy</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addysgu</a:t>
            </a:r>
            <a:r>
              <a:rPr lang="en-GB" sz="2200" dirty="0">
                <a:effectLst/>
                <a:ea typeface="DengXian" panose="02010600030101010101" pitchFamily="2" charset="-122"/>
                <a:cs typeface="Calibri" panose="020F0502020204030204" pitchFamily="34" charset="0"/>
              </a:rPr>
              <a:t> a </a:t>
            </a:r>
            <a:r>
              <a:rPr lang="en-GB" sz="2200" dirty="0" err="1">
                <a:effectLst/>
                <a:ea typeface="DengXian" panose="02010600030101010101" pitchFamily="2" charset="-122"/>
                <a:cs typeface="Calibri" panose="020F0502020204030204" pitchFamily="34" charset="0"/>
              </a:rPr>
              <a:t>dysgu</a:t>
            </a:r>
            <a:r>
              <a:rPr lang="en-GB" sz="2200" dirty="0">
                <a:effectLst/>
                <a:ea typeface="DengXian" panose="02010600030101010101" pitchFamily="2" charset="-122"/>
                <a:cs typeface="Calibri" panose="020F0502020204030204" pitchFamily="34" charset="0"/>
              </a:rPr>
              <a:t> da </a:t>
            </a:r>
            <a:r>
              <a:rPr lang="en-GB" sz="2200" dirty="0" err="1">
                <a:effectLst/>
                <a:ea typeface="DengXian" panose="02010600030101010101" pitchFamily="2" charset="-122"/>
                <a:cs typeface="Calibri" panose="020F0502020204030204" pitchFamily="34" charset="0"/>
              </a:rPr>
              <a:t>bydd</a:t>
            </a:r>
            <a:r>
              <a:rPr lang="en-GB" sz="2200" dirty="0">
                <a:effectLst/>
                <a:ea typeface="DengXian" panose="02010600030101010101" pitchFamily="2" charset="-122"/>
                <a:cs typeface="Calibri" panose="020F0502020204030204" pitchFamily="34" charset="0"/>
              </a:rPr>
              <a:t> y </a:t>
            </a:r>
            <a:r>
              <a:rPr lang="en-GB" sz="2200" dirty="0" err="1">
                <a:effectLst/>
                <a:ea typeface="DengXian" panose="02010600030101010101" pitchFamily="2" charset="-122"/>
                <a:cs typeface="Calibri" panose="020F0502020204030204" pitchFamily="34" charset="0"/>
              </a:rPr>
              <a:t>Cyfrifoldebau</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Trawsgwricwlaidd</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gan</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gynnwys</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llythrennedd</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rhifedd</a:t>
            </a:r>
            <a:r>
              <a:rPr lang="en-GB" sz="2200" dirty="0">
                <a:effectLst/>
                <a:ea typeface="DengXian" panose="02010600030101010101" pitchFamily="2" charset="-122"/>
                <a:cs typeface="Calibri" panose="020F0502020204030204" pitchFamily="34" charset="0"/>
              </a:rPr>
              <a:t> a </a:t>
            </a:r>
            <a:r>
              <a:rPr lang="en-GB" sz="2200" dirty="0" err="1">
                <a:effectLst/>
                <a:ea typeface="DengXian" panose="02010600030101010101" pitchFamily="2" charset="-122"/>
                <a:cs typeface="Calibri" panose="020F0502020204030204" pitchFamily="34" charset="0"/>
              </a:rPr>
              <a:t>chymhwysedd</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digidol</a:t>
            </a:r>
            <a:r>
              <a:rPr lang="en-GB" sz="2200" dirty="0">
                <a:effectLst/>
                <a:ea typeface="DengXian" panose="02010600030101010101" pitchFamily="2" charset="-122"/>
                <a:cs typeface="Calibri" panose="020F0502020204030204" pitchFamily="34" charset="0"/>
              </a:rPr>
              <a:t>, yn </a:t>
            </a:r>
            <a:r>
              <a:rPr lang="en-GB" sz="2200" dirty="0" err="1">
                <a:effectLst/>
                <a:ea typeface="DengXian" panose="02010600030101010101" pitchFamily="2" charset="-122"/>
                <a:cs typeface="Calibri" panose="020F0502020204030204" pitchFamily="34" charset="0"/>
              </a:rPr>
              <a:t>cael</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eu</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cryfhau’n</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gyson</a:t>
            </a:r>
            <a:r>
              <a:rPr lang="en-GB" sz="2200" dirty="0">
                <a:effectLst/>
                <a:ea typeface="DengXian" panose="02010600030101010101" pitchFamily="2" charset="-122"/>
                <a:cs typeface="Calibri" panose="020F0502020204030204" pitchFamily="34" charset="0"/>
              </a:rPr>
              <a:t> a </a:t>
            </a:r>
            <a:r>
              <a:rPr lang="en-GB" sz="2200" dirty="0" err="1">
                <a:effectLst/>
                <a:ea typeface="DengXian" panose="02010600030101010101" pitchFamily="2" charset="-122"/>
                <a:cs typeface="Calibri" panose="020F0502020204030204" pitchFamily="34" charset="0"/>
              </a:rPr>
              <a:t>chyfleoedd</a:t>
            </a:r>
            <a:r>
              <a:rPr lang="en-GB" sz="2200" dirty="0">
                <a:effectLst/>
                <a:ea typeface="DengXian" panose="02010600030101010101" pitchFamily="2" charset="-122"/>
                <a:cs typeface="Calibri" panose="020F0502020204030204" pitchFamily="34" charset="0"/>
              </a:rPr>
              <a:t> yn </a:t>
            </a:r>
            <a:r>
              <a:rPr lang="en-GB" sz="2200" dirty="0" err="1">
                <a:effectLst/>
                <a:ea typeface="DengXian" panose="02010600030101010101" pitchFamily="2" charset="-122"/>
                <a:cs typeface="Calibri" panose="020F0502020204030204" pitchFamily="34" charset="0"/>
              </a:rPr>
              <a:t>cael</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eu</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darparu</a:t>
            </a:r>
            <a:r>
              <a:rPr lang="en-GB" sz="2200" dirty="0">
                <a:effectLst/>
                <a:ea typeface="DengXian" panose="02010600030101010101" pitchFamily="2" charset="-122"/>
                <a:cs typeface="Calibri" panose="020F0502020204030204" pitchFamily="34" charset="0"/>
              </a:rPr>
              <a:t> </a:t>
            </a:r>
            <a:r>
              <a:rPr lang="en-GB" sz="2200" dirty="0" err="1">
                <a:effectLst/>
                <a:ea typeface="DengXian" panose="02010600030101010101" pitchFamily="2" charset="-122"/>
                <a:cs typeface="Calibri" panose="020F0502020204030204" pitchFamily="34" charset="0"/>
              </a:rPr>
              <a:t>i’w</a:t>
            </a:r>
            <a:r>
              <a:rPr lang="en-GB" sz="2200" dirty="0">
                <a:effectLst/>
                <a:ea typeface="DengXian" panose="02010600030101010101" pitchFamily="2" charset="-122"/>
                <a:cs typeface="Calibri" panose="020F0502020204030204" pitchFamily="34" charset="0"/>
              </a:rPr>
              <a:t> harfer.</a:t>
            </a:r>
          </a:p>
          <a:p>
            <a:pPr marL="342900" indent="-342900" defTabSz="914400">
              <a:lnSpc>
                <a:spcPct val="90000"/>
              </a:lnSpc>
              <a:spcAft>
                <a:spcPts val="600"/>
              </a:spcAft>
              <a:buFont typeface="Arial" panose="020B0604020202020204" pitchFamily="34" charset="0"/>
              <a:buChar char="•"/>
              <a:defRPr/>
            </a:pPr>
            <a:r>
              <a:rPr lang="en-GB" sz="2200" dirty="0">
                <a:effectLst/>
                <a:ea typeface="DengXian" panose="02010600030101010101" pitchFamily="2" charset="-122"/>
                <a:cs typeface="Times New Roman" panose="02020603050405020304" pitchFamily="18" charset="0"/>
              </a:rPr>
              <a:t>Mae </a:t>
            </a:r>
            <a:r>
              <a:rPr lang="en-GB" sz="2200" dirty="0" err="1">
                <a:effectLst/>
                <a:ea typeface="DengXian" panose="02010600030101010101" pitchFamily="2" charset="-122"/>
                <a:cs typeface="Times New Roman" panose="02020603050405020304" pitchFamily="18" charset="0"/>
              </a:rPr>
              <a:t>addysgu</a:t>
            </a:r>
            <a:r>
              <a:rPr lang="en-GB" sz="2200" dirty="0">
                <a:effectLst/>
                <a:ea typeface="DengXian" panose="02010600030101010101" pitchFamily="2" charset="-122"/>
                <a:cs typeface="Times New Roman" panose="02020603050405020304" pitchFamily="18" charset="0"/>
              </a:rPr>
              <a:t> a </a:t>
            </a:r>
            <a:r>
              <a:rPr lang="en-GB" sz="2200" dirty="0" err="1">
                <a:effectLst/>
                <a:ea typeface="DengXian" panose="02010600030101010101" pitchFamily="2" charset="-122"/>
                <a:cs typeface="Times New Roman" panose="02020603050405020304" pitchFamily="18" charset="0"/>
              </a:rPr>
              <a:t>dysgu</a:t>
            </a:r>
            <a:r>
              <a:rPr lang="en-GB" sz="2200" dirty="0">
                <a:effectLst/>
                <a:ea typeface="DengXian" panose="02010600030101010101" pitchFamily="2" charset="-122"/>
                <a:cs typeface="Times New Roman" panose="02020603050405020304" pitchFamily="18" charset="0"/>
              </a:rPr>
              <a:t> da yn </a:t>
            </a:r>
            <a:r>
              <a:rPr lang="en-GB" sz="2200" dirty="0" err="1">
                <a:effectLst/>
                <a:ea typeface="DengXian" panose="02010600030101010101" pitchFamily="2" charset="-122"/>
                <a:cs typeface="Times New Roman" panose="02020603050405020304" pitchFamily="18" charset="0"/>
              </a:rPr>
              <a:t>creu</a:t>
            </a:r>
            <a:r>
              <a:rPr lang="en-GB" sz="2200" dirty="0">
                <a:effectLst/>
                <a:ea typeface="DengXian" panose="02010600030101010101" pitchFamily="2" charset="-122"/>
                <a:cs typeface="Times New Roman" panose="02020603050405020304" pitchFamily="18" charset="0"/>
              </a:rPr>
              <a:t> </a:t>
            </a:r>
            <a:r>
              <a:rPr lang="en-GB" sz="2200" dirty="0" err="1">
                <a:effectLst/>
                <a:ea typeface="DengXian" panose="02010600030101010101" pitchFamily="2" charset="-122"/>
                <a:cs typeface="Times New Roman" panose="02020603050405020304" pitchFamily="18" charset="0"/>
              </a:rPr>
              <a:t>cyd-destunau</a:t>
            </a:r>
            <a:r>
              <a:rPr lang="en-GB" sz="2200" dirty="0">
                <a:effectLst/>
                <a:ea typeface="DengXian" panose="02010600030101010101" pitchFamily="2" charset="-122"/>
                <a:cs typeface="Times New Roman" panose="02020603050405020304" pitchFamily="18" charset="0"/>
              </a:rPr>
              <a:t> </a:t>
            </a:r>
            <a:r>
              <a:rPr lang="en-GB" sz="2200" dirty="0" err="1">
                <a:effectLst/>
                <a:ea typeface="DengXian" panose="02010600030101010101" pitchFamily="2" charset="-122"/>
                <a:cs typeface="Times New Roman" panose="02020603050405020304" pitchFamily="18" charset="0"/>
              </a:rPr>
              <a:t>dilys</a:t>
            </a:r>
            <a:r>
              <a:rPr lang="en-GB" sz="2200" dirty="0">
                <a:effectLst/>
                <a:ea typeface="DengXian" panose="02010600030101010101" pitchFamily="2" charset="-122"/>
                <a:cs typeface="Times New Roman" panose="02020603050405020304" pitchFamily="18" charset="0"/>
              </a:rPr>
              <a:t> </a:t>
            </a:r>
            <a:r>
              <a:rPr lang="en-GB" sz="2200" dirty="0" err="1">
                <a:effectLst/>
                <a:ea typeface="DengXian" panose="02010600030101010101" pitchFamily="2" charset="-122"/>
                <a:cs typeface="Times New Roman" panose="02020603050405020304" pitchFamily="18" charset="0"/>
              </a:rPr>
              <a:t>ar</a:t>
            </a:r>
            <a:r>
              <a:rPr lang="en-GB" sz="2200" dirty="0">
                <a:effectLst/>
                <a:ea typeface="DengXian" panose="02010600030101010101" pitchFamily="2" charset="-122"/>
                <a:cs typeface="Times New Roman" panose="02020603050405020304" pitchFamily="18" charset="0"/>
              </a:rPr>
              <a:t> </a:t>
            </a:r>
            <a:r>
              <a:rPr lang="en-GB" sz="2200" dirty="0" err="1">
                <a:effectLst/>
                <a:ea typeface="DengXian" panose="02010600030101010101" pitchFamily="2" charset="-122"/>
                <a:cs typeface="Times New Roman" panose="02020603050405020304" pitchFamily="18" charset="0"/>
              </a:rPr>
              <a:t>gyfer</a:t>
            </a:r>
            <a:r>
              <a:rPr lang="en-GB" sz="2200" dirty="0">
                <a:effectLst/>
                <a:ea typeface="DengXian" panose="02010600030101010101" pitchFamily="2" charset="-122"/>
                <a:cs typeface="Times New Roman" panose="02020603050405020304" pitchFamily="18" charset="0"/>
              </a:rPr>
              <a:t> </a:t>
            </a:r>
            <a:r>
              <a:rPr lang="en-GB" sz="2200" dirty="0" err="1">
                <a:effectLst/>
                <a:ea typeface="DengXian" panose="02010600030101010101" pitchFamily="2" charset="-122"/>
                <a:cs typeface="Times New Roman" panose="02020603050405020304" pitchFamily="18" charset="0"/>
              </a:rPr>
              <a:t>dysgu</a:t>
            </a:r>
            <a:r>
              <a:rPr lang="en-GB" sz="2200" dirty="0">
                <a:effectLst/>
                <a:ea typeface="DengXian" panose="02010600030101010101" pitchFamily="2" charset="-122"/>
                <a:cs typeface="Times New Roman" panose="02020603050405020304" pitchFamily="18" charset="0"/>
              </a:rPr>
              <a:t>.</a:t>
            </a:r>
            <a:endParaRPr lang="en-US" sz="2200" b="0" i="0" u="none" strike="noStrike" cap="none" spc="0" normalizeH="0" baseline="0" noProof="0" dirty="0">
              <a:ln>
                <a:noFill/>
              </a:ln>
              <a:effectLst/>
              <a:uLnTx/>
              <a:uFillTx/>
              <a:cs typeface="Calibri"/>
            </a:endParaRPr>
          </a:p>
          <a:p>
            <a:pPr indent="-228600" defTabSz="914400">
              <a:lnSpc>
                <a:spcPct val="90000"/>
              </a:lnSpc>
              <a:spcAft>
                <a:spcPts val="600"/>
              </a:spcAft>
              <a:buFont typeface="Arial" panose="020B0604020202020204" pitchFamily="34" charset="0"/>
              <a:buChar char="•"/>
              <a:defRPr/>
            </a:pPr>
            <a:endParaRPr lang="en-US" sz="2200" dirty="0">
              <a:cs typeface="Calibri" panose="020F0502020204030204"/>
            </a:endParaRPr>
          </a:p>
        </p:txBody>
      </p:sp>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srcRect l="12205" r="125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46995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90232" y="603556"/>
            <a:ext cx="9896782" cy="3082620"/>
          </a:xfrm>
        </p:spPr>
        <p:txBody>
          <a:bodyPr>
            <a:noAutofit/>
          </a:bodyPr>
          <a:lstStyle/>
          <a:p>
            <a:pPr marL="0" indent="0">
              <a:buNone/>
            </a:pPr>
            <a:r>
              <a:rPr lang="en-GB" sz="2400" b="1" dirty="0" err="1"/>
              <a:t>Bydd</a:t>
            </a:r>
            <a:r>
              <a:rPr lang="en-GB" sz="2400" b="1" dirty="0"/>
              <a:t> y </a:t>
            </a:r>
            <a:r>
              <a:rPr lang="en-GB" sz="2400" b="1" dirty="0" err="1"/>
              <a:t>fanyleb</a:t>
            </a:r>
            <a:r>
              <a:rPr lang="en-GB" sz="2400" b="1" dirty="0"/>
              <a:t> TGAU </a:t>
            </a:r>
            <a:r>
              <a:rPr lang="en-GB" sz="2400" b="1" dirty="0" err="1"/>
              <a:t>Mathemateg</a:t>
            </a:r>
            <a:r>
              <a:rPr lang="en-GB" sz="2400" b="1" dirty="0"/>
              <a:t> - </a:t>
            </a:r>
            <a:r>
              <a:rPr lang="en-GB" sz="2400" b="1" dirty="0" err="1"/>
              <a:t>Rhifedd</a:t>
            </a:r>
            <a:r>
              <a:rPr lang="en-GB" sz="2400" b="1" dirty="0"/>
              <a:t> yn </a:t>
            </a:r>
            <a:r>
              <a:rPr lang="en-GB" sz="2400" b="1" dirty="0" err="1"/>
              <a:t>galluogi</a:t>
            </a:r>
            <a:r>
              <a:rPr lang="en-GB" sz="2400" b="1" dirty="0"/>
              <a:t> </a:t>
            </a:r>
            <a:r>
              <a:rPr lang="en-GB" sz="2400" b="1" dirty="0" err="1"/>
              <a:t>dysgwyr</a:t>
            </a:r>
            <a:r>
              <a:rPr lang="en-GB" sz="2400" b="1" dirty="0"/>
              <a:t> </a:t>
            </a:r>
            <a:r>
              <a:rPr lang="en-GB" sz="2400" b="1" dirty="0" err="1"/>
              <a:t>i</a:t>
            </a:r>
            <a:r>
              <a:rPr lang="en-GB" sz="2400" b="1" dirty="0"/>
              <a:t> </a:t>
            </a:r>
            <a:r>
              <a:rPr lang="en-GB" sz="2400" b="1" dirty="0" err="1"/>
              <a:t>wneud</a:t>
            </a:r>
            <a:r>
              <a:rPr lang="en-GB" sz="2400" b="1" dirty="0"/>
              <a:t> y </a:t>
            </a:r>
            <a:r>
              <a:rPr lang="en-GB" sz="2400" b="1" dirty="0" err="1"/>
              <a:t>canlynol</a:t>
            </a:r>
            <a:r>
              <a:rPr lang="en-GB" sz="2400" b="1" dirty="0"/>
              <a:t>:</a:t>
            </a:r>
          </a:p>
          <a:p>
            <a:r>
              <a:rPr lang="en-GB" dirty="0"/>
              <a:t> </a:t>
            </a:r>
            <a:r>
              <a:rPr lang="en-GB" dirty="0" err="1"/>
              <a:t>datblygu</a:t>
            </a:r>
            <a:r>
              <a:rPr lang="en-GB" dirty="0"/>
              <a:t> </a:t>
            </a:r>
            <a:r>
              <a:rPr lang="en-GB" dirty="0" err="1"/>
              <a:t>gwybodaeth</a:t>
            </a:r>
            <a:r>
              <a:rPr lang="en-GB" dirty="0"/>
              <a:t>, </a:t>
            </a:r>
            <a:r>
              <a:rPr lang="en-GB" dirty="0" err="1"/>
              <a:t>sgiliau</a:t>
            </a:r>
            <a:r>
              <a:rPr lang="en-GB" dirty="0"/>
              <a:t> a </a:t>
            </a:r>
            <a:r>
              <a:rPr lang="en-GB" dirty="0" err="1"/>
              <a:t>dealltwriaeth</a:t>
            </a:r>
            <a:r>
              <a:rPr lang="en-GB" dirty="0"/>
              <a:t> o </a:t>
            </a:r>
            <a:r>
              <a:rPr lang="en-GB" dirty="0" err="1"/>
              <a:t>ddulliau</a:t>
            </a:r>
            <a:r>
              <a:rPr lang="en-GB" dirty="0"/>
              <a:t>, </a:t>
            </a:r>
            <a:r>
              <a:rPr lang="en-GB" dirty="0" err="1"/>
              <a:t>technegau</a:t>
            </a:r>
            <a:r>
              <a:rPr lang="en-GB" dirty="0"/>
              <a:t> a </a:t>
            </a:r>
            <a:r>
              <a:rPr lang="en-GB" dirty="0" err="1"/>
              <a:t>chysyniadau</a:t>
            </a:r>
            <a:r>
              <a:rPr lang="en-GB" dirty="0"/>
              <a:t> </a:t>
            </a:r>
            <a:r>
              <a:rPr lang="en-GB" dirty="0" err="1"/>
              <a:t>mathemategol</a:t>
            </a:r>
            <a:r>
              <a:rPr lang="en-GB" dirty="0"/>
              <a:t> ac </a:t>
            </a:r>
            <a:r>
              <a:rPr lang="en-GB" dirty="0" err="1"/>
              <a:t>ystadegol</a:t>
            </a:r>
            <a:r>
              <a:rPr lang="en-GB" dirty="0"/>
              <a:t> </a:t>
            </a:r>
            <a:r>
              <a:rPr lang="en-GB" dirty="0" err="1"/>
              <a:t>sy'n</a:t>
            </a:r>
            <a:r>
              <a:rPr lang="en-GB" dirty="0"/>
              <a:t> </a:t>
            </a:r>
            <a:r>
              <a:rPr lang="en-GB" dirty="0" err="1"/>
              <a:t>angenrheidiol</a:t>
            </a:r>
            <a:r>
              <a:rPr lang="en-GB" dirty="0"/>
              <a:t> </a:t>
            </a:r>
            <a:r>
              <a:rPr lang="en-GB" dirty="0" err="1"/>
              <a:t>mewn</a:t>
            </a:r>
            <a:r>
              <a:rPr lang="en-GB" dirty="0"/>
              <a:t> </a:t>
            </a:r>
            <a:r>
              <a:rPr lang="en-GB" dirty="0" err="1"/>
              <a:t>bywyd</a:t>
            </a:r>
            <a:r>
              <a:rPr lang="en-GB" dirty="0"/>
              <a:t> bob </a:t>
            </a:r>
            <a:r>
              <a:rPr lang="en-GB" dirty="0" err="1"/>
              <a:t>dydd</a:t>
            </a:r>
            <a:r>
              <a:rPr lang="en-GB" dirty="0"/>
              <a:t>, yn y </a:t>
            </a:r>
            <a:r>
              <a:rPr lang="en-GB" dirty="0" err="1"/>
              <a:t>byd</a:t>
            </a:r>
            <a:r>
              <a:rPr lang="en-GB" dirty="0"/>
              <a:t> </a:t>
            </a:r>
            <a:r>
              <a:rPr lang="en-GB" dirty="0" err="1"/>
              <a:t>gwaith</a:t>
            </a:r>
            <a:r>
              <a:rPr lang="en-GB" dirty="0"/>
              <a:t> ac </a:t>
            </a:r>
            <a:r>
              <a:rPr lang="en-GB" dirty="0" err="1"/>
              <a:t>ym</a:t>
            </a:r>
            <a:r>
              <a:rPr lang="en-GB" dirty="0"/>
              <a:t> </a:t>
            </a:r>
            <a:r>
              <a:rPr lang="en-GB" dirty="0" err="1"/>
              <a:t>meysydd</a:t>
            </a:r>
            <a:r>
              <a:rPr lang="en-GB" dirty="0"/>
              <a:t> </a:t>
            </a:r>
            <a:r>
              <a:rPr lang="en-GB" dirty="0" err="1"/>
              <a:t>cyffredinol</a:t>
            </a:r>
            <a:r>
              <a:rPr lang="en-GB" dirty="0"/>
              <a:t> </a:t>
            </a:r>
            <a:r>
              <a:rPr lang="en-GB" dirty="0" err="1"/>
              <a:t>eraill</a:t>
            </a:r>
            <a:r>
              <a:rPr lang="en-GB" dirty="0"/>
              <a:t> y </a:t>
            </a:r>
            <a:r>
              <a:rPr lang="en-GB" dirty="0" err="1"/>
              <a:t>cwricwlwm</a:t>
            </a:r>
            <a:r>
              <a:rPr lang="en-GB" dirty="0"/>
              <a:t>.</a:t>
            </a:r>
          </a:p>
          <a:p>
            <a:r>
              <a:rPr lang="en-GB" dirty="0"/>
              <a:t> </a:t>
            </a:r>
            <a:r>
              <a:rPr lang="en-GB" dirty="0" err="1"/>
              <a:t>dethol</a:t>
            </a:r>
            <a:r>
              <a:rPr lang="en-GB" dirty="0"/>
              <a:t> a </a:t>
            </a:r>
            <a:r>
              <a:rPr lang="en-GB" dirty="0" err="1"/>
              <a:t>chymhwyso</a:t>
            </a:r>
            <a:r>
              <a:rPr lang="en-GB" dirty="0"/>
              <a:t> </a:t>
            </a:r>
            <a:r>
              <a:rPr lang="en-GB" dirty="0" err="1"/>
              <a:t>mathemateg</a:t>
            </a:r>
            <a:r>
              <a:rPr lang="en-GB" dirty="0"/>
              <a:t> ac </a:t>
            </a:r>
            <a:r>
              <a:rPr lang="en-GB" dirty="0" err="1"/>
              <a:t>ystadegau</a:t>
            </a:r>
            <a:r>
              <a:rPr lang="en-GB" dirty="0"/>
              <a:t> </a:t>
            </a:r>
            <a:r>
              <a:rPr lang="en-GB" dirty="0" err="1"/>
              <a:t>priodol</a:t>
            </a:r>
            <a:r>
              <a:rPr lang="en-GB" dirty="0"/>
              <a:t> </a:t>
            </a:r>
            <a:r>
              <a:rPr lang="en-GB" dirty="0" err="1"/>
              <a:t>mewn</a:t>
            </a:r>
            <a:r>
              <a:rPr lang="en-GB" dirty="0"/>
              <a:t> </a:t>
            </a:r>
            <a:r>
              <a:rPr lang="en-GB" dirty="0" err="1"/>
              <a:t>sefyllfaoedd</a:t>
            </a:r>
            <a:r>
              <a:rPr lang="en-GB" dirty="0"/>
              <a:t> bob </a:t>
            </a:r>
            <a:r>
              <a:rPr lang="en-GB" dirty="0" err="1"/>
              <a:t>dydd</a:t>
            </a:r>
            <a:r>
              <a:rPr lang="en-GB" dirty="0"/>
              <a:t> ac </a:t>
            </a:r>
            <a:r>
              <a:rPr lang="en-GB" dirty="0" err="1"/>
              <a:t>mewn</a:t>
            </a:r>
            <a:r>
              <a:rPr lang="en-GB" dirty="0"/>
              <a:t> </a:t>
            </a:r>
            <a:r>
              <a:rPr lang="en-GB" dirty="0" err="1"/>
              <a:t>cyd-destunau</a:t>
            </a:r>
            <a:r>
              <a:rPr lang="en-GB" dirty="0"/>
              <a:t> o'r </a:t>
            </a:r>
            <a:r>
              <a:rPr lang="en-GB" dirty="0" err="1"/>
              <a:t>byd</a:t>
            </a:r>
            <a:r>
              <a:rPr lang="en-GB" dirty="0"/>
              <a:t> go </a:t>
            </a:r>
            <a:r>
              <a:rPr lang="en-GB" dirty="0" err="1"/>
              <a:t>iawn</a:t>
            </a:r>
            <a:endParaRPr lang="en-GB" dirty="0"/>
          </a:p>
          <a:p>
            <a:r>
              <a:rPr lang="en-GB" dirty="0"/>
              <a:t> </a:t>
            </a:r>
            <a:r>
              <a:rPr lang="en-GB" dirty="0" err="1"/>
              <a:t>defnyddio</a:t>
            </a:r>
            <a:r>
              <a:rPr lang="en-GB" dirty="0"/>
              <a:t> </a:t>
            </a:r>
            <a:r>
              <a:rPr lang="en-GB" dirty="0" err="1"/>
              <a:t>mathemateg</a:t>
            </a:r>
            <a:r>
              <a:rPr lang="en-GB" dirty="0"/>
              <a:t> </a:t>
            </a:r>
            <a:r>
              <a:rPr lang="en-GB" dirty="0" err="1"/>
              <a:t>i</a:t>
            </a:r>
            <a:r>
              <a:rPr lang="en-GB" dirty="0"/>
              <a:t> </a:t>
            </a:r>
            <a:r>
              <a:rPr lang="en-GB" dirty="0" err="1"/>
              <a:t>gynrychioli</a:t>
            </a:r>
            <a:r>
              <a:rPr lang="en-GB" dirty="0"/>
              <a:t>, </a:t>
            </a:r>
            <a:r>
              <a:rPr lang="en-GB" dirty="0" err="1"/>
              <a:t>dadansoddi</a:t>
            </a:r>
            <a:r>
              <a:rPr lang="en-GB" dirty="0"/>
              <a:t> a </a:t>
            </a:r>
            <a:r>
              <a:rPr lang="en-GB" dirty="0" err="1"/>
              <a:t>dehongli</a:t>
            </a:r>
            <a:r>
              <a:rPr lang="en-GB" dirty="0"/>
              <a:t> </a:t>
            </a:r>
            <a:r>
              <a:rPr lang="en-GB" dirty="0" err="1"/>
              <a:t>gwybodaeth</a:t>
            </a:r>
            <a:r>
              <a:rPr lang="en-GB" dirty="0"/>
              <a:t> </a:t>
            </a:r>
          </a:p>
          <a:p>
            <a:r>
              <a:rPr lang="en-GB" dirty="0" err="1"/>
              <a:t>caffael</a:t>
            </a:r>
            <a:r>
              <a:rPr lang="en-GB" dirty="0"/>
              <a:t> a </a:t>
            </a:r>
            <a:r>
              <a:rPr lang="en-GB" dirty="0" err="1"/>
              <a:t>defnyddio</a:t>
            </a:r>
            <a:r>
              <a:rPr lang="en-GB" dirty="0"/>
              <a:t> </a:t>
            </a:r>
            <a:r>
              <a:rPr lang="en-GB" dirty="0" err="1"/>
              <a:t>strategaethau</a:t>
            </a:r>
            <a:r>
              <a:rPr lang="en-GB" dirty="0"/>
              <a:t> </a:t>
            </a:r>
            <a:r>
              <a:rPr lang="en-GB" dirty="0" err="1"/>
              <a:t>datrys</a:t>
            </a:r>
            <a:r>
              <a:rPr lang="en-GB" dirty="0"/>
              <a:t> </a:t>
            </a:r>
            <a:r>
              <a:rPr lang="en-GB" dirty="0" err="1"/>
              <a:t>problemau</a:t>
            </a:r>
            <a:r>
              <a:rPr lang="en-GB" dirty="0"/>
              <a:t> a </a:t>
            </a:r>
            <a:r>
              <a:rPr lang="en-GB" dirty="0" err="1"/>
              <a:t>modelu</a:t>
            </a:r>
            <a:r>
              <a:rPr lang="en-GB" dirty="0"/>
              <a:t> yn </a:t>
            </a:r>
            <a:r>
              <a:rPr lang="en-GB" dirty="0" err="1"/>
              <a:t>eu</a:t>
            </a:r>
            <a:r>
              <a:rPr lang="en-GB" dirty="0"/>
              <a:t> </a:t>
            </a:r>
            <a:r>
              <a:rPr lang="en-GB" dirty="0" err="1"/>
              <a:t>cyddestun</a:t>
            </a:r>
            <a:endParaRPr lang="en-GB" dirty="0"/>
          </a:p>
          <a:p>
            <a:r>
              <a:rPr lang="en-GB" dirty="0"/>
              <a:t> </a:t>
            </a:r>
            <a:r>
              <a:rPr lang="en-GB" dirty="0" err="1"/>
              <a:t>deall</a:t>
            </a:r>
            <a:r>
              <a:rPr lang="en-GB" dirty="0"/>
              <a:t> y gall </a:t>
            </a:r>
            <a:r>
              <a:rPr lang="en-GB" dirty="0" err="1"/>
              <a:t>fod</a:t>
            </a:r>
            <a:r>
              <a:rPr lang="en-GB" dirty="0"/>
              <a:t> </a:t>
            </a:r>
            <a:r>
              <a:rPr lang="en-GB" dirty="0" err="1"/>
              <a:t>angen</a:t>
            </a:r>
            <a:r>
              <a:rPr lang="en-GB" dirty="0"/>
              <a:t> </a:t>
            </a:r>
            <a:r>
              <a:rPr lang="en-GB" dirty="0" err="1"/>
              <a:t>mireinio</a:t>
            </a:r>
            <a:r>
              <a:rPr lang="en-GB" dirty="0"/>
              <a:t> </a:t>
            </a:r>
            <a:r>
              <a:rPr lang="en-GB" dirty="0" err="1"/>
              <a:t>modelau</a:t>
            </a:r>
            <a:r>
              <a:rPr lang="en-GB" dirty="0"/>
              <a:t> ac y gall </a:t>
            </a:r>
            <a:r>
              <a:rPr lang="en-GB" dirty="0" err="1"/>
              <a:t>fod</a:t>
            </a:r>
            <a:r>
              <a:rPr lang="en-GB" dirty="0"/>
              <a:t> </a:t>
            </a:r>
            <a:r>
              <a:rPr lang="en-GB" dirty="0" err="1"/>
              <a:t>mwy</a:t>
            </a:r>
            <a:r>
              <a:rPr lang="en-GB" dirty="0"/>
              <a:t> nag un </a:t>
            </a:r>
            <a:r>
              <a:rPr lang="en-GB" dirty="0" err="1"/>
              <a:t>ffordd</a:t>
            </a:r>
            <a:r>
              <a:rPr lang="en-GB" dirty="0"/>
              <a:t> </a:t>
            </a:r>
            <a:r>
              <a:rPr lang="en-GB" dirty="0" err="1"/>
              <a:t>i</a:t>
            </a:r>
            <a:r>
              <a:rPr lang="en-GB" dirty="0"/>
              <a:t> </a:t>
            </a:r>
            <a:r>
              <a:rPr lang="en-GB" dirty="0" err="1"/>
              <a:t>ddatrys</a:t>
            </a:r>
            <a:r>
              <a:rPr lang="en-GB" dirty="0"/>
              <a:t> problem.</a:t>
            </a:r>
          </a:p>
          <a:p>
            <a:r>
              <a:rPr lang="en-GB" dirty="0"/>
              <a:t> </a:t>
            </a:r>
            <a:r>
              <a:rPr lang="en-GB" dirty="0" err="1"/>
              <a:t>dehongli</a:t>
            </a:r>
            <a:r>
              <a:rPr lang="en-GB" dirty="0"/>
              <a:t> </a:t>
            </a:r>
            <a:r>
              <a:rPr lang="en-GB" dirty="0" err="1"/>
              <a:t>canlyniadau</a:t>
            </a:r>
            <a:r>
              <a:rPr lang="en-GB" dirty="0"/>
              <a:t> </a:t>
            </a:r>
            <a:r>
              <a:rPr lang="en-GB" dirty="0" err="1"/>
              <a:t>mathemategol</a:t>
            </a:r>
            <a:r>
              <a:rPr lang="en-GB" dirty="0"/>
              <a:t> </a:t>
            </a:r>
            <a:r>
              <a:rPr lang="en-GB" dirty="0" err="1"/>
              <a:t>gan</a:t>
            </a:r>
            <a:r>
              <a:rPr lang="en-GB" dirty="0"/>
              <a:t> </a:t>
            </a:r>
            <a:r>
              <a:rPr lang="en-GB" dirty="0" err="1"/>
              <a:t>ddod</a:t>
            </a:r>
            <a:r>
              <a:rPr lang="en-GB" dirty="0"/>
              <a:t> </a:t>
            </a:r>
            <a:r>
              <a:rPr lang="en-GB" dirty="0" err="1"/>
              <a:t>i</a:t>
            </a:r>
            <a:r>
              <a:rPr lang="en-GB" dirty="0"/>
              <a:t> </a:t>
            </a:r>
            <a:r>
              <a:rPr lang="en-GB" dirty="0" err="1"/>
              <a:t>gasgliadau</a:t>
            </a:r>
            <a:r>
              <a:rPr lang="en-GB" dirty="0"/>
              <a:t> </a:t>
            </a:r>
            <a:r>
              <a:rPr lang="en-GB" dirty="0" err="1"/>
              <a:t>sy'n</a:t>
            </a:r>
            <a:r>
              <a:rPr lang="en-GB" dirty="0"/>
              <a:t> </a:t>
            </a:r>
            <a:r>
              <a:rPr lang="en-GB" dirty="0" err="1"/>
              <a:t>berthnasol</a:t>
            </a:r>
            <a:r>
              <a:rPr lang="en-GB" dirty="0"/>
              <a:t> </a:t>
            </a:r>
            <a:r>
              <a:rPr lang="en-GB" dirty="0" err="1"/>
              <a:t>i'r</a:t>
            </a:r>
            <a:r>
              <a:rPr lang="en-GB" dirty="0"/>
              <a:t> </a:t>
            </a:r>
            <a:r>
              <a:rPr lang="en-GB" dirty="0" err="1"/>
              <a:t>cyd-destun</a:t>
            </a:r>
            <a:r>
              <a:rPr lang="en-GB" dirty="0"/>
              <a:t> </a:t>
            </a:r>
            <a:r>
              <a:rPr lang="en-GB" dirty="0" err="1"/>
              <a:t>a'u</a:t>
            </a:r>
            <a:r>
              <a:rPr lang="en-GB" dirty="0"/>
              <a:t> </a:t>
            </a:r>
            <a:r>
              <a:rPr lang="en-GB" dirty="0" err="1"/>
              <a:t>cyfiawnhau</a:t>
            </a:r>
            <a:r>
              <a:rPr lang="en-GB" dirty="0"/>
              <a:t> </a:t>
            </a:r>
          </a:p>
          <a:p>
            <a:r>
              <a:rPr lang="en-GB" dirty="0" err="1"/>
              <a:t>cyfleu</a:t>
            </a:r>
            <a:r>
              <a:rPr lang="en-GB" dirty="0"/>
              <a:t> </a:t>
            </a:r>
            <a:r>
              <a:rPr lang="en-GB" dirty="0" err="1"/>
              <a:t>gwybodaeth</a:t>
            </a:r>
            <a:r>
              <a:rPr lang="en-GB" dirty="0"/>
              <a:t> </a:t>
            </a:r>
            <a:r>
              <a:rPr lang="en-GB" dirty="0" err="1"/>
              <a:t>fathemategol</a:t>
            </a:r>
            <a:r>
              <a:rPr lang="en-GB" dirty="0"/>
              <a:t> </a:t>
            </a:r>
            <a:r>
              <a:rPr lang="en-GB" dirty="0" err="1"/>
              <a:t>ar</a:t>
            </a:r>
            <a:r>
              <a:rPr lang="en-GB" dirty="0"/>
              <a:t> </a:t>
            </a:r>
            <a:r>
              <a:rPr lang="en-GB" dirty="0" err="1"/>
              <a:t>amrywiaeth</a:t>
            </a:r>
            <a:r>
              <a:rPr lang="en-GB" dirty="0"/>
              <a:t> o </a:t>
            </a:r>
            <a:r>
              <a:rPr lang="en-GB" dirty="0" err="1"/>
              <a:t>ffurfiau</a:t>
            </a:r>
            <a:r>
              <a:rPr lang="en-GB" dirty="0"/>
              <a:t>.</a:t>
            </a:r>
          </a:p>
        </p:txBody>
      </p:sp>
      <p:pic>
        <p:nvPicPr>
          <p:cNvPr id="3" name="Picture 2">
            <a:extLst>
              <a:ext uri="{FF2B5EF4-FFF2-40B4-BE49-F238E27FC236}">
                <a16:creationId xmlns:a16="http://schemas.microsoft.com/office/drawing/2014/main" id="{C1BC2630-3A89-BABE-9939-5EEE8D2DFB56}"/>
              </a:ext>
            </a:extLst>
          </p:cNvPr>
          <p:cNvPicPr>
            <a:picLocks noChangeAspect="1"/>
          </p:cNvPicPr>
          <p:nvPr/>
        </p:nvPicPr>
        <p:blipFill rotWithShape="1">
          <a:blip r:embed="rId2"/>
          <a:srcRect l="20177" t="15624" r="21574" b="7691"/>
          <a:stretch/>
        </p:blipFill>
        <p:spPr>
          <a:xfrm>
            <a:off x="10049039" y="5257801"/>
            <a:ext cx="1990213" cy="1473034"/>
          </a:xfrm>
          <a:prstGeom prst="rect">
            <a:avLst/>
          </a:prstGeom>
        </p:spPr>
      </p:pic>
    </p:spTree>
    <p:extLst>
      <p:ext uri="{BB962C8B-B14F-4D97-AF65-F5344CB8AC3E}">
        <p14:creationId xmlns:p14="http://schemas.microsoft.com/office/powerpoint/2010/main" val="911923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53925" y="634206"/>
            <a:ext cx="9197305" cy="3094831"/>
          </a:xfrm>
        </p:spPr>
        <p:txBody>
          <a:bodyPr>
            <a:noAutofit/>
          </a:bodyPr>
          <a:lstStyle/>
          <a:p>
            <a:pPr marL="0" indent="0">
              <a:buNone/>
            </a:pPr>
            <a:r>
              <a:rPr lang="en-GB" sz="2400" b="1" dirty="0"/>
              <a:t>The GCSE specification in Mathematics – Numeracy will enable learners to: </a:t>
            </a:r>
          </a:p>
          <a:p>
            <a:r>
              <a:rPr lang="en-GB" dirty="0"/>
              <a:t>develop knowledge, skills and understanding of mathematical and statistical methods, techniques and concepts required for everyday life, in the world of work, and in other general curriculum areas </a:t>
            </a:r>
          </a:p>
          <a:p>
            <a:r>
              <a:rPr lang="en-GB" dirty="0"/>
              <a:t>elect and apply appropriate mathematics and statistics in everyday situations and contexts from the real world.</a:t>
            </a:r>
          </a:p>
          <a:p>
            <a:r>
              <a:rPr lang="en-GB" dirty="0"/>
              <a:t>use mathematics to represent, analyse and interpret information </a:t>
            </a:r>
          </a:p>
          <a:p>
            <a:r>
              <a:rPr lang="en-GB" dirty="0"/>
              <a:t>acquire and use strategies for problem solving and modelling in context </a:t>
            </a:r>
          </a:p>
          <a:p>
            <a:r>
              <a:rPr lang="en-GB" dirty="0"/>
              <a:t>understand that models may need refining and that there may be more than one way to solve a problem </a:t>
            </a:r>
          </a:p>
          <a:p>
            <a:r>
              <a:rPr lang="en-GB" dirty="0"/>
              <a:t>interpret mathematical results and draw and justify conclusions that are relevant to the context </a:t>
            </a:r>
          </a:p>
          <a:p>
            <a:r>
              <a:rPr lang="en-GB" dirty="0"/>
              <a:t>communicate mathematical information in a variety of forms.</a:t>
            </a:r>
          </a:p>
        </p:txBody>
      </p:sp>
      <p:pic>
        <p:nvPicPr>
          <p:cNvPr id="2" name="Picture 1">
            <a:extLst>
              <a:ext uri="{FF2B5EF4-FFF2-40B4-BE49-F238E27FC236}">
                <a16:creationId xmlns:a16="http://schemas.microsoft.com/office/drawing/2014/main" id="{C056C789-3CDF-1CCB-8C0B-066110FF3D38}"/>
              </a:ext>
            </a:extLst>
          </p:cNvPr>
          <p:cNvPicPr>
            <a:picLocks noChangeAspect="1"/>
          </p:cNvPicPr>
          <p:nvPr/>
        </p:nvPicPr>
        <p:blipFill rotWithShape="1">
          <a:blip r:embed="rId3"/>
          <a:srcRect l="20372" t="15991" r="21699" b="8164"/>
          <a:stretch/>
        </p:blipFill>
        <p:spPr>
          <a:xfrm>
            <a:off x="9851230" y="5064917"/>
            <a:ext cx="2181694" cy="1605969"/>
          </a:xfrm>
          <a:prstGeom prst="rect">
            <a:avLst/>
          </a:prstGeom>
        </p:spPr>
      </p:pic>
    </p:spTree>
    <p:extLst>
      <p:ext uri="{BB962C8B-B14F-4D97-AF65-F5344CB8AC3E}">
        <p14:creationId xmlns:p14="http://schemas.microsoft.com/office/powerpoint/2010/main" val="2622743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rotWithShape="1">
          <a:blip r:embed="rId2"/>
          <a:srcRect l="23082" t="45208" r="24120" b="13267"/>
          <a:stretch/>
        </p:blipFill>
        <p:spPr>
          <a:xfrm>
            <a:off x="262148" y="720970"/>
            <a:ext cx="11612337" cy="5134707"/>
          </a:xfrm>
          <a:prstGeom prst="rect">
            <a:avLst/>
          </a:prstGeom>
        </p:spPr>
      </p:pic>
    </p:spTree>
    <p:extLst>
      <p:ext uri="{BB962C8B-B14F-4D97-AF65-F5344CB8AC3E}">
        <p14:creationId xmlns:p14="http://schemas.microsoft.com/office/powerpoint/2010/main" val="3037914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25313" t="21154" r="26574" b="46154"/>
          <a:stretch/>
        </p:blipFill>
        <p:spPr>
          <a:xfrm>
            <a:off x="239467" y="1307124"/>
            <a:ext cx="11952533" cy="4566139"/>
          </a:xfrm>
          <a:prstGeom prst="rect">
            <a:avLst/>
          </a:prstGeom>
        </p:spPr>
      </p:pic>
    </p:spTree>
    <p:extLst>
      <p:ext uri="{BB962C8B-B14F-4D97-AF65-F5344CB8AC3E}">
        <p14:creationId xmlns:p14="http://schemas.microsoft.com/office/powerpoint/2010/main" val="2012829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9" name="Picture 8">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 name="Oval 10">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 name="Picture 14">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7" name="Rectangle 16">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4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9D71B14-7808-43E1-BE42-8C6201370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8"/>
          <a:srcRect l="30313" t="38702" r="27042" b="36539"/>
          <a:stretch/>
        </p:blipFill>
        <p:spPr>
          <a:xfrm>
            <a:off x="643467" y="1648318"/>
            <a:ext cx="10905066" cy="3561364"/>
          </a:xfrm>
          <a:prstGeom prst="rect">
            <a:avLst/>
          </a:prstGeom>
        </p:spPr>
      </p:pic>
    </p:spTree>
    <p:extLst>
      <p:ext uri="{BB962C8B-B14F-4D97-AF65-F5344CB8AC3E}">
        <p14:creationId xmlns:p14="http://schemas.microsoft.com/office/powerpoint/2010/main" val="3766641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3015" t="43509" r="25087" b="11539"/>
          <a:stretch/>
        </p:blipFill>
        <p:spPr>
          <a:xfrm>
            <a:off x="663905" y="1351568"/>
            <a:ext cx="9821813" cy="4783017"/>
          </a:xfrm>
          <a:prstGeom prst="rect">
            <a:avLst/>
          </a:prstGeom>
        </p:spPr>
      </p:pic>
    </p:spTree>
    <p:extLst>
      <p:ext uri="{BB962C8B-B14F-4D97-AF65-F5344CB8AC3E}">
        <p14:creationId xmlns:p14="http://schemas.microsoft.com/office/powerpoint/2010/main" val="334236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3826" t="21395" r="23465" b="33413"/>
          <a:stretch/>
        </p:blipFill>
        <p:spPr>
          <a:xfrm>
            <a:off x="429133" y="1260155"/>
            <a:ext cx="10104606" cy="4870938"/>
          </a:xfrm>
          <a:prstGeom prst="rect">
            <a:avLst/>
          </a:prstGeom>
        </p:spPr>
      </p:pic>
    </p:spTree>
    <p:extLst>
      <p:ext uri="{BB962C8B-B14F-4D97-AF65-F5344CB8AC3E}">
        <p14:creationId xmlns:p14="http://schemas.microsoft.com/office/powerpoint/2010/main" val="4044415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3015" t="35818" r="23465" b="19952"/>
          <a:stretch/>
        </p:blipFill>
        <p:spPr>
          <a:xfrm>
            <a:off x="412131" y="1275177"/>
            <a:ext cx="10407419" cy="4835769"/>
          </a:xfrm>
          <a:prstGeom prst="rect">
            <a:avLst/>
          </a:prstGeom>
        </p:spPr>
      </p:pic>
    </p:spTree>
    <p:extLst>
      <p:ext uri="{BB962C8B-B14F-4D97-AF65-F5344CB8AC3E}">
        <p14:creationId xmlns:p14="http://schemas.microsoft.com/office/powerpoint/2010/main" val="3407882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E18DB65-77D0-9D6E-79C1-888EAF1B6BD7}"/>
              </a:ext>
            </a:extLst>
          </p:cNvPr>
          <p:cNvSpPr txBox="1"/>
          <p:nvPr/>
        </p:nvSpPr>
        <p:spPr>
          <a:xfrm>
            <a:off x="364790" y="-789786"/>
            <a:ext cx="11462420" cy="7971413"/>
          </a:xfrm>
          <a:prstGeom prst="rect">
            <a:avLst/>
          </a:prstGeom>
          <a:noFill/>
        </p:spPr>
        <p:txBody>
          <a:bodyPr wrap="square" lIns="91440" tIns="45720" rIns="91440" bIns="45720" rtlCol="0" anchor="t">
            <a:spAutoFit/>
          </a:bodyPr>
          <a:lstStyle/>
          <a:p>
            <a:endParaRPr lang="en-GB" sz="2800" dirty="0"/>
          </a:p>
          <a:p>
            <a:endParaRPr lang="en-GB" dirty="0"/>
          </a:p>
          <a:p>
            <a:endParaRPr lang="en-GB" dirty="0"/>
          </a:p>
          <a:p>
            <a:pPr algn="ctr"/>
            <a:r>
              <a:rPr lang="en-GB" sz="2800" b="1" dirty="0">
                <a:ea typeface="+mn-lt"/>
                <a:cs typeface="+mn-lt"/>
              </a:rPr>
              <a:t>Independent Task:</a:t>
            </a:r>
            <a:endParaRPr lang="en-US" sz="2800" dirty="0">
              <a:ea typeface="+mn-lt"/>
              <a:cs typeface="+mn-lt"/>
            </a:endParaRPr>
          </a:p>
          <a:p>
            <a:r>
              <a:rPr lang="en-GB" sz="2800" dirty="0">
                <a:ea typeface="+mn-lt"/>
                <a:cs typeface="+mn-lt"/>
              </a:rPr>
              <a:t>Look through the </a:t>
            </a:r>
            <a:r>
              <a:rPr lang="en-GB" sz="2800" u="sng" dirty="0">
                <a:ea typeface="+mn-lt"/>
                <a:cs typeface="+mn-lt"/>
              </a:rPr>
              <a:t>2019 Summer Numeracy GCSE papers</a:t>
            </a:r>
            <a:r>
              <a:rPr lang="en-GB" sz="2800" dirty="0">
                <a:ea typeface="+mn-lt"/>
                <a:cs typeface="+mn-lt"/>
              </a:rPr>
              <a:t> (saved in Files area)</a:t>
            </a:r>
            <a:endParaRPr lang="en-US" sz="2800" dirty="0">
              <a:ea typeface="+mn-lt"/>
              <a:cs typeface="+mn-lt"/>
            </a:endParaRPr>
          </a:p>
          <a:p>
            <a:pPr marL="342900" indent="-342900">
              <a:buFont typeface="Arial,Sans-Serif"/>
              <a:buChar char="•"/>
            </a:pPr>
            <a:r>
              <a:rPr lang="en-GB" sz="2800" b="1" dirty="0">
                <a:ea typeface="+mn-lt"/>
                <a:cs typeface="+mn-lt"/>
              </a:rPr>
              <a:t>Choose a question/topic to discuss with the group</a:t>
            </a:r>
            <a:endParaRPr lang="en-GB" sz="2800" dirty="0">
              <a:ea typeface="+mn-lt"/>
              <a:cs typeface="+mn-lt"/>
            </a:endParaRPr>
          </a:p>
          <a:p>
            <a:r>
              <a:rPr lang="en-GB" sz="2800" dirty="0">
                <a:ea typeface="+mn-lt"/>
                <a:cs typeface="+mn-lt"/>
              </a:rPr>
              <a:t>Think about:-</a:t>
            </a:r>
            <a:endParaRPr lang="en-US" sz="2800" dirty="0">
              <a:ea typeface="+mn-lt"/>
              <a:cs typeface="+mn-lt"/>
            </a:endParaRPr>
          </a:p>
          <a:p>
            <a:pPr marL="342900" indent="-342900">
              <a:buFont typeface="Arial,Sans-Serif"/>
              <a:buChar char="•"/>
            </a:pPr>
            <a:r>
              <a:rPr lang="en-GB" sz="2800" dirty="0">
                <a:ea typeface="+mn-lt"/>
                <a:cs typeface="+mn-lt"/>
              </a:rPr>
              <a:t>Questions you will ask pupils about the topic</a:t>
            </a:r>
            <a:endParaRPr lang="en-US" sz="2800" dirty="0">
              <a:ea typeface="+mn-lt"/>
              <a:cs typeface="+mn-lt"/>
            </a:endParaRPr>
          </a:p>
          <a:p>
            <a:pPr marL="342900" indent="-342900">
              <a:buFont typeface="Arial,Sans-Serif"/>
              <a:buChar char="•"/>
            </a:pPr>
            <a:r>
              <a:rPr lang="en-GB" sz="2800" dirty="0">
                <a:ea typeface="+mn-lt"/>
                <a:cs typeface="+mn-lt"/>
              </a:rPr>
              <a:t>Misconceptions learners might have.</a:t>
            </a:r>
            <a:endParaRPr lang="en-US" sz="2800" dirty="0">
              <a:ea typeface="+mn-lt"/>
              <a:cs typeface="+mn-lt"/>
            </a:endParaRPr>
          </a:p>
          <a:p>
            <a:pPr marL="342900" indent="-342900">
              <a:buFont typeface="Arial,Sans-Serif"/>
              <a:buChar char="•"/>
            </a:pPr>
            <a:r>
              <a:rPr lang="en-GB" sz="2800" dirty="0">
                <a:ea typeface="+mn-lt"/>
                <a:cs typeface="+mn-lt"/>
              </a:rPr>
              <a:t>Vocabulary learners might struggle with</a:t>
            </a:r>
            <a:endParaRPr lang="en-US" sz="2800" dirty="0">
              <a:ea typeface="+mn-lt"/>
              <a:cs typeface="+mn-lt"/>
            </a:endParaRPr>
          </a:p>
          <a:p>
            <a:pPr marL="342900" indent="-342900">
              <a:buFont typeface="Arial,Sans-Serif"/>
              <a:buChar char="•"/>
            </a:pPr>
            <a:r>
              <a:rPr lang="en-GB" sz="2800" dirty="0">
                <a:ea typeface="+mn-lt"/>
                <a:cs typeface="+mn-lt"/>
              </a:rPr>
              <a:t>Activities you could use to support their development/understanding of this topic</a:t>
            </a:r>
            <a:endParaRPr lang="en-US" sz="2800" dirty="0">
              <a:ea typeface="+mn-lt"/>
              <a:cs typeface="+mn-lt"/>
            </a:endParaRPr>
          </a:p>
          <a:p>
            <a:pPr marL="342900" indent="-342900">
              <a:buFont typeface="Arial,Sans-Serif"/>
              <a:buChar char="•"/>
            </a:pPr>
            <a:r>
              <a:rPr lang="en-GB" sz="2800" dirty="0">
                <a:ea typeface="+mn-lt"/>
                <a:cs typeface="+mn-lt"/>
              </a:rPr>
              <a:t>How does the task support literacy and numeracy progression?</a:t>
            </a:r>
            <a:endParaRPr lang="en-US" sz="2800" dirty="0">
              <a:ea typeface="+mn-lt"/>
              <a:cs typeface="+mn-lt"/>
            </a:endParaRPr>
          </a:p>
          <a:p>
            <a:endParaRPr lang="en-GB" sz="2800" dirty="0">
              <a:ea typeface="+mn-lt"/>
              <a:cs typeface="+mn-lt"/>
            </a:endParaRPr>
          </a:p>
          <a:p>
            <a:r>
              <a:rPr lang="en-GB" sz="2800" dirty="0">
                <a:ea typeface="+mn-lt"/>
                <a:cs typeface="+mn-lt"/>
              </a:rPr>
              <a:t>Sharing your ideas with the group:-</a:t>
            </a:r>
            <a:endParaRPr lang="en-US" sz="2800" dirty="0">
              <a:ea typeface="+mn-lt"/>
              <a:cs typeface="+mn-lt"/>
            </a:endParaRPr>
          </a:p>
          <a:p>
            <a:pPr marL="342900" indent="-342900">
              <a:buFont typeface="Arial,Sans-Serif"/>
              <a:buChar char="•"/>
            </a:pPr>
            <a:r>
              <a:rPr lang="en-GB" sz="2800" dirty="0">
                <a:ea typeface="+mn-lt"/>
                <a:cs typeface="+mn-lt"/>
              </a:rPr>
              <a:t>Bring your ideas back to the group and be ready to discuss the question you chose</a:t>
            </a:r>
            <a:endParaRPr lang="en-US" sz="2800" dirty="0">
              <a:ea typeface="+mn-lt"/>
              <a:cs typeface="+mn-lt"/>
            </a:endParaRPr>
          </a:p>
          <a:p>
            <a:endParaRPr lang="en-GB" sz="2800" dirty="0">
              <a:cs typeface="Calibri"/>
            </a:endParaRPr>
          </a:p>
        </p:txBody>
      </p:sp>
      <p:pic>
        <p:nvPicPr>
          <p:cNvPr id="3" name="Picture 2">
            <a:extLst>
              <a:ext uri="{FF2B5EF4-FFF2-40B4-BE49-F238E27FC236}">
                <a16:creationId xmlns:a16="http://schemas.microsoft.com/office/drawing/2014/main" id="{385CE060-A41E-A3DD-1999-78BA4913BA3C}"/>
              </a:ext>
            </a:extLst>
          </p:cNvPr>
          <p:cNvPicPr>
            <a:picLocks noChangeAspect="1"/>
          </p:cNvPicPr>
          <p:nvPr/>
        </p:nvPicPr>
        <p:blipFill>
          <a:blip r:embed="rId3"/>
          <a:stretch>
            <a:fillRect/>
          </a:stretch>
        </p:blipFill>
        <p:spPr>
          <a:xfrm>
            <a:off x="9662896" y="2173233"/>
            <a:ext cx="1948169" cy="1349944"/>
          </a:xfrm>
          <a:prstGeom prst="rect">
            <a:avLst/>
          </a:prstGeom>
        </p:spPr>
      </p:pic>
    </p:spTree>
    <p:extLst>
      <p:ext uri="{BB962C8B-B14F-4D97-AF65-F5344CB8AC3E}">
        <p14:creationId xmlns:p14="http://schemas.microsoft.com/office/powerpoint/2010/main" val="17755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3" name="Picture 4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4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White bulbs with a yellow one standing out">
            <a:extLst>
              <a:ext uri="{FF2B5EF4-FFF2-40B4-BE49-F238E27FC236}">
                <a16:creationId xmlns:a16="http://schemas.microsoft.com/office/drawing/2014/main" id="{2C5CF469-FCDF-4CE1-8DAA-049DA12A59FF}"/>
              </a:ext>
            </a:extLst>
          </p:cNvPr>
          <p:cNvPicPr>
            <a:picLocks noChangeAspect="1"/>
          </p:cNvPicPr>
          <p:nvPr/>
        </p:nvPicPr>
        <p:blipFill rotWithShape="1">
          <a:blip r:embed="rId7"/>
          <a:srcRect r="-1" b="3831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4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51" name="Freeform: Shape 5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06B58-BE97-429F-8165-2FA6A0DD1764}"/>
              </a:ext>
            </a:extLst>
          </p:cNvPr>
          <p:cNvSpPr>
            <a:spLocks noGrp="1"/>
          </p:cNvSpPr>
          <p:nvPr>
            <p:ph type="title"/>
          </p:nvPr>
        </p:nvSpPr>
        <p:spPr>
          <a:xfrm>
            <a:off x="636916" y="4854346"/>
            <a:ext cx="10407602" cy="868026"/>
          </a:xfrm>
        </p:spPr>
        <p:txBody>
          <a:bodyPr vert="horz" lIns="91440" tIns="45720" rIns="91440" bIns="45720" rtlCol="0" anchor="b">
            <a:normAutofit/>
          </a:bodyPr>
          <a:lstStyle/>
          <a:p>
            <a:r>
              <a:rPr lang="en-US" sz="4800">
                <a:solidFill>
                  <a:srgbClr val="EBEBEB"/>
                </a:solidFill>
              </a:rPr>
              <a:t>Share/Rhannu</a:t>
            </a:r>
          </a:p>
        </p:txBody>
      </p:sp>
    </p:spTree>
    <p:extLst>
      <p:ext uri="{BB962C8B-B14F-4D97-AF65-F5344CB8AC3E}">
        <p14:creationId xmlns:p14="http://schemas.microsoft.com/office/powerpoint/2010/main" val="13941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4FDE-5197-E378-1166-817C714F781C}"/>
              </a:ext>
            </a:extLst>
          </p:cNvPr>
          <p:cNvSpPr>
            <a:spLocks noGrp="1"/>
          </p:cNvSpPr>
          <p:nvPr>
            <p:ph type="title"/>
          </p:nvPr>
        </p:nvSpPr>
        <p:spPr>
          <a:xfrm>
            <a:off x="2744182" y="1322239"/>
            <a:ext cx="9404723" cy="1400530"/>
          </a:xfrm>
        </p:spPr>
        <p:txBody>
          <a:bodyPr/>
          <a:lstStyle/>
          <a:p>
            <a:r>
              <a:rPr lang="en-GB" sz="23900" dirty="0"/>
              <a:t>2025</a:t>
            </a:r>
          </a:p>
        </p:txBody>
      </p:sp>
      <p:sp>
        <p:nvSpPr>
          <p:cNvPr id="4" name="TextBox 3">
            <a:extLst>
              <a:ext uri="{FF2B5EF4-FFF2-40B4-BE49-F238E27FC236}">
                <a16:creationId xmlns:a16="http://schemas.microsoft.com/office/drawing/2014/main" id="{56ECAE11-FA8C-D563-2C5D-067AF091A549}"/>
              </a:ext>
            </a:extLst>
          </p:cNvPr>
          <p:cNvSpPr txBox="1"/>
          <p:nvPr/>
        </p:nvSpPr>
        <p:spPr>
          <a:xfrm>
            <a:off x="555372" y="448785"/>
            <a:ext cx="3820284" cy="1200329"/>
          </a:xfrm>
          <a:prstGeom prst="rect">
            <a:avLst/>
          </a:prstGeom>
          <a:noFill/>
        </p:spPr>
        <p:txBody>
          <a:bodyPr wrap="square" rtlCol="0">
            <a:spAutoFit/>
          </a:bodyPr>
          <a:lstStyle/>
          <a:p>
            <a:r>
              <a:rPr lang="en-GB" sz="7200" dirty="0"/>
              <a:t>TGAU</a:t>
            </a:r>
          </a:p>
        </p:txBody>
      </p:sp>
      <p:sp>
        <p:nvSpPr>
          <p:cNvPr id="5" name="TextBox 4">
            <a:extLst>
              <a:ext uri="{FF2B5EF4-FFF2-40B4-BE49-F238E27FC236}">
                <a16:creationId xmlns:a16="http://schemas.microsoft.com/office/drawing/2014/main" id="{A4071153-27AD-DAB9-2760-8D1754EDDAA4}"/>
              </a:ext>
            </a:extLst>
          </p:cNvPr>
          <p:cNvSpPr txBox="1"/>
          <p:nvPr/>
        </p:nvSpPr>
        <p:spPr>
          <a:xfrm>
            <a:off x="9072007" y="5262942"/>
            <a:ext cx="3820284" cy="1200329"/>
          </a:xfrm>
          <a:prstGeom prst="rect">
            <a:avLst/>
          </a:prstGeom>
          <a:noFill/>
        </p:spPr>
        <p:txBody>
          <a:bodyPr wrap="square" rtlCol="0">
            <a:spAutoFit/>
          </a:bodyPr>
          <a:lstStyle/>
          <a:p>
            <a:r>
              <a:rPr lang="en-GB" sz="7200" dirty="0">
                <a:solidFill>
                  <a:srgbClr val="FFFF00"/>
                </a:solidFill>
              </a:rPr>
              <a:t>GCSE</a:t>
            </a:r>
          </a:p>
        </p:txBody>
      </p:sp>
    </p:spTree>
    <p:extLst>
      <p:ext uri="{BB962C8B-B14F-4D97-AF65-F5344CB8AC3E}">
        <p14:creationId xmlns:p14="http://schemas.microsoft.com/office/powerpoint/2010/main" val="3113101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1A391-C309-6E7B-8D3C-F37D21E5C9F0}"/>
              </a:ext>
            </a:extLst>
          </p:cNvPr>
          <p:cNvSpPr>
            <a:spLocks noGrp="1"/>
          </p:cNvSpPr>
          <p:nvPr>
            <p:ph type="title"/>
          </p:nvPr>
        </p:nvSpPr>
        <p:spPr>
          <a:xfrm>
            <a:off x="146836" y="284423"/>
            <a:ext cx="10882062" cy="1400530"/>
          </a:xfrm>
        </p:spPr>
        <p:txBody>
          <a:bodyPr/>
          <a:lstStyle/>
          <a:p>
            <a:r>
              <a:rPr lang="en-GB" sz="2800" b="0" i="0" dirty="0">
                <a:solidFill>
                  <a:schemeClr val="tx1"/>
                </a:solidFill>
                <a:effectLst/>
                <a:latin typeface="Montserrat" panose="00000500000000000000" pitchFamily="2" charset="0"/>
              </a:rPr>
              <a:t>TGAU </a:t>
            </a:r>
            <a:r>
              <a:rPr lang="en-GB" sz="2800" b="0" i="0" dirty="0" err="1">
                <a:solidFill>
                  <a:schemeClr val="tx1"/>
                </a:solidFill>
                <a:effectLst/>
                <a:latin typeface="Montserrat" panose="00000500000000000000" pitchFamily="2" charset="0"/>
              </a:rPr>
              <a:t>Mathemateg</a:t>
            </a:r>
            <a:r>
              <a:rPr lang="en-GB" sz="2800" b="0" i="0" dirty="0">
                <a:solidFill>
                  <a:schemeClr val="tx1"/>
                </a:solidFill>
                <a:effectLst/>
                <a:latin typeface="Montserrat" panose="00000500000000000000" pitchFamily="2" charset="0"/>
              </a:rPr>
              <a:t> a </a:t>
            </a:r>
            <a:r>
              <a:rPr lang="en-GB" sz="2800" b="0" i="0" dirty="0" err="1">
                <a:solidFill>
                  <a:schemeClr val="tx1"/>
                </a:solidFill>
                <a:effectLst/>
                <a:latin typeface="Montserrat" panose="00000500000000000000" pitchFamily="2" charset="0"/>
              </a:rPr>
              <a:t>Rhifedd</a:t>
            </a:r>
            <a:r>
              <a:rPr lang="en-GB" sz="2800" b="0" i="0" dirty="0">
                <a:solidFill>
                  <a:schemeClr val="tx1"/>
                </a:solidFill>
                <a:effectLst/>
                <a:latin typeface="Montserrat" panose="00000500000000000000" pitchFamily="2" charset="0"/>
              </a:rPr>
              <a:t> (</a:t>
            </a:r>
            <a:r>
              <a:rPr lang="en-GB" sz="2800" b="0" i="0" dirty="0" err="1">
                <a:solidFill>
                  <a:schemeClr val="tx1"/>
                </a:solidFill>
                <a:effectLst/>
                <a:latin typeface="Montserrat" panose="00000500000000000000" pitchFamily="2" charset="0"/>
              </a:rPr>
              <a:t>Dwyradd</a:t>
            </a:r>
            <a:r>
              <a:rPr lang="en-GB" sz="2800" b="0" i="0" dirty="0">
                <a:solidFill>
                  <a:schemeClr val="tx1"/>
                </a:solidFill>
                <a:effectLst/>
                <a:latin typeface="Montserrat" panose="00000500000000000000" pitchFamily="2" charset="0"/>
              </a:rPr>
              <a:t>) - </a:t>
            </a:r>
            <a:r>
              <a:rPr lang="en-GB" sz="2800" b="0" i="0" dirty="0" err="1">
                <a:solidFill>
                  <a:schemeClr val="tx1"/>
                </a:solidFill>
                <a:effectLst/>
                <a:latin typeface="Montserrat" panose="00000500000000000000" pitchFamily="2" charset="0"/>
              </a:rPr>
              <a:t>Dysgu</a:t>
            </a:r>
            <a:r>
              <a:rPr lang="en-GB" sz="2800" b="0" i="0" dirty="0">
                <a:solidFill>
                  <a:schemeClr val="tx1"/>
                </a:solidFill>
                <a:effectLst/>
                <a:latin typeface="Montserrat" panose="00000500000000000000" pitchFamily="2" charset="0"/>
              </a:rPr>
              <a:t> o 2025 </a:t>
            </a:r>
            <a:br>
              <a:rPr lang="en-GB" b="0" i="0" dirty="0">
                <a:solidFill>
                  <a:srgbClr val="333333"/>
                </a:solidFill>
                <a:effectLst/>
                <a:latin typeface="Montserrat" panose="00000500000000000000" pitchFamily="2" charset="0"/>
              </a:rPr>
            </a:br>
            <a:r>
              <a:rPr lang="en-US" sz="2800" u="sng" dirty="0">
                <a:solidFill>
                  <a:srgbClr val="FFFF00"/>
                </a:solidFill>
                <a:latin typeface="Montserrat" panose="00000500000000000000" pitchFamily="2" charset="0"/>
              </a:rPr>
              <a:t>GCSE Mathematics and Numeracy (Double Award) - Teaching from 2025 </a:t>
            </a:r>
            <a:br>
              <a:rPr lang="en-GB" b="0" i="0" u="sng" dirty="0">
                <a:solidFill>
                  <a:srgbClr val="333333"/>
                </a:solidFill>
                <a:effectLst/>
                <a:latin typeface="Montserrat" panose="00000500000000000000" pitchFamily="2" charset="0"/>
              </a:rPr>
            </a:br>
            <a:br>
              <a:rPr lang="en-US" b="0" i="0" dirty="0">
                <a:solidFill>
                  <a:srgbClr val="333333"/>
                </a:solidFill>
                <a:effectLst/>
                <a:latin typeface="Montserrat" panose="00000500000000000000" pitchFamily="2" charset="0"/>
              </a:rPr>
            </a:br>
            <a:endParaRPr lang="en-GB" dirty="0"/>
          </a:p>
        </p:txBody>
      </p:sp>
      <p:pic>
        <p:nvPicPr>
          <p:cNvPr id="5" name="Content Placeholder 4">
            <a:extLst>
              <a:ext uri="{FF2B5EF4-FFF2-40B4-BE49-F238E27FC236}">
                <a16:creationId xmlns:a16="http://schemas.microsoft.com/office/drawing/2014/main" id="{66DD2EF7-576E-DF4D-2538-95445E747AA3}"/>
              </a:ext>
            </a:extLst>
          </p:cNvPr>
          <p:cNvPicPr>
            <a:picLocks noGrp="1" noChangeAspect="1"/>
          </p:cNvPicPr>
          <p:nvPr>
            <p:ph idx="1"/>
          </p:nvPr>
        </p:nvPicPr>
        <p:blipFill rotWithShape="1">
          <a:blip r:embed="rId3"/>
          <a:srcRect l="35857" t="16130" r="36326" b="25141"/>
          <a:stretch/>
        </p:blipFill>
        <p:spPr>
          <a:xfrm>
            <a:off x="1085851" y="1885105"/>
            <a:ext cx="3257549" cy="4585274"/>
          </a:xfrm>
        </p:spPr>
      </p:pic>
      <p:pic>
        <p:nvPicPr>
          <p:cNvPr id="7" name="Picture 6">
            <a:extLst>
              <a:ext uri="{FF2B5EF4-FFF2-40B4-BE49-F238E27FC236}">
                <a16:creationId xmlns:a16="http://schemas.microsoft.com/office/drawing/2014/main" id="{0868FFDD-A532-D294-443B-E3A384F478E9}"/>
              </a:ext>
            </a:extLst>
          </p:cNvPr>
          <p:cNvPicPr>
            <a:picLocks noChangeAspect="1"/>
          </p:cNvPicPr>
          <p:nvPr/>
        </p:nvPicPr>
        <p:blipFill rotWithShape="1">
          <a:blip r:embed="rId4"/>
          <a:srcRect l="32060" t="15521" r="33426" b="10521"/>
          <a:stretch/>
        </p:blipFill>
        <p:spPr>
          <a:xfrm>
            <a:off x="7179469" y="1885105"/>
            <a:ext cx="3209692" cy="4585275"/>
          </a:xfrm>
          <a:prstGeom prst="rect">
            <a:avLst/>
          </a:prstGeom>
        </p:spPr>
      </p:pic>
    </p:spTree>
    <p:extLst>
      <p:ext uri="{BB962C8B-B14F-4D97-AF65-F5344CB8AC3E}">
        <p14:creationId xmlns:p14="http://schemas.microsoft.com/office/powerpoint/2010/main" val="472119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3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0" name="Picture 3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4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4" name="Rectangle 4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1A391-C309-6E7B-8D3C-F37D21E5C9F0}"/>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br>
              <a:rPr lang="en-US" sz="2200" b="0" i="0" kern="1200">
                <a:solidFill>
                  <a:srgbClr val="EBEBEB"/>
                </a:solidFill>
                <a:effectLst/>
                <a:latin typeface="+mj-lt"/>
                <a:ea typeface="+mj-ea"/>
                <a:cs typeface="+mj-cs"/>
              </a:rPr>
            </a:br>
            <a:r>
              <a:rPr lang="en-US" sz="2200" b="0" i="0" kern="1200">
                <a:solidFill>
                  <a:srgbClr val="EBEBEB"/>
                </a:solidFill>
                <a:latin typeface="+mj-lt"/>
                <a:ea typeface="+mj-ea"/>
                <a:cs typeface="+mj-cs"/>
              </a:rPr>
              <a:t>GCSE Mathematics and Numeracy (Double Award) - Teaching from 2025 - SUMMARY OF ASSESSMENT</a:t>
            </a:r>
            <a:br>
              <a:rPr lang="en-US" sz="2200" b="0" i="0" kern="1200">
                <a:solidFill>
                  <a:srgbClr val="EBEBEB"/>
                </a:solidFill>
                <a:effectLst/>
                <a:latin typeface="+mj-lt"/>
                <a:ea typeface="+mj-ea"/>
                <a:cs typeface="+mj-cs"/>
              </a:rPr>
            </a:br>
            <a:br>
              <a:rPr lang="en-US" sz="2200" b="0" i="0" kern="1200">
                <a:solidFill>
                  <a:srgbClr val="EBEBEB"/>
                </a:solidFill>
                <a:effectLst/>
                <a:latin typeface="+mj-lt"/>
                <a:ea typeface="+mj-ea"/>
                <a:cs typeface="+mj-cs"/>
              </a:rPr>
            </a:br>
            <a:endParaRPr lang="en-US" sz="2200" b="0" i="0" kern="1200">
              <a:solidFill>
                <a:srgbClr val="EBEBEB"/>
              </a:solidFill>
              <a:latin typeface="+mj-lt"/>
              <a:ea typeface="+mj-ea"/>
              <a:cs typeface="+mj-cs"/>
            </a:endParaRPr>
          </a:p>
        </p:txBody>
      </p:sp>
      <p:sp>
        <p:nvSpPr>
          <p:cNvPr id="48"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50" name="Freeform: Shape 49">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Rectangle 51">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Content Placeholder 7">
            <a:extLst>
              <a:ext uri="{FF2B5EF4-FFF2-40B4-BE49-F238E27FC236}">
                <a16:creationId xmlns:a16="http://schemas.microsoft.com/office/drawing/2014/main" id="{73C0FA56-4637-6595-74FB-C47DCBEA6477}"/>
              </a:ext>
            </a:extLst>
          </p:cNvPr>
          <p:cNvPicPr>
            <a:picLocks noGrp="1" noChangeAspect="1"/>
          </p:cNvPicPr>
          <p:nvPr>
            <p:ph idx="1"/>
          </p:nvPr>
        </p:nvPicPr>
        <p:blipFill rotWithShape="1">
          <a:blip r:embed="rId7"/>
          <a:srcRect l="39250" t="37121" r="40324" b="16083"/>
          <a:stretch/>
        </p:blipFill>
        <p:spPr>
          <a:xfrm>
            <a:off x="1522412" y="-22386"/>
            <a:ext cx="4573587" cy="6994127"/>
          </a:xfrm>
          <a:prstGeom prst="rect">
            <a:avLst/>
          </a:prstGeom>
          <a:effectLst/>
        </p:spPr>
      </p:pic>
      <p:pic>
        <p:nvPicPr>
          <p:cNvPr id="9" name="Picture 8">
            <a:extLst>
              <a:ext uri="{FF2B5EF4-FFF2-40B4-BE49-F238E27FC236}">
                <a16:creationId xmlns:a16="http://schemas.microsoft.com/office/drawing/2014/main" id="{3C7AE1D5-5777-8FF3-4FC9-57C4F23470BB}"/>
              </a:ext>
            </a:extLst>
          </p:cNvPr>
          <p:cNvPicPr>
            <a:picLocks noChangeAspect="1"/>
          </p:cNvPicPr>
          <p:nvPr/>
        </p:nvPicPr>
        <p:blipFill rotWithShape="1">
          <a:blip r:embed="rId8"/>
          <a:srcRect l="32060" t="15521" r="33426" b="10521"/>
          <a:stretch/>
        </p:blipFill>
        <p:spPr>
          <a:xfrm>
            <a:off x="8993981" y="4477265"/>
            <a:ext cx="1395180" cy="1993115"/>
          </a:xfrm>
          <a:prstGeom prst="rect">
            <a:avLst/>
          </a:prstGeom>
        </p:spPr>
      </p:pic>
    </p:spTree>
    <p:extLst>
      <p:ext uri="{BB962C8B-B14F-4D97-AF65-F5344CB8AC3E}">
        <p14:creationId xmlns:p14="http://schemas.microsoft.com/office/powerpoint/2010/main" val="273317233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1A391-C309-6E7B-8D3C-F37D21E5C9F0}"/>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br>
              <a:rPr lang="en-US" sz="2600" b="0" i="0" kern="1200">
                <a:solidFill>
                  <a:srgbClr val="EBEBEB"/>
                </a:solidFill>
                <a:effectLst/>
                <a:latin typeface="+mj-lt"/>
                <a:ea typeface="+mj-ea"/>
                <a:cs typeface="+mj-cs"/>
              </a:rPr>
            </a:br>
            <a:r>
              <a:rPr lang="en-US" sz="2600" b="0" i="0" kern="1200">
                <a:solidFill>
                  <a:srgbClr val="EBEBEB"/>
                </a:solidFill>
                <a:effectLst/>
                <a:latin typeface="+mj-lt"/>
                <a:ea typeface="+mj-ea"/>
                <a:cs typeface="+mj-cs"/>
              </a:rPr>
              <a:t>TGAU Mathemateg a Rhifedd (Dwyradd) - Dysgu o 2025 - </a:t>
            </a:r>
            <a:r>
              <a:rPr lang="en-US" sz="2600" b="0" i="0" kern="1200">
                <a:solidFill>
                  <a:srgbClr val="EBEBEB"/>
                </a:solidFill>
                <a:latin typeface="+mj-lt"/>
                <a:ea typeface="+mj-ea"/>
                <a:cs typeface="+mj-cs"/>
              </a:rPr>
              <a:t>CRYNODEB O'R ASESU</a:t>
            </a:r>
            <a:br>
              <a:rPr lang="en-US" sz="2600" b="0" i="0" kern="1200">
                <a:solidFill>
                  <a:srgbClr val="EBEBEB"/>
                </a:solidFill>
                <a:effectLst/>
                <a:latin typeface="+mj-lt"/>
                <a:ea typeface="+mj-ea"/>
                <a:cs typeface="+mj-cs"/>
              </a:rPr>
            </a:br>
            <a:br>
              <a:rPr lang="en-US" sz="2600" b="0" i="0" kern="1200">
                <a:solidFill>
                  <a:srgbClr val="EBEBEB"/>
                </a:solidFill>
                <a:effectLst/>
                <a:latin typeface="+mj-lt"/>
                <a:ea typeface="+mj-ea"/>
                <a:cs typeface="+mj-cs"/>
              </a:rPr>
            </a:br>
            <a:endParaRPr lang="en-US" sz="2600" b="0" i="0" kern="1200">
              <a:solidFill>
                <a:srgbClr val="EBEBEB"/>
              </a:solidFill>
              <a:latin typeface="+mj-lt"/>
              <a:ea typeface="+mj-ea"/>
              <a:cs typeface="+mj-cs"/>
            </a:endParaRPr>
          </a:p>
        </p:txBody>
      </p:sp>
      <p:sp>
        <p:nvSpPr>
          <p:cNvPr id="2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 name="Freeform: Shape 2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Content Placeholder 5">
            <a:extLst>
              <a:ext uri="{FF2B5EF4-FFF2-40B4-BE49-F238E27FC236}">
                <a16:creationId xmlns:a16="http://schemas.microsoft.com/office/drawing/2014/main" id="{5550AA02-ADC6-343E-E937-D87D5A3BB935}"/>
              </a:ext>
            </a:extLst>
          </p:cNvPr>
          <p:cNvPicPr>
            <a:picLocks noGrp="1" noChangeAspect="1"/>
          </p:cNvPicPr>
          <p:nvPr>
            <p:ph idx="1"/>
          </p:nvPr>
        </p:nvPicPr>
        <p:blipFill rotWithShape="1">
          <a:blip r:embed="rId7"/>
          <a:srcRect l="41389" t="34862" r="42525" b="26776"/>
          <a:stretch/>
        </p:blipFill>
        <p:spPr>
          <a:xfrm>
            <a:off x="1597177" y="-32144"/>
            <a:ext cx="4308170" cy="6858000"/>
          </a:xfrm>
          <a:prstGeom prst="rect">
            <a:avLst/>
          </a:prstGeom>
          <a:effectLst/>
        </p:spPr>
      </p:pic>
      <p:pic>
        <p:nvPicPr>
          <p:cNvPr id="7" name="Content Placeholder 4">
            <a:extLst>
              <a:ext uri="{FF2B5EF4-FFF2-40B4-BE49-F238E27FC236}">
                <a16:creationId xmlns:a16="http://schemas.microsoft.com/office/drawing/2014/main" id="{23029B50-9484-C623-715B-44CEC46E5E88}"/>
              </a:ext>
            </a:extLst>
          </p:cNvPr>
          <p:cNvPicPr>
            <a:picLocks noChangeAspect="1"/>
          </p:cNvPicPr>
          <p:nvPr/>
        </p:nvPicPr>
        <p:blipFill rotWithShape="1">
          <a:blip r:embed="rId8"/>
          <a:srcRect l="35857" t="16130" r="36326" b="25141"/>
          <a:stretch/>
        </p:blipFill>
        <p:spPr>
          <a:xfrm>
            <a:off x="9102745" y="3900226"/>
            <a:ext cx="1820671" cy="2562748"/>
          </a:xfrm>
          <a:prstGeom prst="rect">
            <a:avLst/>
          </a:prstGeom>
        </p:spPr>
      </p:pic>
    </p:spTree>
    <p:extLst>
      <p:ext uri="{BB962C8B-B14F-4D97-AF65-F5344CB8AC3E}">
        <p14:creationId xmlns:p14="http://schemas.microsoft.com/office/powerpoint/2010/main" val="281956991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92F476-B2BD-440F-9191-094E95298908}"/>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lvl="0" indent="0" defTabSz="914400" fontAlgn="auto">
              <a:lnSpc>
                <a:spcPct val="90000"/>
              </a:lnSpc>
              <a:spcBef>
                <a:spcPct val="0"/>
              </a:spcBef>
              <a:spcAft>
                <a:spcPts val="600"/>
              </a:spcAft>
              <a:buClrTx/>
              <a:buSzTx/>
              <a:tabLst/>
              <a:defRPr/>
            </a:pPr>
            <a:endParaRPr kumimoji="0" lang="en-US" sz="4200" b="1" i="0" u="none" strike="noStrike" cap="none" spc="0" normalizeH="0" baseline="0" noProof="0" dirty="0">
              <a:ln>
                <a:noFill/>
              </a:ln>
              <a:effectLst/>
              <a:uLnTx/>
              <a:uFillTx/>
              <a:latin typeface="+mj-lt"/>
              <a:ea typeface="+mj-ea"/>
              <a:cs typeface="+mj-cs"/>
            </a:endParaRPr>
          </a:p>
        </p:txBody>
      </p:sp>
      <p:sp>
        <p:nvSpPr>
          <p:cNvPr id="4" name="TextBox 3">
            <a:extLst>
              <a:ext uri="{FF2B5EF4-FFF2-40B4-BE49-F238E27FC236}">
                <a16:creationId xmlns:a16="http://schemas.microsoft.com/office/drawing/2014/main" id="{8B9DDBCF-0092-42A3-AC8A-022542A32678}"/>
              </a:ext>
            </a:extLst>
          </p:cNvPr>
          <p:cNvSpPr txBox="1"/>
          <p:nvPr/>
        </p:nvSpPr>
        <p:spPr>
          <a:xfrm>
            <a:off x="561542" y="539216"/>
            <a:ext cx="7684887" cy="5541824"/>
          </a:xfrm>
          <a:prstGeom prst="rect">
            <a:avLst/>
          </a:prstGeom>
        </p:spPr>
        <p:txBody>
          <a:bodyPr vert="horz" lIns="91440" tIns="45720" rIns="91440" bIns="45720" rtlCol="0" anchor="t">
            <a:normAutofit fontScale="70000" lnSpcReduction="20000"/>
          </a:bodyPr>
          <a:lstStyle/>
          <a:p>
            <a:pPr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2200" dirty="0"/>
          </a:p>
          <a:p>
            <a:pPr marR="0" lvl="0" defTabSz="914400" fontAlgn="auto">
              <a:lnSpc>
                <a:spcPct val="170000"/>
              </a:lnSpc>
              <a:spcBef>
                <a:spcPts val="0"/>
              </a:spcBef>
              <a:spcAft>
                <a:spcPts val="600"/>
              </a:spcAft>
              <a:buClrTx/>
              <a:buSzTx/>
              <a:tabLst/>
              <a:defRPr/>
            </a:pPr>
            <a:r>
              <a:rPr lang="en-US" sz="3600" b="1" dirty="0"/>
              <a:t>Curriculum for Wales</a:t>
            </a:r>
          </a:p>
          <a:p>
            <a:pPr marR="0" lvl="0" defTabSz="914400" fontAlgn="auto">
              <a:lnSpc>
                <a:spcPct val="170000"/>
              </a:lnSpc>
              <a:spcBef>
                <a:spcPts val="0"/>
              </a:spcBef>
              <a:spcAft>
                <a:spcPts val="600"/>
              </a:spcAft>
              <a:buClrTx/>
              <a:buSzTx/>
              <a:tabLst/>
              <a:defRPr/>
            </a:pPr>
            <a:r>
              <a:rPr lang="en-US" sz="2400" dirty="0"/>
              <a:t> </a:t>
            </a:r>
            <a:r>
              <a:rPr lang="en-US" sz="2500" dirty="0"/>
              <a:t>This GCSE Mathematics and Numeracy (Double Award) qualification is underpinned by the Curriculum for Wales framework and has been designed to ensure that learners can continue to make progress towards the four purposes whilst studying for this qualification.</a:t>
            </a:r>
          </a:p>
          <a:p>
            <a:pPr marR="0" lvl="0" defTabSz="914400" fontAlgn="auto">
              <a:lnSpc>
                <a:spcPct val="170000"/>
              </a:lnSpc>
              <a:spcBef>
                <a:spcPts val="0"/>
              </a:spcBef>
              <a:spcAft>
                <a:spcPts val="600"/>
              </a:spcAft>
              <a:buClrTx/>
              <a:buSzTx/>
              <a:tabLst/>
              <a:defRPr/>
            </a:pPr>
            <a:r>
              <a:rPr lang="en-US" sz="2500" dirty="0"/>
              <a:t>Central to this design are the </a:t>
            </a:r>
            <a:r>
              <a:rPr lang="en-US" sz="2500" b="1" dirty="0"/>
              <a:t>principles of progression</a:t>
            </a:r>
            <a:r>
              <a:rPr lang="en-US" sz="2500" dirty="0"/>
              <a:t>, along with the </a:t>
            </a:r>
            <a:r>
              <a:rPr lang="en-US" sz="2500" b="1" dirty="0"/>
              <a:t>statements of what matters </a:t>
            </a:r>
            <a:r>
              <a:rPr lang="en-US" sz="2500" dirty="0"/>
              <a:t>and those subject specific skills and concepts outlined in the ‘Designing your Curriculum’ section of the Mathematics and Numeracy Area of Learning and Experiences.</a:t>
            </a:r>
            <a:endParaRPr lang="en-US" sz="2500" dirty="0">
              <a:cs typeface="Calibri"/>
            </a:endParaRPr>
          </a:p>
          <a:p>
            <a:pPr marR="0" lvl="0" indent="-228600" defTabSz="914400">
              <a:lnSpc>
                <a:spcPct val="90000"/>
              </a:lnSpc>
              <a:spcBef>
                <a:spcPts val="0"/>
              </a:spcBef>
              <a:spcAft>
                <a:spcPts val="600"/>
              </a:spcAft>
              <a:buClrTx/>
              <a:buSzTx/>
              <a:buFont typeface="Arial" panose="020B0604020202020204" pitchFamily="34" charset="0"/>
              <a:buChar char="•"/>
              <a:tabLst/>
              <a:defRPr/>
            </a:pPr>
            <a:endParaRPr lang="en-US" sz="2200" b="0" i="0" u="none" strike="noStrike" cap="none" spc="0" normalizeH="0" baseline="0" noProof="0" dirty="0">
              <a:ln>
                <a:noFill/>
              </a:ln>
              <a:effectLst/>
              <a:uLnTx/>
              <a:uFillTx/>
              <a:cs typeface="Calibri"/>
            </a:endParaRPr>
          </a:p>
          <a:p>
            <a:pPr indent="-228600" defTabSz="914400">
              <a:lnSpc>
                <a:spcPct val="90000"/>
              </a:lnSpc>
              <a:spcAft>
                <a:spcPts val="600"/>
              </a:spcAft>
              <a:buFont typeface="Arial" panose="020B0604020202020204" pitchFamily="34" charset="0"/>
              <a:buChar char="•"/>
              <a:defRPr/>
            </a:pPr>
            <a:endParaRPr lang="en-US" sz="2200" dirty="0">
              <a:cs typeface="Calibri" panose="020F0502020204030204"/>
            </a:endParaRPr>
          </a:p>
        </p:txBody>
      </p:sp>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srcRect l="12205" r="12568"/>
          <a:stretch/>
        </p:blipFill>
        <p:spPr>
          <a:xfrm>
            <a:off x="8554969" y="10"/>
            <a:ext cx="363550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F3F9ED77-B2D0-718C-366B-3BD3B449BF94}"/>
              </a:ext>
            </a:extLst>
          </p:cNvPr>
          <p:cNvPicPr>
            <a:picLocks noChangeAspect="1"/>
          </p:cNvPicPr>
          <p:nvPr/>
        </p:nvPicPr>
        <p:blipFill rotWithShape="1">
          <a:blip r:embed="rId4"/>
          <a:srcRect l="32060" t="15521" r="33426" b="10521"/>
          <a:stretch/>
        </p:blipFill>
        <p:spPr>
          <a:xfrm>
            <a:off x="9926831" y="92869"/>
            <a:ext cx="1433879" cy="2048399"/>
          </a:xfrm>
          <a:prstGeom prst="rect">
            <a:avLst/>
          </a:prstGeom>
        </p:spPr>
      </p:pic>
    </p:spTree>
    <p:extLst>
      <p:ext uri="{BB962C8B-B14F-4D97-AF65-F5344CB8AC3E}">
        <p14:creationId xmlns:p14="http://schemas.microsoft.com/office/powerpoint/2010/main" val="2289665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92F476-B2BD-440F-9191-094E95298908}"/>
              </a:ext>
            </a:extLst>
          </p:cNvPr>
          <p:cNvSpPr txBox="1"/>
          <p:nvPr/>
        </p:nvSpPr>
        <p:spPr>
          <a:xfrm>
            <a:off x="640080" y="325369"/>
            <a:ext cx="4368602" cy="1956841"/>
          </a:xfrm>
          <a:prstGeom prst="rect">
            <a:avLst/>
          </a:prstGeom>
        </p:spPr>
        <p:txBody>
          <a:bodyPr vert="horz" lIns="91440" tIns="45720" rIns="91440" bIns="45720" rtlCol="0" anchor="b">
            <a:normAutofit/>
          </a:bodyPr>
          <a:lstStyle/>
          <a:p>
            <a:pPr marL="0" marR="0" lvl="0" indent="0" defTabSz="914400" fontAlgn="auto">
              <a:lnSpc>
                <a:spcPct val="90000"/>
              </a:lnSpc>
              <a:spcBef>
                <a:spcPct val="0"/>
              </a:spcBef>
              <a:spcAft>
                <a:spcPts val="600"/>
              </a:spcAft>
              <a:buClrTx/>
              <a:buSzTx/>
              <a:tabLst/>
              <a:defRPr/>
            </a:pPr>
            <a:endParaRPr kumimoji="0" lang="en-US" sz="4200" b="1" i="0" u="none" strike="noStrike" cap="none" spc="0" normalizeH="0" baseline="0" noProof="0" dirty="0">
              <a:ln>
                <a:noFill/>
              </a:ln>
              <a:effectLst/>
              <a:uLnTx/>
              <a:uFillTx/>
              <a:latin typeface="+mj-lt"/>
              <a:ea typeface="+mj-ea"/>
              <a:cs typeface="+mj-cs"/>
            </a:endParaRPr>
          </a:p>
        </p:txBody>
      </p:sp>
      <p:sp>
        <p:nvSpPr>
          <p:cNvPr id="4" name="TextBox 3">
            <a:extLst>
              <a:ext uri="{FF2B5EF4-FFF2-40B4-BE49-F238E27FC236}">
                <a16:creationId xmlns:a16="http://schemas.microsoft.com/office/drawing/2014/main" id="{8B9DDBCF-0092-42A3-AC8A-022542A32678}"/>
              </a:ext>
            </a:extLst>
          </p:cNvPr>
          <p:cNvSpPr txBox="1"/>
          <p:nvPr/>
        </p:nvSpPr>
        <p:spPr>
          <a:xfrm>
            <a:off x="561542" y="539216"/>
            <a:ext cx="7342689" cy="5541824"/>
          </a:xfrm>
          <a:prstGeom prst="rect">
            <a:avLst/>
          </a:prstGeom>
        </p:spPr>
        <p:txBody>
          <a:bodyPr vert="horz" lIns="91440" tIns="45720" rIns="91440" bIns="45720" rtlCol="0" anchor="t">
            <a:normAutofit fontScale="85000" lnSpcReduction="20000"/>
          </a:bodyPr>
          <a:lstStyle/>
          <a:p>
            <a:pPr marR="0" lvl="0" indent="-228600" defTabSz="914400" fontAlgn="auto">
              <a:lnSpc>
                <a:spcPct val="90000"/>
              </a:lnSpc>
              <a:spcBef>
                <a:spcPts val="0"/>
              </a:spcBef>
              <a:spcAft>
                <a:spcPts val="600"/>
              </a:spcAft>
              <a:buClrTx/>
              <a:buSzTx/>
              <a:buFont typeface="Arial" panose="020B0604020202020204" pitchFamily="34" charset="0"/>
              <a:buChar char="•"/>
              <a:tabLst/>
              <a:defRPr/>
            </a:pPr>
            <a:endParaRPr lang="en-US" sz="2200" dirty="0"/>
          </a:p>
          <a:p>
            <a:pPr marR="0" lvl="0" defTabSz="914400" fontAlgn="auto">
              <a:lnSpc>
                <a:spcPct val="170000"/>
              </a:lnSpc>
              <a:spcBef>
                <a:spcPts val="0"/>
              </a:spcBef>
              <a:spcAft>
                <a:spcPts val="600"/>
              </a:spcAft>
              <a:buClrTx/>
              <a:buSzTx/>
              <a:tabLst/>
              <a:defRPr/>
            </a:pPr>
            <a:r>
              <a:rPr lang="en-GB" sz="3800" b="1" dirty="0" err="1"/>
              <a:t>Cwricwlwm</a:t>
            </a:r>
            <a:r>
              <a:rPr lang="en-GB" sz="3800" b="1" dirty="0"/>
              <a:t> </a:t>
            </a:r>
            <a:r>
              <a:rPr lang="en-GB" sz="3800" b="1" dirty="0" err="1"/>
              <a:t>i</a:t>
            </a:r>
            <a:r>
              <a:rPr lang="en-GB" sz="3800" b="1" dirty="0"/>
              <a:t> </a:t>
            </a:r>
            <a:r>
              <a:rPr lang="en-GB" sz="3800" b="1" dirty="0" err="1"/>
              <a:t>Gymru</a:t>
            </a:r>
            <a:r>
              <a:rPr lang="en-GB" sz="3800" b="1" dirty="0"/>
              <a:t> </a:t>
            </a:r>
          </a:p>
          <a:p>
            <a:pPr marR="0" lvl="0" defTabSz="914400" fontAlgn="auto">
              <a:lnSpc>
                <a:spcPct val="170000"/>
              </a:lnSpc>
              <a:spcBef>
                <a:spcPts val="0"/>
              </a:spcBef>
              <a:spcAft>
                <a:spcPts val="600"/>
              </a:spcAft>
              <a:buClrTx/>
              <a:buSzTx/>
              <a:tabLst/>
              <a:defRPr/>
            </a:pPr>
            <a:r>
              <a:rPr lang="en-GB" sz="2200" dirty="0"/>
              <a:t>Mae </a:t>
            </a:r>
            <a:r>
              <a:rPr lang="en-GB" sz="2200" dirty="0" err="1"/>
              <a:t>fframwaith</a:t>
            </a:r>
            <a:r>
              <a:rPr lang="en-GB" sz="2200" dirty="0"/>
              <a:t> y </a:t>
            </a:r>
            <a:r>
              <a:rPr lang="en-GB" sz="2200" dirty="0" err="1"/>
              <a:t>Cwricwlwm</a:t>
            </a:r>
            <a:r>
              <a:rPr lang="en-GB" sz="2200" dirty="0"/>
              <a:t> </a:t>
            </a:r>
            <a:r>
              <a:rPr lang="en-GB" sz="2200" dirty="0" err="1"/>
              <a:t>i</a:t>
            </a:r>
            <a:r>
              <a:rPr lang="en-GB" sz="2200" dirty="0"/>
              <a:t> </a:t>
            </a:r>
            <a:r>
              <a:rPr lang="en-GB" sz="2200" dirty="0" err="1"/>
              <a:t>Gymru</a:t>
            </a:r>
            <a:r>
              <a:rPr lang="en-GB" sz="2200" dirty="0"/>
              <a:t> yn sail </a:t>
            </a:r>
            <a:r>
              <a:rPr lang="en-GB" sz="2200" dirty="0" err="1"/>
              <a:t>i'r</a:t>
            </a:r>
            <a:r>
              <a:rPr lang="en-GB" sz="2200" dirty="0"/>
              <a:t> </a:t>
            </a:r>
            <a:r>
              <a:rPr lang="en-GB" sz="2200" dirty="0" err="1"/>
              <a:t>cymhwyster</a:t>
            </a:r>
            <a:r>
              <a:rPr lang="en-GB" sz="2200" dirty="0"/>
              <a:t> TGAU </a:t>
            </a:r>
            <a:r>
              <a:rPr lang="en-GB" sz="2200" dirty="0" err="1"/>
              <a:t>Mathemateg</a:t>
            </a:r>
            <a:r>
              <a:rPr lang="en-GB" sz="2200" dirty="0"/>
              <a:t> a </a:t>
            </a:r>
            <a:r>
              <a:rPr lang="en-GB" sz="2200" dirty="0" err="1"/>
              <a:t>Rhifedd</a:t>
            </a:r>
            <a:r>
              <a:rPr lang="en-GB" sz="2200" dirty="0"/>
              <a:t> (</a:t>
            </a:r>
            <a:r>
              <a:rPr lang="en-GB" sz="2200" dirty="0" err="1"/>
              <a:t>Dwyradd</a:t>
            </a:r>
            <a:r>
              <a:rPr lang="en-GB" sz="2200" dirty="0"/>
              <a:t>) </a:t>
            </a:r>
            <a:r>
              <a:rPr lang="en-GB" sz="2200" dirty="0" err="1"/>
              <a:t>hwn</a:t>
            </a:r>
            <a:r>
              <a:rPr lang="en-GB" sz="2200" dirty="0"/>
              <a:t>. </a:t>
            </a:r>
            <a:r>
              <a:rPr lang="en-GB" sz="2200" dirty="0" err="1"/>
              <a:t>Cafodd</a:t>
            </a:r>
            <a:r>
              <a:rPr lang="en-GB" sz="2200" dirty="0"/>
              <a:t> </a:t>
            </a:r>
            <a:r>
              <a:rPr lang="en-GB" sz="2200" dirty="0" err="1"/>
              <a:t>ei</a:t>
            </a:r>
            <a:r>
              <a:rPr lang="en-GB" sz="2200" dirty="0"/>
              <a:t> </a:t>
            </a:r>
            <a:r>
              <a:rPr lang="en-GB" sz="2200" dirty="0" err="1"/>
              <a:t>lunio</a:t>
            </a:r>
            <a:r>
              <a:rPr lang="en-GB" sz="2200" dirty="0"/>
              <a:t> er </a:t>
            </a:r>
            <a:r>
              <a:rPr lang="en-GB" sz="2200" dirty="0" err="1"/>
              <a:t>mwyn</a:t>
            </a:r>
            <a:r>
              <a:rPr lang="en-GB" sz="2200" dirty="0"/>
              <a:t> </a:t>
            </a:r>
            <a:r>
              <a:rPr lang="en-GB" sz="2200" dirty="0" err="1"/>
              <a:t>sicrhau</a:t>
            </a:r>
            <a:r>
              <a:rPr lang="en-GB" sz="2200" dirty="0"/>
              <a:t> y gall </a:t>
            </a:r>
            <a:r>
              <a:rPr lang="en-GB" sz="2200" dirty="0" err="1"/>
              <a:t>dysgwyr</a:t>
            </a:r>
            <a:r>
              <a:rPr lang="en-GB" sz="2200" dirty="0"/>
              <a:t> </a:t>
            </a:r>
            <a:r>
              <a:rPr lang="en-GB" sz="2200" dirty="0" err="1"/>
              <a:t>barhau</a:t>
            </a:r>
            <a:r>
              <a:rPr lang="en-GB" sz="2200" dirty="0"/>
              <a:t> </a:t>
            </a:r>
            <a:r>
              <a:rPr lang="en-GB" sz="2200" dirty="0" err="1"/>
              <a:t>i</a:t>
            </a:r>
            <a:r>
              <a:rPr lang="en-GB" sz="2200" dirty="0"/>
              <a:t> </a:t>
            </a:r>
            <a:r>
              <a:rPr lang="en-GB" sz="2200" dirty="0" err="1"/>
              <a:t>wneud</a:t>
            </a:r>
            <a:r>
              <a:rPr lang="en-GB" sz="2200" dirty="0"/>
              <a:t> </a:t>
            </a:r>
            <a:r>
              <a:rPr lang="en-GB" sz="2200" dirty="0" err="1"/>
              <a:t>cynnydd</a:t>
            </a:r>
            <a:r>
              <a:rPr lang="en-GB" sz="2200" dirty="0"/>
              <a:t> </a:t>
            </a:r>
            <a:r>
              <a:rPr lang="en-GB" sz="2200" dirty="0" err="1"/>
              <a:t>tuag</a:t>
            </a:r>
            <a:r>
              <a:rPr lang="en-GB" sz="2200" dirty="0"/>
              <a:t> at y </a:t>
            </a:r>
            <a:r>
              <a:rPr lang="en-GB" sz="2200" dirty="0" err="1"/>
              <a:t>pedwar</a:t>
            </a:r>
            <a:r>
              <a:rPr lang="en-GB" sz="2200" dirty="0"/>
              <a:t> </a:t>
            </a:r>
            <a:r>
              <a:rPr lang="en-GB" sz="2200" dirty="0" err="1"/>
              <a:t>diben</a:t>
            </a:r>
            <a:r>
              <a:rPr lang="en-GB" sz="2200" dirty="0"/>
              <a:t> </a:t>
            </a:r>
            <a:r>
              <a:rPr lang="en-GB" sz="2200" dirty="0" err="1"/>
              <a:t>gan</a:t>
            </a:r>
            <a:r>
              <a:rPr lang="en-GB" sz="2200" dirty="0"/>
              <a:t> </a:t>
            </a:r>
            <a:r>
              <a:rPr lang="en-GB" sz="2200" dirty="0" err="1"/>
              <a:t>astudio</a:t>
            </a:r>
            <a:r>
              <a:rPr lang="en-GB" sz="2200" dirty="0"/>
              <a:t> </a:t>
            </a:r>
            <a:r>
              <a:rPr lang="en-GB" sz="2200" dirty="0" err="1"/>
              <a:t>ar</a:t>
            </a:r>
            <a:r>
              <a:rPr lang="en-GB" sz="2200" dirty="0"/>
              <a:t> </a:t>
            </a:r>
            <a:r>
              <a:rPr lang="en-GB" sz="2200" dirty="0" err="1"/>
              <a:t>gyfer</a:t>
            </a:r>
            <a:r>
              <a:rPr lang="en-GB" sz="2200" dirty="0"/>
              <a:t> y </a:t>
            </a:r>
            <a:r>
              <a:rPr lang="en-GB" sz="2200" dirty="0" err="1"/>
              <a:t>cymhwyster</a:t>
            </a:r>
            <a:r>
              <a:rPr lang="en-GB" sz="2200" dirty="0"/>
              <a:t> </a:t>
            </a:r>
            <a:r>
              <a:rPr lang="en-GB" sz="2200" dirty="0" err="1"/>
              <a:t>hwn</a:t>
            </a:r>
            <a:r>
              <a:rPr lang="en-GB" sz="2200" dirty="0"/>
              <a:t> </a:t>
            </a:r>
            <a:r>
              <a:rPr lang="en-GB" sz="2200" dirty="0" err="1"/>
              <a:t>ar</a:t>
            </a:r>
            <a:r>
              <a:rPr lang="en-GB" sz="2200" dirty="0"/>
              <a:t> yr un </a:t>
            </a:r>
            <a:r>
              <a:rPr lang="en-GB" sz="2200" dirty="0" err="1"/>
              <a:t>pryd</a:t>
            </a:r>
            <a:r>
              <a:rPr lang="en-GB" sz="2200" dirty="0"/>
              <a:t>. </a:t>
            </a:r>
          </a:p>
          <a:p>
            <a:pPr marR="0" lvl="0" defTabSz="914400" fontAlgn="auto">
              <a:lnSpc>
                <a:spcPct val="170000"/>
              </a:lnSpc>
              <a:spcBef>
                <a:spcPts val="0"/>
              </a:spcBef>
              <a:spcAft>
                <a:spcPts val="600"/>
              </a:spcAft>
              <a:buClrTx/>
              <a:buSzTx/>
              <a:tabLst/>
              <a:defRPr/>
            </a:pPr>
            <a:r>
              <a:rPr lang="en-GB" sz="2200" dirty="0"/>
              <a:t>Yn </a:t>
            </a:r>
            <a:r>
              <a:rPr lang="en-GB" sz="2200" dirty="0" err="1"/>
              <a:t>ganolog</a:t>
            </a:r>
            <a:r>
              <a:rPr lang="en-GB" sz="2200" dirty="0"/>
              <a:t> </a:t>
            </a:r>
            <a:r>
              <a:rPr lang="en-GB" sz="2200" dirty="0" err="1"/>
              <a:t>i</a:t>
            </a:r>
            <a:r>
              <a:rPr lang="en-GB" sz="2200" dirty="0"/>
              <a:t> </a:t>
            </a:r>
            <a:r>
              <a:rPr lang="en-GB" sz="2200" dirty="0" err="1"/>
              <a:t>hyn</a:t>
            </a:r>
            <a:r>
              <a:rPr lang="en-GB" sz="2200" dirty="0"/>
              <a:t> </a:t>
            </a:r>
            <a:r>
              <a:rPr lang="en-GB" sz="2200" dirty="0" err="1"/>
              <a:t>mae'r</a:t>
            </a:r>
            <a:r>
              <a:rPr lang="en-GB" sz="2200" dirty="0"/>
              <a:t> </a:t>
            </a:r>
            <a:r>
              <a:rPr lang="en-GB" sz="2200" b="1" dirty="0" err="1"/>
              <a:t>egwyddorion</a:t>
            </a:r>
            <a:r>
              <a:rPr lang="en-GB" sz="2200" b="1" dirty="0"/>
              <a:t> </a:t>
            </a:r>
            <a:r>
              <a:rPr lang="en-GB" sz="2200" b="1" dirty="0" err="1"/>
              <a:t>cynnydd</a:t>
            </a:r>
            <a:r>
              <a:rPr lang="en-GB" sz="2200" dirty="0"/>
              <a:t>, yn </a:t>
            </a:r>
            <a:r>
              <a:rPr lang="en-GB" sz="2200" dirty="0" err="1"/>
              <a:t>ogystal</a:t>
            </a:r>
            <a:r>
              <a:rPr lang="en-GB" sz="2200" dirty="0"/>
              <a:t> </a:t>
            </a:r>
            <a:r>
              <a:rPr lang="en-GB" sz="2200" dirty="0" err="1"/>
              <a:t>â'r</a:t>
            </a:r>
            <a:r>
              <a:rPr lang="en-GB" sz="2200" dirty="0"/>
              <a:t> </a:t>
            </a:r>
            <a:r>
              <a:rPr lang="en-GB" sz="2200" b="1" dirty="0"/>
              <a:t>datganiadau o'r </a:t>
            </a:r>
            <a:r>
              <a:rPr lang="en-GB" sz="2200" b="1" dirty="0" err="1"/>
              <a:t>hyn</a:t>
            </a:r>
            <a:r>
              <a:rPr lang="en-GB" sz="2200" b="1" dirty="0"/>
              <a:t> </a:t>
            </a:r>
            <a:r>
              <a:rPr lang="en-GB" sz="2200" b="1" dirty="0" err="1"/>
              <a:t>sy'n</a:t>
            </a:r>
            <a:r>
              <a:rPr lang="en-GB" sz="2200" b="1" dirty="0"/>
              <a:t> </a:t>
            </a:r>
            <a:r>
              <a:rPr lang="en-GB" sz="2200" b="1" dirty="0" err="1"/>
              <a:t>bwysig</a:t>
            </a:r>
            <a:r>
              <a:rPr lang="en-GB" sz="2200" b="1" dirty="0"/>
              <a:t> </a:t>
            </a:r>
            <a:r>
              <a:rPr lang="en-GB" sz="2200" dirty="0" err="1"/>
              <a:t>a'r</a:t>
            </a:r>
            <a:r>
              <a:rPr lang="en-GB" sz="2200" dirty="0"/>
              <a:t> </a:t>
            </a:r>
            <a:r>
              <a:rPr lang="en-GB" sz="2200" dirty="0" err="1"/>
              <a:t>sgiliau</a:t>
            </a:r>
            <a:r>
              <a:rPr lang="en-GB" sz="2200" dirty="0"/>
              <a:t> a </a:t>
            </a:r>
            <a:r>
              <a:rPr lang="en-GB" sz="2200" dirty="0" err="1"/>
              <a:t>chysyniadau</a:t>
            </a:r>
            <a:r>
              <a:rPr lang="en-GB" sz="2200" dirty="0"/>
              <a:t> </a:t>
            </a:r>
            <a:r>
              <a:rPr lang="en-GB" sz="2200" dirty="0" err="1"/>
              <a:t>pwnc-benodol</a:t>
            </a:r>
            <a:r>
              <a:rPr lang="en-GB" sz="2200" dirty="0"/>
              <a:t> </a:t>
            </a:r>
            <a:r>
              <a:rPr lang="en-GB" sz="2200" dirty="0" err="1"/>
              <a:t>hynny</a:t>
            </a:r>
            <a:r>
              <a:rPr lang="en-GB" sz="2200" dirty="0"/>
              <a:t> a </a:t>
            </a:r>
            <a:r>
              <a:rPr lang="en-GB" sz="2200" dirty="0" err="1"/>
              <a:t>amlinellir</a:t>
            </a:r>
            <a:r>
              <a:rPr lang="en-GB" sz="2200" dirty="0"/>
              <a:t> yn </a:t>
            </a:r>
            <a:r>
              <a:rPr lang="en-GB" sz="2200" dirty="0" err="1"/>
              <a:t>rhan</a:t>
            </a:r>
            <a:r>
              <a:rPr lang="en-GB" sz="2200" dirty="0"/>
              <a:t> ‘</a:t>
            </a:r>
            <a:r>
              <a:rPr lang="en-GB" sz="2200" dirty="0" err="1"/>
              <a:t>Cynllunio</a:t>
            </a:r>
            <a:r>
              <a:rPr lang="en-GB" sz="2200" dirty="0"/>
              <a:t> </a:t>
            </a:r>
            <a:r>
              <a:rPr lang="en-GB" sz="2200" dirty="0" err="1"/>
              <a:t>eich</a:t>
            </a:r>
            <a:r>
              <a:rPr lang="en-GB" sz="2200" dirty="0"/>
              <a:t> </a:t>
            </a:r>
            <a:r>
              <a:rPr lang="en-GB" sz="2200" dirty="0" err="1"/>
              <a:t>Cwricwlwm</a:t>
            </a:r>
            <a:r>
              <a:rPr lang="en-GB" sz="2200" dirty="0"/>
              <a:t>’ </a:t>
            </a:r>
            <a:r>
              <a:rPr lang="en-GB" sz="2200" dirty="0" err="1"/>
              <a:t>Maes</a:t>
            </a:r>
            <a:r>
              <a:rPr lang="en-GB" sz="2200" dirty="0"/>
              <a:t> </a:t>
            </a:r>
            <a:r>
              <a:rPr lang="en-GB" sz="2200" dirty="0" err="1"/>
              <a:t>Dysgu</a:t>
            </a:r>
            <a:r>
              <a:rPr lang="en-GB" sz="2200" dirty="0"/>
              <a:t> a </a:t>
            </a:r>
            <a:r>
              <a:rPr lang="en-GB" sz="2200" dirty="0" err="1"/>
              <a:t>Phrofiad</a:t>
            </a:r>
            <a:r>
              <a:rPr lang="en-GB" sz="2200" dirty="0"/>
              <a:t> </a:t>
            </a:r>
            <a:r>
              <a:rPr lang="en-GB" sz="2200" dirty="0" err="1"/>
              <a:t>Mathemateg</a:t>
            </a:r>
            <a:r>
              <a:rPr lang="en-GB" sz="2200" dirty="0"/>
              <a:t> a </a:t>
            </a:r>
            <a:r>
              <a:rPr lang="en-GB" sz="2200" dirty="0" err="1"/>
              <a:t>Rhifedd</a:t>
            </a:r>
            <a:r>
              <a:rPr lang="en-GB" sz="2200" dirty="0"/>
              <a:t>.</a:t>
            </a:r>
            <a:r>
              <a:rPr lang="en-US" sz="2200" dirty="0"/>
              <a:t> </a:t>
            </a:r>
            <a:endParaRPr lang="en-US" sz="2200" b="0" i="0" u="none" strike="noStrike" cap="none" spc="0" normalizeH="0" baseline="0" noProof="0" dirty="0">
              <a:ln>
                <a:noFill/>
              </a:ln>
              <a:effectLst/>
              <a:uLnTx/>
              <a:uFillTx/>
              <a:cs typeface="Calibri"/>
            </a:endParaRPr>
          </a:p>
          <a:p>
            <a:pPr indent="-228600" defTabSz="914400">
              <a:lnSpc>
                <a:spcPct val="90000"/>
              </a:lnSpc>
              <a:spcAft>
                <a:spcPts val="600"/>
              </a:spcAft>
              <a:buFont typeface="Arial" panose="020B0604020202020204" pitchFamily="34" charset="0"/>
              <a:buChar char="•"/>
              <a:defRPr/>
            </a:pPr>
            <a:endParaRPr lang="en-US" sz="2200" dirty="0">
              <a:cs typeface="Calibri" panose="020F0502020204030204"/>
            </a:endParaRPr>
          </a:p>
        </p:txBody>
      </p:sp>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3"/>
          <a:srcRect l="12205" r="12568"/>
          <a:stretch/>
        </p:blipFill>
        <p:spPr>
          <a:xfrm>
            <a:off x="8538140" y="10"/>
            <a:ext cx="365233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Content Placeholder 4">
            <a:extLst>
              <a:ext uri="{FF2B5EF4-FFF2-40B4-BE49-F238E27FC236}">
                <a16:creationId xmlns:a16="http://schemas.microsoft.com/office/drawing/2014/main" id="{BBFB9ADD-BC87-092F-36D6-A725B319ABB4}"/>
              </a:ext>
            </a:extLst>
          </p:cNvPr>
          <p:cNvPicPr>
            <a:picLocks noChangeAspect="1"/>
          </p:cNvPicPr>
          <p:nvPr/>
        </p:nvPicPr>
        <p:blipFill rotWithShape="1">
          <a:blip r:embed="rId4"/>
          <a:srcRect l="35857" t="16130" r="36326" b="25141"/>
          <a:stretch/>
        </p:blipFill>
        <p:spPr>
          <a:xfrm>
            <a:off x="9868288" y="161063"/>
            <a:ext cx="1447412" cy="2037354"/>
          </a:xfrm>
          <a:prstGeom prst="rect">
            <a:avLst/>
          </a:prstGeom>
        </p:spPr>
      </p:pic>
    </p:spTree>
    <p:extLst>
      <p:ext uri="{BB962C8B-B14F-4D97-AF65-F5344CB8AC3E}">
        <p14:creationId xmlns:p14="http://schemas.microsoft.com/office/powerpoint/2010/main" val="1883746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4DEF7-EE80-1B0E-A5EF-C5A2C6356F9F}"/>
              </a:ext>
            </a:extLst>
          </p:cNvPr>
          <p:cNvSpPr>
            <a:spLocks noGrp="1"/>
          </p:cNvSpPr>
          <p:nvPr>
            <p:ph type="title"/>
          </p:nvPr>
        </p:nvSpPr>
        <p:spPr/>
        <p:txBody>
          <a:bodyPr/>
          <a:lstStyle/>
          <a:p>
            <a:pPr algn="ctr"/>
            <a:r>
              <a:rPr lang="en-GB" dirty="0">
                <a:solidFill>
                  <a:schemeClr val="tx1"/>
                </a:solidFill>
                <a:hlinkClick r:id="rId2"/>
              </a:rPr>
              <a:t>Areas of content</a:t>
            </a:r>
            <a:endParaRPr lang="en-GB" dirty="0">
              <a:solidFill>
                <a:schemeClr val="tx1"/>
              </a:solidFill>
            </a:endParaRPr>
          </a:p>
        </p:txBody>
      </p:sp>
      <p:sp>
        <p:nvSpPr>
          <p:cNvPr id="3" name="Content Placeholder 2">
            <a:extLst>
              <a:ext uri="{FF2B5EF4-FFF2-40B4-BE49-F238E27FC236}">
                <a16:creationId xmlns:a16="http://schemas.microsoft.com/office/drawing/2014/main" id="{C76EB839-5D1A-9DFE-7206-F1A466AF435A}"/>
              </a:ext>
            </a:extLst>
          </p:cNvPr>
          <p:cNvSpPr>
            <a:spLocks noGrp="1"/>
          </p:cNvSpPr>
          <p:nvPr>
            <p:ph idx="1"/>
          </p:nvPr>
        </p:nvSpPr>
        <p:spPr>
          <a:xfrm>
            <a:off x="454395" y="1261934"/>
            <a:ext cx="9682542" cy="4746179"/>
          </a:xfrm>
        </p:spPr>
        <p:txBody>
          <a:bodyPr>
            <a:normAutofit fontScale="77500" lnSpcReduction="20000"/>
          </a:bodyPr>
          <a:lstStyle/>
          <a:p>
            <a:pPr marL="0" indent="0">
              <a:buNone/>
            </a:pPr>
            <a:r>
              <a:rPr lang="en-US" b="1" dirty="0"/>
              <a:t>The construct </a:t>
            </a:r>
            <a:r>
              <a:rPr lang="en-US" dirty="0"/>
              <a:t>of GCSE Mathematics and Numeracy (Double Award) is based on the five interdependent proficiencies that make up the Curriculum for </a:t>
            </a:r>
            <a:r>
              <a:rPr lang="en-US" dirty="0" err="1"/>
              <a:t>Wales’</a:t>
            </a:r>
            <a:r>
              <a:rPr lang="en-US" dirty="0"/>
              <a:t> </a:t>
            </a:r>
            <a:r>
              <a:rPr lang="en-US" b="1" dirty="0"/>
              <a:t>principles of progression </a:t>
            </a:r>
            <a:r>
              <a:rPr lang="en-US" dirty="0"/>
              <a:t>for the Mathematics and Numeracy Area. These are: </a:t>
            </a:r>
          </a:p>
          <a:p>
            <a:pPr marL="0" indent="0">
              <a:buNone/>
            </a:pPr>
            <a:r>
              <a:rPr lang="en-US" dirty="0"/>
              <a:t>• conceptual understanding </a:t>
            </a:r>
          </a:p>
          <a:p>
            <a:pPr marL="0" indent="0">
              <a:buNone/>
            </a:pPr>
            <a:r>
              <a:rPr lang="en-US" dirty="0"/>
              <a:t>• communication using symbols </a:t>
            </a:r>
          </a:p>
          <a:p>
            <a:pPr marL="0" indent="0">
              <a:buNone/>
            </a:pPr>
            <a:r>
              <a:rPr lang="en-US" dirty="0"/>
              <a:t>• fluency </a:t>
            </a:r>
          </a:p>
          <a:p>
            <a:pPr marL="0" indent="0">
              <a:buNone/>
            </a:pPr>
            <a:r>
              <a:rPr lang="en-US" dirty="0"/>
              <a:t>• logical reasoning </a:t>
            </a:r>
          </a:p>
          <a:p>
            <a:pPr marL="0" indent="0">
              <a:buNone/>
            </a:pPr>
            <a:r>
              <a:rPr lang="en-US" dirty="0"/>
              <a:t>• strategic competence. </a:t>
            </a:r>
          </a:p>
          <a:p>
            <a:pPr marL="0" indent="0">
              <a:buNone/>
            </a:pPr>
            <a:endParaRPr lang="en-US" dirty="0"/>
          </a:p>
          <a:p>
            <a:pPr marL="0" indent="0">
              <a:buNone/>
            </a:pPr>
            <a:r>
              <a:rPr lang="en-US" b="1" dirty="0"/>
              <a:t>The content </a:t>
            </a:r>
            <a:r>
              <a:rPr lang="en-US" dirty="0"/>
              <a:t>of GCSE Mathematics and Numeracy (Double Award) qualification is based on the following mathematical and numerical concepts that make up the Curriculum for </a:t>
            </a:r>
            <a:r>
              <a:rPr lang="en-US" dirty="0" err="1"/>
              <a:t>Wales’</a:t>
            </a:r>
            <a:r>
              <a:rPr lang="en-US" dirty="0"/>
              <a:t> </a:t>
            </a:r>
            <a:r>
              <a:rPr lang="en-US" b="1" dirty="0"/>
              <a:t>statements of what matters </a:t>
            </a:r>
            <a:r>
              <a:rPr lang="en-US" dirty="0"/>
              <a:t>for the Mathematics and Numeracy Area: </a:t>
            </a:r>
          </a:p>
          <a:p>
            <a:pPr marL="0" indent="0">
              <a:buNone/>
            </a:pPr>
            <a:r>
              <a:rPr lang="en-US" dirty="0"/>
              <a:t>• number </a:t>
            </a:r>
          </a:p>
          <a:p>
            <a:pPr marL="0" indent="0">
              <a:buNone/>
            </a:pPr>
            <a:r>
              <a:rPr lang="en-US" dirty="0"/>
              <a:t>• algebra</a:t>
            </a:r>
          </a:p>
          <a:p>
            <a:pPr marL="0" indent="0">
              <a:buNone/>
            </a:pPr>
            <a:r>
              <a:rPr lang="en-US" dirty="0"/>
              <a:t> • geometry and measures </a:t>
            </a:r>
          </a:p>
          <a:p>
            <a:pPr marL="0" indent="0">
              <a:buNone/>
            </a:pPr>
            <a:r>
              <a:rPr lang="en-US" dirty="0"/>
              <a:t>• statistics and probability.</a:t>
            </a:r>
            <a:endParaRPr lang="en-GB" dirty="0"/>
          </a:p>
        </p:txBody>
      </p:sp>
      <p:pic>
        <p:nvPicPr>
          <p:cNvPr id="5" name="Picture 4">
            <a:extLst>
              <a:ext uri="{FF2B5EF4-FFF2-40B4-BE49-F238E27FC236}">
                <a16:creationId xmlns:a16="http://schemas.microsoft.com/office/drawing/2014/main" id="{DF304A9F-6BEC-6C67-C814-2311A0CD5857}"/>
              </a:ext>
            </a:extLst>
          </p:cNvPr>
          <p:cNvPicPr>
            <a:picLocks noChangeAspect="1"/>
          </p:cNvPicPr>
          <p:nvPr/>
        </p:nvPicPr>
        <p:blipFill rotWithShape="1">
          <a:blip r:embed="rId3"/>
          <a:srcRect l="32060" t="15521" r="33426" b="10521"/>
          <a:stretch/>
        </p:blipFill>
        <p:spPr>
          <a:xfrm>
            <a:off x="10409035" y="4457700"/>
            <a:ext cx="1508888" cy="2155555"/>
          </a:xfrm>
          <a:prstGeom prst="rect">
            <a:avLst/>
          </a:prstGeom>
        </p:spPr>
      </p:pic>
    </p:spTree>
    <p:extLst>
      <p:ext uri="{BB962C8B-B14F-4D97-AF65-F5344CB8AC3E}">
        <p14:creationId xmlns:p14="http://schemas.microsoft.com/office/powerpoint/2010/main" val="4084480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4DEF7-EE80-1B0E-A5EF-C5A2C6356F9F}"/>
              </a:ext>
            </a:extLst>
          </p:cNvPr>
          <p:cNvSpPr>
            <a:spLocks noGrp="1"/>
          </p:cNvSpPr>
          <p:nvPr>
            <p:ph type="title"/>
          </p:nvPr>
        </p:nvSpPr>
        <p:spPr/>
        <p:txBody>
          <a:bodyPr/>
          <a:lstStyle/>
          <a:p>
            <a:pPr algn="ctr"/>
            <a:r>
              <a:rPr lang="en-GB" dirty="0" err="1">
                <a:hlinkClick r:id="rId3"/>
              </a:rPr>
              <a:t>Meysydd</a:t>
            </a:r>
            <a:r>
              <a:rPr lang="en-GB" dirty="0">
                <a:hlinkClick r:id="rId3"/>
              </a:rPr>
              <a:t> </a:t>
            </a:r>
            <a:r>
              <a:rPr lang="en-GB" dirty="0" err="1">
                <a:hlinkClick r:id="rId3"/>
              </a:rPr>
              <a:t>cynnwys</a:t>
            </a:r>
            <a:endParaRPr lang="en-GB" dirty="0">
              <a:solidFill>
                <a:schemeClr val="tx1"/>
              </a:solidFill>
            </a:endParaRPr>
          </a:p>
        </p:txBody>
      </p:sp>
      <p:sp>
        <p:nvSpPr>
          <p:cNvPr id="3" name="Content Placeholder 2">
            <a:extLst>
              <a:ext uri="{FF2B5EF4-FFF2-40B4-BE49-F238E27FC236}">
                <a16:creationId xmlns:a16="http://schemas.microsoft.com/office/drawing/2014/main" id="{C76EB839-5D1A-9DFE-7206-F1A466AF435A}"/>
              </a:ext>
            </a:extLst>
          </p:cNvPr>
          <p:cNvSpPr>
            <a:spLocks noGrp="1"/>
          </p:cNvSpPr>
          <p:nvPr>
            <p:ph idx="1"/>
          </p:nvPr>
        </p:nvSpPr>
        <p:spPr>
          <a:xfrm>
            <a:off x="454395" y="1261934"/>
            <a:ext cx="10052790" cy="5295941"/>
          </a:xfrm>
        </p:spPr>
        <p:txBody>
          <a:bodyPr>
            <a:normAutofit/>
          </a:bodyPr>
          <a:lstStyle/>
          <a:p>
            <a:pPr marL="0" indent="0">
              <a:buNone/>
            </a:pPr>
            <a:r>
              <a:rPr lang="en-GB" sz="1600" b="1" dirty="0" err="1"/>
              <a:t>Mae'r</a:t>
            </a:r>
            <a:r>
              <a:rPr lang="en-GB" sz="1600" b="1" dirty="0"/>
              <a:t> </a:t>
            </a:r>
            <a:r>
              <a:rPr lang="en-GB" sz="1600" b="1" dirty="0" err="1"/>
              <a:t>cymhwyster</a:t>
            </a:r>
            <a:r>
              <a:rPr lang="en-GB" sz="1600" b="1" dirty="0"/>
              <a:t> </a:t>
            </a:r>
            <a:r>
              <a:rPr lang="en-GB" sz="1600" dirty="0"/>
              <a:t>TGAU </a:t>
            </a:r>
            <a:r>
              <a:rPr lang="en-GB" sz="1600" dirty="0" err="1"/>
              <a:t>Mathemateg</a:t>
            </a:r>
            <a:r>
              <a:rPr lang="en-GB" sz="1600" dirty="0"/>
              <a:t> a </a:t>
            </a:r>
            <a:r>
              <a:rPr lang="en-GB" sz="1600" dirty="0" err="1"/>
              <a:t>Rhifedd</a:t>
            </a:r>
            <a:r>
              <a:rPr lang="en-GB" sz="1600" dirty="0"/>
              <a:t> (</a:t>
            </a:r>
            <a:r>
              <a:rPr lang="en-GB" sz="1600" dirty="0" err="1"/>
              <a:t>Dwyradd</a:t>
            </a:r>
            <a:r>
              <a:rPr lang="en-GB" sz="1600" dirty="0"/>
              <a:t>) yn </a:t>
            </a:r>
            <a:r>
              <a:rPr lang="en-GB" sz="1600" dirty="0" err="1"/>
              <a:t>cael</a:t>
            </a:r>
            <a:r>
              <a:rPr lang="en-GB" sz="1600" dirty="0"/>
              <a:t> </a:t>
            </a:r>
            <a:r>
              <a:rPr lang="en-GB" sz="1600" dirty="0" err="1"/>
              <a:t>ei</a:t>
            </a:r>
            <a:r>
              <a:rPr lang="en-GB" sz="1600" dirty="0"/>
              <a:t> </a:t>
            </a:r>
            <a:r>
              <a:rPr lang="en-GB" sz="1600" dirty="0" err="1"/>
              <a:t>lunio</a:t>
            </a:r>
            <a:r>
              <a:rPr lang="en-GB" sz="1600" dirty="0"/>
              <a:t> </a:t>
            </a:r>
            <a:r>
              <a:rPr lang="en-GB" sz="1600" dirty="0" err="1"/>
              <a:t>ar</a:t>
            </a:r>
            <a:r>
              <a:rPr lang="en-GB" sz="1600" dirty="0"/>
              <a:t> sail y </a:t>
            </a:r>
            <a:r>
              <a:rPr lang="en-GB" sz="1600" dirty="0" err="1"/>
              <a:t>pum</a:t>
            </a:r>
            <a:r>
              <a:rPr lang="en-GB" sz="1600" dirty="0"/>
              <a:t> </a:t>
            </a:r>
            <a:r>
              <a:rPr lang="en-GB" sz="1600" dirty="0" err="1"/>
              <a:t>hyfedredd</a:t>
            </a:r>
            <a:r>
              <a:rPr lang="en-GB" sz="1600" dirty="0"/>
              <a:t> </a:t>
            </a:r>
            <a:r>
              <a:rPr lang="en-GB" sz="1600" dirty="0" err="1"/>
              <a:t>rhyngddibynnol</a:t>
            </a:r>
            <a:r>
              <a:rPr lang="en-GB" sz="1600" dirty="0"/>
              <a:t> </a:t>
            </a:r>
            <a:r>
              <a:rPr lang="en-GB" sz="1600" dirty="0" err="1"/>
              <a:t>sy'n</a:t>
            </a:r>
            <a:r>
              <a:rPr lang="en-GB" sz="1600" dirty="0"/>
              <a:t> </a:t>
            </a:r>
            <a:r>
              <a:rPr lang="en-GB" sz="1600" dirty="0" err="1"/>
              <a:t>ffurfio</a:t>
            </a:r>
            <a:r>
              <a:rPr lang="en-GB" sz="1600" dirty="0"/>
              <a:t> </a:t>
            </a:r>
            <a:r>
              <a:rPr lang="en-GB" sz="1600" b="1" dirty="0" err="1"/>
              <a:t>egwyddorion</a:t>
            </a:r>
            <a:r>
              <a:rPr lang="en-GB" sz="1600" b="1" dirty="0"/>
              <a:t> </a:t>
            </a:r>
            <a:r>
              <a:rPr lang="en-GB" sz="1600" b="1" dirty="0" err="1"/>
              <a:t>cynnydd</a:t>
            </a:r>
            <a:r>
              <a:rPr lang="en-GB" sz="1600" dirty="0"/>
              <a:t> y </a:t>
            </a:r>
            <a:r>
              <a:rPr lang="en-GB" sz="1600" dirty="0" err="1"/>
              <a:t>Cwricwlwm</a:t>
            </a:r>
            <a:r>
              <a:rPr lang="en-GB" sz="1600" dirty="0"/>
              <a:t> </a:t>
            </a:r>
            <a:r>
              <a:rPr lang="en-GB" sz="1600" dirty="0" err="1"/>
              <a:t>i</a:t>
            </a:r>
            <a:r>
              <a:rPr lang="en-GB" sz="1600" dirty="0"/>
              <a:t> </a:t>
            </a:r>
            <a:r>
              <a:rPr lang="en-GB" sz="1600" dirty="0" err="1"/>
              <a:t>Gymru</a:t>
            </a:r>
            <a:r>
              <a:rPr lang="en-GB" sz="1600" dirty="0"/>
              <a:t> </a:t>
            </a:r>
            <a:r>
              <a:rPr lang="en-GB" sz="1600" dirty="0" err="1"/>
              <a:t>mewn</a:t>
            </a:r>
            <a:r>
              <a:rPr lang="en-GB" sz="1600" dirty="0"/>
              <a:t> </a:t>
            </a:r>
            <a:r>
              <a:rPr lang="en-GB" sz="1600" dirty="0" err="1"/>
              <a:t>perthynas</a:t>
            </a:r>
            <a:r>
              <a:rPr lang="en-GB" sz="1600" dirty="0"/>
              <a:t> </a:t>
            </a:r>
            <a:r>
              <a:rPr lang="en-GB" sz="1600" dirty="0" err="1"/>
              <a:t>â'r</a:t>
            </a:r>
            <a:r>
              <a:rPr lang="en-GB" sz="1600" dirty="0"/>
              <a:t> </a:t>
            </a:r>
            <a:r>
              <a:rPr lang="en-GB" sz="1600" dirty="0" err="1"/>
              <a:t>Maes</a:t>
            </a:r>
            <a:r>
              <a:rPr lang="en-GB" sz="1600" dirty="0"/>
              <a:t> </a:t>
            </a:r>
            <a:r>
              <a:rPr lang="en-GB" sz="1600" dirty="0" err="1"/>
              <a:t>Mathemateg</a:t>
            </a:r>
            <a:r>
              <a:rPr lang="en-GB" sz="1600" dirty="0"/>
              <a:t> a </a:t>
            </a:r>
            <a:r>
              <a:rPr lang="en-GB" sz="1600" dirty="0" err="1"/>
              <a:t>Rhifedd</a:t>
            </a:r>
            <a:r>
              <a:rPr lang="en-GB" sz="1600" dirty="0"/>
              <a:t>. Y </a:t>
            </a:r>
            <a:r>
              <a:rPr lang="en-GB" sz="1600" dirty="0" err="1"/>
              <a:t>rhain</a:t>
            </a:r>
            <a:r>
              <a:rPr lang="en-GB" sz="1600" dirty="0"/>
              <a:t> </a:t>
            </a:r>
            <a:r>
              <a:rPr lang="en-GB" sz="1600" dirty="0" err="1"/>
              <a:t>yw</a:t>
            </a:r>
            <a:r>
              <a:rPr lang="en-GB" sz="1600" dirty="0"/>
              <a:t>: </a:t>
            </a:r>
          </a:p>
          <a:p>
            <a:pPr marL="0" indent="0">
              <a:buNone/>
            </a:pPr>
            <a:r>
              <a:rPr lang="en-GB" sz="1600" dirty="0"/>
              <a:t>• </a:t>
            </a:r>
            <a:r>
              <a:rPr lang="en-GB" sz="1600" dirty="0" err="1"/>
              <a:t>dealltwriaeth</a:t>
            </a:r>
            <a:r>
              <a:rPr lang="en-GB" sz="1600" dirty="0"/>
              <a:t> </a:t>
            </a:r>
            <a:r>
              <a:rPr lang="en-GB" sz="1600" dirty="0" err="1"/>
              <a:t>gysyniadol</a:t>
            </a:r>
            <a:r>
              <a:rPr lang="en-GB" sz="1600" dirty="0"/>
              <a:t> </a:t>
            </a:r>
          </a:p>
          <a:p>
            <a:pPr marL="0" indent="0">
              <a:buNone/>
            </a:pPr>
            <a:r>
              <a:rPr lang="en-GB" sz="1600" dirty="0"/>
              <a:t>• </a:t>
            </a:r>
            <a:r>
              <a:rPr lang="en-GB" sz="1600" dirty="0" err="1"/>
              <a:t>cyfathrebu</a:t>
            </a:r>
            <a:r>
              <a:rPr lang="en-GB" sz="1600" dirty="0"/>
              <a:t> </a:t>
            </a:r>
            <a:r>
              <a:rPr lang="en-GB" sz="1600" dirty="0" err="1"/>
              <a:t>gan</a:t>
            </a:r>
            <a:r>
              <a:rPr lang="en-GB" sz="1600" dirty="0"/>
              <a:t> </a:t>
            </a:r>
            <a:r>
              <a:rPr lang="en-GB" sz="1600" dirty="0" err="1"/>
              <a:t>ddefnyddio</a:t>
            </a:r>
            <a:r>
              <a:rPr lang="en-GB" sz="1600" dirty="0"/>
              <a:t> </a:t>
            </a:r>
            <a:r>
              <a:rPr lang="en-GB" sz="1600" dirty="0" err="1"/>
              <a:t>symbolau</a:t>
            </a:r>
            <a:r>
              <a:rPr lang="en-GB" sz="1600" dirty="0"/>
              <a:t> </a:t>
            </a:r>
          </a:p>
          <a:p>
            <a:pPr marL="0" indent="0">
              <a:buNone/>
            </a:pPr>
            <a:r>
              <a:rPr lang="en-GB" sz="1600" dirty="0"/>
              <a:t>• </a:t>
            </a:r>
            <a:r>
              <a:rPr lang="en-GB" sz="1600" dirty="0" err="1"/>
              <a:t>rhwyddineb</a:t>
            </a:r>
            <a:r>
              <a:rPr lang="en-GB" sz="1600" dirty="0"/>
              <a:t> </a:t>
            </a:r>
          </a:p>
          <a:p>
            <a:pPr marL="0" indent="0">
              <a:buNone/>
            </a:pPr>
            <a:r>
              <a:rPr lang="en-GB" sz="1600" dirty="0"/>
              <a:t>• </a:t>
            </a:r>
            <a:r>
              <a:rPr lang="en-GB" sz="1600" dirty="0" err="1"/>
              <a:t>rhesymu</a:t>
            </a:r>
            <a:r>
              <a:rPr lang="en-GB" sz="1600" dirty="0"/>
              <a:t> </a:t>
            </a:r>
            <a:r>
              <a:rPr lang="en-GB" sz="1600" dirty="0" err="1"/>
              <a:t>rhesymegol</a:t>
            </a:r>
            <a:r>
              <a:rPr lang="en-GB" sz="1600" dirty="0"/>
              <a:t> </a:t>
            </a:r>
          </a:p>
          <a:p>
            <a:pPr marL="0" indent="0">
              <a:buNone/>
            </a:pPr>
            <a:r>
              <a:rPr lang="en-GB" sz="1600" dirty="0"/>
              <a:t>• </a:t>
            </a:r>
            <a:r>
              <a:rPr lang="en-GB" sz="1600" dirty="0" err="1"/>
              <a:t>cymhwysedd</a:t>
            </a:r>
            <a:r>
              <a:rPr lang="en-GB" sz="1600" dirty="0"/>
              <a:t> </a:t>
            </a:r>
            <a:r>
              <a:rPr lang="en-GB" sz="1600" dirty="0" err="1"/>
              <a:t>strategol</a:t>
            </a:r>
            <a:r>
              <a:rPr lang="en-GB" sz="1600" dirty="0"/>
              <a:t>. </a:t>
            </a:r>
          </a:p>
          <a:p>
            <a:pPr marL="0" indent="0">
              <a:buNone/>
            </a:pPr>
            <a:r>
              <a:rPr lang="en-GB" sz="1600" b="1" dirty="0"/>
              <a:t>Mae </a:t>
            </a:r>
            <a:r>
              <a:rPr lang="en-GB" sz="1600" b="1" dirty="0" err="1"/>
              <a:t>cynnwys</a:t>
            </a:r>
            <a:r>
              <a:rPr lang="en-GB" sz="1600" b="1" dirty="0"/>
              <a:t> </a:t>
            </a:r>
            <a:r>
              <a:rPr lang="en-GB" sz="1600" dirty="0"/>
              <a:t>y </a:t>
            </a:r>
            <a:r>
              <a:rPr lang="en-GB" sz="1600" dirty="0" err="1"/>
              <a:t>cymhwyster</a:t>
            </a:r>
            <a:r>
              <a:rPr lang="en-GB" sz="1600" dirty="0"/>
              <a:t> TGAU </a:t>
            </a:r>
            <a:r>
              <a:rPr lang="en-GB" sz="1600" dirty="0" err="1"/>
              <a:t>Mathemateg</a:t>
            </a:r>
            <a:r>
              <a:rPr lang="en-GB" sz="1600" dirty="0"/>
              <a:t> a </a:t>
            </a:r>
            <a:r>
              <a:rPr lang="en-GB" sz="1600" dirty="0" err="1"/>
              <a:t>Rhifedd</a:t>
            </a:r>
            <a:r>
              <a:rPr lang="en-GB" sz="1600" dirty="0"/>
              <a:t> (</a:t>
            </a:r>
            <a:r>
              <a:rPr lang="en-GB" sz="1600" dirty="0" err="1"/>
              <a:t>Dwyradd</a:t>
            </a:r>
            <a:r>
              <a:rPr lang="en-GB" sz="1600" dirty="0"/>
              <a:t>) yn </a:t>
            </a:r>
            <a:r>
              <a:rPr lang="en-GB" sz="1600" dirty="0" err="1"/>
              <a:t>seiliedig</a:t>
            </a:r>
            <a:r>
              <a:rPr lang="en-GB" sz="1600" dirty="0"/>
              <a:t> </a:t>
            </a:r>
            <a:r>
              <a:rPr lang="en-GB" sz="1600" dirty="0" err="1"/>
              <a:t>ar</a:t>
            </a:r>
            <a:r>
              <a:rPr lang="en-GB" sz="1600" dirty="0"/>
              <a:t> y </a:t>
            </a:r>
            <a:r>
              <a:rPr lang="en-GB" sz="1600" dirty="0" err="1"/>
              <a:t>cysyniadau</a:t>
            </a:r>
            <a:r>
              <a:rPr lang="en-GB" sz="1600" dirty="0"/>
              <a:t> </a:t>
            </a:r>
            <a:r>
              <a:rPr lang="en-GB" sz="1600" dirty="0" err="1"/>
              <a:t>mathemategol</a:t>
            </a:r>
            <a:r>
              <a:rPr lang="en-GB" sz="1600" dirty="0"/>
              <a:t> a </a:t>
            </a:r>
            <a:r>
              <a:rPr lang="en-GB" sz="1600" dirty="0" err="1"/>
              <a:t>rhifiadol</a:t>
            </a:r>
            <a:r>
              <a:rPr lang="en-GB" sz="1600" dirty="0"/>
              <a:t> </a:t>
            </a:r>
            <a:r>
              <a:rPr lang="en-GB" sz="1600" dirty="0" err="1"/>
              <a:t>canlynol</a:t>
            </a:r>
            <a:r>
              <a:rPr lang="en-GB" sz="1600" dirty="0"/>
              <a:t> </a:t>
            </a:r>
            <a:r>
              <a:rPr lang="en-GB" sz="1600" dirty="0" err="1"/>
              <a:t>sy'n</a:t>
            </a:r>
            <a:r>
              <a:rPr lang="en-GB" sz="1600" dirty="0"/>
              <a:t> </a:t>
            </a:r>
            <a:r>
              <a:rPr lang="en-GB" sz="1600" dirty="0" err="1"/>
              <a:t>ffurfio'r</a:t>
            </a:r>
            <a:r>
              <a:rPr lang="en-GB" sz="1600" dirty="0"/>
              <a:t> </a:t>
            </a:r>
            <a:r>
              <a:rPr lang="en-GB" sz="1600" b="1" dirty="0"/>
              <a:t>datganiadau o'r </a:t>
            </a:r>
            <a:r>
              <a:rPr lang="en-GB" sz="1600" b="1" dirty="0" err="1"/>
              <a:t>hyn</a:t>
            </a:r>
            <a:r>
              <a:rPr lang="en-GB" sz="1600" b="1" dirty="0"/>
              <a:t> </a:t>
            </a:r>
            <a:r>
              <a:rPr lang="en-GB" sz="1600" b="1" dirty="0" err="1"/>
              <a:t>sy'n</a:t>
            </a:r>
            <a:r>
              <a:rPr lang="en-GB" sz="1600" b="1" dirty="0"/>
              <a:t> </a:t>
            </a:r>
            <a:r>
              <a:rPr lang="en-GB" sz="1600" b="1" dirty="0" err="1"/>
              <a:t>bwysig</a:t>
            </a:r>
            <a:r>
              <a:rPr lang="en-GB" sz="1600" b="1" dirty="0"/>
              <a:t> </a:t>
            </a:r>
            <a:r>
              <a:rPr lang="en-GB" sz="1600" dirty="0"/>
              <a:t>yn y </a:t>
            </a:r>
            <a:r>
              <a:rPr lang="en-GB" sz="1600" dirty="0" err="1"/>
              <a:t>Cwricwlwm</a:t>
            </a:r>
            <a:r>
              <a:rPr lang="en-GB" sz="1600" dirty="0"/>
              <a:t> </a:t>
            </a:r>
            <a:r>
              <a:rPr lang="en-GB" sz="1600" dirty="0" err="1"/>
              <a:t>i</a:t>
            </a:r>
            <a:r>
              <a:rPr lang="en-GB" sz="1600" dirty="0"/>
              <a:t> </a:t>
            </a:r>
            <a:r>
              <a:rPr lang="en-GB" sz="1600" dirty="0" err="1"/>
              <a:t>Gymru</a:t>
            </a:r>
            <a:r>
              <a:rPr lang="en-GB" sz="1600" dirty="0"/>
              <a:t> </a:t>
            </a:r>
            <a:r>
              <a:rPr lang="en-GB" sz="1600" dirty="0" err="1"/>
              <a:t>ar</a:t>
            </a:r>
            <a:r>
              <a:rPr lang="en-GB" sz="1600" dirty="0"/>
              <a:t> </a:t>
            </a:r>
            <a:r>
              <a:rPr lang="en-GB" sz="1600" dirty="0" err="1"/>
              <a:t>gyfer</a:t>
            </a:r>
            <a:r>
              <a:rPr lang="en-GB" sz="1600" dirty="0"/>
              <a:t> y </a:t>
            </a:r>
            <a:r>
              <a:rPr lang="en-GB" sz="1600" dirty="0" err="1"/>
              <a:t>Maes</a:t>
            </a:r>
            <a:r>
              <a:rPr lang="en-GB" sz="1600" dirty="0"/>
              <a:t> </a:t>
            </a:r>
            <a:r>
              <a:rPr lang="en-GB" sz="1600" dirty="0" err="1"/>
              <a:t>Mathemateg</a:t>
            </a:r>
            <a:r>
              <a:rPr lang="en-GB" sz="1600" dirty="0"/>
              <a:t> a </a:t>
            </a:r>
            <a:r>
              <a:rPr lang="en-GB" sz="1600" dirty="0" err="1"/>
              <a:t>Rhifedd</a:t>
            </a:r>
            <a:r>
              <a:rPr lang="en-GB" sz="1600" dirty="0"/>
              <a:t>: </a:t>
            </a:r>
          </a:p>
          <a:p>
            <a:pPr marL="0" indent="0">
              <a:buNone/>
            </a:pPr>
            <a:r>
              <a:rPr lang="en-GB" sz="1600" dirty="0"/>
              <a:t>• </a:t>
            </a:r>
            <a:r>
              <a:rPr lang="en-GB" sz="1600" dirty="0" err="1"/>
              <a:t>rhif</a:t>
            </a:r>
            <a:r>
              <a:rPr lang="en-GB" sz="1600" dirty="0"/>
              <a:t> </a:t>
            </a:r>
          </a:p>
          <a:p>
            <a:pPr marL="0" indent="0">
              <a:buNone/>
            </a:pPr>
            <a:r>
              <a:rPr lang="en-GB" sz="1600" dirty="0"/>
              <a:t>• algebra </a:t>
            </a:r>
          </a:p>
          <a:p>
            <a:pPr marL="0" indent="0">
              <a:buNone/>
            </a:pPr>
            <a:r>
              <a:rPr lang="en-GB" sz="1600" dirty="0"/>
              <a:t>• </a:t>
            </a:r>
            <a:r>
              <a:rPr lang="en-GB" sz="1600" dirty="0" err="1"/>
              <a:t>geometreg</a:t>
            </a:r>
            <a:r>
              <a:rPr lang="en-GB" sz="1600" dirty="0"/>
              <a:t> a </a:t>
            </a:r>
            <a:r>
              <a:rPr lang="en-GB" sz="1600" dirty="0" err="1"/>
              <a:t>mesurau</a:t>
            </a:r>
            <a:r>
              <a:rPr lang="en-GB" sz="1600" dirty="0"/>
              <a:t> </a:t>
            </a:r>
          </a:p>
          <a:p>
            <a:pPr marL="0" indent="0">
              <a:buNone/>
            </a:pPr>
            <a:r>
              <a:rPr lang="en-GB" sz="1600" dirty="0"/>
              <a:t>• </a:t>
            </a:r>
            <a:r>
              <a:rPr lang="en-GB" sz="1600" dirty="0" err="1"/>
              <a:t>ystadegaeth</a:t>
            </a:r>
            <a:r>
              <a:rPr lang="en-GB" sz="1600" dirty="0"/>
              <a:t> a </a:t>
            </a:r>
            <a:r>
              <a:rPr lang="en-GB" sz="1600" dirty="0" err="1"/>
              <a:t>thebygolrwydd</a:t>
            </a:r>
            <a:endParaRPr lang="en-GB" sz="1600" dirty="0"/>
          </a:p>
        </p:txBody>
      </p:sp>
      <p:pic>
        <p:nvPicPr>
          <p:cNvPr id="4" name="Content Placeholder 4">
            <a:extLst>
              <a:ext uri="{FF2B5EF4-FFF2-40B4-BE49-F238E27FC236}">
                <a16:creationId xmlns:a16="http://schemas.microsoft.com/office/drawing/2014/main" id="{5DE10595-BEB5-4ECD-2809-BD4A5F8F882B}"/>
              </a:ext>
            </a:extLst>
          </p:cNvPr>
          <p:cNvPicPr>
            <a:picLocks noChangeAspect="1"/>
          </p:cNvPicPr>
          <p:nvPr/>
        </p:nvPicPr>
        <p:blipFill rotWithShape="1">
          <a:blip r:embed="rId4"/>
          <a:srcRect l="35857" t="16130" r="36326" b="25141"/>
          <a:stretch/>
        </p:blipFill>
        <p:spPr>
          <a:xfrm>
            <a:off x="10507185" y="4495190"/>
            <a:ext cx="1465408" cy="2062685"/>
          </a:xfrm>
          <a:prstGeom prst="rect">
            <a:avLst/>
          </a:prstGeom>
        </p:spPr>
      </p:pic>
    </p:spTree>
    <p:extLst>
      <p:ext uri="{BB962C8B-B14F-4D97-AF65-F5344CB8AC3E}">
        <p14:creationId xmlns:p14="http://schemas.microsoft.com/office/powerpoint/2010/main" val="2102379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 name="Graphic 6" descr="Head with Gears">
            <a:extLst>
              <a:ext uri="{FF2B5EF4-FFF2-40B4-BE49-F238E27FC236}">
                <a16:creationId xmlns:a16="http://schemas.microsoft.com/office/drawing/2014/main" id="{6DD1075F-D5F8-E172-7F1E-A3CAAABD5A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86720" y="2548281"/>
            <a:ext cx="3662018" cy="3662018"/>
          </a:xfrm>
          <a:prstGeom prst="rect">
            <a:avLst/>
          </a:prstGeom>
          <a:effectLst/>
        </p:spPr>
      </p:pic>
      <p:sp>
        <p:nvSpPr>
          <p:cNvPr id="6" name="Content Placeholder 2">
            <a:extLst>
              <a:ext uri="{FF2B5EF4-FFF2-40B4-BE49-F238E27FC236}">
                <a16:creationId xmlns:a16="http://schemas.microsoft.com/office/drawing/2014/main" id="{C6133B57-FC04-E244-8CFB-4E11D6644C4E}"/>
              </a:ext>
            </a:extLst>
          </p:cNvPr>
          <p:cNvSpPr>
            <a:spLocks noGrp="1"/>
          </p:cNvSpPr>
          <p:nvPr>
            <p:ph idx="1"/>
          </p:nvPr>
        </p:nvSpPr>
        <p:spPr>
          <a:xfrm>
            <a:off x="649287" y="2547938"/>
            <a:ext cx="6251575" cy="3988593"/>
          </a:xfrm>
        </p:spPr>
        <p:txBody>
          <a:bodyPr>
            <a:normAutofit/>
          </a:bodyPr>
          <a:lstStyle/>
          <a:p>
            <a:r>
              <a:rPr lang="en-GB" sz="2400" b="1" dirty="0"/>
              <a:t>AA1</a:t>
            </a:r>
            <a:r>
              <a:rPr lang="en-GB" sz="2400" dirty="0"/>
              <a:t> </a:t>
            </a:r>
            <a:r>
              <a:rPr lang="en-GB" sz="2400" dirty="0" err="1"/>
              <a:t>Galw</a:t>
            </a:r>
            <a:r>
              <a:rPr lang="en-GB" sz="2400" dirty="0"/>
              <a:t> </a:t>
            </a:r>
            <a:r>
              <a:rPr lang="en-GB" sz="2400" dirty="0" err="1"/>
              <a:t>i</a:t>
            </a:r>
            <a:r>
              <a:rPr lang="en-GB" sz="2400" dirty="0"/>
              <a:t> </a:t>
            </a:r>
            <a:r>
              <a:rPr lang="en-GB" sz="2400" dirty="0" err="1"/>
              <a:t>gof</a:t>
            </a:r>
            <a:r>
              <a:rPr lang="en-GB" sz="2400" dirty="0"/>
              <a:t> a </a:t>
            </a:r>
            <a:r>
              <a:rPr lang="en-GB" sz="2400" dirty="0" err="1"/>
              <a:t>defnyddio</a:t>
            </a:r>
            <a:r>
              <a:rPr lang="en-GB" sz="2400" dirty="0"/>
              <a:t> </a:t>
            </a:r>
            <a:r>
              <a:rPr lang="en-GB" sz="2400" dirty="0" err="1"/>
              <a:t>eu</a:t>
            </a:r>
            <a:r>
              <a:rPr lang="en-GB" sz="2400" dirty="0"/>
              <a:t> </a:t>
            </a:r>
            <a:r>
              <a:rPr lang="en-GB" sz="2400" dirty="0" err="1"/>
              <a:t>gwybodaeth</a:t>
            </a:r>
            <a:r>
              <a:rPr lang="en-GB" sz="2400" dirty="0"/>
              <a:t> o'r </a:t>
            </a:r>
            <a:r>
              <a:rPr lang="en-GB" sz="2400" dirty="0" err="1"/>
              <a:t>cynnwys</a:t>
            </a:r>
            <a:r>
              <a:rPr lang="en-GB" sz="2400" dirty="0"/>
              <a:t> </a:t>
            </a:r>
            <a:r>
              <a:rPr lang="en-GB" sz="2400" dirty="0" err="1"/>
              <a:t>penodedig</a:t>
            </a:r>
            <a:endParaRPr lang="en-GB" sz="2400" dirty="0"/>
          </a:p>
          <a:p>
            <a:r>
              <a:rPr lang="en-GB" sz="2400" b="1" dirty="0"/>
              <a:t>AA2</a:t>
            </a:r>
            <a:r>
              <a:rPr lang="en-GB" sz="2400" dirty="0"/>
              <a:t> Dewis a </a:t>
            </a:r>
            <a:r>
              <a:rPr lang="en-GB" sz="2400" dirty="0" err="1"/>
              <a:t>chymhwyso</a:t>
            </a:r>
            <a:r>
              <a:rPr lang="en-GB" sz="2400" dirty="0"/>
              <a:t> </a:t>
            </a:r>
            <a:r>
              <a:rPr lang="en-GB" sz="2400" dirty="0" err="1"/>
              <a:t>dulliau</a:t>
            </a:r>
            <a:r>
              <a:rPr lang="en-GB" sz="2400" dirty="0"/>
              <a:t> </a:t>
            </a:r>
            <a:r>
              <a:rPr lang="en-GB" sz="2400" dirty="0" err="1"/>
              <a:t>mathemategol</a:t>
            </a:r>
            <a:endParaRPr lang="en-GB" sz="2400" dirty="0"/>
          </a:p>
          <a:p>
            <a:r>
              <a:rPr lang="en-GB" sz="2400" b="1" dirty="0"/>
              <a:t>AA3</a:t>
            </a:r>
            <a:r>
              <a:rPr lang="en-GB" sz="2400" dirty="0"/>
              <a:t> </a:t>
            </a:r>
            <a:r>
              <a:rPr lang="en-GB" sz="2400" dirty="0" err="1"/>
              <a:t>Dangos</a:t>
            </a:r>
            <a:r>
              <a:rPr lang="en-GB" sz="2400" dirty="0"/>
              <a:t> </a:t>
            </a:r>
            <a:r>
              <a:rPr lang="en-GB" sz="2400" dirty="0" err="1"/>
              <a:t>cymhwysedd</a:t>
            </a:r>
            <a:r>
              <a:rPr lang="en-GB" sz="2400" dirty="0"/>
              <a:t> </a:t>
            </a:r>
            <a:r>
              <a:rPr lang="en-GB" sz="2400" dirty="0" err="1"/>
              <a:t>strategol</a:t>
            </a:r>
            <a:r>
              <a:rPr lang="en-GB" sz="2400" dirty="0"/>
              <a:t> </a:t>
            </a:r>
            <a:r>
              <a:rPr lang="en-GB" sz="2400" dirty="0" err="1"/>
              <a:t>drwy</a:t>
            </a:r>
            <a:r>
              <a:rPr lang="en-GB" sz="2400" dirty="0"/>
              <a:t> </a:t>
            </a:r>
            <a:r>
              <a:rPr lang="en-GB" sz="2400" dirty="0" err="1"/>
              <a:t>wneud</a:t>
            </a:r>
            <a:r>
              <a:rPr lang="en-GB" sz="2400" dirty="0"/>
              <a:t> </a:t>
            </a:r>
            <a:r>
              <a:rPr lang="en-GB" sz="2400" dirty="0" err="1"/>
              <a:t>cysylltiadau</a:t>
            </a:r>
            <a:r>
              <a:rPr lang="en-GB" sz="2400" dirty="0"/>
              <a:t> </a:t>
            </a:r>
            <a:r>
              <a:rPr lang="en-GB" sz="2400" dirty="0" err="1"/>
              <a:t>rhwng</a:t>
            </a:r>
            <a:r>
              <a:rPr lang="en-GB" sz="2400" dirty="0"/>
              <a:t> </a:t>
            </a:r>
            <a:r>
              <a:rPr lang="en-GB" sz="2400" dirty="0" err="1"/>
              <a:t>gwahanol</a:t>
            </a:r>
            <a:r>
              <a:rPr lang="en-GB" sz="2400" dirty="0"/>
              <a:t> </a:t>
            </a:r>
            <a:r>
              <a:rPr lang="en-GB" sz="2400" dirty="0" err="1"/>
              <a:t>agweddau</a:t>
            </a:r>
            <a:r>
              <a:rPr lang="en-GB" sz="2400" dirty="0"/>
              <a:t> </a:t>
            </a:r>
            <a:r>
              <a:rPr lang="en-GB" sz="2400" dirty="0" err="1"/>
              <a:t>ar</a:t>
            </a:r>
            <a:r>
              <a:rPr lang="en-GB" sz="2400" dirty="0"/>
              <a:t> </a:t>
            </a:r>
            <a:r>
              <a:rPr lang="en-GB" sz="2400" dirty="0" err="1"/>
              <a:t>fathemateg</a:t>
            </a:r>
            <a:r>
              <a:rPr lang="en-GB" sz="2400" dirty="0"/>
              <a:t> a </a:t>
            </a:r>
            <a:r>
              <a:rPr lang="en-GB" sz="2400" dirty="0" err="1"/>
              <a:t>defnyddio</a:t>
            </a:r>
            <a:r>
              <a:rPr lang="en-GB" sz="2400" dirty="0"/>
              <a:t> </a:t>
            </a:r>
            <a:r>
              <a:rPr lang="en-GB" sz="2400" dirty="0" err="1"/>
              <a:t>sgiliau</a:t>
            </a:r>
            <a:r>
              <a:rPr lang="en-GB" sz="2400" dirty="0"/>
              <a:t> </a:t>
            </a:r>
            <a:r>
              <a:rPr lang="en-GB" sz="2400" dirty="0" err="1"/>
              <a:t>mathemategol</a:t>
            </a:r>
            <a:r>
              <a:rPr lang="en-GB" sz="2400" dirty="0"/>
              <a:t> </a:t>
            </a:r>
            <a:r>
              <a:rPr lang="en-GB" sz="2400" dirty="0" err="1"/>
              <a:t>mewn</a:t>
            </a:r>
            <a:r>
              <a:rPr lang="en-GB" sz="2400" dirty="0"/>
              <a:t> </a:t>
            </a:r>
            <a:r>
              <a:rPr lang="en-GB" sz="2400" dirty="0" err="1"/>
              <a:t>cyddestunau</a:t>
            </a:r>
            <a:r>
              <a:rPr lang="en-GB" sz="2400" dirty="0"/>
              <a:t> </a:t>
            </a:r>
            <a:r>
              <a:rPr lang="en-GB" sz="2400" dirty="0" err="1"/>
              <a:t>anghyfarwydd</a:t>
            </a:r>
            <a:endParaRPr lang="en-GB" sz="2400" dirty="0"/>
          </a:p>
        </p:txBody>
      </p:sp>
      <p:sp>
        <p:nvSpPr>
          <p:cNvPr id="8" name="Title 1">
            <a:extLst>
              <a:ext uri="{FF2B5EF4-FFF2-40B4-BE49-F238E27FC236}">
                <a16:creationId xmlns:a16="http://schemas.microsoft.com/office/drawing/2014/main" id="{73AA5CE5-2E04-9E49-EB92-73824C5DAB73}"/>
              </a:ext>
            </a:extLst>
          </p:cNvPr>
          <p:cNvSpPr>
            <a:spLocks noGrp="1"/>
          </p:cNvSpPr>
          <p:nvPr>
            <p:ph type="title"/>
          </p:nvPr>
        </p:nvSpPr>
        <p:spPr>
          <a:xfrm>
            <a:off x="649288" y="628650"/>
            <a:ext cx="9251950" cy="1017588"/>
          </a:xfrm>
        </p:spPr>
        <p:txBody>
          <a:bodyPr/>
          <a:lstStyle/>
          <a:p>
            <a:r>
              <a:rPr lang="en-GB" dirty="0" err="1">
                <a:hlinkClick r:id="rId5"/>
              </a:rPr>
              <a:t>Amcanion</a:t>
            </a:r>
            <a:r>
              <a:rPr lang="en-GB" dirty="0">
                <a:hlinkClick r:id="rId5"/>
              </a:rPr>
              <a:t> </a:t>
            </a:r>
            <a:r>
              <a:rPr lang="en-GB" dirty="0" err="1">
                <a:hlinkClick r:id="rId5"/>
              </a:rPr>
              <a:t>asesu</a:t>
            </a:r>
            <a:endParaRPr lang="en-GB" dirty="0"/>
          </a:p>
        </p:txBody>
      </p:sp>
      <p:pic>
        <p:nvPicPr>
          <p:cNvPr id="17" name="Content Placeholder 4">
            <a:extLst>
              <a:ext uri="{FF2B5EF4-FFF2-40B4-BE49-F238E27FC236}">
                <a16:creationId xmlns:a16="http://schemas.microsoft.com/office/drawing/2014/main" id="{C4095AC2-B7E1-AFF1-9871-792140018C15}"/>
              </a:ext>
            </a:extLst>
          </p:cNvPr>
          <p:cNvPicPr>
            <a:picLocks noChangeAspect="1"/>
          </p:cNvPicPr>
          <p:nvPr/>
        </p:nvPicPr>
        <p:blipFill rotWithShape="1">
          <a:blip r:embed="rId6"/>
          <a:srcRect l="35857" t="16130" r="36326" b="25141"/>
          <a:stretch/>
        </p:blipFill>
        <p:spPr>
          <a:xfrm>
            <a:off x="10179523" y="223716"/>
            <a:ext cx="1211649" cy="1705498"/>
          </a:xfrm>
          <a:prstGeom prst="rect">
            <a:avLst/>
          </a:prstGeom>
        </p:spPr>
      </p:pic>
    </p:spTree>
    <p:extLst>
      <p:ext uri="{BB962C8B-B14F-4D97-AF65-F5344CB8AC3E}">
        <p14:creationId xmlns:p14="http://schemas.microsoft.com/office/powerpoint/2010/main" val="223051081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AA5CE5-2E04-9E49-EB92-73824C5DAB73}"/>
              </a:ext>
            </a:extLst>
          </p:cNvPr>
          <p:cNvSpPr>
            <a:spLocks noGrp="1"/>
          </p:cNvSpPr>
          <p:nvPr>
            <p:ph type="title"/>
          </p:nvPr>
        </p:nvSpPr>
        <p:spPr>
          <a:xfrm>
            <a:off x="648930" y="629267"/>
            <a:ext cx="9252154" cy="1016654"/>
          </a:xfrm>
        </p:spPr>
        <p:txBody>
          <a:bodyPr>
            <a:normAutofit/>
          </a:bodyPr>
          <a:lstStyle/>
          <a:p>
            <a:r>
              <a:rPr lang="en-GB">
                <a:solidFill>
                  <a:srgbClr val="EBEBEB"/>
                </a:solidFill>
                <a:hlinkClick r:id="rId3"/>
              </a:rPr>
              <a:t>Assessment Objectives</a:t>
            </a:r>
            <a:endParaRPr lang="en-GB">
              <a:solidFill>
                <a:srgbClr val="EBEBEB"/>
              </a:solidFill>
            </a:endParaRP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E3C27DEA-A6CF-7ACE-9EC9-13ADBF74A207}"/>
              </a:ext>
            </a:extLst>
          </p:cNvPr>
          <p:cNvSpPr>
            <a:spLocks noGrp="1"/>
          </p:cNvSpPr>
          <p:nvPr>
            <p:ph idx="1"/>
          </p:nvPr>
        </p:nvSpPr>
        <p:spPr>
          <a:xfrm>
            <a:off x="648931" y="2548281"/>
            <a:ext cx="6694844" cy="4223994"/>
          </a:xfrm>
        </p:spPr>
        <p:txBody>
          <a:bodyPr>
            <a:normAutofit fontScale="92500"/>
          </a:bodyPr>
          <a:lstStyle/>
          <a:p>
            <a:r>
              <a:rPr lang="en-GB" sz="2800" b="1" dirty="0"/>
              <a:t>AO1</a:t>
            </a:r>
            <a:r>
              <a:rPr lang="en-GB" sz="2800" dirty="0"/>
              <a:t> </a:t>
            </a:r>
            <a:r>
              <a:rPr lang="en-US" sz="2800" dirty="0"/>
              <a:t>Recall and use their knowledge of the prescribed content</a:t>
            </a:r>
            <a:endParaRPr lang="en-GB" sz="2800" dirty="0"/>
          </a:p>
          <a:p>
            <a:r>
              <a:rPr lang="en-GB" sz="2800" b="1" dirty="0"/>
              <a:t>AO2</a:t>
            </a:r>
            <a:r>
              <a:rPr lang="en-GB" sz="2800" dirty="0"/>
              <a:t> </a:t>
            </a:r>
            <a:r>
              <a:rPr lang="en-US" sz="2800" dirty="0"/>
              <a:t>Select and apply mathematical methods</a:t>
            </a:r>
            <a:endParaRPr lang="en-GB" sz="2800" dirty="0"/>
          </a:p>
          <a:p>
            <a:r>
              <a:rPr lang="en-GB" sz="2800" b="1" dirty="0"/>
              <a:t>AO3</a:t>
            </a:r>
            <a:r>
              <a:rPr lang="en-GB" sz="2800" dirty="0"/>
              <a:t> </a:t>
            </a:r>
            <a:r>
              <a:rPr lang="en-US" sz="2800" dirty="0"/>
              <a:t>Demonstrate strategic competence by making connections between different aspects of mathematics and using mathematical skills in unfamiliar contexts</a:t>
            </a:r>
            <a:endParaRPr lang="en-GB" sz="2800" dirty="0"/>
          </a:p>
        </p:txBody>
      </p:sp>
      <p:pic>
        <p:nvPicPr>
          <p:cNvPr id="7" name="Graphic 6" descr="Head with Gears">
            <a:extLst>
              <a:ext uri="{FF2B5EF4-FFF2-40B4-BE49-F238E27FC236}">
                <a16:creationId xmlns:a16="http://schemas.microsoft.com/office/drawing/2014/main" id="{6DD1075F-D5F8-E172-7F1E-A3CAAABD5A8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86720" y="2548281"/>
            <a:ext cx="3662018" cy="3662018"/>
          </a:xfrm>
          <a:prstGeom prst="rect">
            <a:avLst/>
          </a:prstGeom>
          <a:effectLst/>
        </p:spPr>
      </p:pic>
      <p:pic>
        <p:nvPicPr>
          <p:cNvPr id="4" name="Picture 3">
            <a:extLst>
              <a:ext uri="{FF2B5EF4-FFF2-40B4-BE49-F238E27FC236}">
                <a16:creationId xmlns:a16="http://schemas.microsoft.com/office/drawing/2014/main" id="{80179CFD-B9D4-1746-6CAA-8EC0D4CDF4E2}"/>
              </a:ext>
            </a:extLst>
          </p:cNvPr>
          <p:cNvPicPr>
            <a:picLocks noChangeAspect="1"/>
          </p:cNvPicPr>
          <p:nvPr/>
        </p:nvPicPr>
        <p:blipFill rotWithShape="1">
          <a:blip r:embed="rId6"/>
          <a:srcRect l="32060" t="15521" r="33426" b="10521"/>
          <a:stretch/>
        </p:blipFill>
        <p:spPr>
          <a:xfrm>
            <a:off x="9926831" y="92869"/>
            <a:ext cx="1433879" cy="2048399"/>
          </a:xfrm>
          <a:prstGeom prst="rect">
            <a:avLst/>
          </a:prstGeom>
        </p:spPr>
      </p:pic>
    </p:spTree>
    <p:extLst>
      <p:ext uri="{BB962C8B-B14F-4D97-AF65-F5344CB8AC3E}">
        <p14:creationId xmlns:p14="http://schemas.microsoft.com/office/powerpoint/2010/main" val="194527749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224cecc8-5b1a-4f4b-aa1d-4508502f11c0" xsi:nil="true"/>
    <lcf76f155ced4ddcb4097134ff3c332f xmlns="1684eeaa-63d5-4a8a-805f-2a73dd5a7c6a">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13" ma:contentTypeDescription="Create a new document." ma:contentTypeScope="" ma:versionID="523af318d6800906c15fdda32a295cc9">
  <xsd:schema xmlns:xsd="http://www.w3.org/2001/XMLSchema" xmlns:xs="http://www.w3.org/2001/XMLSchema" xmlns:p="http://schemas.microsoft.com/office/2006/metadata/properties" xmlns:ns2="1684eeaa-63d5-4a8a-805f-2a73dd5a7c6a" xmlns:ns3="224cecc8-5b1a-4f4b-aa1d-4508502f11c0" targetNamespace="http://schemas.microsoft.com/office/2006/metadata/properties" ma:root="true" ma:fieldsID="254ee38d20d4f90869f7232b40a786c6" ns2:_="" ns3:_="">
    <xsd:import namespace="1684eeaa-63d5-4a8a-805f-2a73dd5a7c6a"/>
    <xsd:import namespace="224cecc8-5b1a-4f4b-aa1d-4508502f11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ServiceLocatio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dexed="true" ma:internalName="MediaServiceLocatio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24cecc8-5b1a-4f4b-aa1d-4508502f11c0"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8f37bcc-5022-48dc-b82a-fa9465e67f58}" ma:internalName="TaxCatchAll" ma:showField="CatchAllData" ma:web="224cecc8-5b1a-4f4b-aa1d-4508502f11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7124A3-EC94-4AD3-9C73-F512FC220126}">
  <ds:schemaRefs>
    <ds:schemaRef ds:uri="http://schemas.microsoft.com/office/2006/metadata/properties"/>
    <ds:schemaRef ds:uri="http://schemas.microsoft.com/office/infopath/2007/PartnerControls"/>
    <ds:schemaRef ds:uri="224cecc8-5b1a-4f4b-aa1d-4508502f11c0"/>
    <ds:schemaRef ds:uri="1684eeaa-63d5-4a8a-805f-2a73dd5a7c6a"/>
  </ds:schemaRefs>
</ds:datastoreItem>
</file>

<file path=customXml/itemProps2.xml><?xml version="1.0" encoding="utf-8"?>
<ds:datastoreItem xmlns:ds="http://schemas.openxmlformats.org/officeDocument/2006/customXml" ds:itemID="{711755C6-B4F1-43C1-9EED-8BAD5F10B024}">
  <ds:schemaRefs>
    <ds:schemaRef ds:uri="http://schemas.microsoft.com/sharepoint/v3/contenttype/forms"/>
  </ds:schemaRefs>
</ds:datastoreItem>
</file>

<file path=customXml/itemProps3.xml><?xml version="1.0" encoding="utf-8"?>
<ds:datastoreItem xmlns:ds="http://schemas.openxmlformats.org/officeDocument/2006/customXml" ds:itemID="{EE9464BE-BFFE-4E31-844D-4C1A7D1573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224cecc8-5b1a-4f4b-aa1d-4508502f11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702</TotalTime>
  <Words>1386</Words>
  <Application>Microsoft Office PowerPoint</Application>
  <PresentationFormat>Widescreen</PresentationFormat>
  <Paragraphs>114</Paragraphs>
  <Slides>23</Slides>
  <Notes>14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Share/Rhannu</vt:lpstr>
      <vt:lpstr>2025</vt:lpstr>
      <vt:lpstr>TGAU Mathemateg a Rhifedd (Dwyradd) - Dysgu o 2025  GCSE Mathematics and Numeracy (Double Award) - Teaching from 2025   </vt:lpstr>
      <vt:lpstr> GCSE Mathematics and Numeracy (Double Award) - Teaching from 2025 - SUMMARY OF ASSESSMENT  </vt:lpstr>
      <vt:lpstr> TGAU Mathemateg a Rhifedd (Dwyradd) - Dysgu o 2025 - CRYNODEB O'R ASESU  </vt:lpstr>
      <vt:lpstr>PowerPoint Presentation</vt:lpstr>
      <vt:lpstr>PowerPoint Presentation</vt:lpstr>
      <vt:lpstr>Areas of content</vt:lpstr>
      <vt:lpstr>Meysydd cynnwys</vt:lpstr>
      <vt:lpstr>Amcanion asesu</vt:lpstr>
      <vt:lpstr>Assessment Objectives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Roberts</dc:creator>
  <cp:lastModifiedBy>Jessica Roberts</cp:lastModifiedBy>
  <cp:revision>2</cp:revision>
  <dcterms:created xsi:type="dcterms:W3CDTF">2023-10-05T15:39:44Z</dcterms:created>
  <dcterms:modified xsi:type="dcterms:W3CDTF">2024-10-11T14:41:13Z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ies>
</file>