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15"/>
  </p:notesMasterIdLst>
  <p:sldIdLst>
    <p:sldId id="256" r:id="rId2"/>
    <p:sldId id="257" r:id="rId3"/>
    <p:sldId id="258" r:id="rId4"/>
    <p:sldId id="259" r:id="rId5"/>
    <p:sldId id="269"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53" autoAdjust="0"/>
  </p:normalViewPr>
  <p:slideViewPr>
    <p:cSldViewPr>
      <p:cViewPr varScale="1">
        <p:scale>
          <a:sx n="73" d="100"/>
          <a:sy n="73" d="100"/>
        </p:scale>
        <p:origin x="56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F60FAE-A072-44EC-881E-C6420F88C551}"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9F671878-02BB-4C2A-8902-4A28A490EFE3}">
      <dgm:prSet/>
      <dgm:spPr/>
      <dgm:t>
        <a:bodyPr/>
        <a:lstStyle/>
        <a:p>
          <a:r>
            <a:rPr lang="en-US"/>
            <a:t>Introduction </a:t>
          </a:r>
        </a:p>
      </dgm:t>
    </dgm:pt>
    <dgm:pt modelId="{A2B515BD-AE0F-4802-8507-CE2C3A029B1B}" type="parTrans" cxnId="{414C2596-7871-4067-996B-469FBABC397E}">
      <dgm:prSet/>
      <dgm:spPr/>
      <dgm:t>
        <a:bodyPr/>
        <a:lstStyle/>
        <a:p>
          <a:endParaRPr lang="en-US"/>
        </a:p>
      </dgm:t>
    </dgm:pt>
    <dgm:pt modelId="{BA2F31E0-3166-4444-8D38-FFA1D04901D3}" type="sibTrans" cxnId="{414C2596-7871-4067-996B-469FBABC397E}">
      <dgm:prSet/>
      <dgm:spPr/>
      <dgm:t>
        <a:bodyPr/>
        <a:lstStyle/>
        <a:p>
          <a:endParaRPr lang="en-US"/>
        </a:p>
      </dgm:t>
    </dgm:pt>
    <dgm:pt modelId="{5EE454D0-9628-48A7-8B1C-92E485B5358C}">
      <dgm:prSet/>
      <dgm:spPr/>
      <dgm:t>
        <a:bodyPr/>
        <a:lstStyle/>
        <a:p>
          <a:r>
            <a:rPr lang="en-GB"/>
            <a:t>impact of the complex problem on employees and their organisations.	</a:t>
          </a:r>
          <a:endParaRPr lang="en-US"/>
        </a:p>
      </dgm:t>
    </dgm:pt>
    <dgm:pt modelId="{5A7B6857-3B38-4966-869B-F61BA63B70F0}" type="parTrans" cxnId="{48042F0D-BEED-47FC-9BD5-368AD22A8107}">
      <dgm:prSet/>
      <dgm:spPr/>
      <dgm:t>
        <a:bodyPr/>
        <a:lstStyle/>
        <a:p>
          <a:endParaRPr lang="en-US"/>
        </a:p>
      </dgm:t>
    </dgm:pt>
    <dgm:pt modelId="{52456951-3D9C-4CA4-94F6-5B14E37CC654}" type="sibTrans" cxnId="{48042F0D-BEED-47FC-9BD5-368AD22A8107}">
      <dgm:prSet/>
      <dgm:spPr/>
      <dgm:t>
        <a:bodyPr/>
        <a:lstStyle/>
        <a:p>
          <a:endParaRPr lang="en-US"/>
        </a:p>
      </dgm:t>
    </dgm:pt>
    <dgm:pt modelId="{4DD12B43-2D29-4948-AC8F-97CA954BC23F}">
      <dgm:prSet/>
      <dgm:spPr/>
      <dgm:t>
        <a:bodyPr/>
        <a:lstStyle/>
        <a:p>
          <a:r>
            <a:rPr lang="en-GB"/>
            <a:t>A PESTLE analysis</a:t>
          </a:r>
          <a:endParaRPr lang="en-US"/>
        </a:p>
      </dgm:t>
    </dgm:pt>
    <dgm:pt modelId="{6C48D98B-DB64-4C94-A9D7-2DB4AD2312A6}" type="parTrans" cxnId="{10E1CFA8-7888-40BC-95F7-984AB71191B3}">
      <dgm:prSet/>
      <dgm:spPr/>
      <dgm:t>
        <a:bodyPr/>
        <a:lstStyle/>
        <a:p>
          <a:endParaRPr lang="en-US"/>
        </a:p>
      </dgm:t>
    </dgm:pt>
    <dgm:pt modelId="{D628DA67-5C16-4BBC-B869-7A6C52C537B4}" type="sibTrans" cxnId="{10E1CFA8-7888-40BC-95F7-984AB71191B3}">
      <dgm:prSet/>
      <dgm:spPr/>
      <dgm:t>
        <a:bodyPr/>
        <a:lstStyle/>
        <a:p>
          <a:endParaRPr lang="en-US"/>
        </a:p>
      </dgm:t>
    </dgm:pt>
    <dgm:pt modelId="{11898051-E870-4951-A395-FD8173A90593}">
      <dgm:prSet/>
      <dgm:spPr/>
      <dgm:t>
        <a:bodyPr/>
        <a:lstStyle/>
        <a:p>
          <a:r>
            <a:rPr lang="en-GB"/>
            <a:t>cause-and-effect analysis</a:t>
          </a:r>
          <a:endParaRPr lang="en-US"/>
        </a:p>
      </dgm:t>
    </dgm:pt>
    <dgm:pt modelId="{E687E146-EAE3-459F-AE0B-794811DF13F1}" type="parTrans" cxnId="{7C148A17-F35A-48B6-8205-87F74F1BB872}">
      <dgm:prSet/>
      <dgm:spPr/>
      <dgm:t>
        <a:bodyPr/>
        <a:lstStyle/>
        <a:p>
          <a:endParaRPr lang="en-US"/>
        </a:p>
      </dgm:t>
    </dgm:pt>
    <dgm:pt modelId="{825C30B7-99DE-499F-B1FF-DC9B567A7D8B}" type="sibTrans" cxnId="{7C148A17-F35A-48B6-8205-87F74F1BB872}">
      <dgm:prSet/>
      <dgm:spPr/>
      <dgm:t>
        <a:bodyPr/>
        <a:lstStyle/>
        <a:p>
          <a:endParaRPr lang="en-US"/>
        </a:p>
      </dgm:t>
    </dgm:pt>
    <dgm:pt modelId="{6C2B269B-7618-41F0-87F5-EEEFD4B0AE86}">
      <dgm:prSet/>
      <dgm:spPr/>
      <dgm:t>
        <a:bodyPr/>
        <a:lstStyle/>
        <a:p>
          <a:r>
            <a:rPr lang="en-GB"/>
            <a:t>Fishbone Diagram</a:t>
          </a:r>
          <a:endParaRPr lang="en-US"/>
        </a:p>
      </dgm:t>
    </dgm:pt>
    <dgm:pt modelId="{1EB53E5C-FA33-4AEF-BDD3-8A367D8B1945}" type="parTrans" cxnId="{BEE3072F-98BB-4BFA-9F93-6437BBA785D3}">
      <dgm:prSet/>
      <dgm:spPr/>
      <dgm:t>
        <a:bodyPr/>
        <a:lstStyle/>
        <a:p>
          <a:endParaRPr lang="en-US"/>
        </a:p>
      </dgm:t>
    </dgm:pt>
    <dgm:pt modelId="{C55391DB-6C0F-4204-9D59-ABD384DD0CEB}" type="sibTrans" cxnId="{BEE3072F-98BB-4BFA-9F93-6437BBA785D3}">
      <dgm:prSet/>
      <dgm:spPr/>
      <dgm:t>
        <a:bodyPr/>
        <a:lstStyle/>
        <a:p>
          <a:endParaRPr lang="en-US"/>
        </a:p>
      </dgm:t>
    </dgm:pt>
    <dgm:pt modelId="{F2DAAA08-B3FA-481B-8991-E2E5774D9686}">
      <dgm:prSet/>
      <dgm:spPr/>
      <dgm:t>
        <a:bodyPr/>
        <a:lstStyle/>
        <a:p>
          <a:r>
            <a:rPr lang="en-GB"/>
            <a:t>solutions to absenteeism</a:t>
          </a:r>
          <a:endParaRPr lang="en-US"/>
        </a:p>
      </dgm:t>
    </dgm:pt>
    <dgm:pt modelId="{4D872ACB-014B-4573-8341-FE135CA10C1E}" type="parTrans" cxnId="{0632BAAC-A4A3-4EA8-955E-75F5BE330ED3}">
      <dgm:prSet/>
      <dgm:spPr/>
      <dgm:t>
        <a:bodyPr/>
        <a:lstStyle/>
        <a:p>
          <a:endParaRPr lang="en-US"/>
        </a:p>
      </dgm:t>
    </dgm:pt>
    <dgm:pt modelId="{49B32EDA-65C0-4B07-9801-B562AA9DA8DF}" type="sibTrans" cxnId="{0632BAAC-A4A3-4EA8-955E-75F5BE330ED3}">
      <dgm:prSet/>
      <dgm:spPr/>
      <dgm:t>
        <a:bodyPr/>
        <a:lstStyle/>
        <a:p>
          <a:endParaRPr lang="en-US"/>
        </a:p>
      </dgm:t>
    </dgm:pt>
    <dgm:pt modelId="{E05959B4-F914-4425-8B58-0978A0DD4DEA}">
      <dgm:prSet/>
      <dgm:spPr/>
      <dgm:t>
        <a:bodyPr/>
        <a:lstStyle/>
        <a:p>
          <a:r>
            <a:rPr lang="en-GB"/>
            <a:t>Implementation plan </a:t>
          </a:r>
          <a:endParaRPr lang="en-US"/>
        </a:p>
      </dgm:t>
    </dgm:pt>
    <dgm:pt modelId="{BEF1F9F0-28C1-4406-9F30-37A464EC57DD}" type="parTrans" cxnId="{D2BA6454-3044-4CCC-A1D1-EE7A97B8D717}">
      <dgm:prSet/>
      <dgm:spPr/>
      <dgm:t>
        <a:bodyPr/>
        <a:lstStyle/>
        <a:p>
          <a:endParaRPr lang="en-US"/>
        </a:p>
      </dgm:t>
    </dgm:pt>
    <dgm:pt modelId="{7817A66B-7695-4E7C-A32F-D1C029CFD65B}" type="sibTrans" cxnId="{D2BA6454-3044-4CCC-A1D1-EE7A97B8D717}">
      <dgm:prSet/>
      <dgm:spPr/>
      <dgm:t>
        <a:bodyPr/>
        <a:lstStyle/>
        <a:p>
          <a:endParaRPr lang="en-US"/>
        </a:p>
      </dgm:t>
    </dgm:pt>
    <dgm:pt modelId="{F80A8EAB-EAD9-4406-8AEE-858FA377AAC0}">
      <dgm:prSet/>
      <dgm:spPr/>
      <dgm:t>
        <a:bodyPr/>
        <a:lstStyle/>
        <a:p>
          <a:r>
            <a:rPr lang="en-GB"/>
            <a:t>measuring effectiveness of decision</a:t>
          </a:r>
          <a:endParaRPr lang="en-US"/>
        </a:p>
      </dgm:t>
    </dgm:pt>
    <dgm:pt modelId="{0F61D8DC-8380-4798-BB40-728271516E7B}" type="parTrans" cxnId="{860F098E-A960-48A9-8C40-41830F5E0A14}">
      <dgm:prSet/>
      <dgm:spPr/>
      <dgm:t>
        <a:bodyPr/>
        <a:lstStyle/>
        <a:p>
          <a:endParaRPr lang="en-US"/>
        </a:p>
      </dgm:t>
    </dgm:pt>
    <dgm:pt modelId="{CE769268-B57C-43F1-875A-D495D024C592}" type="sibTrans" cxnId="{860F098E-A960-48A9-8C40-41830F5E0A14}">
      <dgm:prSet/>
      <dgm:spPr/>
      <dgm:t>
        <a:bodyPr/>
        <a:lstStyle/>
        <a:p>
          <a:endParaRPr lang="en-US"/>
        </a:p>
      </dgm:t>
    </dgm:pt>
    <dgm:pt modelId="{630304AD-1B6D-41CE-BD56-CC1B2CF2E376}">
      <dgm:prSet/>
      <dgm:spPr/>
      <dgm:t>
        <a:bodyPr/>
        <a:lstStyle/>
        <a:p>
          <a:r>
            <a:rPr lang="en-GB"/>
            <a:t>Conclusion</a:t>
          </a:r>
          <a:endParaRPr lang="en-US"/>
        </a:p>
      </dgm:t>
    </dgm:pt>
    <dgm:pt modelId="{B86F9453-950F-4EC9-B8DB-E524A930E7AB}" type="parTrans" cxnId="{94A75F8E-8E87-477E-B6EA-1E324F8BD054}">
      <dgm:prSet/>
      <dgm:spPr/>
      <dgm:t>
        <a:bodyPr/>
        <a:lstStyle/>
        <a:p>
          <a:endParaRPr lang="en-US"/>
        </a:p>
      </dgm:t>
    </dgm:pt>
    <dgm:pt modelId="{D89A87B4-7C3B-434D-AF00-6717898C56A8}" type="sibTrans" cxnId="{94A75F8E-8E87-477E-B6EA-1E324F8BD054}">
      <dgm:prSet/>
      <dgm:spPr/>
      <dgm:t>
        <a:bodyPr/>
        <a:lstStyle/>
        <a:p>
          <a:endParaRPr lang="en-US"/>
        </a:p>
      </dgm:t>
    </dgm:pt>
    <dgm:pt modelId="{AA2B14C8-31F2-4D13-9D2D-94FF16BCBD52}">
      <dgm:prSet/>
      <dgm:spPr/>
      <dgm:t>
        <a:bodyPr/>
        <a:lstStyle/>
        <a:p>
          <a:r>
            <a:rPr lang="en-GB"/>
            <a:t>Refernces </a:t>
          </a:r>
          <a:endParaRPr lang="en-US"/>
        </a:p>
      </dgm:t>
    </dgm:pt>
    <dgm:pt modelId="{DFF4EE10-A442-46FD-8C59-B6651D998CD7}" type="parTrans" cxnId="{F348F3D3-7D2B-4020-8788-9E227913DFB5}">
      <dgm:prSet/>
      <dgm:spPr/>
      <dgm:t>
        <a:bodyPr/>
        <a:lstStyle/>
        <a:p>
          <a:endParaRPr lang="en-US"/>
        </a:p>
      </dgm:t>
    </dgm:pt>
    <dgm:pt modelId="{AC6C073A-F4C9-42EC-B6A0-1A45FCC172B3}" type="sibTrans" cxnId="{F348F3D3-7D2B-4020-8788-9E227913DFB5}">
      <dgm:prSet/>
      <dgm:spPr/>
      <dgm:t>
        <a:bodyPr/>
        <a:lstStyle/>
        <a:p>
          <a:endParaRPr lang="en-US"/>
        </a:p>
      </dgm:t>
    </dgm:pt>
    <dgm:pt modelId="{9B64D429-D728-4730-A6E2-B9C4EBE04C3F}" type="pres">
      <dgm:prSet presAssocID="{C4F60FAE-A072-44EC-881E-C6420F88C551}" presName="vert0" presStyleCnt="0">
        <dgm:presLayoutVars>
          <dgm:dir/>
          <dgm:animOne val="branch"/>
          <dgm:animLvl val="lvl"/>
        </dgm:presLayoutVars>
      </dgm:prSet>
      <dgm:spPr/>
    </dgm:pt>
    <dgm:pt modelId="{C3B2F8D8-0986-41E5-887C-35DFE6D9A148}" type="pres">
      <dgm:prSet presAssocID="{9F671878-02BB-4C2A-8902-4A28A490EFE3}" presName="thickLine" presStyleLbl="alignNode1" presStyleIdx="0" presStyleCnt="10"/>
      <dgm:spPr/>
    </dgm:pt>
    <dgm:pt modelId="{464033F3-1EE3-470E-83A3-93B1835CF337}" type="pres">
      <dgm:prSet presAssocID="{9F671878-02BB-4C2A-8902-4A28A490EFE3}" presName="horz1" presStyleCnt="0"/>
      <dgm:spPr/>
    </dgm:pt>
    <dgm:pt modelId="{A3E3F365-9AF7-4672-B12C-CEEF6A1339E4}" type="pres">
      <dgm:prSet presAssocID="{9F671878-02BB-4C2A-8902-4A28A490EFE3}" presName="tx1" presStyleLbl="revTx" presStyleIdx="0" presStyleCnt="10"/>
      <dgm:spPr/>
    </dgm:pt>
    <dgm:pt modelId="{20AA25A4-7169-4EED-9E3B-55026683573D}" type="pres">
      <dgm:prSet presAssocID="{9F671878-02BB-4C2A-8902-4A28A490EFE3}" presName="vert1" presStyleCnt="0"/>
      <dgm:spPr/>
    </dgm:pt>
    <dgm:pt modelId="{00F65F22-CC98-4A69-B424-4AEC18BD6103}" type="pres">
      <dgm:prSet presAssocID="{5EE454D0-9628-48A7-8B1C-92E485B5358C}" presName="thickLine" presStyleLbl="alignNode1" presStyleIdx="1" presStyleCnt="10"/>
      <dgm:spPr/>
    </dgm:pt>
    <dgm:pt modelId="{217E944B-EE72-49E9-8C59-6A6CFBDE6C23}" type="pres">
      <dgm:prSet presAssocID="{5EE454D0-9628-48A7-8B1C-92E485B5358C}" presName="horz1" presStyleCnt="0"/>
      <dgm:spPr/>
    </dgm:pt>
    <dgm:pt modelId="{91AC14A2-B8E5-44C5-9B2D-89C1172FE272}" type="pres">
      <dgm:prSet presAssocID="{5EE454D0-9628-48A7-8B1C-92E485B5358C}" presName="tx1" presStyleLbl="revTx" presStyleIdx="1" presStyleCnt="10"/>
      <dgm:spPr/>
    </dgm:pt>
    <dgm:pt modelId="{9EFBEDDE-91BE-4913-97CE-08BD0B98FFA9}" type="pres">
      <dgm:prSet presAssocID="{5EE454D0-9628-48A7-8B1C-92E485B5358C}" presName="vert1" presStyleCnt="0"/>
      <dgm:spPr/>
    </dgm:pt>
    <dgm:pt modelId="{FD2AC4D1-BD56-428F-A180-669CF225C095}" type="pres">
      <dgm:prSet presAssocID="{4DD12B43-2D29-4948-AC8F-97CA954BC23F}" presName="thickLine" presStyleLbl="alignNode1" presStyleIdx="2" presStyleCnt="10"/>
      <dgm:spPr/>
    </dgm:pt>
    <dgm:pt modelId="{698B08EC-0AC0-4D6D-B38A-4187E6045477}" type="pres">
      <dgm:prSet presAssocID="{4DD12B43-2D29-4948-AC8F-97CA954BC23F}" presName="horz1" presStyleCnt="0"/>
      <dgm:spPr/>
    </dgm:pt>
    <dgm:pt modelId="{389A0FB4-85C6-49BA-8DD2-24965B3C3816}" type="pres">
      <dgm:prSet presAssocID="{4DD12B43-2D29-4948-AC8F-97CA954BC23F}" presName="tx1" presStyleLbl="revTx" presStyleIdx="2" presStyleCnt="10"/>
      <dgm:spPr/>
    </dgm:pt>
    <dgm:pt modelId="{BE3A609A-F783-491E-8BFF-4EE53851483C}" type="pres">
      <dgm:prSet presAssocID="{4DD12B43-2D29-4948-AC8F-97CA954BC23F}" presName="vert1" presStyleCnt="0"/>
      <dgm:spPr/>
    </dgm:pt>
    <dgm:pt modelId="{FCD8CA11-F7D1-46CA-8028-DE2FEA7A78F3}" type="pres">
      <dgm:prSet presAssocID="{11898051-E870-4951-A395-FD8173A90593}" presName="thickLine" presStyleLbl="alignNode1" presStyleIdx="3" presStyleCnt="10"/>
      <dgm:spPr/>
    </dgm:pt>
    <dgm:pt modelId="{37F6521D-00C3-43CC-A58C-B5A44798158E}" type="pres">
      <dgm:prSet presAssocID="{11898051-E870-4951-A395-FD8173A90593}" presName="horz1" presStyleCnt="0"/>
      <dgm:spPr/>
    </dgm:pt>
    <dgm:pt modelId="{69C096FA-6C46-4B53-850D-3091688A8F22}" type="pres">
      <dgm:prSet presAssocID="{11898051-E870-4951-A395-FD8173A90593}" presName="tx1" presStyleLbl="revTx" presStyleIdx="3" presStyleCnt="10"/>
      <dgm:spPr/>
    </dgm:pt>
    <dgm:pt modelId="{16CB68D5-1678-4DD1-A09C-918C73646E0F}" type="pres">
      <dgm:prSet presAssocID="{11898051-E870-4951-A395-FD8173A90593}" presName="vert1" presStyleCnt="0"/>
      <dgm:spPr/>
    </dgm:pt>
    <dgm:pt modelId="{DEF1369C-0686-446F-8CA4-7D1BE8F193BE}" type="pres">
      <dgm:prSet presAssocID="{6C2B269B-7618-41F0-87F5-EEEFD4B0AE86}" presName="thickLine" presStyleLbl="alignNode1" presStyleIdx="4" presStyleCnt="10"/>
      <dgm:spPr/>
    </dgm:pt>
    <dgm:pt modelId="{808903FE-08D5-4DDC-9228-2C4238316202}" type="pres">
      <dgm:prSet presAssocID="{6C2B269B-7618-41F0-87F5-EEEFD4B0AE86}" presName="horz1" presStyleCnt="0"/>
      <dgm:spPr/>
    </dgm:pt>
    <dgm:pt modelId="{B21D3D2F-EACC-474A-8704-ABC0871E6B04}" type="pres">
      <dgm:prSet presAssocID="{6C2B269B-7618-41F0-87F5-EEEFD4B0AE86}" presName="tx1" presStyleLbl="revTx" presStyleIdx="4" presStyleCnt="10"/>
      <dgm:spPr/>
    </dgm:pt>
    <dgm:pt modelId="{579A9F74-EB07-4B14-BE5D-AC8CDB618F51}" type="pres">
      <dgm:prSet presAssocID="{6C2B269B-7618-41F0-87F5-EEEFD4B0AE86}" presName="vert1" presStyleCnt="0"/>
      <dgm:spPr/>
    </dgm:pt>
    <dgm:pt modelId="{36478D22-57B6-46C9-A09D-CDAABDE64060}" type="pres">
      <dgm:prSet presAssocID="{F2DAAA08-B3FA-481B-8991-E2E5774D9686}" presName="thickLine" presStyleLbl="alignNode1" presStyleIdx="5" presStyleCnt="10"/>
      <dgm:spPr/>
    </dgm:pt>
    <dgm:pt modelId="{C435DBB1-7610-40E1-89BB-877BF426978B}" type="pres">
      <dgm:prSet presAssocID="{F2DAAA08-B3FA-481B-8991-E2E5774D9686}" presName="horz1" presStyleCnt="0"/>
      <dgm:spPr/>
    </dgm:pt>
    <dgm:pt modelId="{A119E1DC-9609-4C11-A013-0801D809DE54}" type="pres">
      <dgm:prSet presAssocID="{F2DAAA08-B3FA-481B-8991-E2E5774D9686}" presName="tx1" presStyleLbl="revTx" presStyleIdx="5" presStyleCnt="10"/>
      <dgm:spPr/>
    </dgm:pt>
    <dgm:pt modelId="{A8E20112-2936-45B8-88DE-82867755871B}" type="pres">
      <dgm:prSet presAssocID="{F2DAAA08-B3FA-481B-8991-E2E5774D9686}" presName="vert1" presStyleCnt="0"/>
      <dgm:spPr/>
    </dgm:pt>
    <dgm:pt modelId="{722C8AB5-711A-400E-9BF5-D63D6B3C9A31}" type="pres">
      <dgm:prSet presAssocID="{E05959B4-F914-4425-8B58-0978A0DD4DEA}" presName="thickLine" presStyleLbl="alignNode1" presStyleIdx="6" presStyleCnt="10"/>
      <dgm:spPr/>
    </dgm:pt>
    <dgm:pt modelId="{4441DFA1-3828-45DE-82AE-239C755A4F59}" type="pres">
      <dgm:prSet presAssocID="{E05959B4-F914-4425-8B58-0978A0DD4DEA}" presName="horz1" presStyleCnt="0"/>
      <dgm:spPr/>
    </dgm:pt>
    <dgm:pt modelId="{C9F42CE2-3E52-47CE-82CC-8B5563C0E0A6}" type="pres">
      <dgm:prSet presAssocID="{E05959B4-F914-4425-8B58-0978A0DD4DEA}" presName="tx1" presStyleLbl="revTx" presStyleIdx="6" presStyleCnt="10"/>
      <dgm:spPr/>
    </dgm:pt>
    <dgm:pt modelId="{6A642548-08C4-4A04-9F82-7E7EA00E3C46}" type="pres">
      <dgm:prSet presAssocID="{E05959B4-F914-4425-8B58-0978A0DD4DEA}" presName="vert1" presStyleCnt="0"/>
      <dgm:spPr/>
    </dgm:pt>
    <dgm:pt modelId="{590F1D40-65D8-400B-9DBA-E7D61A334A47}" type="pres">
      <dgm:prSet presAssocID="{F80A8EAB-EAD9-4406-8AEE-858FA377AAC0}" presName="thickLine" presStyleLbl="alignNode1" presStyleIdx="7" presStyleCnt="10"/>
      <dgm:spPr/>
    </dgm:pt>
    <dgm:pt modelId="{9F5B7C43-6DBE-41D2-B51F-B88784744F47}" type="pres">
      <dgm:prSet presAssocID="{F80A8EAB-EAD9-4406-8AEE-858FA377AAC0}" presName="horz1" presStyleCnt="0"/>
      <dgm:spPr/>
    </dgm:pt>
    <dgm:pt modelId="{3F67C3A1-D607-4076-B92B-8FC9B5BD6C6B}" type="pres">
      <dgm:prSet presAssocID="{F80A8EAB-EAD9-4406-8AEE-858FA377AAC0}" presName="tx1" presStyleLbl="revTx" presStyleIdx="7" presStyleCnt="10"/>
      <dgm:spPr/>
    </dgm:pt>
    <dgm:pt modelId="{8F55E30F-D324-49FC-80E2-93C419315F74}" type="pres">
      <dgm:prSet presAssocID="{F80A8EAB-EAD9-4406-8AEE-858FA377AAC0}" presName="vert1" presStyleCnt="0"/>
      <dgm:spPr/>
    </dgm:pt>
    <dgm:pt modelId="{4CE7B6F9-85D0-4CDC-AE5F-7CBDBEEF3F05}" type="pres">
      <dgm:prSet presAssocID="{630304AD-1B6D-41CE-BD56-CC1B2CF2E376}" presName="thickLine" presStyleLbl="alignNode1" presStyleIdx="8" presStyleCnt="10"/>
      <dgm:spPr/>
    </dgm:pt>
    <dgm:pt modelId="{D77DEB67-21F6-4775-99FD-3246ED5FD492}" type="pres">
      <dgm:prSet presAssocID="{630304AD-1B6D-41CE-BD56-CC1B2CF2E376}" presName="horz1" presStyleCnt="0"/>
      <dgm:spPr/>
    </dgm:pt>
    <dgm:pt modelId="{77C6F9EC-3801-49CF-AB15-B3CEA229A490}" type="pres">
      <dgm:prSet presAssocID="{630304AD-1B6D-41CE-BD56-CC1B2CF2E376}" presName="tx1" presStyleLbl="revTx" presStyleIdx="8" presStyleCnt="10"/>
      <dgm:spPr/>
    </dgm:pt>
    <dgm:pt modelId="{78B8370E-16CE-4DFD-82F9-C425E87DA91D}" type="pres">
      <dgm:prSet presAssocID="{630304AD-1B6D-41CE-BD56-CC1B2CF2E376}" presName="vert1" presStyleCnt="0"/>
      <dgm:spPr/>
    </dgm:pt>
    <dgm:pt modelId="{B57FB5E7-F793-4CB2-BE7D-AA001BAE2797}" type="pres">
      <dgm:prSet presAssocID="{AA2B14C8-31F2-4D13-9D2D-94FF16BCBD52}" presName="thickLine" presStyleLbl="alignNode1" presStyleIdx="9" presStyleCnt="10"/>
      <dgm:spPr/>
    </dgm:pt>
    <dgm:pt modelId="{53CF0D7D-346A-4D8F-B60B-C22D8A7851EB}" type="pres">
      <dgm:prSet presAssocID="{AA2B14C8-31F2-4D13-9D2D-94FF16BCBD52}" presName="horz1" presStyleCnt="0"/>
      <dgm:spPr/>
    </dgm:pt>
    <dgm:pt modelId="{EB922BDB-4229-4124-9446-90E728A1D8F5}" type="pres">
      <dgm:prSet presAssocID="{AA2B14C8-31F2-4D13-9D2D-94FF16BCBD52}" presName="tx1" presStyleLbl="revTx" presStyleIdx="9" presStyleCnt="10"/>
      <dgm:spPr/>
    </dgm:pt>
    <dgm:pt modelId="{CD036135-314A-4FB6-A095-33362779C16D}" type="pres">
      <dgm:prSet presAssocID="{AA2B14C8-31F2-4D13-9D2D-94FF16BCBD52}" presName="vert1" presStyleCnt="0"/>
      <dgm:spPr/>
    </dgm:pt>
  </dgm:ptLst>
  <dgm:cxnLst>
    <dgm:cxn modelId="{48042F0D-BEED-47FC-9BD5-368AD22A8107}" srcId="{C4F60FAE-A072-44EC-881E-C6420F88C551}" destId="{5EE454D0-9628-48A7-8B1C-92E485B5358C}" srcOrd="1" destOrd="0" parTransId="{5A7B6857-3B38-4966-869B-F61BA63B70F0}" sibTransId="{52456951-3D9C-4CA4-94F6-5B14E37CC654}"/>
    <dgm:cxn modelId="{7C148A17-F35A-48B6-8205-87F74F1BB872}" srcId="{C4F60FAE-A072-44EC-881E-C6420F88C551}" destId="{11898051-E870-4951-A395-FD8173A90593}" srcOrd="3" destOrd="0" parTransId="{E687E146-EAE3-459F-AE0B-794811DF13F1}" sibTransId="{825C30B7-99DE-499F-B1FF-DC9B567A7D8B}"/>
    <dgm:cxn modelId="{BEE3072F-98BB-4BFA-9F93-6437BBA785D3}" srcId="{C4F60FAE-A072-44EC-881E-C6420F88C551}" destId="{6C2B269B-7618-41F0-87F5-EEEFD4B0AE86}" srcOrd="4" destOrd="0" parTransId="{1EB53E5C-FA33-4AEF-BDD3-8A367D8B1945}" sibTransId="{C55391DB-6C0F-4204-9D59-ABD384DD0CEB}"/>
    <dgm:cxn modelId="{96305839-4D73-483F-8BD5-A71964A93124}" type="presOf" srcId="{F80A8EAB-EAD9-4406-8AEE-858FA377AAC0}" destId="{3F67C3A1-D607-4076-B92B-8FC9B5BD6C6B}" srcOrd="0" destOrd="0" presId="urn:microsoft.com/office/officeart/2008/layout/LinedList"/>
    <dgm:cxn modelId="{D2BA6454-3044-4CCC-A1D1-EE7A97B8D717}" srcId="{C4F60FAE-A072-44EC-881E-C6420F88C551}" destId="{E05959B4-F914-4425-8B58-0978A0DD4DEA}" srcOrd="6" destOrd="0" parTransId="{BEF1F9F0-28C1-4406-9F30-37A464EC57DD}" sibTransId="{7817A66B-7695-4E7C-A32F-D1C029CFD65B}"/>
    <dgm:cxn modelId="{39D78F88-9388-4744-8F46-CC1763027D67}" type="presOf" srcId="{6C2B269B-7618-41F0-87F5-EEEFD4B0AE86}" destId="{B21D3D2F-EACC-474A-8704-ABC0871E6B04}" srcOrd="0" destOrd="0" presId="urn:microsoft.com/office/officeart/2008/layout/LinedList"/>
    <dgm:cxn modelId="{860F098E-A960-48A9-8C40-41830F5E0A14}" srcId="{C4F60FAE-A072-44EC-881E-C6420F88C551}" destId="{F80A8EAB-EAD9-4406-8AEE-858FA377AAC0}" srcOrd="7" destOrd="0" parTransId="{0F61D8DC-8380-4798-BB40-728271516E7B}" sibTransId="{CE769268-B57C-43F1-875A-D495D024C592}"/>
    <dgm:cxn modelId="{94A75F8E-8E87-477E-B6EA-1E324F8BD054}" srcId="{C4F60FAE-A072-44EC-881E-C6420F88C551}" destId="{630304AD-1B6D-41CE-BD56-CC1B2CF2E376}" srcOrd="8" destOrd="0" parTransId="{B86F9453-950F-4EC9-B8DB-E524A930E7AB}" sibTransId="{D89A87B4-7C3B-434D-AF00-6717898C56A8}"/>
    <dgm:cxn modelId="{414C2596-7871-4067-996B-469FBABC397E}" srcId="{C4F60FAE-A072-44EC-881E-C6420F88C551}" destId="{9F671878-02BB-4C2A-8902-4A28A490EFE3}" srcOrd="0" destOrd="0" parTransId="{A2B515BD-AE0F-4802-8507-CE2C3A029B1B}" sibTransId="{BA2F31E0-3166-4444-8D38-FFA1D04901D3}"/>
    <dgm:cxn modelId="{10E1CFA8-7888-40BC-95F7-984AB71191B3}" srcId="{C4F60FAE-A072-44EC-881E-C6420F88C551}" destId="{4DD12B43-2D29-4948-AC8F-97CA954BC23F}" srcOrd="2" destOrd="0" parTransId="{6C48D98B-DB64-4C94-A9D7-2DB4AD2312A6}" sibTransId="{D628DA67-5C16-4BBC-B869-7A6C52C537B4}"/>
    <dgm:cxn modelId="{123FC3AA-2BFE-4017-A9CC-31E082DDC9C1}" type="presOf" srcId="{AA2B14C8-31F2-4D13-9D2D-94FF16BCBD52}" destId="{EB922BDB-4229-4124-9446-90E728A1D8F5}" srcOrd="0" destOrd="0" presId="urn:microsoft.com/office/officeart/2008/layout/LinedList"/>
    <dgm:cxn modelId="{0632BAAC-A4A3-4EA8-955E-75F5BE330ED3}" srcId="{C4F60FAE-A072-44EC-881E-C6420F88C551}" destId="{F2DAAA08-B3FA-481B-8991-E2E5774D9686}" srcOrd="5" destOrd="0" parTransId="{4D872ACB-014B-4573-8341-FE135CA10C1E}" sibTransId="{49B32EDA-65C0-4B07-9801-B562AA9DA8DF}"/>
    <dgm:cxn modelId="{EE7D6DB4-F014-43E7-A408-F8A6E4A4E629}" type="presOf" srcId="{5EE454D0-9628-48A7-8B1C-92E485B5358C}" destId="{91AC14A2-B8E5-44C5-9B2D-89C1172FE272}" srcOrd="0" destOrd="0" presId="urn:microsoft.com/office/officeart/2008/layout/LinedList"/>
    <dgm:cxn modelId="{906E0EC3-9BAC-4E4E-A1EF-6585462E7166}" type="presOf" srcId="{11898051-E870-4951-A395-FD8173A90593}" destId="{69C096FA-6C46-4B53-850D-3091688A8F22}" srcOrd="0" destOrd="0" presId="urn:microsoft.com/office/officeart/2008/layout/LinedList"/>
    <dgm:cxn modelId="{8BBB3DC9-AE0D-41A5-BD42-A3E4FC158D15}" type="presOf" srcId="{F2DAAA08-B3FA-481B-8991-E2E5774D9686}" destId="{A119E1DC-9609-4C11-A013-0801D809DE54}" srcOrd="0" destOrd="0" presId="urn:microsoft.com/office/officeart/2008/layout/LinedList"/>
    <dgm:cxn modelId="{F348F3D3-7D2B-4020-8788-9E227913DFB5}" srcId="{C4F60FAE-A072-44EC-881E-C6420F88C551}" destId="{AA2B14C8-31F2-4D13-9D2D-94FF16BCBD52}" srcOrd="9" destOrd="0" parTransId="{DFF4EE10-A442-46FD-8C59-B6651D998CD7}" sibTransId="{AC6C073A-F4C9-42EC-B6A0-1A45FCC172B3}"/>
    <dgm:cxn modelId="{DB7CBFDD-DBFD-4B83-B59D-6C2BEA6CC454}" type="presOf" srcId="{4DD12B43-2D29-4948-AC8F-97CA954BC23F}" destId="{389A0FB4-85C6-49BA-8DD2-24965B3C3816}" srcOrd="0" destOrd="0" presId="urn:microsoft.com/office/officeart/2008/layout/LinedList"/>
    <dgm:cxn modelId="{7677A7F3-83AD-468E-8BA9-8E31967B4291}" type="presOf" srcId="{630304AD-1B6D-41CE-BD56-CC1B2CF2E376}" destId="{77C6F9EC-3801-49CF-AB15-B3CEA229A490}" srcOrd="0" destOrd="0" presId="urn:microsoft.com/office/officeart/2008/layout/LinedList"/>
    <dgm:cxn modelId="{2DFB14FA-FADE-4215-AEC2-4367BE4D6121}" type="presOf" srcId="{C4F60FAE-A072-44EC-881E-C6420F88C551}" destId="{9B64D429-D728-4730-A6E2-B9C4EBE04C3F}" srcOrd="0" destOrd="0" presId="urn:microsoft.com/office/officeart/2008/layout/LinedList"/>
    <dgm:cxn modelId="{70DCD1FA-BB10-448F-803C-A4F7EC9DAD42}" type="presOf" srcId="{9F671878-02BB-4C2A-8902-4A28A490EFE3}" destId="{A3E3F365-9AF7-4672-B12C-CEEF6A1339E4}" srcOrd="0" destOrd="0" presId="urn:microsoft.com/office/officeart/2008/layout/LinedList"/>
    <dgm:cxn modelId="{E85E70FC-18F2-41A2-BB16-331ECAE644D8}" type="presOf" srcId="{E05959B4-F914-4425-8B58-0978A0DD4DEA}" destId="{C9F42CE2-3E52-47CE-82CC-8B5563C0E0A6}" srcOrd="0" destOrd="0" presId="urn:microsoft.com/office/officeart/2008/layout/LinedList"/>
    <dgm:cxn modelId="{26059441-7E55-416B-A465-5719B7A92058}" type="presParOf" srcId="{9B64D429-D728-4730-A6E2-B9C4EBE04C3F}" destId="{C3B2F8D8-0986-41E5-887C-35DFE6D9A148}" srcOrd="0" destOrd="0" presId="urn:microsoft.com/office/officeart/2008/layout/LinedList"/>
    <dgm:cxn modelId="{077B3058-BC03-49AE-8EFF-C689481F700E}" type="presParOf" srcId="{9B64D429-D728-4730-A6E2-B9C4EBE04C3F}" destId="{464033F3-1EE3-470E-83A3-93B1835CF337}" srcOrd="1" destOrd="0" presId="urn:microsoft.com/office/officeart/2008/layout/LinedList"/>
    <dgm:cxn modelId="{71DD55C3-378E-4CDD-94F0-B9FF54C5F64E}" type="presParOf" srcId="{464033F3-1EE3-470E-83A3-93B1835CF337}" destId="{A3E3F365-9AF7-4672-B12C-CEEF6A1339E4}" srcOrd="0" destOrd="0" presId="urn:microsoft.com/office/officeart/2008/layout/LinedList"/>
    <dgm:cxn modelId="{4057C27A-6357-4716-BC68-FB5324564371}" type="presParOf" srcId="{464033F3-1EE3-470E-83A3-93B1835CF337}" destId="{20AA25A4-7169-4EED-9E3B-55026683573D}" srcOrd="1" destOrd="0" presId="urn:microsoft.com/office/officeart/2008/layout/LinedList"/>
    <dgm:cxn modelId="{FFEC7D3A-B096-42F7-A768-A0782FF094F5}" type="presParOf" srcId="{9B64D429-D728-4730-A6E2-B9C4EBE04C3F}" destId="{00F65F22-CC98-4A69-B424-4AEC18BD6103}" srcOrd="2" destOrd="0" presId="urn:microsoft.com/office/officeart/2008/layout/LinedList"/>
    <dgm:cxn modelId="{0F011ED4-3025-4CFE-99EA-7C56206AFB8E}" type="presParOf" srcId="{9B64D429-D728-4730-A6E2-B9C4EBE04C3F}" destId="{217E944B-EE72-49E9-8C59-6A6CFBDE6C23}" srcOrd="3" destOrd="0" presId="urn:microsoft.com/office/officeart/2008/layout/LinedList"/>
    <dgm:cxn modelId="{BA05DD54-2A13-4F30-8404-47FFBC768011}" type="presParOf" srcId="{217E944B-EE72-49E9-8C59-6A6CFBDE6C23}" destId="{91AC14A2-B8E5-44C5-9B2D-89C1172FE272}" srcOrd="0" destOrd="0" presId="urn:microsoft.com/office/officeart/2008/layout/LinedList"/>
    <dgm:cxn modelId="{E418BC78-D4F6-425E-A878-2D15338B6DE8}" type="presParOf" srcId="{217E944B-EE72-49E9-8C59-6A6CFBDE6C23}" destId="{9EFBEDDE-91BE-4913-97CE-08BD0B98FFA9}" srcOrd="1" destOrd="0" presId="urn:microsoft.com/office/officeart/2008/layout/LinedList"/>
    <dgm:cxn modelId="{2C358D53-486C-453E-9FF3-002F6BEAB782}" type="presParOf" srcId="{9B64D429-D728-4730-A6E2-B9C4EBE04C3F}" destId="{FD2AC4D1-BD56-428F-A180-669CF225C095}" srcOrd="4" destOrd="0" presId="urn:microsoft.com/office/officeart/2008/layout/LinedList"/>
    <dgm:cxn modelId="{D5E4D0BC-3E3A-45CD-88C3-D096BF23A3B8}" type="presParOf" srcId="{9B64D429-D728-4730-A6E2-B9C4EBE04C3F}" destId="{698B08EC-0AC0-4D6D-B38A-4187E6045477}" srcOrd="5" destOrd="0" presId="urn:microsoft.com/office/officeart/2008/layout/LinedList"/>
    <dgm:cxn modelId="{10C84231-DF41-4D33-8FE8-7DCC79B38E0D}" type="presParOf" srcId="{698B08EC-0AC0-4D6D-B38A-4187E6045477}" destId="{389A0FB4-85C6-49BA-8DD2-24965B3C3816}" srcOrd="0" destOrd="0" presId="urn:microsoft.com/office/officeart/2008/layout/LinedList"/>
    <dgm:cxn modelId="{873E9AFE-AE9E-4B42-839B-2720FD65833C}" type="presParOf" srcId="{698B08EC-0AC0-4D6D-B38A-4187E6045477}" destId="{BE3A609A-F783-491E-8BFF-4EE53851483C}" srcOrd="1" destOrd="0" presId="urn:microsoft.com/office/officeart/2008/layout/LinedList"/>
    <dgm:cxn modelId="{3068DCBE-A353-4A5F-BC66-C952A2DF94E9}" type="presParOf" srcId="{9B64D429-D728-4730-A6E2-B9C4EBE04C3F}" destId="{FCD8CA11-F7D1-46CA-8028-DE2FEA7A78F3}" srcOrd="6" destOrd="0" presId="urn:microsoft.com/office/officeart/2008/layout/LinedList"/>
    <dgm:cxn modelId="{FFC7B83E-35F5-4E4B-837B-7B6C3C522B90}" type="presParOf" srcId="{9B64D429-D728-4730-A6E2-B9C4EBE04C3F}" destId="{37F6521D-00C3-43CC-A58C-B5A44798158E}" srcOrd="7" destOrd="0" presId="urn:microsoft.com/office/officeart/2008/layout/LinedList"/>
    <dgm:cxn modelId="{6131EC5B-6B10-4C4F-B5C9-A14F368326D1}" type="presParOf" srcId="{37F6521D-00C3-43CC-A58C-B5A44798158E}" destId="{69C096FA-6C46-4B53-850D-3091688A8F22}" srcOrd="0" destOrd="0" presId="urn:microsoft.com/office/officeart/2008/layout/LinedList"/>
    <dgm:cxn modelId="{DB95218C-6E89-4FA9-9A9D-845F92042EBA}" type="presParOf" srcId="{37F6521D-00C3-43CC-A58C-B5A44798158E}" destId="{16CB68D5-1678-4DD1-A09C-918C73646E0F}" srcOrd="1" destOrd="0" presId="urn:microsoft.com/office/officeart/2008/layout/LinedList"/>
    <dgm:cxn modelId="{72267CEF-5AAE-40F9-9671-6AD6057C3C63}" type="presParOf" srcId="{9B64D429-D728-4730-A6E2-B9C4EBE04C3F}" destId="{DEF1369C-0686-446F-8CA4-7D1BE8F193BE}" srcOrd="8" destOrd="0" presId="urn:microsoft.com/office/officeart/2008/layout/LinedList"/>
    <dgm:cxn modelId="{7CE1BCDB-EACA-43C5-B6AF-E9D4FD1C2158}" type="presParOf" srcId="{9B64D429-D728-4730-A6E2-B9C4EBE04C3F}" destId="{808903FE-08D5-4DDC-9228-2C4238316202}" srcOrd="9" destOrd="0" presId="urn:microsoft.com/office/officeart/2008/layout/LinedList"/>
    <dgm:cxn modelId="{5EE4FF28-394B-4CA1-9354-A79473B49D62}" type="presParOf" srcId="{808903FE-08D5-4DDC-9228-2C4238316202}" destId="{B21D3D2F-EACC-474A-8704-ABC0871E6B04}" srcOrd="0" destOrd="0" presId="urn:microsoft.com/office/officeart/2008/layout/LinedList"/>
    <dgm:cxn modelId="{CD294ADE-517B-4C0D-A6E0-36949026D5CA}" type="presParOf" srcId="{808903FE-08D5-4DDC-9228-2C4238316202}" destId="{579A9F74-EB07-4B14-BE5D-AC8CDB618F51}" srcOrd="1" destOrd="0" presId="urn:microsoft.com/office/officeart/2008/layout/LinedList"/>
    <dgm:cxn modelId="{0CBCA1B0-9BFC-45E8-AF7D-AA38BFAA8BB0}" type="presParOf" srcId="{9B64D429-D728-4730-A6E2-B9C4EBE04C3F}" destId="{36478D22-57B6-46C9-A09D-CDAABDE64060}" srcOrd="10" destOrd="0" presId="urn:microsoft.com/office/officeart/2008/layout/LinedList"/>
    <dgm:cxn modelId="{8109A446-3D1B-4CAB-BA35-2CB5F8398986}" type="presParOf" srcId="{9B64D429-D728-4730-A6E2-B9C4EBE04C3F}" destId="{C435DBB1-7610-40E1-89BB-877BF426978B}" srcOrd="11" destOrd="0" presId="urn:microsoft.com/office/officeart/2008/layout/LinedList"/>
    <dgm:cxn modelId="{6DB794AC-9BB7-4A8F-A8D3-48F3CAE52096}" type="presParOf" srcId="{C435DBB1-7610-40E1-89BB-877BF426978B}" destId="{A119E1DC-9609-4C11-A013-0801D809DE54}" srcOrd="0" destOrd="0" presId="urn:microsoft.com/office/officeart/2008/layout/LinedList"/>
    <dgm:cxn modelId="{D4A052B4-0293-44B1-BF23-E65337B508C2}" type="presParOf" srcId="{C435DBB1-7610-40E1-89BB-877BF426978B}" destId="{A8E20112-2936-45B8-88DE-82867755871B}" srcOrd="1" destOrd="0" presId="urn:microsoft.com/office/officeart/2008/layout/LinedList"/>
    <dgm:cxn modelId="{06B57863-6BB5-43FC-8770-05C5892D2656}" type="presParOf" srcId="{9B64D429-D728-4730-A6E2-B9C4EBE04C3F}" destId="{722C8AB5-711A-400E-9BF5-D63D6B3C9A31}" srcOrd="12" destOrd="0" presId="urn:microsoft.com/office/officeart/2008/layout/LinedList"/>
    <dgm:cxn modelId="{D211DEF2-1900-4CFA-8BAA-A2388EA9A96E}" type="presParOf" srcId="{9B64D429-D728-4730-A6E2-B9C4EBE04C3F}" destId="{4441DFA1-3828-45DE-82AE-239C755A4F59}" srcOrd="13" destOrd="0" presId="urn:microsoft.com/office/officeart/2008/layout/LinedList"/>
    <dgm:cxn modelId="{50B519ED-D78A-4A8E-ABF5-FC79C92C31C2}" type="presParOf" srcId="{4441DFA1-3828-45DE-82AE-239C755A4F59}" destId="{C9F42CE2-3E52-47CE-82CC-8B5563C0E0A6}" srcOrd="0" destOrd="0" presId="urn:microsoft.com/office/officeart/2008/layout/LinedList"/>
    <dgm:cxn modelId="{AE2A5EDB-005C-43C0-9B16-10875DBCA296}" type="presParOf" srcId="{4441DFA1-3828-45DE-82AE-239C755A4F59}" destId="{6A642548-08C4-4A04-9F82-7E7EA00E3C46}" srcOrd="1" destOrd="0" presId="urn:microsoft.com/office/officeart/2008/layout/LinedList"/>
    <dgm:cxn modelId="{556CE541-A557-4576-AF5B-B85F083FB67B}" type="presParOf" srcId="{9B64D429-D728-4730-A6E2-B9C4EBE04C3F}" destId="{590F1D40-65D8-400B-9DBA-E7D61A334A47}" srcOrd="14" destOrd="0" presId="urn:microsoft.com/office/officeart/2008/layout/LinedList"/>
    <dgm:cxn modelId="{1492B198-A96D-4346-B359-02DA3BDA9883}" type="presParOf" srcId="{9B64D429-D728-4730-A6E2-B9C4EBE04C3F}" destId="{9F5B7C43-6DBE-41D2-B51F-B88784744F47}" srcOrd="15" destOrd="0" presId="urn:microsoft.com/office/officeart/2008/layout/LinedList"/>
    <dgm:cxn modelId="{574867E6-E80E-4FBF-A45E-8371B35A8C32}" type="presParOf" srcId="{9F5B7C43-6DBE-41D2-B51F-B88784744F47}" destId="{3F67C3A1-D607-4076-B92B-8FC9B5BD6C6B}" srcOrd="0" destOrd="0" presId="urn:microsoft.com/office/officeart/2008/layout/LinedList"/>
    <dgm:cxn modelId="{BA124E5E-0FFD-4172-A4D5-085AAF7D12A4}" type="presParOf" srcId="{9F5B7C43-6DBE-41D2-B51F-B88784744F47}" destId="{8F55E30F-D324-49FC-80E2-93C419315F74}" srcOrd="1" destOrd="0" presId="urn:microsoft.com/office/officeart/2008/layout/LinedList"/>
    <dgm:cxn modelId="{2F27E97D-7A81-4207-8016-80A798DED022}" type="presParOf" srcId="{9B64D429-D728-4730-A6E2-B9C4EBE04C3F}" destId="{4CE7B6F9-85D0-4CDC-AE5F-7CBDBEEF3F05}" srcOrd="16" destOrd="0" presId="urn:microsoft.com/office/officeart/2008/layout/LinedList"/>
    <dgm:cxn modelId="{FF852586-D4DF-4E7E-84A9-2E03E7A09712}" type="presParOf" srcId="{9B64D429-D728-4730-A6E2-B9C4EBE04C3F}" destId="{D77DEB67-21F6-4775-99FD-3246ED5FD492}" srcOrd="17" destOrd="0" presId="urn:microsoft.com/office/officeart/2008/layout/LinedList"/>
    <dgm:cxn modelId="{4377BB7A-3AE7-4120-991A-B696121B9E45}" type="presParOf" srcId="{D77DEB67-21F6-4775-99FD-3246ED5FD492}" destId="{77C6F9EC-3801-49CF-AB15-B3CEA229A490}" srcOrd="0" destOrd="0" presId="urn:microsoft.com/office/officeart/2008/layout/LinedList"/>
    <dgm:cxn modelId="{6152DC1E-B72E-43C8-8BFF-44E2FEF685BA}" type="presParOf" srcId="{D77DEB67-21F6-4775-99FD-3246ED5FD492}" destId="{78B8370E-16CE-4DFD-82F9-C425E87DA91D}" srcOrd="1" destOrd="0" presId="urn:microsoft.com/office/officeart/2008/layout/LinedList"/>
    <dgm:cxn modelId="{B7407F0B-477B-4A6A-BE4B-604849AFA467}" type="presParOf" srcId="{9B64D429-D728-4730-A6E2-B9C4EBE04C3F}" destId="{B57FB5E7-F793-4CB2-BE7D-AA001BAE2797}" srcOrd="18" destOrd="0" presId="urn:microsoft.com/office/officeart/2008/layout/LinedList"/>
    <dgm:cxn modelId="{2B9F7F7C-594F-4D63-8A04-7F812D3BC9BA}" type="presParOf" srcId="{9B64D429-D728-4730-A6E2-B9C4EBE04C3F}" destId="{53CF0D7D-346A-4D8F-B60B-C22D8A7851EB}" srcOrd="19" destOrd="0" presId="urn:microsoft.com/office/officeart/2008/layout/LinedList"/>
    <dgm:cxn modelId="{B74BA248-7E20-49AF-BD4E-CACAC62F9C4F}" type="presParOf" srcId="{53CF0D7D-346A-4D8F-B60B-C22D8A7851EB}" destId="{EB922BDB-4229-4124-9446-90E728A1D8F5}" srcOrd="0" destOrd="0" presId="urn:microsoft.com/office/officeart/2008/layout/LinedList"/>
    <dgm:cxn modelId="{3BFE3DD9-D28D-4FCC-87AE-ECC1C083E4EF}" type="presParOf" srcId="{53CF0D7D-346A-4D8F-B60B-C22D8A7851EB}" destId="{CD036135-314A-4FB6-A095-33362779C16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8CEADE-751E-4C9D-A594-34C214DB71D0}"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D9A8821-BBD3-41BC-95AE-F41C24B04BD1}">
      <dgm:prSet custT="1"/>
      <dgm:spPr/>
      <dgm:t>
        <a:bodyPr/>
        <a:lstStyle/>
        <a:p>
          <a:r>
            <a:rPr lang="en-GB" sz="1100" b="1" dirty="0">
              <a:latin typeface="Arial" panose="020B0604020202020204" pitchFamily="34" charset="0"/>
              <a:cs typeface="Arial" panose="020B0604020202020204" pitchFamily="34" charset="0"/>
            </a:rPr>
            <a:t>ECONOMIC – </a:t>
          </a:r>
          <a:r>
            <a:rPr lang="en-GB" sz="1100" dirty="0">
              <a:latin typeface="Arial" panose="020B0604020202020204" pitchFamily="34" charset="0"/>
              <a:cs typeface="Arial" panose="020B0604020202020204" pitchFamily="34" charset="0"/>
            </a:rPr>
            <a:t>these factors include the interest, inflation, wages, working hours, unemployment and many more.  These factors can impact the problem faced  by the NHS hospitals. For instance, if the company is offering low wages to the employees, then they might quit their job because of the low wages. </a:t>
          </a:r>
          <a:endParaRPr lang="en-US" sz="1100" dirty="0">
            <a:latin typeface="Arial" panose="020B0604020202020204" pitchFamily="34" charset="0"/>
            <a:cs typeface="Arial" panose="020B0604020202020204" pitchFamily="34" charset="0"/>
          </a:endParaRPr>
        </a:p>
      </dgm:t>
    </dgm:pt>
    <dgm:pt modelId="{08B890C2-FD8D-45BE-8F6A-14D3F532EF5F}" type="parTrans" cxnId="{D0AFA73C-B8EA-4CCB-9649-FDE24EA4ECAA}">
      <dgm:prSet/>
      <dgm:spPr/>
      <dgm:t>
        <a:bodyPr/>
        <a:lstStyle/>
        <a:p>
          <a:endParaRPr lang="en-US"/>
        </a:p>
      </dgm:t>
    </dgm:pt>
    <dgm:pt modelId="{74B801BE-A026-4DD5-B87C-36A635DD32D8}" type="sibTrans" cxnId="{D0AFA73C-B8EA-4CCB-9649-FDE24EA4ECAA}">
      <dgm:prSet/>
      <dgm:spPr/>
      <dgm:t>
        <a:bodyPr/>
        <a:lstStyle/>
        <a:p>
          <a:endParaRPr lang="en-US"/>
        </a:p>
      </dgm:t>
    </dgm:pt>
    <dgm:pt modelId="{E1CF9CC8-45E4-4891-9938-BBFC2E1A8500}">
      <dgm:prSet custT="1"/>
      <dgm:spPr/>
      <dgm:t>
        <a:bodyPr/>
        <a:lstStyle/>
        <a:p>
          <a:r>
            <a:rPr lang="en-GB" sz="1100" b="1" dirty="0">
              <a:latin typeface="Arial" panose="020B0604020202020204" pitchFamily="34" charset="0"/>
              <a:cs typeface="Arial" panose="020B0604020202020204" pitchFamily="34" charset="0"/>
            </a:rPr>
            <a:t>SOCIAL - </a:t>
          </a:r>
          <a:r>
            <a:rPr lang="en-GB" sz="1100" dirty="0">
              <a:latin typeface="Arial" panose="020B0604020202020204" pitchFamily="34" charset="0"/>
              <a:cs typeface="Arial" panose="020B0604020202020204" pitchFamily="34" charset="0"/>
            </a:rPr>
            <a:t>with the exposure of social media and the improved educational system, patients expectations have been increased a lot, they tend to have the much improved knowledge of the treatment options which have became the new challenge for the workforce of the NHS hospitals (</a:t>
          </a:r>
          <a:r>
            <a:rPr lang="en-GB" sz="1100" dirty="0" err="1">
              <a:latin typeface="Arial" panose="020B0604020202020204" pitchFamily="34" charset="0"/>
              <a:cs typeface="Arial" panose="020B0604020202020204" pitchFamily="34" charset="0"/>
            </a:rPr>
            <a:t>Espeland</a:t>
          </a:r>
          <a:r>
            <a:rPr lang="en-GB" sz="1100" dirty="0">
              <a:latin typeface="Arial" panose="020B0604020202020204" pitchFamily="34" charset="0"/>
              <a:cs typeface="Arial" panose="020B0604020202020204" pitchFamily="34" charset="0"/>
            </a:rPr>
            <a:t>, and et. Al, 2018).</a:t>
          </a:r>
          <a:endParaRPr lang="en-US" sz="1100" dirty="0">
            <a:latin typeface="Arial" panose="020B0604020202020204" pitchFamily="34" charset="0"/>
            <a:cs typeface="Arial" panose="020B0604020202020204" pitchFamily="34" charset="0"/>
          </a:endParaRPr>
        </a:p>
      </dgm:t>
    </dgm:pt>
    <dgm:pt modelId="{49634A3F-C09F-4FF0-9899-715668C945D5}" type="parTrans" cxnId="{5E7F3634-034B-4935-B8F4-FD88BC5ACCFF}">
      <dgm:prSet/>
      <dgm:spPr/>
      <dgm:t>
        <a:bodyPr/>
        <a:lstStyle/>
        <a:p>
          <a:endParaRPr lang="en-US"/>
        </a:p>
      </dgm:t>
    </dgm:pt>
    <dgm:pt modelId="{B4884027-9436-4B3D-BE78-A7C088F30024}" type="sibTrans" cxnId="{5E7F3634-034B-4935-B8F4-FD88BC5ACCFF}">
      <dgm:prSet/>
      <dgm:spPr/>
      <dgm:t>
        <a:bodyPr/>
        <a:lstStyle/>
        <a:p>
          <a:endParaRPr lang="en-US"/>
        </a:p>
      </dgm:t>
    </dgm:pt>
    <dgm:pt modelId="{807AE34D-B21D-4507-A130-710161A9C33D}">
      <dgm:prSet custT="1"/>
      <dgm:spPr/>
      <dgm:t>
        <a:bodyPr/>
        <a:lstStyle/>
        <a:p>
          <a:r>
            <a:rPr lang="en-GB" sz="900" b="1" dirty="0">
              <a:latin typeface="Arial" panose="020B0604020202020204" pitchFamily="34" charset="0"/>
              <a:cs typeface="Arial" panose="020B0604020202020204" pitchFamily="34" charset="0"/>
            </a:rPr>
            <a:t>TECHNOLOGICAL – </a:t>
          </a:r>
          <a:r>
            <a:rPr lang="en-GB" sz="900" dirty="0">
              <a:latin typeface="Arial" panose="020B0604020202020204" pitchFamily="34" charset="0"/>
              <a:cs typeface="Arial" panose="020B0604020202020204" pitchFamily="34" charset="0"/>
            </a:rPr>
            <a:t> with the advancement in the technology, the healthcare is getting improved day by day. The scanning tools are buy-able and for managing  the conditions several pumps and tools has been created. These result in high standard of care to the patients and make  NHS's workers able to do automate and speedy tasks. The technological factors give them ease in working and they will stay truly committed to the job. </a:t>
          </a:r>
          <a:endParaRPr lang="en-US" sz="900" dirty="0">
            <a:latin typeface="Arial" panose="020B0604020202020204" pitchFamily="34" charset="0"/>
            <a:cs typeface="Arial" panose="020B0604020202020204" pitchFamily="34" charset="0"/>
          </a:endParaRPr>
        </a:p>
      </dgm:t>
    </dgm:pt>
    <dgm:pt modelId="{A79FC0D5-A2FC-42E5-AE46-52AC5A2F2DC1}" type="parTrans" cxnId="{AC865C51-B7A9-48C9-BDE5-1CF28B7BF31B}">
      <dgm:prSet/>
      <dgm:spPr/>
      <dgm:t>
        <a:bodyPr/>
        <a:lstStyle/>
        <a:p>
          <a:endParaRPr lang="en-US"/>
        </a:p>
      </dgm:t>
    </dgm:pt>
    <dgm:pt modelId="{D6ADBAA7-8A7B-4C4A-B669-6837384C9B05}" type="sibTrans" cxnId="{AC865C51-B7A9-48C9-BDE5-1CF28B7BF31B}">
      <dgm:prSet/>
      <dgm:spPr/>
      <dgm:t>
        <a:bodyPr/>
        <a:lstStyle/>
        <a:p>
          <a:endParaRPr lang="en-US"/>
        </a:p>
      </dgm:t>
    </dgm:pt>
    <dgm:pt modelId="{41726EB5-8401-408E-B85F-B237E3D1A290}">
      <dgm:prSet/>
      <dgm:spPr/>
      <dgm:t>
        <a:bodyPr/>
        <a:lstStyle/>
        <a:p>
          <a:r>
            <a:rPr lang="en-GB" b="1"/>
            <a:t>LEGAL – </a:t>
          </a:r>
          <a:r>
            <a:rPr lang="en-GB"/>
            <a:t>patients who are unhappy with the services given by NHS, they are taking their grievances to the legal level. NHS has also faced litigations cases from the dissatisfied patients. So the employees have to work hard to train themselves and make their patients happy. </a:t>
          </a:r>
          <a:endParaRPr lang="en-US"/>
        </a:p>
      </dgm:t>
    </dgm:pt>
    <dgm:pt modelId="{E8B3D1AA-CEFA-4840-9E2E-C1AF0D366E9A}" type="parTrans" cxnId="{28EF03F1-0D67-443D-860D-6FD92E988B3D}">
      <dgm:prSet/>
      <dgm:spPr/>
      <dgm:t>
        <a:bodyPr/>
        <a:lstStyle/>
        <a:p>
          <a:endParaRPr lang="en-US"/>
        </a:p>
      </dgm:t>
    </dgm:pt>
    <dgm:pt modelId="{29E1B093-D1CB-468E-99AD-B583DF7BA31F}" type="sibTrans" cxnId="{28EF03F1-0D67-443D-860D-6FD92E988B3D}">
      <dgm:prSet/>
      <dgm:spPr/>
      <dgm:t>
        <a:bodyPr/>
        <a:lstStyle/>
        <a:p>
          <a:endParaRPr lang="en-US"/>
        </a:p>
      </dgm:t>
    </dgm:pt>
    <dgm:pt modelId="{BABB382C-3914-4BB9-904C-9735051DA982}">
      <dgm:prSet/>
      <dgm:spPr/>
      <dgm:t>
        <a:bodyPr/>
        <a:lstStyle/>
        <a:p>
          <a:r>
            <a:rPr lang="en-GB" b="1" dirty="0"/>
            <a:t>ENVIRONMENTAL – </a:t>
          </a:r>
          <a:r>
            <a:rPr lang="en-GB" dirty="0"/>
            <a:t>one of the biggest contributor  to the toxic waste is the medical sector. It is expected by them to reduce the waste and treat them with care. The NHS has been under fire from various environmental activist organizations. So the workers are trying to lessen the quantity of the waste (Keough, 2019).</a:t>
          </a:r>
          <a:endParaRPr lang="en-US" dirty="0"/>
        </a:p>
      </dgm:t>
    </dgm:pt>
    <dgm:pt modelId="{6AE71759-67D1-4397-B8FB-CD1622138C91}" type="parTrans" cxnId="{EEBD5923-7325-4DE5-BA70-A762C2B63CFE}">
      <dgm:prSet/>
      <dgm:spPr/>
      <dgm:t>
        <a:bodyPr/>
        <a:lstStyle/>
        <a:p>
          <a:endParaRPr lang="en-US"/>
        </a:p>
      </dgm:t>
    </dgm:pt>
    <dgm:pt modelId="{AEBEED3F-E2D6-44AC-9DD3-8A79F3A07DCB}" type="sibTrans" cxnId="{EEBD5923-7325-4DE5-BA70-A762C2B63CFE}">
      <dgm:prSet/>
      <dgm:spPr/>
      <dgm:t>
        <a:bodyPr/>
        <a:lstStyle/>
        <a:p>
          <a:endParaRPr lang="en-US"/>
        </a:p>
      </dgm:t>
    </dgm:pt>
    <dgm:pt modelId="{3AD1E5DB-E77D-4AC8-BF49-428FECC89106}">
      <dgm:prSet custT="1"/>
      <dgm:spPr/>
      <dgm:t>
        <a:bodyPr/>
        <a:lstStyle/>
        <a:p>
          <a:r>
            <a:rPr lang="en-US" sz="1100" b="1" dirty="0">
              <a:latin typeface="Arial" panose="020B0604020202020204" pitchFamily="34" charset="0"/>
              <a:cs typeface="Arial" panose="020B0604020202020204" pitchFamily="34" charset="0"/>
            </a:rPr>
            <a:t>POLITICAL –</a:t>
          </a:r>
          <a:r>
            <a:rPr lang="en-US" sz="1100" dirty="0">
              <a:latin typeface="Arial" panose="020B0604020202020204" pitchFamily="34" charset="0"/>
              <a:cs typeface="Arial" panose="020B0604020202020204" pitchFamily="34" charset="0"/>
            </a:rPr>
            <a:t> these factors includes the environmental regulations, tax policies, tariffs, political stability etc. These factors influence complex problem of the NHS hospital. For instance any new tax reforms can change the whole system of generating the revenue, which will effect the payout of the employees.</a:t>
          </a:r>
        </a:p>
      </dgm:t>
    </dgm:pt>
    <dgm:pt modelId="{10B54A39-CF03-4224-A6FD-0BB88B16050C}" type="parTrans" cxnId="{4D648B7D-5871-4362-97BB-6E9DFCBE1D44}">
      <dgm:prSet/>
      <dgm:spPr/>
      <dgm:t>
        <a:bodyPr/>
        <a:lstStyle/>
        <a:p>
          <a:endParaRPr lang="en-GB"/>
        </a:p>
      </dgm:t>
    </dgm:pt>
    <dgm:pt modelId="{4EFCF4C7-DEBE-43F1-8C20-2F3125858A39}" type="sibTrans" cxnId="{4D648B7D-5871-4362-97BB-6E9DFCBE1D44}">
      <dgm:prSet/>
      <dgm:spPr/>
      <dgm:t>
        <a:bodyPr/>
        <a:lstStyle/>
        <a:p>
          <a:endParaRPr lang="en-GB"/>
        </a:p>
      </dgm:t>
    </dgm:pt>
    <dgm:pt modelId="{8CC2E0FA-54C5-4CD2-8509-56DB31FF072C}" type="pres">
      <dgm:prSet presAssocID="{448CEADE-751E-4C9D-A594-34C214DB71D0}" presName="diagram" presStyleCnt="0">
        <dgm:presLayoutVars>
          <dgm:dir/>
          <dgm:resizeHandles val="exact"/>
        </dgm:presLayoutVars>
      </dgm:prSet>
      <dgm:spPr/>
    </dgm:pt>
    <dgm:pt modelId="{F981E9F2-5ECC-4300-9DCA-78FD0A94E045}" type="pres">
      <dgm:prSet presAssocID="{8D9A8821-BBD3-41BC-95AE-F41C24B04BD1}" presName="node" presStyleLbl="node1" presStyleIdx="0" presStyleCnt="6" custLinFactX="3785" custLinFactNeighborX="100000" custLinFactNeighborY="-246">
        <dgm:presLayoutVars>
          <dgm:bulletEnabled val="1"/>
        </dgm:presLayoutVars>
      </dgm:prSet>
      <dgm:spPr/>
    </dgm:pt>
    <dgm:pt modelId="{B2293E99-C8CC-4D71-8129-391BA333BF1C}" type="pres">
      <dgm:prSet presAssocID="{74B801BE-A026-4DD5-B87C-36A635DD32D8}" presName="sibTrans" presStyleCnt="0"/>
      <dgm:spPr/>
    </dgm:pt>
    <dgm:pt modelId="{D3093B8A-6BCF-419A-A744-8923B86B03AC}" type="pres">
      <dgm:prSet presAssocID="{E1CF9CC8-45E4-4891-9938-BBFC2E1A8500}" presName="node" presStyleLbl="node1" presStyleIdx="1" presStyleCnt="6" custLinFactX="3560" custLinFactNeighborX="100000" custLinFactNeighborY="4951">
        <dgm:presLayoutVars>
          <dgm:bulletEnabled val="1"/>
        </dgm:presLayoutVars>
      </dgm:prSet>
      <dgm:spPr/>
    </dgm:pt>
    <dgm:pt modelId="{8E0AAA3E-B0D7-484B-A335-140F757891B8}" type="pres">
      <dgm:prSet presAssocID="{B4884027-9436-4B3D-BE78-A7C088F30024}" presName="sibTrans" presStyleCnt="0"/>
      <dgm:spPr/>
    </dgm:pt>
    <dgm:pt modelId="{90C1F800-1FD0-4640-9FE6-6D5497171FAD}" type="pres">
      <dgm:prSet presAssocID="{807AE34D-B21D-4507-A130-710161A9C33D}" presName="node" presStyleLbl="node1" presStyleIdx="2" presStyleCnt="6" custLinFactX="-100000" custLinFactY="18701" custLinFactNeighborX="-118782" custLinFactNeighborY="100000">
        <dgm:presLayoutVars>
          <dgm:bulletEnabled val="1"/>
        </dgm:presLayoutVars>
      </dgm:prSet>
      <dgm:spPr/>
    </dgm:pt>
    <dgm:pt modelId="{B3135410-F790-4F3B-A453-69A1E3C84F5D}" type="pres">
      <dgm:prSet presAssocID="{D6ADBAA7-8A7B-4C4A-B669-6837384C9B05}" presName="sibTrans" presStyleCnt="0"/>
      <dgm:spPr/>
    </dgm:pt>
    <dgm:pt modelId="{E8E31A4C-1B01-4939-8E04-EC5CB9D65E7E}" type="pres">
      <dgm:prSet presAssocID="{41726EB5-8401-408E-B85F-B237E3D1A290}" presName="node" presStyleLbl="node1" presStyleIdx="3" presStyleCnt="6" custLinFactX="9983" custLinFactNeighborX="100000" custLinFactNeighborY="-2912">
        <dgm:presLayoutVars>
          <dgm:bulletEnabled val="1"/>
        </dgm:presLayoutVars>
      </dgm:prSet>
      <dgm:spPr/>
    </dgm:pt>
    <dgm:pt modelId="{241AF99F-7233-4742-BCB0-C43C30DCE133}" type="pres">
      <dgm:prSet presAssocID="{29E1B093-D1CB-468E-99AD-B583DF7BA31F}" presName="sibTrans" presStyleCnt="0"/>
      <dgm:spPr/>
    </dgm:pt>
    <dgm:pt modelId="{2F8BE534-32B5-45C2-90E1-7F42D72248C4}" type="pres">
      <dgm:prSet presAssocID="{BABB382C-3914-4BB9-904C-9735051DA982}" presName="node" presStyleLbl="node1" presStyleIdx="4" presStyleCnt="6" custLinFactX="9984" custLinFactNeighborX="100000" custLinFactNeighborY="-2912">
        <dgm:presLayoutVars>
          <dgm:bulletEnabled val="1"/>
        </dgm:presLayoutVars>
      </dgm:prSet>
      <dgm:spPr/>
    </dgm:pt>
    <dgm:pt modelId="{4A880D82-D784-4D4E-B9D1-ED44946ECF9C}" type="pres">
      <dgm:prSet presAssocID="{AEBEED3F-E2D6-44AC-9DD3-8A79F3A07DCB}" presName="sibTrans" presStyleCnt="0"/>
      <dgm:spPr/>
    </dgm:pt>
    <dgm:pt modelId="{D4C819BB-E26C-4811-9438-E2A625A91519}" type="pres">
      <dgm:prSet presAssocID="{3AD1E5DB-E77D-4AC8-BF49-428FECC89106}" presName="node" presStyleLbl="node1" presStyleIdx="5" presStyleCnt="6" custLinFactX="-100000" custLinFactY="-16662" custLinFactNeighborX="-120019" custLinFactNeighborY="-100000">
        <dgm:presLayoutVars>
          <dgm:bulletEnabled val="1"/>
        </dgm:presLayoutVars>
      </dgm:prSet>
      <dgm:spPr/>
    </dgm:pt>
  </dgm:ptLst>
  <dgm:cxnLst>
    <dgm:cxn modelId="{ADF18410-4CA9-4BCE-A2E4-980FBF83886F}" type="presOf" srcId="{BABB382C-3914-4BB9-904C-9735051DA982}" destId="{2F8BE534-32B5-45C2-90E1-7F42D72248C4}" srcOrd="0" destOrd="0" presId="urn:microsoft.com/office/officeart/2005/8/layout/default"/>
    <dgm:cxn modelId="{FFBAA622-2620-4BE3-9C60-7A1B4EE04166}" type="presOf" srcId="{448CEADE-751E-4C9D-A594-34C214DB71D0}" destId="{8CC2E0FA-54C5-4CD2-8509-56DB31FF072C}" srcOrd="0" destOrd="0" presId="urn:microsoft.com/office/officeart/2005/8/layout/default"/>
    <dgm:cxn modelId="{EEBD5923-7325-4DE5-BA70-A762C2B63CFE}" srcId="{448CEADE-751E-4C9D-A594-34C214DB71D0}" destId="{BABB382C-3914-4BB9-904C-9735051DA982}" srcOrd="4" destOrd="0" parTransId="{6AE71759-67D1-4397-B8FB-CD1622138C91}" sibTransId="{AEBEED3F-E2D6-44AC-9DD3-8A79F3A07DCB}"/>
    <dgm:cxn modelId="{5E7F3634-034B-4935-B8F4-FD88BC5ACCFF}" srcId="{448CEADE-751E-4C9D-A594-34C214DB71D0}" destId="{E1CF9CC8-45E4-4891-9938-BBFC2E1A8500}" srcOrd="1" destOrd="0" parTransId="{49634A3F-C09F-4FF0-9899-715668C945D5}" sibTransId="{B4884027-9436-4B3D-BE78-A7C088F30024}"/>
    <dgm:cxn modelId="{D0AFA73C-B8EA-4CCB-9649-FDE24EA4ECAA}" srcId="{448CEADE-751E-4C9D-A594-34C214DB71D0}" destId="{8D9A8821-BBD3-41BC-95AE-F41C24B04BD1}" srcOrd="0" destOrd="0" parTransId="{08B890C2-FD8D-45BE-8F6A-14D3F532EF5F}" sibTransId="{74B801BE-A026-4DD5-B87C-36A635DD32D8}"/>
    <dgm:cxn modelId="{3AC9BC4D-B2D5-4EC6-A822-4827DE9135BE}" type="presOf" srcId="{3AD1E5DB-E77D-4AC8-BF49-428FECC89106}" destId="{D4C819BB-E26C-4811-9438-E2A625A91519}" srcOrd="0" destOrd="0" presId="urn:microsoft.com/office/officeart/2005/8/layout/default"/>
    <dgm:cxn modelId="{AC865C51-B7A9-48C9-BDE5-1CF28B7BF31B}" srcId="{448CEADE-751E-4C9D-A594-34C214DB71D0}" destId="{807AE34D-B21D-4507-A130-710161A9C33D}" srcOrd="2" destOrd="0" parTransId="{A79FC0D5-A2FC-42E5-AE46-52AC5A2F2DC1}" sibTransId="{D6ADBAA7-8A7B-4C4A-B669-6837384C9B05}"/>
    <dgm:cxn modelId="{4D648B7D-5871-4362-97BB-6E9DFCBE1D44}" srcId="{448CEADE-751E-4C9D-A594-34C214DB71D0}" destId="{3AD1E5DB-E77D-4AC8-BF49-428FECC89106}" srcOrd="5" destOrd="0" parTransId="{10B54A39-CF03-4224-A6FD-0BB88B16050C}" sibTransId="{4EFCF4C7-DEBE-43F1-8C20-2F3125858A39}"/>
    <dgm:cxn modelId="{9FD82EA6-BE2D-44C9-A2D1-34AEB5823CDF}" type="presOf" srcId="{8D9A8821-BBD3-41BC-95AE-F41C24B04BD1}" destId="{F981E9F2-5ECC-4300-9DCA-78FD0A94E045}" srcOrd="0" destOrd="0" presId="urn:microsoft.com/office/officeart/2005/8/layout/default"/>
    <dgm:cxn modelId="{FFAE8BA8-6326-4983-A1F7-C37E6F636679}" type="presOf" srcId="{807AE34D-B21D-4507-A130-710161A9C33D}" destId="{90C1F800-1FD0-4640-9FE6-6D5497171FAD}" srcOrd="0" destOrd="0" presId="urn:microsoft.com/office/officeart/2005/8/layout/default"/>
    <dgm:cxn modelId="{B75DD5C3-B930-4498-B0DD-BAFAFFE8DAC7}" type="presOf" srcId="{41726EB5-8401-408E-B85F-B237E3D1A290}" destId="{E8E31A4C-1B01-4939-8E04-EC5CB9D65E7E}" srcOrd="0" destOrd="0" presId="urn:microsoft.com/office/officeart/2005/8/layout/default"/>
    <dgm:cxn modelId="{55B87DD9-0948-4172-B503-A91F2F33AE24}" type="presOf" srcId="{E1CF9CC8-45E4-4891-9938-BBFC2E1A8500}" destId="{D3093B8A-6BCF-419A-A744-8923B86B03AC}" srcOrd="0" destOrd="0" presId="urn:microsoft.com/office/officeart/2005/8/layout/default"/>
    <dgm:cxn modelId="{28EF03F1-0D67-443D-860D-6FD92E988B3D}" srcId="{448CEADE-751E-4C9D-A594-34C214DB71D0}" destId="{41726EB5-8401-408E-B85F-B237E3D1A290}" srcOrd="3" destOrd="0" parTransId="{E8B3D1AA-CEFA-4840-9E2E-C1AF0D366E9A}" sibTransId="{29E1B093-D1CB-468E-99AD-B583DF7BA31F}"/>
    <dgm:cxn modelId="{F1519B0B-8424-43D4-A94B-888D28A6BB38}" type="presParOf" srcId="{8CC2E0FA-54C5-4CD2-8509-56DB31FF072C}" destId="{F981E9F2-5ECC-4300-9DCA-78FD0A94E045}" srcOrd="0" destOrd="0" presId="urn:microsoft.com/office/officeart/2005/8/layout/default"/>
    <dgm:cxn modelId="{68F77E30-2850-4778-BFA6-0C312E63CEC7}" type="presParOf" srcId="{8CC2E0FA-54C5-4CD2-8509-56DB31FF072C}" destId="{B2293E99-C8CC-4D71-8129-391BA333BF1C}" srcOrd="1" destOrd="0" presId="urn:microsoft.com/office/officeart/2005/8/layout/default"/>
    <dgm:cxn modelId="{965000F8-9C4F-419E-92A4-0FEF367EC582}" type="presParOf" srcId="{8CC2E0FA-54C5-4CD2-8509-56DB31FF072C}" destId="{D3093B8A-6BCF-419A-A744-8923B86B03AC}" srcOrd="2" destOrd="0" presId="urn:microsoft.com/office/officeart/2005/8/layout/default"/>
    <dgm:cxn modelId="{CF336550-398D-4874-9809-A39862ECFACC}" type="presParOf" srcId="{8CC2E0FA-54C5-4CD2-8509-56DB31FF072C}" destId="{8E0AAA3E-B0D7-484B-A335-140F757891B8}" srcOrd="3" destOrd="0" presId="urn:microsoft.com/office/officeart/2005/8/layout/default"/>
    <dgm:cxn modelId="{09E7BA9D-3F36-4D1B-BCCD-E69804C0BFA5}" type="presParOf" srcId="{8CC2E0FA-54C5-4CD2-8509-56DB31FF072C}" destId="{90C1F800-1FD0-4640-9FE6-6D5497171FAD}" srcOrd="4" destOrd="0" presId="urn:microsoft.com/office/officeart/2005/8/layout/default"/>
    <dgm:cxn modelId="{9AA41CD5-1562-434B-9E85-8F26BA364B81}" type="presParOf" srcId="{8CC2E0FA-54C5-4CD2-8509-56DB31FF072C}" destId="{B3135410-F790-4F3B-A453-69A1E3C84F5D}" srcOrd="5" destOrd="0" presId="urn:microsoft.com/office/officeart/2005/8/layout/default"/>
    <dgm:cxn modelId="{B54E8296-AB81-4F93-A83E-ECDB865A824C}" type="presParOf" srcId="{8CC2E0FA-54C5-4CD2-8509-56DB31FF072C}" destId="{E8E31A4C-1B01-4939-8E04-EC5CB9D65E7E}" srcOrd="6" destOrd="0" presId="urn:microsoft.com/office/officeart/2005/8/layout/default"/>
    <dgm:cxn modelId="{B001C56F-12D6-4011-8328-23CE1806B25A}" type="presParOf" srcId="{8CC2E0FA-54C5-4CD2-8509-56DB31FF072C}" destId="{241AF99F-7233-4742-BCB0-C43C30DCE133}" srcOrd="7" destOrd="0" presId="urn:microsoft.com/office/officeart/2005/8/layout/default"/>
    <dgm:cxn modelId="{EF0848D3-C035-46D5-A8DE-6535ABFE83EE}" type="presParOf" srcId="{8CC2E0FA-54C5-4CD2-8509-56DB31FF072C}" destId="{2F8BE534-32B5-45C2-90E1-7F42D72248C4}" srcOrd="8" destOrd="0" presId="urn:microsoft.com/office/officeart/2005/8/layout/default"/>
    <dgm:cxn modelId="{274EB8D6-0B21-42F8-ACC6-C4D99CD4FE3D}" type="presParOf" srcId="{8CC2E0FA-54C5-4CD2-8509-56DB31FF072C}" destId="{4A880D82-D784-4D4E-B9D1-ED44946ECF9C}" srcOrd="9" destOrd="0" presId="urn:microsoft.com/office/officeart/2005/8/layout/default"/>
    <dgm:cxn modelId="{626BBAE0-4030-4DF0-8159-86567D1A5C7C}" type="presParOf" srcId="{8CC2E0FA-54C5-4CD2-8509-56DB31FF072C}" destId="{D4C819BB-E26C-4811-9438-E2A625A9151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2F8D8-0986-41E5-887C-35DFE6D9A148}">
      <dsp:nvSpPr>
        <dsp:cNvPr id="0" name=""/>
        <dsp:cNvSpPr/>
      </dsp:nvSpPr>
      <dsp:spPr>
        <a:xfrm>
          <a:off x="0" y="565"/>
          <a:ext cx="4443413" cy="0"/>
        </a:xfrm>
        <a:prstGeom prst="line">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w="12700" cap="flat" cmpd="sng" algn="ctr">
          <a:solidFill>
            <a:schemeClr val="accent5">
              <a:hueOff val="0"/>
              <a:satOff val="0"/>
              <a:lumOff val="0"/>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A3E3F365-9AF7-4672-B12C-CEEF6A1339E4}">
      <dsp:nvSpPr>
        <dsp:cNvPr id="0" name=""/>
        <dsp:cNvSpPr/>
      </dsp:nvSpPr>
      <dsp:spPr>
        <a:xfrm>
          <a:off x="0" y="565"/>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Introduction </a:t>
          </a:r>
        </a:p>
      </dsp:txBody>
      <dsp:txXfrm>
        <a:off x="0" y="565"/>
        <a:ext cx="4443413" cy="462801"/>
      </dsp:txXfrm>
    </dsp:sp>
    <dsp:sp modelId="{00F65F22-CC98-4A69-B424-4AEC18BD6103}">
      <dsp:nvSpPr>
        <dsp:cNvPr id="0" name=""/>
        <dsp:cNvSpPr/>
      </dsp:nvSpPr>
      <dsp:spPr>
        <a:xfrm>
          <a:off x="0" y="463367"/>
          <a:ext cx="4443413" cy="0"/>
        </a:xfrm>
        <a:prstGeom prst="line">
          <a:avLst/>
        </a:prstGeom>
        <a:gradFill rotWithShape="0">
          <a:gsLst>
            <a:gs pos="0">
              <a:schemeClr val="accent5">
                <a:hueOff val="-2047717"/>
                <a:satOff val="2292"/>
                <a:lumOff val="131"/>
                <a:alphaOff val="0"/>
                <a:tint val="94000"/>
                <a:satMod val="100000"/>
                <a:lumMod val="104000"/>
              </a:schemeClr>
            </a:gs>
            <a:gs pos="69000">
              <a:schemeClr val="accent5">
                <a:hueOff val="-2047717"/>
                <a:satOff val="2292"/>
                <a:lumOff val="131"/>
                <a:alphaOff val="0"/>
                <a:shade val="86000"/>
                <a:satMod val="130000"/>
                <a:lumMod val="102000"/>
              </a:schemeClr>
            </a:gs>
            <a:gs pos="100000">
              <a:schemeClr val="accent5">
                <a:hueOff val="-2047717"/>
                <a:satOff val="2292"/>
                <a:lumOff val="131"/>
                <a:alphaOff val="0"/>
                <a:shade val="72000"/>
                <a:satMod val="130000"/>
                <a:lumMod val="100000"/>
              </a:schemeClr>
            </a:gs>
          </a:gsLst>
          <a:lin ang="5400000" scaled="0"/>
        </a:gradFill>
        <a:ln w="12700" cap="flat" cmpd="sng" algn="ctr">
          <a:solidFill>
            <a:schemeClr val="accent5">
              <a:hueOff val="-2047717"/>
              <a:satOff val="2292"/>
              <a:lumOff val="131"/>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91AC14A2-B8E5-44C5-9B2D-89C1172FE272}">
      <dsp:nvSpPr>
        <dsp:cNvPr id="0" name=""/>
        <dsp:cNvSpPr/>
      </dsp:nvSpPr>
      <dsp:spPr>
        <a:xfrm>
          <a:off x="0" y="463367"/>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impact of the complex problem on employees and their organisations.	</a:t>
          </a:r>
          <a:endParaRPr lang="en-US" sz="1300" kern="1200"/>
        </a:p>
      </dsp:txBody>
      <dsp:txXfrm>
        <a:off x="0" y="463367"/>
        <a:ext cx="4443413" cy="462801"/>
      </dsp:txXfrm>
    </dsp:sp>
    <dsp:sp modelId="{FD2AC4D1-BD56-428F-A180-669CF225C095}">
      <dsp:nvSpPr>
        <dsp:cNvPr id="0" name=""/>
        <dsp:cNvSpPr/>
      </dsp:nvSpPr>
      <dsp:spPr>
        <a:xfrm>
          <a:off x="0" y="926169"/>
          <a:ext cx="4443413" cy="0"/>
        </a:xfrm>
        <a:prstGeom prst="line">
          <a:avLst/>
        </a:prstGeom>
        <a:gradFill rotWithShape="0">
          <a:gsLst>
            <a:gs pos="0">
              <a:schemeClr val="accent5">
                <a:hueOff val="-4095435"/>
                <a:satOff val="4583"/>
                <a:lumOff val="262"/>
                <a:alphaOff val="0"/>
                <a:tint val="94000"/>
                <a:satMod val="100000"/>
                <a:lumMod val="104000"/>
              </a:schemeClr>
            </a:gs>
            <a:gs pos="69000">
              <a:schemeClr val="accent5">
                <a:hueOff val="-4095435"/>
                <a:satOff val="4583"/>
                <a:lumOff val="262"/>
                <a:alphaOff val="0"/>
                <a:shade val="86000"/>
                <a:satMod val="130000"/>
                <a:lumMod val="102000"/>
              </a:schemeClr>
            </a:gs>
            <a:gs pos="100000">
              <a:schemeClr val="accent5">
                <a:hueOff val="-4095435"/>
                <a:satOff val="4583"/>
                <a:lumOff val="262"/>
                <a:alphaOff val="0"/>
                <a:shade val="72000"/>
                <a:satMod val="130000"/>
                <a:lumMod val="100000"/>
              </a:schemeClr>
            </a:gs>
          </a:gsLst>
          <a:lin ang="5400000" scaled="0"/>
        </a:gradFill>
        <a:ln w="12700" cap="flat" cmpd="sng" algn="ctr">
          <a:solidFill>
            <a:schemeClr val="accent5">
              <a:hueOff val="-4095435"/>
              <a:satOff val="4583"/>
              <a:lumOff val="262"/>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389A0FB4-85C6-49BA-8DD2-24965B3C3816}">
      <dsp:nvSpPr>
        <dsp:cNvPr id="0" name=""/>
        <dsp:cNvSpPr/>
      </dsp:nvSpPr>
      <dsp:spPr>
        <a:xfrm>
          <a:off x="0" y="926169"/>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PESTLE analysis</a:t>
          </a:r>
          <a:endParaRPr lang="en-US" sz="1300" kern="1200"/>
        </a:p>
      </dsp:txBody>
      <dsp:txXfrm>
        <a:off x="0" y="926169"/>
        <a:ext cx="4443413" cy="462801"/>
      </dsp:txXfrm>
    </dsp:sp>
    <dsp:sp modelId="{FCD8CA11-F7D1-46CA-8028-DE2FEA7A78F3}">
      <dsp:nvSpPr>
        <dsp:cNvPr id="0" name=""/>
        <dsp:cNvSpPr/>
      </dsp:nvSpPr>
      <dsp:spPr>
        <a:xfrm>
          <a:off x="0" y="1388971"/>
          <a:ext cx="4443413" cy="0"/>
        </a:xfrm>
        <a:prstGeom prst="line">
          <a:avLst/>
        </a:prstGeom>
        <a:gradFill rotWithShape="0">
          <a:gsLst>
            <a:gs pos="0">
              <a:schemeClr val="accent5">
                <a:hueOff val="-6143153"/>
                <a:satOff val="6875"/>
                <a:lumOff val="392"/>
                <a:alphaOff val="0"/>
                <a:tint val="94000"/>
                <a:satMod val="100000"/>
                <a:lumMod val="104000"/>
              </a:schemeClr>
            </a:gs>
            <a:gs pos="69000">
              <a:schemeClr val="accent5">
                <a:hueOff val="-6143153"/>
                <a:satOff val="6875"/>
                <a:lumOff val="392"/>
                <a:alphaOff val="0"/>
                <a:shade val="86000"/>
                <a:satMod val="130000"/>
                <a:lumMod val="102000"/>
              </a:schemeClr>
            </a:gs>
            <a:gs pos="100000">
              <a:schemeClr val="accent5">
                <a:hueOff val="-6143153"/>
                <a:satOff val="6875"/>
                <a:lumOff val="392"/>
                <a:alphaOff val="0"/>
                <a:shade val="72000"/>
                <a:satMod val="130000"/>
                <a:lumMod val="100000"/>
              </a:schemeClr>
            </a:gs>
          </a:gsLst>
          <a:lin ang="5400000" scaled="0"/>
        </a:gradFill>
        <a:ln w="12700" cap="flat" cmpd="sng" algn="ctr">
          <a:solidFill>
            <a:schemeClr val="accent5">
              <a:hueOff val="-6143153"/>
              <a:satOff val="6875"/>
              <a:lumOff val="392"/>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69C096FA-6C46-4B53-850D-3091688A8F22}">
      <dsp:nvSpPr>
        <dsp:cNvPr id="0" name=""/>
        <dsp:cNvSpPr/>
      </dsp:nvSpPr>
      <dsp:spPr>
        <a:xfrm>
          <a:off x="0" y="1388971"/>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cause-and-effect analysis</a:t>
          </a:r>
          <a:endParaRPr lang="en-US" sz="1300" kern="1200"/>
        </a:p>
      </dsp:txBody>
      <dsp:txXfrm>
        <a:off x="0" y="1388971"/>
        <a:ext cx="4443413" cy="462801"/>
      </dsp:txXfrm>
    </dsp:sp>
    <dsp:sp modelId="{DEF1369C-0686-446F-8CA4-7D1BE8F193BE}">
      <dsp:nvSpPr>
        <dsp:cNvPr id="0" name=""/>
        <dsp:cNvSpPr/>
      </dsp:nvSpPr>
      <dsp:spPr>
        <a:xfrm>
          <a:off x="0" y="1851773"/>
          <a:ext cx="4443413" cy="0"/>
        </a:xfrm>
        <a:prstGeom prst="line">
          <a:avLst/>
        </a:prstGeom>
        <a:gradFill rotWithShape="0">
          <a:gsLst>
            <a:gs pos="0">
              <a:schemeClr val="accent5">
                <a:hueOff val="-8190870"/>
                <a:satOff val="9167"/>
                <a:lumOff val="523"/>
                <a:alphaOff val="0"/>
                <a:tint val="94000"/>
                <a:satMod val="100000"/>
                <a:lumMod val="104000"/>
              </a:schemeClr>
            </a:gs>
            <a:gs pos="69000">
              <a:schemeClr val="accent5">
                <a:hueOff val="-8190870"/>
                <a:satOff val="9167"/>
                <a:lumOff val="523"/>
                <a:alphaOff val="0"/>
                <a:shade val="86000"/>
                <a:satMod val="130000"/>
                <a:lumMod val="102000"/>
              </a:schemeClr>
            </a:gs>
            <a:gs pos="100000">
              <a:schemeClr val="accent5">
                <a:hueOff val="-8190870"/>
                <a:satOff val="9167"/>
                <a:lumOff val="523"/>
                <a:alphaOff val="0"/>
                <a:shade val="72000"/>
                <a:satMod val="130000"/>
                <a:lumMod val="100000"/>
              </a:schemeClr>
            </a:gs>
          </a:gsLst>
          <a:lin ang="5400000" scaled="0"/>
        </a:gradFill>
        <a:ln w="12700" cap="flat" cmpd="sng" algn="ctr">
          <a:solidFill>
            <a:schemeClr val="accent5">
              <a:hueOff val="-8190870"/>
              <a:satOff val="9167"/>
              <a:lumOff val="523"/>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B21D3D2F-EACC-474A-8704-ABC0871E6B04}">
      <dsp:nvSpPr>
        <dsp:cNvPr id="0" name=""/>
        <dsp:cNvSpPr/>
      </dsp:nvSpPr>
      <dsp:spPr>
        <a:xfrm>
          <a:off x="0" y="1851773"/>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Fishbone Diagram</a:t>
          </a:r>
          <a:endParaRPr lang="en-US" sz="1300" kern="1200"/>
        </a:p>
      </dsp:txBody>
      <dsp:txXfrm>
        <a:off x="0" y="1851773"/>
        <a:ext cx="4443413" cy="462801"/>
      </dsp:txXfrm>
    </dsp:sp>
    <dsp:sp modelId="{36478D22-57B6-46C9-A09D-CDAABDE64060}">
      <dsp:nvSpPr>
        <dsp:cNvPr id="0" name=""/>
        <dsp:cNvSpPr/>
      </dsp:nvSpPr>
      <dsp:spPr>
        <a:xfrm>
          <a:off x="0" y="2314575"/>
          <a:ext cx="4443413" cy="0"/>
        </a:xfrm>
        <a:prstGeom prst="line">
          <a:avLst/>
        </a:prstGeom>
        <a:gradFill rotWithShape="0">
          <a:gsLst>
            <a:gs pos="0">
              <a:schemeClr val="accent5">
                <a:hueOff val="-10238588"/>
                <a:satOff val="11458"/>
                <a:lumOff val="654"/>
                <a:alphaOff val="0"/>
                <a:tint val="94000"/>
                <a:satMod val="100000"/>
                <a:lumMod val="104000"/>
              </a:schemeClr>
            </a:gs>
            <a:gs pos="69000">
              <a:schemeClr val="accent5">
                <a:hueOff val="-10238588"/>
                <a:satOff val="11458"/>
                <a:lumOff val="654"/>
                <a:alphaOff val="0"/>
                <a:shade val="86000"/>
                <a:satMod val="130000"/>
                <a:lumMod val="102000"/>
              </a:schemeClr>
            </a:gs>
            <a:gs pos="100000">
              <a:schemeClr val="accent5">
                <a:hueOff val="-10238588"/>
                <a:satOff val="11458"/>
                <a:lumOff val="654"/>
                <a:alphaOff val="0"/>
                <a:shade val="72000"/>
                <a:satMod val="130000"/>
                <a:lumMod val="100000"/>
              </a:schemeClr>
            </a:gs>
          </a:gsLst>
          <a:lin ang="5400000" scaled="0"/>
        </a:gradFill>
        <a:ln w="12700" cap="flat" cmpd="sng" algn="ctr">
          <a:solidFill>
            <a:schemeClr val="accent5">
              <a:hueOff val="-10238588"/>
              <a:satOff val="11458"/>
              <a:lumOff val="654"/>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A119E1DC-9609-4C11-A013-0801D809DE54}">
      <dsp:nvSpPr>
        <dsp:cNvPr id="0" name=""/>
        <dsp:cNvSpPr/>
      </dsp:nvSpPr>
      <dsp:spPr>
        <a:xfrm>
          <a:off x="0" y="2314575"/>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solutions to absenteeism</a:t>
          </a:r>
          <a:endParaRPr lang="en-US" sz="1300" kern="1200"/>
        </a:p>
      </dsp:txBody>
      <dsp:txXfrm>
        <a:off x="0" y="2314575"/>
        <a:ext cx="4443413" cy="462801"/>
      </dsp:txXfrm>
    </dsp:sp>
    <dsp:sp modelId="{722C8AB5-711A-400E-9BF5-D63D6B3C9A31}">
      <dsp:nvSpPr>
        <dsp:cNvPr id="0" name=""/>
        <dsp:cNvSpPr/>
      </dsp:nvSpPr>
      <dsp:spPr>
        <a:xfrm>
          <a:off x="0" y="2777376"/>
          <a:ext cx="4443413" cy="0"/>
        </a:xfrm>
        <a:prstGeom prst="line">
          <a:avLst/>
        </a:prstGeom>
        <a:gradFill rotWithShape="0">
          <a:gsLst>
            <a:gs pos="0">
              <a:schemeClr val="accent5">
                <a:hueOff val="-12286306"/>
                <a:satOff val="13750"/>
                <a:lumOff val="785"/>
                <a:alphaOff val="0"/>
                <a:tint val="94000"/>
                <a:satMod val="100000"/>
                <a:lumMod val="104000"/>
              </a:schemeClr>
            </a:gs>
            <a:gs pos="69000">
              <a:schemeClr val="accent5">
                <a:hueOff val="-12286306"/>
                <a:satOff val="13750"/>
                <a:lumOff val="785"/>
                <a:alphaOff val="0"/>
                <a:shade val="86000"/>
                <a:satMod val="130000"/>
                <a:lumMod val="102000"/>
              </a:schemeClr>
            </a:gs>
            <a:gs pos="100000">
              <a:schemeClr val="accent5">
                <a:hueOff val="-12286306"/>
                <a:satOff val="13750"/>
                <a:lumOff val="785"/>
                <a:alphaOff val="0"/>
                <a:shade val="72000"/>
                <a:satMod val="130000"/>
                <a:lumMod val="100000"/>
              </a:schemeClr>
            </a:gs>
          </a:gsLst>
          <a:lin ang="5400000" scaled="0"/>
        </a:gradFill>
        <a:ln w="12700" cap="flat" cmpd="sng" algn="ctr">
          <a:solidFill>
            <a:schemeClr val="accent5">
              <a:hueOff val="-12286306"/>
              <a:satOff val="13750"/>
              <a:lumOff val="785"/>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C9F42CE2-3E52-47CE-82CC-8B5563C0E0A6}">
      <dsp:nvSpPr>
        <dsp:cNvPr id="0" name=""/>
        <dsp:cNvSpPr/>
      </dsp:nvSpPr>
      <dsp:spPr>
        <a:xfrm>
          <a:off x="0" y="2777376"/>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Implementation plan </a:t>
          </a:r>
          <a:endParaRPr lang="en-US" sz="1300" kern="1200"/>
        </a:p>
      </dsp:txBody>
      <dsp:txXfrm>
        <a:off x="0" y="2777376"/>
        <a:ext cx="4443413" cy="462801"/>
      </dsp:txXfrm>
    </dsp:sp>
    <dsp:sp modelId="{590F1D40-65D8-400B-9DBA-E7D61A334A47}">
      <dsp:nvSpPr>
        <dsp:cNvPr id="0" name=""/>
        <dsp:cNvSpPr/>
      </dsp:nvSpPr>
      <dsp:spPr>
        <a:xfrm>
          <a:off x="0" y="3240178"/>
          <a:ext cx="4443413" cy="0"/>
        </a:xfrm>
        <a:prstGeom prst="line">
          <a:avLst/>
        </a:prstGeom>
        <a:gradFill rotWithShape="0">
          <a:gsLst>
            <a:gs pos="0">
              <a:schemeClr val="accent5">
                <a:hueOff val="-14334023"/>
                <a:satOff val="16042"/>
                <a:lumOff val="915"/>
                <a:alphaOff val="0"/>
                <a:tint val="94000"/>
                <a:satMod val="100000"/>
                <a:lumMod val="104000"/>
              </a:schemeClr>
            </a:gs>
            <a:gs pos="69000">
              <a:schemeClr val="accent5">
                <a:hueOff val="-14334023"/>
                <a:satOff val="16042"/>
                <a:lumOff val="915"/>
                <a:alphaOff val="0"/>
                <a:shade val="86000"/>
                <a:satMod val="130000"/>
                <a:lumMod val="102000"/>
              </a:schemeClr>
            </a:gs>
            <a:gs pos="100000">
              <a:schemeClr val="accent5">
                <a:hueOff val="-14334023"/>
                <a:satOff val="16042"/>
                <a:lumOff val="915"/>
                <a:alphaOff val="0"/>
                <a:shade val="72000"/>
                <a:satMod val="130000"/>
                <a:lumMod val="100000"/>
              </a:schemeClr>
            </a:gs>
          </a:gsLst>
          <a:lin ang="5400000" scaled="0"/>
        </a:gradFill>
        <a:ln w="12700" cap="flat" cmpd="sng" algn="ctr">
          <a:solidFill>
            <a:schemeClr val="accent5">
              <a:hueOff val="-14334023"/>
              <a:satOff val="16042"/>
              <a:lumOff val="915"/>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3F67C3A1-D607-4076-B92B-8FC9B5BD6C6B}">
      <dsp:nvSpPr>
        <dsp:cNvPr id="0" name=""/>
        <dsp:cNvSpPr/>
      </dsp:nvSpPr>
      <dsp:spPr>
        <a:xfrm>
          <a:off x="0" y="3240178"/>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measuring effectiveness of decision</a:t>
          </a:r>
          <a:endParaRPr lang="en-US" sz="1300" kern="1200"/>
        </a:p>
      </dsp:txBody>
      <dsp:txXfrm>
        <a:off x="0" y="3240178"/>
        <a:ext cx="4443413" cy="462801"/>
      </dsp:txXfrm>
    </dsp:sp>
    <dsp:sp modelId="{4CE7B6F9-85D0-4CDC-AE5F-7CBDBEEF3F05}">
      <dsp:nvSpPr>
        <dsp:cNvPr id="0" name=""/>
        <dsp:cNvSpPr/>
      </dsp:nvSpPr>
      <dsp:spPr>
        <a:xfrm>
          <a:off x="0" y="3702980"/>
          <a:ext cx="4443413" cy="0"/>
        </a:xfrm>
        <a:prstGeom prst="line">
          <a:avLst/>
        </a:prstGeom>
        <a:gradFill rotWithShape="0">
          <a:gsLst>
            <a:gs pos="0">
              <a:schemeClr val="accent5">
                <a:hueOff val="-16381740"/>
                <a:satOff val="18333"/>
                <a:lumOff val="1046"/>
                <a:alphaOff val="0"/>
                <a:tint val="94000"/>
                <a:satMod val="100000"/>
                <a:lumMod val="104000"/>
              </a:schemeClr>
            </a:gs>
            <a:gs pos="69000">
              <a:schemeClr val="accent5">
                <a:hueOff val="-16381740"/>
                <a:satOff val="18333"/>
                <a:lumOff val="1046"/>
                <a:alphaOff val="0"/>
                <a:shade val="86000"/>
                <a:satMod val="130000"/>
                <a:lumMod val="102000"/>
              </a:schemeClr>
            </a:gs>
            <a:gs pos="100000">
              <a:schemeClr val="accent5">
                <a:hueOff val="-16381740"/>
                <a:satOff val="18333"/>
                <a:lumOff val="1046"/>
                <a:alphaOff val="0"/>
                <a:shade val="72000"/>
                <a:satMod val="130000"/>
                <a:lumMod val="100000"/>
              </a:schemeClr>
            </a:gs>
          </a:gsLst>
          <a:lin ang="5400000" scaled="0"/>
        </a:gradFill>
        <a:ln w="12700" cap="flat" cmpd="sng" algn="ctr">
          <a:solidFill>
            <a:schemeClr val="accent5">
              <a:hueOff val="-16381740"/>
              <a:satOff val="18333"/>
              <a:lumOff val="1046"/>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77C6F9EC-3801-49CF-AB15-B3CEA229A490}">
      <dsp:nvSpPr>
        <dsp:cNvPr id="0" name=""/>
        <dsp:cNvSpPr/>
      </dsp:nvSpPr>
      <dsp:spPr>
        <a:xfrm>
          <a:off x="0" y="3702980"/>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Conclusion</a:t>
          </a:r>
          <a:endParaRPr lang="en-US" sz="1300" kern="1200"/>
        </a:p>
      </dsp:txBody>
      <dsp:txXfrm>
        <a:off x="0" y="3702980"/>
        <a:ext cx="4443413" cy="462801"/>
      </dsp:txXfrm>
    </dsp:sp>
    <dsp:sp modelId="{B57FB5E7-F793-4CB2-BE7D-AA001BAE2797}">
      <dsp:nvSpPr>
        <dsp:cNvPr id="0" name=""/>
        <dsp:cNvSpPr/>
      </dsp:nvSpPr>
      <dsp:spPr>
        <a:xfrm>
          <a:off x="0" y="4165782"/>
          <a:ext cx="4443413" cy="0"/>
        </a:xfrm>
        <a:prstGeom prst="line">
          <a:avLst/>
        </a:prstGeom>
        <a:gradFill rotWithShape="0">
          <a:gsLst>
            <a:gs pos="0">
              <a:schemeClr val="accent5">
                <a:hueOff val="-18429457"/>
                <a:satOff val="20625"/>
                <a:lumOff val="1177"/>
                <a:alphaOff val="0"/>
                <a:tint val="94000"/>
                <a:satMod val="100000"/>
                <a:lumMod val="104000"/>
              </a:schemeClr>
            </a:gs>
            <a:gs pos="69000">
              <a:schemeClr val="accent5">
                <a:hueOff val="-18429457"/>
                <a:satOff val="20625"/>
                <a:lumOff val="1177"/>
                <a:alphaOff val="0"/>
                <a:shade val="86000"/>
                <a:satMod val="130000"/>
                <a:lumMod val="102000"/>
              </a:schemeClr>
            </a:gs>
            <a:gs pos="100000">
              <a:schemeClr val="accent5">
                <a:hueOff val="-18429457"/>
                <a:satOff val="20625"/>
                <a:lumOff val="1177"/>
                <a:alphaOff val="0"/>
                <a:shade val="72000"/>
                <a:satMod val="130000"/>
                <a:lumMod val="100000"/>
              </a:schemeClr>
            </a:gs>
          </a:gsLst>
          <a:lin ang="5400000" scaled="0"/>
        </a:gradFill>
        <a:ln w="12700" cap="flat" cmpd="sng" algn="ctr">
          <a:solidFill>
            <a:schemeClr val="accent5">
              <a:hueOff val="-18429457"/>
              <a:satOff val="20625"/>
              <a:lumOff val="1177"/>
              <a:alphaOff val="0"/>
            </a:schemeClr>
          </a:solidFill>
          <a:prstDash val="solid"/>
        </a:ln>
        <a:effectLst>
          <a:outerShdw blurRad="50800" dist="38100" dir="5400000" sy="96000" rotWithShape="0">
            <a:srgbClr val="000000">
              <a:alpha val="54000"/>
            </a:srgbClr>
          </a:outerShdw>
        </a:effectLst>
      </dsp:spPr>
      <dsp:style>
        <a:lnRef idx="1">
          <a:scrgbClr r="0" g="0" b="0"/>
        </a:lnRef>
        <a:fillRef idx="3">
          <a:scrgbClr r="0" g="0" b="0"/>
        </a:fillRef>
        <a:effectRef idx="2">
          <a:scrgbClr r="0" g="0" b="0"/>
        </a:effectRef>
        <a:fontRef idx="minor">
          <a:schemeClr val="lt1"/>
        </a:fontRef>
      </dsp:style>
    </dsp:sp>
    <dsp:sp modelId="{EB922BDB-4229-4124-9446-90E728A1D8F5}">
      <dsp:nvSpPr>
        <dsp:cNvPr id="0" name=""/>
        <dsp:cNvSpPr/>
      </dsp:nvSpPr>
      <dsp:spPr>
        <a:xfrm>
          <a:off x="0" y="4165782"/>
          <a:ext cx="4443413" cy="46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Refernces </a:t>
          </a:r>
          <a:endParaRPr lang="en-US" sz="1300" kern="1200"/>
        </a:p>
      </dsp:txBody>
      <dsp:txXfrm>
        <a:off x="0" y="4165782"/>
        <a:ext cx="4443413" cy="4628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1E9F2-5ECC-4300-9DCA-78FD0A94E045}">
      <dsp:nvSpPr>
        <dsp:cNvPr id="0" name=""/>
        <dsp:cNvSpPr/>
      </dsp:nvSpPr>
      <dsp:spPr>
        <a:xfrm>
          <a:off x="2518490" y="72010"/>
          <a:ext cx="2426642" cy="145598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ECONOMIC – </a:t>
          </a:r>
          <a:r>
            <a:rPr lang="en-GB" sz="1100" kern="1200" dirty="0">
              <a:latin typeface="Arial" panose="020B0604020202020204" pitchFamily="34" charset="0"/>
              <a:cs typeface="Arial" panose="020B0604020202020204" pitchFamily="34" charset="0"/>
            </a:rPr>
            <a:t>these factors include the interest, inflation, wages, working hours, unemployment and many more.  These factors can impact the problem faced  by the NHS hospitals. For instance, if the company is offering low wages to the employees, then they might quit their job because of the low wages. </a:t>
          </a:r>
          <a:endParaRPr lang="en-US" sz="1100" kern="1200" dirty="0">
            <a:latin typeface="Arial" panose="020B0604020202020204" pitchFamily="34" charset="0"/>
            <a:cs typeface="Arial" panose="020B0604020202020204" pitchFamily="34" charset="0"/>
          </a:endParaRPr>
        </a:p>
      </dsp:txBody>
      <dsp:txXfrm>
        <a:off x="2518490" y="72010"/>
        <a:ext cx="2426642" cy="1455985"/>
      </dsp:txXfrm>
    </dsp:sp>
    <dsp:sp modelId="{D3093B8A-6BCF-419A-A744-8923B86B03AC}">
      <dsp:nvSpPr>
        <dsp:cNvPr id="0" name=""/>
        <dsp:cNvSpPr/>
      </dsp:nvSpPr>
      <dsp:spPr>
        <a:xfrm>
          <a:off x="5182337" y="147678"/>
          <a:ext cx="2426642" cy="1455985"/>
        </a:xfrm>
        <a:prstGeom prst="rect">
          <a:avLst/>
        </a:prstGeom>
        <a:solidFill>
          <a:schemeClr val="accent5">
            <a:hueOff val="-3685892"/>
            <a:satOff val="4125"/>
            <a:lumOff val="23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SOCIAL - </a:t>
          </a:r>
          <a:r>
            <a:rPr lang="en-GB" sz="1100" kern="1200" dirty="0">
              <a:latin typeface="Arial" panose="020B0604020202020204" pitchFamily="34" charset="0"/>
              <a:cs typeface="Arial" panose="020B0604020202020204" pitchFamily="34" charset="0"/>
            </a:rPr>
            <a:t>with the exposure of social media and the improved educational system, patients expectations have been increased a lot, they tend to have the much improved knowledge of the treatment options which have became the new challenge for the workforce of the NHS hospitals (</a:t>
          </a:r>
          <a:r>
            <a:rPr lang="en-GB" sz="1100" kern="1200" dirty="0" err="1">
              <a:latin typeface="Arial" panose="020B0604020202020204" pitchFamily="34" charset="0"/>
              <a:cs typeface="Arial" panose="020B0604020202020204" pitchFamily="34" charset="0"/>
            </a:rPr>
            <a:t>Espeland</a:t>
          </a:r>
          <a:r>
            <a:rPr lang="en-GB" sz="1100" kern="1200" dirty="0">
              <a:latin typeface="Arial" panose="020B0604020202020204" pitchFamily="34" charset="0"/>
              <a:cs typeface="Arial" panose="020B0604020202020204" pitchFamily="34" charset="0"/>
            </a:rPr>
            <a:t>, and et. Al, 2018).</a:t>
          </a:r>
          <a:endParaRPr lang="en-US" sz="1100" kern="1200" dirty="0">
            <a:latin typeface="Arial" panose="020B0604020202020204" pitchFamily="34" charset="0"/>
            <a:cs typeface="Arial" panose="020B0604020202020204" pitchFamily="34" charset="0"/>
          </a:endParaRPr>
        </a:p>
      </dsp:txBody>
      <dsp:txXfrm>
        <a:off x="5182337" y="147678"/>
        <a:ext cx="2426642" cy="1455985"/>
      </dsp:txXfrm>
    </dsp:sp>
    <dsp:sp modelId="{90C1F800-1FD0-4640-9FE6-6D5497171FAD}">
      <dsp:nvSpPr>
        <dsp:cNvPr id="0" name=""/>
        <dsp:cNvSpPr/>
      </dsp:nvSpPr>
      <dsp:spPr>
        <a:xfrm>
          <a:off x="29556" y="1803861"/>
          <a:ext cx="2426642" cy="1455985"/>
        </a:xfrm>
        <a:prstGeom prst="rect">
          <a:avLst/>
        </a:prstGeom>
        <a:solidFill>
          <a:schemeClr val="accent5">
            <a:hueOff val="-7371783"/>
            <a:satOff val="8250"/>
            <a:lumOff val="47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TECHNOLOGICAL – </a:t>
          </a:r>
          <a:r>
            <a:rPr lang="en-GB" sz="900" kern="1200" dirty="0">
              <a:latin typeface="Arial" panose="020B0604020202020204" pitchFamily="34" charset="0"/>
              <a:cs typeface="Arial" panose="020B0604020202020204" pitchFamily="34" charset="0"/>
            </a:rPr>
            <a:t> with the advancement in the technology, the healthcare is getting improved day by day. The scanning tools are buy-able and for managing  the conditions several pumps and tools has been created. These result in high standard of care to the patients and make  NHS's workers able to do automate and speedy tasks. The technological factors give them ease in working and they will stay truly committed to the job. </a:t>
          </a:r>
          <a:endParaRPr lang="en-US" sz="900" kern="1200" dirty="0">
            <a:latin typeface="Arial" panose="020B0604020202020204" pitchFamily="34" charset="0"/>
            <a:cs typeface="Arial" panose="020B0604020202020204" pitchFamily="34" charset="0"/>
          </a:endParaRPr>
        </a:p>
      </dsp:txBody>
      <dsp:txXfrm>
        <a:off x="29556" y="1803861"/>
        <a:ext cx="2426642" cy="1455985"/>
      </dsp:txXfrm>
    </dsp:sp>
    <dsp:sp modelId="{E8E31A4C-1B01-4939-8E04-EC5CB9D65E7E}">
      <dsp:nvSpPr>
        <dsp:cNvPr id="0" name=""/>
        <dsp:cNvSpPr/>
      </dsp:nvSpPr>
      <dsp:spPr>
        <a:xfrm>
          <a:off x="2668894" y="1731843"/>
          <a:ext cx="2426642" cy="1455985"/>
        </a:xfrm>
        <a:prstGeom prst="rect">
          <a:avLst/>
        </a:prstGeom>
        <a:solidFill>
          <a:schemeClr val="accent5">
            <a:hueOff val="-11057675"/>
            <a:satOff val="12375"/>
            <a:lumOff val="70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t>LEGAL – </a:t>
          </a:r>
          <a:r>
            <a:rPr lang="en-GB" sz="1000" kern="1200"/>
            <a:t>patients who are unhappy with the services given by NHS, they are taking their grievances to the legal level. NHS has also faced litigations cases from the dissatisfied patients. So the employees have to work hard to train themselves and make their patients happy. </a:t>
          </a:r>
          <a:endParaRPr lang="en-US" sz="1000" kern="1200"/>
        </a:p>
      </dsp:txBody>
      <dsp:txXfrm>
        <a:off x="2668894" y="1731843"/>
        <a:ext cx="2426642" cy="1455985"/>
      </dsp:txXfrm>
    </dsp:sp>
    <dsp:sp modelId="{2F8BE534-32B5-45C2-90E1-7F42D72248C4}">
      <dsp:nvSpPr>
        <dsp:cNvPr id="0" name=""/>
        <dsp:cNvSpPr/>
      </dsp:nvSpPr>
      <dsp:spPr>
        <a:xfrm>
          <a:off x="5338225" y="1731843"/>
          <a:ext cx="2426642" cy="1455985"/>
        </a:xfrm>
        <a:prstGeom prst="rect">
          <a:avLst/>
        </a:prstGeom>
        <a:solidFill>
          <a:schemeClr val="accent5">
            <a:hueOff val="-14743566"/>
            <a:satOff val="16500"/>
            <a:lumOff val="94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t>ENVIRONMENTAL – </a:t>
          </a:r>
          <a:r>
            <a:rPr lang="en-GB" sz="1000" kern="1200" dirty="0"/>
            <a:t>one of the biggest contributor  to the toxic waste is the medical sector. It is expected by them to reduce the waste and treat them with care. The NHS has been under fire from various environmental activist organizations. So the workers are trying to lessen the quantity of the waste (Keough, 2019).</a:t>
          </a:r>
          <a:endParaRPr lang="en-US" sz="1000" kern="1200" dirty="0"/>
        </a:p>
      </dsp:txBody>
      <dsp:txXfrm>
        <a:off x="5338225" y="1731843"/>
        <a:ext cx="2426642" cy="1455985"/>
      </dsp:txXfrm>
    </dsp:sp>
    <dsp:sp modelId="{D4C819BB-E26C-4811-9438-E2A625A91519}">
      <dsp:nvSpPr>
        <dsp:cNvPr id="0" name=""/>
        <dsp:cNvSpPr/>
      </dsp:nvSpPr>
      <dsp:spPr>
        <a:xfrm>
          <a:off x="0" y="75660"/>
          <a:ext cx="2426642" cy="1455985"/>
        </a:xfrm>
        <a:prstGeom prst="rect">
          <a:avLst/>
        </a:prstGeom>
        <a:solidFill>
          <a:schemeClr val="accent5">
            <a:hueOff val="-18429457"/>
            <a:satOff val="2062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POLITICAL –</a:t>
          </a:r>
          <a:r>
            <a:rPr lang="en-US" sz="1100" kern="1200" dirty="0">
              <a:latin typeface="Arial" panose="020B0604020202020204" pitchFamily="34" charset="0"/>
              <a:cs typeface="Arial" panose="020B0604020202020204" pitchFamily="34" charset="0"/>
            </a:rPr>
            <a:t> these factors includes the environmental regulations, tax policies, tariffs, political stability etc. These factors influence complex problem of the NHS hospital. For instance any new tax reforms can change the whole system of generating the revenue, which will effect the payout of the employees.</a:t>
          </a:r>
        </a:p>
      </dsp:txBody>
      <dsp:txXfrm>
        <a:off x="0" y="75660"/>
        <a:ext cx="2426642" cy="14559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AD95B4-814F-49D5-B0FE-E0653F60768B}" type="datetimeFigureOut">
              <a:rPr lang="en-US" smtClean="0"/>
              <a:t>7/9/2022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C8B542-32F4-420C-83EB-7C4B49B9D24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Whereas the decision making is a cognitive process, the managerial as well as the organisational objectives are depended on the decision making. Selecting an appropriate option from the alternative choices is called decision making. A decision can be made through an intuitive process or the reasoned process. Decisions plays a major role in sustaining the activities of the business and the functioning of organisation. The focal point of this report is the NHS hospitals. These are established under the National Health Service and Community Care Act 1990. the issue they are facing is the shortage of staff (Klein, and Crandall, 2018). This report consists a pestle analysis, fish bone diagram, selection of solution from the alternatives and implementation of the decision.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government of UK has tried to increase the number the nurses and the health professionals, they also have trained about 10000 people but which wasn't successful so far. This problem has impacted the employees and the organisation as well (</a:t>
            </a:r>
            <a:r>
              <a:rPr lang="en-GB" sz="1200" kern="1200" dirty="0" err="1">
                <a:solidFill>
                  <a:schemeClr val="tx1"/>
                </a:solidFill>
                <a:latin typeface="+mn-lt"/>
                <a:ea typeface="+mn-ea"/>
                <a:cs typeface="+mn-cs"/>
              </a:rPr>
              <a:t>Lassoued</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Awad</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Guirat</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r>
              <a:rPr lang="en-GB" sz="1200" b="1" u="sng" kern="1200" dirty="0">
                <a:solidFill>
                  <a:schemeClr val="tx1"/>
                </a:solidFill>
                <a:latin typeface="+mn-lt"/>
                <a:ea typeface="+mn-ea"/>
                <a:cs typeface="+mn-cs"/>
              </a:rPr>
              <a:t>Impact of less workforce on employees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Around 27.9 million nurses has been estimated in the global nursing workforce and the shortage of the nurses was estimated about 5.9 million nurses. If there will be less workforce in the NHS hospitals or nursing sector, the working employees will get overburdened  by the work. They will not be able to complete the work with specialisation and  within the given time limit. The work will get delayed because of which the patients will suffer. The overburden of the work on the employees will make them quit their job and this will result in more shortage of the workforce of the NHS hospitals (</a:t>
            </a:r>
            <a:r>
              <a:rPr lang="en-GB" sz="1200" kern="1200" dirty="0" err="1">
                <a:solidFill>
                  <a:schemeClr val="tx1"/>
                </a:solidFill>
                <a:latin typeface="+mn-lt"/>
                <a:ea typeface="+mn-ea"/>
                <a:cs typeface="+mn-cs"/>
              </a:rPr>
              <a:t>Haendler</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Frysak</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a:p>
            <a:r>
              <a:rPr lang="en-GB" sz="1200" b="1" u="sng" kern="1200" dirty="0">
                <a:solidFill>
                  <a:schemeClr val="tx1"/>
                </a:solidFill>
                <a:latin typeface="+mn-lt"/>
                <a:ea typeface="+mn-ea"/>
                <a:cs typeface="+mn-cs"/>
              </a:rPr>
              <a:t>Impact of the less workforce on the organisation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I</a:t>
            </a:r>
            <a:r>
              <a:rPr lang="en-GB" sz="1200" kern="1200" dirty="0">
                <a:solidFill>
                  <a:schemeClr val="tx1"/>
                </a:solidFill>
                <a:latin typeface="+mn-lt"/>
                <a:ea typeface="+mn-ea"/>
                <a:cs typeface="+mn-cs"/>
              </a:rPr>
              <a:t>f the NHS hospitals is running out of the workforce then it will effect their image as their work will get delayed due to less workforce. The people will not prefer going their which will severely impact their reputation in the market. This will result in decreasing profitability of the NHS hospitals (</a:t>
            </a:r>
            <a:r>
              <a:rPr lang="en-GB" sz="1200" kern="1200" dirty="0" err="1">
                <a:solidFill>
                  <a:schemeClr val="tx1"/>
                </a:solidFill>
                <a:latin typeface="+mn-lt"/>
                <a:ea typeface="+mn-ea"/>
                <a:cs typeface="+mn-cs"/>
              </a:rPr>
              <a:t>Yusal</a:t>
            </a:r>
            <a:r>
              <a:rPr lang="en-GB" sz="1200" kern="1200" dirty="0">
                <a:solidFill>
                  <a:schemeClr val="tx1"/>
                </a:solidFill>
                <a:latin typeface="+mn-lt"/>
                <a:ea typeface="+mn-ea"/>
                <a:cs typeface="+mn-cs"/>
              </a:rPr>
              <a:t>, and et. Al, 2021).</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b="1" kern="1200" dirty="0">
                <a:solidFill>
                  <a:schemeClr val="tx1"/>
                </a:solidFill>
                <a:latin typeface="+mn-lt"/>
                <a:ea typeface="+mn-ea"/>
                <a:cs typeface="+mn-cs"/>
              </a:rPr>
              <a:t>NURSE BURNOUT – </a:t>
            </a:r>
            <a:r>
              <a:rPr lang="en-GB" sz="1200" kern="1200" dirty="0">
                <a:solidFill>
                  <a:schemeClr val="tx1"/>
                </a:solidFill>
                <a:latin typeface="+mn-lt"/>
                <a:ea typeface="+mn-ea"/>
                <a:cs typeface="+mn-cs"/>
              </a:rPr>
              <a:t>the nurses starts working and then figure out that that the its not like how they thought it would be. Some nurses works a while take experience burnout and then leave the profession. The nursing turnover is falling down.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AGING WORKFORCE -  </a:t>
            </a:r>
            <a:r>
              <a:rPr lang="en-GB" sz="1200" kern="1200" dirty="0">
                <a:solidFill>
                  <a:schemeClr val="tx1"/>
                </a:solidFill>
                <a:latin typeface="+mn-lt"/>
                <a:ea typeface="+mn-ea"/>
                <a:cs typeface="+mn-cs"/>
              </a:rPr>
              <a:t>by the time the nursing workforce is also ageing. Presently there are m ore then 1 million nurses who are older then 50 years.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CAREER AND FAMILY – </a:t>
            </a:r>
            <a:r>
              <a:rPr lang="en-GB" sz="1200" kern="1200" dirty="0">
                <a:solidFill>
                  <a:schemeClr val="tx1"/>
                </a:solidFill>
                <a:latin typeface="+mn-lt"/>
                <a:ea typeface="+mn-ea"/>
                <a:cs typeface="+mn-cs"/>
              </a:rPr>
              <a:t>the majority of the working nurses is female and during the childbearing years some of them cut back  and some of them leave the profession and move to a new job (Zhang, and et. Al, 2018).</a:t>
            </a:r>
            <a:endParaRPr lang="en-US" sz="1200" kern="1200" dirty="0">
              <a:solidFill>
                <a:schemeClr val="tx1"/>
              </a:solidFill>
              <a:latin typeface="+mn-lt"/>
              <a:ea typeface="+mn-ea"/>
              <a:cs typeface="+mn-cs"/>
            </a:endParaRPr>
          </a:p>
          <a:p>
            <a:r>
              <a:rPr lang="en-GB" sz="1200" b="1" u="sng" kern="1200" dirty="0">
                <a:solidFill>
                  <a:schemeClr val="tx1"/>
                </a:solidFill>
                <a:latin typeface="+mn-lt"/>
                <a:ea typeface="+mn-ea"/>
                <a:cs typeface="+mn-cs"/>
              </a:rPr>
              <a:t>The 4 </a:t>
            </a:r>
            <a:r>
              <a:rPr lang="en-GB" sz="1200" b="1" u="sng" kern="1200" dirty="0" err="1">
                <a:solidFill>
                  <a:schemeClr val="tx1"/>
                </a:solidFill>
                <a:latin typeface="+mn-lt"/>
                <a:ea typeface="+mn-ea"/>
                <a:cs typeface="+mn-cs"/>
              </a:rPr>
              <a:t>p's</a:t>
            </a:r>
            <a:r>
              <a:rPr lang="en-GB" sz="1200" b="1" u="sng" kern="1200" dirty="0">
                <a:solidFill>
                  <a:schemeClr val="tx1"/>
                </a:solidFill>
                <a:latin typeface="+mn-lt"/>
                <a:ea typeface="+mn-ea"/>
                <a:cs typeface="+mn-cs"/>
              </a:rPr>
              <a:t> impacting the problem of shortage of workforce are :-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POLICIES -  </a:t>
            </a:r>
            <a:r>
              <a:rPr lang="en-GB" sz="1200" kern="1200" dirty="0">
                <a:solidFill>
                  <a:schemeClr val="tx1"/>
                </a:solidFill>
                <a:latin typeface="+mn-lt"/>
                <a:ea typeface="+mn-ea"/>
                <a:cs typeface="+mn-cs"/>
              </a:rPr>
              <a:t>NHS don't have any suitable policy that could help in reducing the shortage of workforce.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PROCEDURES – </a:t>
            </a:r>
            <a:r>
              <a:rPr lang="en-GB" sz="1200" kern="1200" dirty="0">
                <a:solidFill>
                  <a:schemeClr val="tx1"/>
                </a:solidFill>
                <a:latin typeface="+mn-lt"/>
                <a:ea typeface="+mn-ea"/>
                <a:cs typeface="+mn-cs"/>
              </a:rPr>
              <a:t>NHS is not having the sequenced procedures of operations which makes it hard for then workforce to operate (Hallo, and Nguyen, 2021).</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PLANT -  </a:t>
            </a:r>
            <a:r>
              <a:rPr lang="en-GB" sz="1200" kern="1200" dirty="0">
                <a:solidFill>
                  <a:schemeClr val="tx1"/>
                </a:solidFill>
                <a:latin typeface="+mn-lt"/>
                <a:ea typeface="+mn-ea"/>
                <a:cs typeface="+mn-cs"/>
              </a:rPr>
              <a:t>NHS is using outdated machinery and devices by which the workers can not give their full effectiveness in their work.</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PEOPLE – </a:t>
            </a:r>
            <a:r>
              <a:rPr lang="en-GB" sz="1200" kern="1200" dirty="0">
                <a:solidFill>
                  <a:schemeClr val="tx1"/>
                </a:solidFill>
                <a:latin typeface="+mn-lt"/>
                <a:ea typeface="+mn-ea"/>
                <a:cs typeface="+mn-cs"/>
              </a:rPr>
              <a:t> due to the overburden of work due to less workforce, the workers get frustrated sometimes which results in conflicts and negative environment (</a:t>
            </a:r>
            <a:r>
              <a:rPr lang="en-GB" sz="1200" kern="1200" dirty="0" err="1">
                <a:solidFill>
                  <a:schemeClr val="tx1"/>
                </a:solidFill>
                <a:latin typeface="+mn-lt"/>
                <a:ea typeface="+mn-ea"/>
                <a:cs typeface="+mn-cs"/>
              </a:rPr>
              <a:t>Sibanda</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Humbe</a:t>
            </a:r>
            <a:r>
              <a:rPr lang="en-GB" sz="1200" kern="1200" dirty="0">
                <a:solidFill>
                  <a:schemeClr val="tx1"/>
                </a:solidFill>
                <a:latin typeface="+mn-lt"/>
                <a:ea typeface="+mn-ea"/>
                <a:cs typeface="+mn-cs"/>
              </a:rPr>
              <a:t>,  2022).</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There are various ways in which NHS can reduce the absenteeism and improve the attendance of their employees which are discussed below ( </a:t>
            </a:r>
            <a:r>
              <a:rPr lang="en-GB" sz="1200" kern="1200" dirty="0" err="1">
                <a:solidFill>
                  <a:schemeClr val="tx1"/>
                </a:solidFill>
                <a:latin typeface="+mn-lt"/>
                <a:ea typeface="+mn-ea"/>
                <a:cs typeface="+mn-cs"/>
              </a:rPr>
              <a:t>Rahman</a:t>
            </a:r>
            <a:r>
              <a:rPr lang="en-GB" sz="1200" kern="1200" dirty="0">
                <a:solidFill>
                  <a:schemeClr val="tx1"/>
                </a:solidFill>
                <a:latin typeface="+mn-lt"/>
                <a:ea typeface="+mn-ea"/>
                <a:cs typeface="+mn-cs"/>
              </a:rPr>
              <a:t>, 2019) :-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CREATE ATTENDANCE POLICY </a:t>
            </a:r>
            <a:r>
              <a:rPr lang="en-GB" sz="1200" kern="1200" dirty="0">
                <a:solidFill>
                  <a:schemeClr val="tx1"/>
                </a:solidFill>
                <a:latin typeface="+mn-lt"/>
                <a:ea typeface="+mn-ea"/>
                <a:cs typeface="+mn-cs"/>
              </a:rPr>
              <a:t>-  the workers of NHS should know what they are expected to do. The attendance policy of NHS should state that how employees have to report their seniors., how the company will take actions regarding the unsanctioned absence and what will be the consequences of the over absenteeism.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REWARDS FOR THE GOOD ATTENDANCE -  </a:t>
            </a:r>
            <a:r>
              <a:rPr lang="en-GB" sz="1200" kern="1200" dirty="0">
                <a:solidFill>
                  <a:schemeClr val="tx1"/>
                </a:solidFill>
                <a:latin typeface="+mn-lt"/>
                <a:ea typeface="+mn-ea"/>
                <a:cs typeface="+mn-cs"/>
              </a:rPr>
              <a:t>there should be an implementation of a scheme in which the NHS hospital will reward the employees who have good record of attendance which is a great way to give them a additional incentive for attending the work. But the reward system should not penalize the employees who have an excused absence (Ali,  and </a:t>
            </a:r>
            <a:r>
              <a:rPr lang="en-GB" sz="1200" kern="1200" dirty="0" err="1">
                <a:solidFill>
                  <a:schemeClr val="tx1"/>
                </a:solidFill>
                <a:latin typeface="+mn-lt"/>
                <a:ea typeface="+mn-ea"/>
                <a:cs typeface="+mn-cs"/>
              </a:rPr>
              <a:t>Nageeb</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ADDRESS THE UNSANCTIONED ABSENCES IMMEDIATELY -  </a:t>
            </a:r>
            <a:r>
              <a:rPr lang="en-GB" sz="1200" kern="1200" dirty="0">
                <a:solidFill>
                  <a:schemeClr val="tx1"/>
                </a:solidFill>
                <a:latin typeface="+mn-lt"/>
                <a:ea typeface="+mn-ea"/>
                <a:cs typeface="+mn-cs"/>
              </a:rPr>
              <a:t>NHS should deal with the absenteeism according to their attendance policy and be consistent with it. Addressing the unscheduled absences is not only about dishing out the sanctions. The seniors should listen out their reasons and support them if they can.</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IMPROVMENT IN THE WORK ENVIRONMENT – </a:t>
            </a:r>
            <a:r>
              <a:rPr lang="en-GB" sz="1200" kern="1200" dirty="0">
                <a:solidFill>
                  <a:schemeClr val="tx1"/>
                </a:solidFill>
                <a:latin typeface="+mn-lt"/>
                <a:ea typeface="+mn-ea"/>
                <a:cs typeface="+mn-cs"/>
              </a:rPr>
              <a:t>the absenteeism is also somewhere related to the work environment. If the work environment is stressful or unhealthy. Then the NHS should figure out some ways in which they can improve the environment of the workplace. For example by organising creative activities , wellness programs etc.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FLEXIBLE WORKING – </a:t>
            </a:r>
            <a:r>
              <a:rPr lang="en-GB" sz="1200" kern="1200" dirty="0">
                <a:solidFill>
                  <a:schemeClr val="tx1"/>
                </a:solidFill>
                <a:latin typeface="+mn-lt"/>
                <a:ea typeface="+mn-ea"/>
                <a:cs typeface="+mn-cs"/>
              </a:rPr>
              <a:t>one of the best idea to make employees of NHS attached with the organisations is to introduce flexible working hours and remote work as well.  Some of the companies also offer unlimited vacation days. </a:t>
            </a:r>
            <a:endParaRPr lang="en-US" sz="1200" kern="1200" dirty="0">
              <a:solidFill>
                <a:schemeClr val="tx1"/>
              </a:solidFill>
              <a:latin typeface="+mn-lt"/>
              <a:ea typeface="+mn-ea"/>
              <a:cs typeface="+mn-cs"/>
            </a:endParaRPr>
          </a:p>
          <a:p>
            <a:r>
              <a:rPr lang="en-GB" sz="1200" b="1" u="sng" kern="1200" dirty="0">
                <a:solidFill>
                  <a:schemeClr val="tx1"/>
                </a:solidFill>
                <a:latin typeface="+mn-lt"/>
                <a:ea typeface="+mn-ea"/>
                <a:cs typeface="+mn-cs"/>
              </a:rPr>
              <a:t>RECOMMENDATION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The two of the best solutions to reduce the absenteeism is improvement in the work environment and flexible working, as they will make employees truly committed to their work and reduce the absenteeism (</a:t>
            </a:r>
            <a:r>
              <a:rPr lang="en-GB" sz="1200" kern="1200" dirty="0" err="1">
                <a:solidFill>
                  <a:schemeClr val="tx1"/>
                </a:solidFill>
                <a:latin typeface="+mn-lt"/>
                <a:ea typeface="+mn-ea"/>
                <a:cs typeface="+mn-cs"/>
              </a:rPr>
              <a:t>Soergel</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b="1" kern="1200" dirty="0">
                <a:solidFill>
                  <a:schemeClr val="tx1"/>
                </a:solidFill>
                <a:latin typeface="+mn-lt"/>
                <a:ea typeface="+mn-ea"/>
                <a:cs typeface="+mn-cs"/>
              </a:rPr>
              <a:t>OUTLINE THE GOALS</a:t>
            </a:r>
            <a:r>
              <a:rPr lang="en-GB" sz="1200" kern="1200" dirty="0">
                <a:solidFill>
                  <a:schemeClr val="tx1"/>
                </a:solidFill>
                <a:latin typeface="+mn-lt"/>
                <a:ea typeface="+mn-ea"/>
                <a:cs typeface="+mn-cs"/>
              </a:rPr>
              <a:t> – NHS should start identify and set the goals of the implementation plan. What they want to achieve, why is it important for the company. As the complex problem is the shortage of the workforce then they should identify how they can overcome this.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ASSIGN THE RESPONSIBILITIES</a:t>
            </a:r>
            <a:r>
              <a:rPr lang="en-GB" sz="1200" kern="1200" dirty="0">
                <a:solidFill>
                  <a:schemeClr val="tx1"/>
                </a:solidFill>
                <a:latin typeface="+mn-lt"/>
                <a:ea typeface="+mn-ea"/>
                <a:cs typeface="+mn-cs"/>
              </a:rPr>
              <a:t>- NHS should assign the clear and limited duties and responsibilities to the workforce. They should stop overburdening the workforce and help and supervise them to do better work. This will help in overcoming the shortage of the workforce (Hollingsworth, and et. Al, 2021).</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IMPLEMENTATION SHEDULE</a:t>
            </a:r>
            <a:r>
              <a:rPr lang="en-GB" sz="1200" kern="1200" dirty="0">
                <a:solidFill>
                  <a:schemeClr val="tx1"/>
                </a:solidFill>
                <a:latin typeface="+mn-lt"/>
                <a:ea typeface="+mn-ea"/>
                <a:cs typeface="+mn-cs"/>
              </a:rPr>
              <a:t> - a proper schedule helps in keeping up the track, communicating with the workers, and in regularly checking up on the process of the specific task. If the work is properly scheduled then it will help the worker in coordinating properly.</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RESOURCES ALLOCATION</a:t>
            </a:r>
            <a:r>
              <a:rPr lang="en-GB" sz="1200" kern="1200" dirty="0">
                <a:solidFill>
                  <a:schemeClr val="tx1"/>
                </a:solidFill>
                <a:latin typeface="+mn-lt"/>
                <a:ea typeface="+mn-ea"/>
                <a:cs typeface="+mn-cs"/>
              </a:rPr>
              <a:t>–one of the major goal of the implementation plan is to ensure that the team has access to the resources to accomplish the task effectively and efficiently. This will help the workforce in completing the task with ease and they will not feel inferior which will result into truly committed workforce.</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DEFINE METRICS –</a:t>
            </a:r>
            <a:r>
              <a:rPr lang="en-GB" sz="1200" kern="1200" dirty="0">
                <a:solidFill>
                  <a:schemeClr val="tx1"/>
                </a:solidFill>
                <a:latin typeface="+mn-lt"/>
                <a:ea typeface="+mn-ea"/>
                <a:cs typeface="+mn-cs"/>
              </a:rPr>
              <a:t>this should be used by NHS to determine the success of the project. The implementation plan should identify the key performance indicators which will measure the success and failure of the organisation and workers as well. This will help them in motivating them to better rather then quitting.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DECISION QUALITY</a:t>
            </a:r>
            <a:r>
              <a:rPr lang="en-GB" sz="1200" kern="1200" dirty="0">
                <a:solidFill>
                  <a:schemeClr val="tx1"/>
                </a:solidFill>
                <a:latin typeface="+mn-lt"/>
                <a:ea typeface="+mn-ea"/>
                <a:cs typeface="+mn-cs"/>
              </a:rPr>
              <a:t> - Measuring the quality of available alternatives and information, as well as engagement and timing of the decision. A decision often fails because of the latter, the matter is simply decided after the deadline has expired.</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SITUATION ANALYSIS</a:t>
            </a:r>
            <a:r>
              <a:rPr lang="en-GB" sz="1200" kern="1200" dirty="0">
                <a:solidFill>
                  <a:schemeClr val="tx1"/>
                </a:solidFill>
                <a:latin typeface="+mn-lt"/>
                <a:ea typeface="+mn-ea"/>
                <a:cs typeface="+mn-cs"/>
              </a:rPr>
              <a:t> - Some examples of a situation analysis are whether the decision involves organizational and analytical complexity. Any situation that has occurred and may occur in the near future should be adequately analysed (</a:t>
            </a:r>
            <a:r>
              <a:rPr lang="en-GB" sz="1200" kern="1200" dirty="0" err="1">
                <a:solidFill>
                  <a:schemeClr val="tx1"/>
                </a:solidFill>
                <a:latin typeface="+mn-lt"/>
                <a:ea typeface="+mn-ea"/>
                <a:cs typeface="+mn-cs"/>
              </a:rPr>
              <a:t>Mohanty</a:t>
            </a:r>
            <a:r>
              <a:rPr lang="en-GB" sz="1200" kern="1200" dirty="0">
                <a:solidFill>
                  <a:schemeClr val="tx1"/>
                </a:solidFill>
                <a:latin typeface="+mn-lt"/>
                <a:ea typeface="+mn-ea"/>
                <a:cs typeface="+mn-cs"/>
              </a:rPr>
              <a:t>, 2021).</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RESULTS</a:t>
            </a:r>
            <a:r>
              <a:rPr lang="en-GB" sz="1200" kern="1200" dirty="0">
                <a:solidFill>
                  <a:schemeClr val="tx1"/>
                </a:solidFill>
                <a:latin typeface="+mn-lt"/>
                <a:ea typeface="+mn-ea"/>
                <a:cs typeface="+mn-cs"/>
              </a:rPr>
              <a:t> - Both hard and soft values ​​are measured in this section. Assess the impact, urgency, or relevance of the decision on the one hand, and the mood or dialogue among participants on the other. Taking the time to do this and getting data on overall results in different areas over time is extremely valuable to improve as a decision maker.</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RISK ASSESSMENT</a:t>
            </a:r>
            <a:r>
              <a:rPr lang="en-GB" sz="1200" kern="1200" dirty="0">
                <a:solidFill>
                  <a:schemeClr val="tx1"/>
                </a:solidFill>
                <a:latin typeface="+mn-lt"/>
                <a:ea typeface="+mn-ea"/>
                <a:cs typeface="+mn-cs"/>
              </a:rPr>
              <a:t> - It is clear that a thorough risk assessment is crucial, but it actually goes beyond investment decisions. It's always a good idea to assess the likelihood and severity of failure of any particular decision and do the appropriate scenario planning to avoid the worst case.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EVALUATION OF EFFORTS VS. RESULTS</a:t>
            </a:r>
            <a:r>
              <a:rPr lang="en-GB" sz="1200" kern="1200" dirty="0">
                <a:solidFill>
                  <a:schemeClr val="tx1"/>
                </a:solidFill>
                <a:latin typeface="+mn-lt"/>
                <a:ea typeface="+mn-ea"/>
                <a:cs typeface="+mn-cs"/>
              </a:rPr>
              <a:t> - A simple matrix emerges in terms of efforts to evaluate the success of a decision. To make this decision, simply ask team members to place a post with their name on a flipchart with outcome (low-high) and effort (low-high) axes. The preferred outcome is low effort with high return. This gives you a good overview of the team's performance (</a:t>
            </a:r>
            <a:r>
              <a:rPr lang="en-GB" sz="1200" kern="1200" dirty="0" err="1">
                <a:solidFill>
                  <a:schemeClr val="tx1"/>
                </a:solidFill>
                <a:latin typeface="+mn-lt"/>
                <a:ea typeface="+mn-ea"/>
                <a:cs typeface="+mn-cs"/>
              </a:rPr>
              <a:t>Ahn</a:t>
            </a:r>
            <a:r>
              <a:rPr lang="en-GB" sz="1200" kern="1200" dirty="0">
                <a:solidFill>
                  <a:schemeClr val="tx1"/>
                </a:solidFill>
                <a:latin typeface="+mn-lt"/>
                <a:ea typeface="+mn-ea"/>
                <a:cs typeface="+mn-cs"/>
              </a:rPr>
              <a:t>, and et. Al, 2022).</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I</a:t>
            </a:r>
            <a:r>
              <a:rPr lang="en-GB" sz="1200" kern="1200" dirty="0">
                <a:solidFill>
                  <a:schemeClr val="tx1"/>
                </a:solidFill>
                <a:latin typeface="+mn-lt"/>
                <a:ea typeface="+mn-ea"/>
                <a:cs typeface="+mn-cs"/>
              </a:rPr>
              <a:t>f the NHS hospital is running out of the workforce then it will affect their image as their work will get delayed due to fewer workforces.  the major causes of this problem is nurse burnout, career, family, ageing workforce </a:t>
            </a:r>
            <a:r>
              <a:rPr lang="en-GB" sz="1200" kern="1200" dirty="0" err="1">
                <a:solidFill>
                  <a:schemeClr val="tx1"/>
                </a:solidFill>
                <a:latin typeface="+mn-lt"/>
                <a:ea typeface="+mn-ea"/>
                <a:cs typeface="+mn-cs"/>
              </a:rPr>
              <a:t>etc.The</a:t>
            </a:r>
            <a:r>
              <a:rPr lang="en-GB" sz="1200" kern="1200" dirty="0">
                <a:solidFill>
                  <a:schemeClr val="tx1"/>
                </a:solidFill>
                <a:latin typeface="+mn-lt"/>
                <a:ea typeface="+mn-ea"/>
                <a:cs typeface="+mn-cs"/>
              </a:rPr>
              <a:t> two of the best solutions to reduce the absenteeism is improvement in the work environment and flexible working.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err="1">
                <a:solidFill>
                  <a:schemeClr val="tx1"/>
                </a:solidFill>
                <a:latin typeface="+mn-lt"/>
                <a:ea typeface="+mn-ea"/>
                <a:cs typeface="+mn-cs"/>
              </a:rPr>
              <a:t>Yusal</a:t>
            </a:r>
            <a:r>
              <a:rPr lang="en-GB" sz="1200" kern="1200" dirty="0">
                <a:solidFill>
                  <a:schemeClr val="tx1"/>
                </a:solidFill>
                <a:latin typeface="+mn-lt"/>
                <a:ea typeface="+mn-ea"/>
                <a:cs typeface="+mn-cs"/>
              </a:rPr>
              <a:t>, and et. Al, 2021. The effectiveness of collaborative problem-solving using decision-making problems to improve the pre-service physics teachers’ critical thinking skills. </a:t>
            </a:r>
            <a:r>
              <a:rPr lang="en-GB" sz="1200" i="1" kern="1200" dirty="0" err="1">
                <a:solidFill>
                  <a:schemeClr val="tx1"/>
                </a:solidFill>
                <a:latin typeface="+mn-lt"/>
                <a:ea typeface="+mn-ea"/>
                <a:cs typeface="+mn-cs"/>
              </a:rPr>
              <a:t>JurnalPendidikanFisika</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9</a:t>
            </a:r>
            <a:r>
              <a:rPr lang="en-GB" sz="1200" kern="1200" dirty="0">
                <a:solidFill>
                  <a:schemeClr val="tx1"/>
                </a:solidFill>
                <a:latin typeface="+mn-lt"/>
                <a:ea typeface="+mn-ea"/>
                <a:cs typeface="+mn-cs"/>
              </a:rPr>
              <a:t>(2), pp.107-116.</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Espeland</a:t>
            </a:r>
            <a:r>
              <a:rPr lang="en-GB" sz="1200" kern="1200" dirty="0">
                <a:solidFill>
                  <a:schemeClr val="tx1"/>
                </a:solidFill>
                <a:latin typeface="+mn-lt"/>
                <a:ea typeface="+mn-ea"/>
                <a:cs typeface="+mn-cs"/>
              </a:rPr>
              <a:t>, and et. Al, 2018. Impact of a </a:t>
            </a:r>
            <a:r>
              <a:rPr lang="en-GB" sz="1200" kern="1200" dirty="0" err="1">
                <a:solidFill>
                  <a:schemeClr val="tx1"/>
                </a:solidFill>
                <a:latin typeface="+mn-lt"/>
                <a:ea typeface="+mn-ea"/>
                <a:cs typeface="+mn-cs"/>
              </a:rPr>
              <a:t>multidomain</a:t>
            </a:r>
            <a:r>
              <a:rPr lang="en-GB" sz="1200" kern="1200" dirty="0">
                <a:solidFill>
                  <a:schemeClr val="tx1"/>
                </a:solidFill>
                <a:latin typeface="+mn-lt"/>
                <a:ea typeface="+mn-ea"/>
                <a:cs typeface="+mn-cs"/>
              </a:rPr>
              <a:t> intensive lifestyle intervention on complaints about memory, problem-solving, and decision-making abilities: the action for health in diabetes randomized controlled clinical trial. </a:t>
            </a:r>
            <a:r>
              <a:rPr lang="en-GB" sz="1200" i="1" kern="1200" dirty="0">
                <a:solidFill>
                  <a:schemeClr val="tx1"/>
                </a:solidFill>
                <a:latin typeface="+mn-lt"/>
                <a:ea typeface="+mn-ea"/>
                <a:cs typeface="+mn-cs"/>
              </a:rPr>
              <a:t>The Journals of Gerontology: Series A</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73</a:t>
            </a:r>
            <a:r>
              <a:rPr lang="en-GB" sz="1200" kern="1200" dirty="0">
                <a:solidFill>
                  <a:schemeClr val="tx1"/>
                </a:solidFill>
                <a:latin typeface="+mn-lt"/>
                <a:ea typeface="+mn-ea"/>
                <a:cs typeface="+mn-cs"/>
              </a:rPr>
              <a:t>(11), pp.1560-1567.</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Keough</a:t>
            </a:r>
            <a:r>
              <a:rPr lang="en-GB" sz="1200" kern="1200" dirty="0">
                <a:solidFill>
                  <a:schemeClr val="tx1"/>
                </a:solidFill>
                <a:latin typeface="+mn-lt"/>
                <a:ea typeface="+mn-ea"/>
                <a:cs typeface="+mn-cs"/>
              </a:rPr>
              <a:t>, 2019. </a:t>
            </a:r>
            <a:r>
              <a:rPr lang="en-GB" sz="1200" i="1" kern="1200" dirty="0">
                <a:solidFill>
                  <a:schemeClr val="tx1"/>
                </a:solidFill>
                <a:latin typeface="+mn-lt"/>
                <a:ea typeface="+mn-ea"/>
                <a:cs typeface="+mn-cs"/>
              </a:rPr>
              <a:t>Ethical Problem-Solving and Decision-Making for Positive and Conclusive Outcomes</a:t>
            </a:r>
            <a:r>
              <a:rPr lang="en-GB" sz="1200" kern="1200" dirty="0">
                <a:solidFill>
                  <a:schemeClr val="tx1"/>
                </a:solidFill>
                <a:latin typeface="+mn-lt"/>
                <a:ea typeface="+mn-ea"/>
                <a:cs typeface="+mn-cs"/>
              </a:rPr>
              <a:t>. IGI Global.</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Zaree</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Nahravanian</a:t>
            </a:r>
            <a:r>
              <a:rPr lang="en-GB" sz="1200" kern="1200" dirty="0">
                <a:solidFill>
                  <a:schemeClr val="tx1"/>
                </a:solidFill>
                <a:latin typeface="+mn-lt"/>
                <a:ea typeface="+mn-ea"/>
                <a:cs typeface="+mn-cs"/>
              </a:rPr>
              <a:t>,  2018. The Effect of Critical Thinking Training on Decision Making Styles and Problem Solving Styles. </a:t>
            </a:r>
            <a:r>
              <a:rPr lang="en-GB" sz="1200" i="1" kern="1200" dirty="0" err="1">
                <a:solidFill>
                  <a:schemeClr val="tx1"/>
                </a:solidFill>
                <a:latin typeface="+mn-lt"/>
                <a:ea typeface="+mn-ea"/>
                <a:cs typeface="+mn-cs"/>
              </a:rPr>
              <a:t>Biquarterly</a:t>
            </a:r>
            <a:r>
              <a:rPr lang="en-GB" sz="1200" i="1" kern="1200" dirty="0">
                <a:solidFill>
                  <a:schemeClr val="tx1"/>
                </a:solidFill>
                <a:latin typeface="+mn-lt"/>
                <a:ea typeface="+mn-ea"/>
                <a:cs typeface="+mn-cs"/>
              </a:rPr>
              <a:t> Journal of Cognitive Strategies in Learning</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5</a:t>
            </a:r>
            <a:r>
              <a:rPr lang="en-GB" sz="1200" kern="1200" dirty="0">
                <a:solidFill>
                  <a:schemeClr val="tx1"/>
                </a:solidFill>
                <a:latin typeface="+mn-lt"/>
                <a:ea typeface="+mn-ea"/>
                <a:cs typeface="+mn-cs"/>
              </a:rPr>
              <a:t>(9), pp.13-31.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Zhang, and et. Al, 2018. Experience capitalization to support decision making in inventive problem solving. </a:t>
            </a:r>
            <a:r>
              <a:rPr lang="en-GB" sz="1200" i="1" kern="1200" dirty="0">
                <a:solidFill>
                  <a:schemeClr val="tx1"/>
                </a:solidFill>
                <a:latin typeface="+mn-lt"/>
                <a:ea typeface="+mn-ea"/>
                <a:cs typeface="+mn-cs"/>
              </a:rPr>
              <a:t>Computers in Industry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101</a:t>
            </a:r>
            <a:r>
              <a:rPr lang="en-GB" sz="1200" kern="1200" dirty="0">
                <a:solidFill>
                  <a:schemeClr val="tx1"/>
                </a:solidFill>
                <a:latin typeface="+mn-lt"/>
                <a:ea typeface="+mn-ea"/>
                <a:cs typeface="+mn-cs"/>
              </a:rPr>
              <a:t>, pp.25-40.</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Hallo, and Nguyen, 2021. Holistic View of Intuition and Analysis in Leadership Decision-Making and Problem-Solving. </a:t>
            </a:r>
            <a:r>
              <a:rPr lang="en-GB" sz="1200" i="1" kern="1200" dirty="0">
                <a:solidFill>
                  <a:schemeClr val="tx1"/>
                </a:solidFill>
                <a:latin typeface="+mn-lt"/>
                <a:ea typeface="+mn-ea"/>
                <a:cs typeface="+mn-cs"/>
              </a:rPr>
              <a:t>Administrative Sciences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12</a:t>
            </a:r>
            <a:r>
              <a:rPr lang="en-GB" sz="1200" kern="1200" dirty="0">
                <a:solidFill>
                  <a:schemeClr val="tx1"/>
                </a:solidFill>
                <a:latin typeface="+mn-lt"/>
                <a:ea typeface="+mn-ea"/>
                <a:cs typeface="+mn-cs"/>
              </a:rPr>
              <a:t>(1), p.4.</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Sibanda</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Humbe</a:t>
            </a:r>
            <a:r>
              <a:rPr lang="en-GB" sz="1200" kern="1200" dirty="0">
                <a:solidFill>
                  <a:schemeClr val="tx1"/>
                </a:solidFill>
                <a:latin typeface="+mn-lt"/>
                <a:ea typeface="+mn-ea"/>
                <a:cs typeface="+mn-cs"/>
              </a:rPr>
              <a:t>,  2022. Rethinking Indigenous Knowledge Systems in Systematic Problem-Solving and Decision-Making: A Case of </a:t>
            </a:r>
            <a:r>
              <a:rPr lang="en-GB" sz="1200" kern="1200" dirty="0" err="1">
                <a:solidFill>
                  <a:schemeClr val="tx1"/>
                </a:solidFill>
                <a:latin typeface="+mn-lt"/>
                <a:ea typeface="+mn-ea"/>
                <a:cs typeface="+mn-cs"/>
              </a:rPr>
              <a:t>Shona</a:t>
            </a:r>
            <a:r>
              <a:rPr lang="en-GB" sz="1200" kern="1200" dirty="0">
                <a:solidFill>
                  <a:schemeClr val="tx1"/>
                </a:solidFill>
                <a:latin typeface="+mn-lt"/>
                <a:ea typeface="+mn-ea"/>
                <a:cs typeface="+mn-cs"/>
              </a:rPr>
              <a:t> Indigenous Families. </a:t>
            </a:r>
            <a:r>
              <a:rPr lang="en-GB" sz="1200" i="1" kern="1200" dirty="0">
                <a:solidFill>
                  <a:schemeClr val="tx1"/>
                </a:solidFill>
                <a:latin typeface="+mn-lt"/>
                <a:ea typeface="+mn-ea"/>
                <a:cs typeface="+mn-cs"/>
              </a:rPr>
              <a:t>Re-imagining Indigenous Knowledge and Practices in 21st Century Africa: Debunking Myths and Misconceptions for Conviviality a</a:t>
            </a:r>
            <a:r>
              <a:rPr lang="en-GB" sz="1200" kern="1200" dirty="0">
                <a:solidFill>
                  <a:schemeClr val="tx1"/>
                </a:solidFill>
                <a:latin typeface="+mn-lt"/>
                <a:ea typeface="+mn-ea"/>
                <a:cs typeface="+mn-cs"/>
              </a:rPr>
              <a:t>, p.365.</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Rahman</a:t>
            </a:r>
            <a:r>
              <a:rPr lang="en-GB" sz="1200" kern="1200" dirty="0">
                <a:solidFill>
                  <a:schemeClr val="tx1"/>
                </a:solidFill>
                <a:latin typeface="+mn-lt"/>
                <a:ea typeface="+mn-ea"/>
                <a:cs typeface="+mn-cs"/>
              </a:rPr>
              <a:t>, 2019. 21st century </a:t>
            </a:r>
            <a:r>
              <a:rPr lang="en-GB" sz="1200" kern="1200" dirty="0" err="1">
                <a:solidFill>
                  <a:schemeClr val="tx1"/>
                </a:solidFill>
                <a:latin typeface="+mn-lt"/>
                <a:ea typeface="+mn-ea"/>
                <a:cs typeface="+mn-cs"/>
              </a:rPr>
              <a:t>skill'problem</a:t>
            </a:r>
            <a:r>
              <a:rPr lang="en-GB" sz="1200" kern="1200" dirty="0">
                <a:solidFill>
                  <a:schemeClr val="tx1"/>
                </a:solidFill>
                <a:latin typeface="+mn-lt"/>
                <a:ea typeface="+mn-ea"/>
                <a:cs typeface="+mn-cs"/>
              </a:rPr>
              <a:t> solving': Defining the concept. </a:t>
            </a:r>
            <a:r>
              <a:rPr lang="en-GB" sz="1200" i="1" kern="1200" dirty="0" err="1">
                <a:solidFill>
                  <a:schemeClr val="tx1"/>
                </a:solidFill>
                <a:latin typeface="+mn-lt"/>
                <a:ea typeface="+mn-ea"/>
                <a:cs typeface="+mn-cs"/>
              </a:rPr>
              <a:t>Rahman</a:t>
            </a:r>
            <a:r>
              <a:rPr lang="en-GB" sz="1200" i="1" kern="1200" dirty="0">
                <a:solidFill>
                  <a:schemeClr val="tx1"/>
                </a:solidFill>
                <a:latin typeface="+mn-lt"/>
                <a:ea typeface="+mn-ea"/>
                <a:cs typeface="+mn-cs"/>
              </a:rPr>
              <a:t>, MM (2019). 21st Century Skill “Problem Solving”: Defining the Concept. Asian Journal of Interdisciplinary Research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a:t>
            </a:r>
            <a:r>
              <a:rPr lang="en-GB" sz="1200" kern="1200" dirty="0">
                <a:solidFill>
                  <a:schemeClr val="tx1"/>
                </a:solidFill>
                <a:latin typeface="+mn-lt"/>
                <a:ea typeface="+mn-ea"/>
                <a:cs typeface="+mn-cs"/>
              </a:rPr>
              <a:t>(1), pp.64-74.</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Ali,  and </a:t>
            </a:r>
            <a:r>
              <a:rPr lang="en-GB" sz="1200" kern="1200" dirty="0" err="1">
                <a:solidFill>
                  <a:schemeClr val="tx1"/>
                </a:solidFill>
                <a:latin typeface="+mn-lt"/>
                <a:ea typeface="+mn-ea"/>
                <a:cs typeface="+mn-cs"/>
              </a:rPr>
              <a:t>Nageeb</a:t>
            </a:r>
            <a:r>
              <a:rPr lang="en-GB" sz="1200" kern="1200" dirty="0">
                <a:solidFill>
                  <a:schemeClr val="tx1"/>
                </a:solidFill>
                <a:latin typeface="+mn-lt"/>
                <a:ea typeface="+mn-ea"/>
                <a:cs typeface="+mn-cs"/>
              </a:rPr>
              <a:t>, 2020. Effect of Problem-Solving Educational Program on Decision-Making Skills among Nurses in critical care units. </a:t>
            </a:r>
            <a:r>
              <a:rPr lang="en-GB" sz="1200" i="1" kern="1200" dirty="0">
                <a:solidFill>
                  <a:schemeClr val="tx1"/>
                </a:solidFill>
                <a:latin typeface="+mn-lt"/>
                <a:ea typeface="+mn-ea"/>
                <a:cs typeface="+mn-cs"/>
              </a:rPr>
              <a:t>International Journal of Novel Research in Healthcare and Nursing</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7</a:t>
            </a:r>
            <a:r>
              <a:rPr lang="en-GB" sz="1200" kern="1200" dirty="0">
                <a:solidFill>
                  <a:schemeClr val="tx1"/>
                </a:solidFill>
                <a:latin typeface="+mn-lt"/>
                <a:ea typeface="+mn-ea"/>
                <a:cs typeface="+mn-cs"/>
              </a:rPr>
              <a:t>(1), pp.148-160.</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Soergel</a:t>
            </a:r>
            <a:r>
              <a:rPr lang="en-GB" sz="1200" kern="1200" dirty="0">
                <a:solidFill>
                  <a:schemeClr val="tx1"/>
                </a:solidFill>
                <a:latin typeface="+mn-lt"/>
                <a:ea typeface="+mn-ea"/>
                <a:cs typeface="+mn-cs"/>
              </a:rPr>
              <a:t>, 2018. Many Ways of Being Relevant. Information Support for Problem Solving and Decision Making. </a:t>
            </a:r>
            <a:r>
              <a:rPr lang="en-GB" sz="1200" i="1" kern="1200" dirty="0">
                <a:solidFill>
                  <a:schemeClr val="tx1"/>
                </a:solidFill>
                <a:latin typeface="+mn-lt"/>
                <a:ea typeface="+mn-ea"/>
                <a:cs typeface="+mn-cs"/>
              </a:rPr>
              <a:t>Relevance and Irrelevance: Theories, Factors and Challenges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9</a:t>
            </a:r>
            <a:r>
              <a:rPr lang="en-GB" sz="1200" kern="1200" dirty="0">
                <a:solidFill>
                  <a:schemeClr val="tx1"/>
                </a:solidFill>
                <a:latin typeface="+mn-lt"/>
                <a:ea typeface="+mn-ea"/>
                <a:cs typeface="+mn-cs"/>
              </a:rPr>
              <a:t>, p.223.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Hollingsworth, and et. Al, 2021. 16.4 Problem Solving and Decision Making in Groups. </a:t>
            </a:r>
            <a:r>
              <a:rPr lang="en-GB" sz="1200" i="1" kern="1200" dirty="0">
                <a:solidFill>
                  <a:schemeClr val="tx1"/>
                </a:solidFill>
                <a:latin typeface="+mn-lt"/>
                <a:ea typeface="+mn-ea"/>
                <a:cs typeface="+mn-cs"/>
              </a:rPr>
              <a:t>Introduction to Speech Communication</a:t>
            </a:r>
            <a:r>
              <a:rPr lang="en-GB"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Mohanty</a:t>
            </a:r>
            <a:r>
              <a:rPr lang="en-GB" sz="1200" kern="1200" dirty="0">
                <a:solidFill>
                  <a:schemeClr val="tx1"/>
                </a:solidFill>
                <a:latin typeface="+mn-lt"/>
                <a:ea typeface="+mn-ea"/>
                <a:cs typeface="+mn-cs"/>
              </a:rPr>
              <a:t>, 2021. </a:t>
            </a:r>
            <a:r>
              <a:rPr lang="en-GB" sz="1200" i="1" kern="1200" dirty="0">
                <a:solidFill>
                  <a:schemeClr val="tx1"/>
                </a:solidFill>
                <a:latin typeface="+mn-lt"/>
                <a:ea typeface="+mn-ea"/>
                <a:cs typeface="+mn-cs"/>
              </a:rPr>
              <a:t>Decision Making And Problem Solving</a:t>
            </a:r>
            <a:r>
              <a:rPr lang="en-GB" sz="1200" kern="1200" dirty="0">
                <a:solidFill>
                  <a:schemeClr val="tx1"/>
                </a:solidFill>
                <a:latin typeface="+mn-lt"/>
                <a:ea typeface="+mn-ea"/>
                <a:cs typeface="+mn-cs"/>
              </a:rPr>
              <a:t>. Springer International Publishing.</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Ahn</a:t>
            </a:r>
            <a:r>
              <a:rPr lang="en-GB" sz="1200" kern="1200" dirty="0">
                <a:solidFill>
                  <a:schemeClr val="tx1"/>
                </a:solidFill>
                <a:latin typeface="+mn-lt"/>
                <a:ea typeface="+mn-ea"/>
                <a:cs typeface="+mn-cs"/>
              </a:rPr>
              <a:t>, and et. Al, 2022. Enhanced Motivation and Decision Making from Hybrid Creative Problem Solving. </a:t>
            </a:r>
            <a:r>
              <a:rPr lang="en-GB" sz="1200" i="1" kern="1200" dirty="0">
                <a:solidFill>
                  <a:schemeClr val="tx1"/>
                </a:solidFill>
                <a:latin typeface="+mn-lt"/>
                <a:ea typeface="+mn-ea"/>
                <a:cs typeface="+mn-cs"/>
              </a:rPr>
              <a:t>Small Group Research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53</a:t>
            </a:r>
            <a:r>
              <a:rPr lang="en-GB" sz="1200" kern="1200" dirty="0">
                <a:solidFill>
                  <a:schemeClr val="tx1"/>
                </a:solidFill>
                <a:latin typeface="+mn-lt"/>
                <a:ea typeface="+mn-ea"/>
                <a:cs typeface="+mn-cs"/>
              </a:rPr>
              <a:t>(3), pp.427-</a:t>
            </a:r>
            <a:endParaRPr lang="en-US" dirty="0"/>
          </a:p>
        </p:txBody>
      </p:sp>
      <p:sp>
        <p:nvSpPr>
          <p:cNvPr id="4" name="Slide Number Placeholder 3"/>
          <p:cNvSpPr>
            <a:spLocks noGrp="1"/>
          </p:cNvSpPr>
          <p:nvPr>
            <p:ph type="sldNum" sz="quarter" idx="10"/>
          </p:nvPr>
        </p:nvSpPr>
        <p:spPr/>
        <p:txBody>
          <a:bodyPr/>
          <a:lstStyle/>
          <a:p>
            <a:fld id="{DFC8B542-32F4-420C-83EB-7C4B49B9D240}"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47" y="1122363"/>
            <a:ext cx="7773308"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685347" y="3602038"/>
            <a:ext cx="7773308"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570CC1-6498-48CB-B38D-51A8C01D0E6A}"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12643072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570CC1-6498-48CB-B38D-51A8C01D0E6A}"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17393120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1933" y="657227"/>
            <a:ext cx="7300134"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921933" y="3602039"/>
            <a:ext cx="7300134"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570CC1-6498-48CB-B38D-51A8C01D0E6A}"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25841459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85346" y="2088320"/>
            <a:ext cx="3829503"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0052" y="2088320"/>
            <a:ext cx="3820616"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11290782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5427" y="2088320"/>
            <a:ext cx="3600326"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346" y="2912232"/>
            <a:ext cx="3830406"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9230" y="2088320"/>
            <a:ext cx="3591437"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12232"/>
            <a:ext cx="382151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570CC1-6498-48CB-B38D-51A8C01D0E6A}" type="datetimeFigureOut">
              <a:rPr lang="en-US" smtClean="0"/>
              <a:t>7/9/2022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30769920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570CC1-6498-48CB-B38D-51A8C01D0E6A}"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8257689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570CC1-6498-48CB-B38D-51A8C01D0E6A}" type="datetimeFigureOut">
              <a:rPr lang="en-US" smtClean="0"/>
              <a:t>7/9/2022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21905127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2949178"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3808548" y="609600"/>
            <a:ext cx="4642119"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7921" y="2971801"/>
            <a:ext cx="2949178"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21722101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416760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49932" y="758881"/>
            <a:ext cx="2966938"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971800"/>
            <a:ext cx="4171242"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32096041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55" y="4289373"/>
            <a:ext cx="7775673"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355" y="621322"/>
            <a:ext cx="7775673"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5108728"/>
            <a:ext cx="7774499"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1734447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1"/>
            <a:ext cx="776532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7" y="4204820"/>
            <a:ext cx="776532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952452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45" y="4204821"/>
            <a:ext cx="776532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
        <p:nvSpPr>
          <p:cNvPr id="10" name="TextBox 9"/>
          <p:cNvSpPr txBox="1"/>
          <p:nvPr/>
        </p:nvSpPr>
        <p:spPr>
          <a:xfrm>
            <a:off x="505245" y="641749"/>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946721" y="3073376"/>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06215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55" y="2126943"/>
            <a:ext cx="7766495"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650556"/>
            <a:ext cx="776532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570CC1-6498-48CB-B38D-51A8C01D0E6A}"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15797010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5" y="609601"/>
            <a:ext cx="776532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2088320"/>
            <a:ext cx="2474217"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46" y="2911624"/>
            <a:ext cx="2474217"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3658" y="2088320"/>
            <a:ext cx="2473919"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3659" y="2911624"/>
            <a:ext cx="247486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088320"/>
            <a:ext cx="246840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2260" y="2911624"/>
            <a:ext cx="2468408"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570CC1-6498-48CB-B38D-51A8C01D0E6A}"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32776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346" y="609601"/>
            <a:ext cx="776532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7" y="3989147"/>
            <a:ext cx="2474216"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19015" y="2092235"/>
            <a:ext cx="2205038"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47" y="4565409"/>
            <a:ext cx="2474216"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26" y="3989147"/>
            <a:ext cx="2474237"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426747" y="2092235"/>
            <a:ext cx="2197894"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565408"/>
            <a:ext cx="2475252"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80067" y="3989147"/>
            <a:ext cx="246742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6114603" y="2092235"/>
            <a:ext cx="219908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973" y="4565410"/>
            <a:ext cx="2470694" cy="122579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570CC1-6498-48CB-B38D-51A8C01D0E6A}"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1277746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570CC1-6498-48CB-B38D-51A8C01D0E6A}"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9618788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609600"/>
            <a:ext cx="1906993"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6" y="609600"/>
            <a:ext cx="5744029"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570CC1-6498-48CB-B38D-51A8C01D0E6A}"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958D4-5B38-422C-BCA1-AFF71CEEC76A}" type="slidenum">
              <a:rPr lang="en-US" smtClean="0"/>
              <a:t>‹#›</a:t>
            </a:fld>
            <a:endParaRPr lang="en-US"/>
          </a:p>
        </p:txBody>
      </p:sp>
    </p:spTree>
    <p:extLst>
      <p:ext uri="{BB962C8B-B14F-4D97-AF65-F5344CB8AC3E}">
        <p14:creationId xmlns:p14="http://schemas.microsoft.com/office/powerpoint/2010/main" val="34193839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7" y="609601"/>
            <a:ext cx="776532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2096064"/>
            <a:ext cx="776532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7570CC1-6498-48CB-B38D-51A8C01D0E6A}" type="datetimeFigureOut">
              <a:rPr lang="en-US" smtClean="0"/>
              <a:t>7/9/2022</a:t>
            </a:fld>
            <a:endParaRPr lang="en-US"/>
          </a:p>
        </p:txBody>
      </p:sp>
      <p:sp>
        <p:nvSpPr>
          <p:cNvPr id="5" name="Footer Placeholder 4"/>
          <p:cNvSpPr>
            <a:spLocks noGrp="1"/>
          </p:cNvSpPr>
          <p:nvPr>
            <p:ph type="ftr" sz="quarter" idx="3"/>
          </p:nvPr>
        </p:nvSpPr>
        <p:spPr>
          <a:xfrm>
            <a:off x="685346" y="5883276"/>
            <a:ext cx="5004649"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75958D4-5B38-422C-BCA1-AFF71CEEC76A}" type="slidenum">
              <a:rPr lang="en-US" smtClean="0"/>
              <a:t>‹#›</a:t>
            </a:fld>
            <a:endParaRPr lang="en-US"/>
          </a:p>
        </p:txBody>
      </p:sp>
    </p:spTree>
    <p:extLst>
      <p:ext uri="{BB962C8B-B14F-4D97-AF65-F5344CB8AC3E}">
        <p14:creationId xmlns:p14="http://schemas.microsoft.com/office/powerpoint/2010/main" val="3971344788"/>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eg"/><Relationship Id="rId1" Type="http://schemas.openxmlformats.org/officeDocument/2006/relationships/slideLayout" Target="../slideLayouts/slideLayout6.xml"/><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rrows pointing towards different directions">
            <a:extLst>
              <a:ext uri="{FF2B5EF4-FFF2-40B4-BE49-F238E27FC236}">
                <a16:creationId xmlns:a16="http://schemas.microsoft.com/office/drawing/2014/main" id="{08EC419D-C8C2-E695-470E-B87C4748D319}"/>
              </a:ext>
            </a:extLst>
          </p:cNvPr>
          <p:cNvPicPr>
            <a:picLocks noChangeAspect="1"/>
          </p:cNvPicPr>
          <p:nvPr/>
        </p:nvPicPr>
        <p:blipFill rotWithShape="1">
          <a:blip r:embed="rId2"/>
          <a:srcRect l="23085" r="28922" b="1"/>
          <a:stretch/>
        </p:blipFill>
        <p:spPr>
          <a:xfrm>
            <a:off x="4766581" y="10"/>
            <a:ext cx="4377419" cy="5130404"/>
          </a:xfrm>
          <a:custGeom>
            <a:avLst/>
            <a:gdLst/>
            <a:ahLst/>
            <a:cxnLst/>
            <a:rect l="l" t="t" r="r" b="b"/>
            <a:pathLst>
              <a:path w="5836558" h="5130414">
                <a:moveTo>
                  <a:pt x="2376055" y="0"/>
                </a:moveTo>
                <a:lnTo>
                  <a:pt x="5836558" y="0"/>
                </a:lnTo>
                <a:lnTo>
                  <a:pt x="5836558" y="5130414"/>
                </a:lnTo>
                <a:lnTo>
                  <a:pt x="0" y="5130414"/>
                </a:lnTo>
                <a:close/>
              </a:path>
            </a:pathLst>
          </a:custGeom>
        </p:spPr>
      </p:pic>
      <p:sp>
        <p:nvSpPr>
          <p:cNvPr id="7" name="Title 6"/>
          <p:cNvSpPr>
            <a:spLocks noGrp="1"/>
          </p:cNvSpPr>
          <p:nvPr>
            <p:ph type="title"/>
          </p:nvPr>
        </p:nvSpPr>
        <p:spPr>
          <a:xfrm>
            <a:off x="611560" y="760127"/>
            <a:ext cx="4703223" cy="2390459"/>
          </a:xfrm>
        </p:spPr>
        <p:txBody>
          <a:bodyPr vert="horz" lIns="91440" tIns="45720" rIns="91440" bIns="45720" rtlCol="0" anchor="b">
            <a:normAutofit fontScale="90000"/>
          </a:bodyPr>
          <a:lstStyle/>
          <a:p>
            <a:pPr defTabSz="914400"/>
            <a:r>
              <a:rPr lang="en-US" sz="4700" dirty="0"/>
              <a:t> Problem Solving and Decision making</a:t>
            </a:r>
            <a:br>
              <a:rPr lang="en-US" sz="4700" dirty="0"/>
            </a:br>
            <a:endParaRPr lang="en-US" sz="4700" dirty="0"/>
          </a:p>
        </p:txBody>
      </p:sp>
      <p:sp>
        <p:nvSpPr>
          <p:cNvPr id="2" name="TextBox 1">
            <a:extLst>
              <a:ext uri="{FF2B5EF4-FFF2-40B4-BE49-F238E27FC236}">
                <a16:creationId xmlns:a16="http://schemas.microsoft.com/office/drawing/2014/main" id="{B372294B-1BFD-03D2-93F0-700E987F0ED6}"/>
              </a:ext>
            </a:extLst>
          </p:cNvPr>
          <p:cNvSpPr txBox="1"/>
          <p:nvPr/>
        </p:nvSpPr>
        <p:spPr>
          <a:xfrm>
            <a:off x="503938" y="3023769"/>
            <a:ext cx="3600400" cy="1200329"/>
          </a:xfrm>
          <a:prstGeom prst="rect">
            <a:avLst/>
          </a:prstGeom>
          <a:noFill/>
        </p:spPr>
        <p:txBody>
          <a:bodyPr wrap="square" rtlCol="0">
            <a:spAutoFit/>
          </a:bodyPr>
          <a:lstStyle/>
          <a:p>
            <a:r>
              <a:rPr lang="en-GB" dirty="0"/>
              <a:t>Module code BMSW4004</a:t>
            </a:r>
          </a:p>
          <a:p>
            <a:r>
              <a:rPr lang="en-GB" dirty="0"/>
              <a:t>Student name :Steliana Stan</a:t>
            </a:r>
          </a:p>
          <a:p>
            <a:r>
              <a:rPr lang="en-GB" dirty="0"/>
              <a:t>Student Id: 2123020</a:t>
            </a:r>
          </a:p>
          <a:p>
            <a:r>
              <a:rPr lang="en-GB" dirty="0"/>
              <a:t>Lecturer name: Charles </a:t>
            </a:r>
            <a:r>
              <a:rPr lang="en-GB" dirty="0" err="1"/>
              <a:t>Nimoh</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75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564356" y="609600"/>
            <a:ext cx="2732362" cy="5603310"/>
          </a:xfrm>
        </p:spPr>
        <p:txBody>
          <a:bodyPr>
            <a:normAutofit/>
          </a:bodyPr>
          <a:lstStyle/>
          <a:p>
            <a:r>
              <a:rPr lang="en-US" dirty="0">
                <a:latin typeface="Times New Roman" pitchFamily="18" charset="0"/>
                <a:cs typeface="Times New Roman" pitchFamily="18" charset="0"/>
              </a:rPr>
              <a:t>TABLE OF CONTENTS </a:t>
            </a:r>
          </a:p>
        </p:txBody>
      </p:sp>
      <p:graphicFrame>
        <p:nvGraphicFramePr>
          <p:cNvPr id="8" name="Content Placeholder 5">
            <a:extLst>
              <a:ext uri="{FF2B5EF4-FFF2-40B4-BE49-F238E27FC236}">
                <a16:creationId xmlns:a16="http://schemas.microsoft.com/office/drawing/2014/main" id="{43FBA543-B130-BA32-8DD6-CADA6D920E6C}"/>
              </a:ext>
            </a:extLst>
          </p:cNvPr>
          <p:cNvGraphicFramePr>
            <a:graphicFrameLocks noGrp="1"/>
          </p:cNvGraphicFramePr>
          <p:nvPr>
            <p:ph idx="1"/>
            <p:extLst>
              <p:ext uri="{D42A27DB-BD31-4B8C-83A1-F6EECF244321}">
                <p14:modId xmlns:p14="http://schemas.microsoft.com/office/powerpoint/2010/main" val="3005218244"/>
              </p:ext>
            </p:extLst>
          </p:nvPr>
        </p:nvGraphicFramePr>
        <p:xfrm>
          <a:off x="3845718" y="1114425"/>
          <a:ext cx="4443413" cy="4629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1" cy="1326321"/>
          </a:xfrm>
        </p:spPr>
        <p:txBody>
          <a:bodyPr vert="horz" lIns="91440" tIns="45720" rIns="91440" bIns="45720" rtlCol="0" anchor="ctr">
            <a:normAutofit/>
          </a:bodyPr>
          <a:lstStyle/>
          <a:p>
            <a:r>
              <a:rPr lang="en-US" sz="3400"/>
              <a:t>INTRODUCTION</a:t>
            </a:r>
          </a:p>
        </p:txBody>
      </p:sp>
      <p:pic>
        <p:nvPicPr>
          <p:cNvPr id="7" name="Picture Placeholder 6" descr="bigstock-Problem-Solution-Concept-The-286309309.jpg"/>
          <p:cNvPicPr>
            <a:picLocks noGrp="1" noChangeAspect="1"/>
          </p:cNvPicPr>
          <p:nvPr>
            <p:ph type="pic" idx="1"/>
          </p:nvPr>
        </p:nvPicPr>
        <p:blipFill rotWithShape="1">
          <a:blip r:embed="rId4" cstate="print"/>
          <a:srcRect l="9978" r="2" b="2"/>
          <a:stretch/>
        </p:blipFill>
        <p:spPr bwMode="auto">
          <a:xfrm>
            <a:off x="4767942" y="2210935"/>
            <a:ext cx="3624943" cy="3493180"/>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4" name="Text Placeholder 3"/>
          <p:cNvSpPr>
            <a:spLocks noGrp="1"/>
          </p:cNvSpPr>
          <p:nvPr>
            <p:ph type="body" sz="half" idx="2"/>
          </p:nvPr>
        </p:nvSpPr>
        <p:spPr>
          <a:xfrm>
            <a:off x="685346" y="2096064"/>
            <a:ext cx="3762645" cy="369513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500"/>
              <a:t>Problem solving is basically the process of identifying, analysing, finding alternatives for a particular problem occurred in the company. It is the way by which the solutions are determined and chosen to overcome barriers and challenges in achieving the organisational goals. To run a company successfully and smoothly, the leaders should train their employees and and build up the problem solving techniques. </a:t>
            </a:r>
          </a:p>
        </p:txBody>
      </p:sp>
      <p:sp>
        <p:nvSpPr>
          <p:cNvPr id="5" name="Picture Placeholder 2"/>
          <p:cNvSpPr txBox="1">
            <a:spLocks/>
          </p:cNvSpPr>
          <p:nvPr/>
        </p:nvSpPr>
        <p:spPr>
          <a:xfrm>
            <a:off x="5438780" y="2081202"/>
            <a:ext cx="3357554" cy="3357586"/>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1" cy="1326321"/>
          </a:xfrm>
        </p:spPr>
        <p:txBody>
          <a:bodyPr vert="horz" lIns="91440" tIns="45720" rIns="91440" bIns="45720" rtlCol="0" anchor="ctr">
            <a:normAutofit/>
          </a:bodyPr>
          <a:lstStyle/>
          <a:p>
            <a:r>
              <a:rPr lang="en-US" sz="2900"/>
              <a:t>impact of the complex problem on employees and their organisations.</a:t>
            </a:r>
          </a:p>
        </p:txBody>
      </p:sp>
      <p:pic>
        <p:nvPicPr>
          <p:cNvPr id="5" name="Picture Placeholder 4" descr="download.jpg"/>
          <p:cNvPicPr>
            <a:picLocks noGrp="1" noChangeAspect="1"/>
          </p:cNvPicPr>
          <p:nvPr>
            <p:ph type="pic" idx="1"/>
          </p:nvPr>
        </p:nvPicPr>
        <p:blipFill rotWithShape="1">
          <a:blip r:embed="rId4"/>
          <a:srcRect r="41888" b="1"/>
          <a:stretch/>
        </p:blipFill>
        <p:spPr>
          <a:xfrm>
            <a:off x="4767942" y="2210935"/>
            <a:ext cx="3624943" cy="3493180"/>
          </a:xfrm>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4" name="Text Placeholder 3"/>
          <p:cNvSpPr>
            <a:spLocks noGrp="1"/>
          </p:cNvSpPr>
          <p:nvPr>
            <p:ph type="body" sz="half" idx="2"/>
          </p:nvPr>
        </p:nvSpPr>
        <p:spPr>
          <a:xfrm>
            <a:off x="685346" y="2096064"/>
            <a:ext cx="3762645" cy="369513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500"/>
              <a:t>NHS hospitals are presently facing the problem of shortage of workforce. One of the biggest challenges is in nursing with 41000 empty nurse vacancies. Apart from this the adult social care is also facing the same issues as NHS. There are almost about 1.1 million FTE jobs in the adult social care, and the vacancies are rising day by day. Approx one in ten social worker and approx one in eleven care worker jobs are vacant. The Brexit have created more risks in short as well as medium term. </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8A52D-1341-72B7-5C8D-2DCC93038319}"/>
              </a:ext>
            </a:extLst>
          </p:cNvPr>
          <p:cNvSpPr>
            <a:spLocks noGrp="1"/>
          </p:cNvSpPr>
          <p:nvPr>
            <p:ph type="title"/>
          </p:nvPr>
        </p:nvSpPr>
        <p:spPr>
          <a:xfrm>
            <a:off x="685281" y="251307"/>
            <a:ext cx="7765321" cy="1326321"/>
          </a:xfrm>
        </p:spPr>
        <p:txBody>
          <a:bodyPr>
            <a:normAutofit/>
          </a:bodyPr>
          <a:lstStyle/>
          <a:p>
            <a:r>
              <a:rPr lang="en-GB" dirty="0"/>
              <a:t>Pestle  analysis</a:t>
            </a:r>
          </a:p>
        </p:txBody>
      </p:sp>
      <p:sp>
        <p:nvSpPr>
          <p:cNvPr id="9" name="Rectangle 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9144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0FF052CB-88A7-C1DD-F4D6-EA3883FF6609}"/>
              </a:ext>
            </a:extLst>
          </p:cNvPr>
          <p:cNvGraphicFramePr>
            <a:graphicFrameLocks noGrp="1"/>
          </p:cNvGraphicFramePr>
          <p:nvPr>
            <p:ph idx="1"/>
            <p:extLst>
              <p:ext uri="{D42A27DB-BD31-4B8C-83A1-F6EECF244321}">
                <p14:modId xmlns:p14="http://schemas.microsoft.com/office/powerpoint/2010/main" val="1076261392"/>
              </p:ext>
            </p:extLst>
          </p:nvPr>
        </p:nvGraphicFramePr>
        <p:xfrm>
          <a:off x="685346" y="2564904"/>
          <a:ext cx="7765256"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9808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1" cy="1326321"/>
          </a:xfrm>
        </p:spPr>
        <p:txBody>
          <a:bodyPr vert="horz" lIns="91440" tIns="45720" rIns="91440" bIns="45720" rtlCol="0" anchor="ctr">
            <a:normAutofit/>
          </a:bodyPr>
          <a:lstStyle/>
          <a:p>
            <a:r>
              <a:rPr lang="en-US" sz="3400"/>
              <a:t>CAUSE-AND-EFFECT ANALYSIS</a:t>
            </a:r>
          </a:p>
        </p:txBody>
      </p:sp>
      <p:pic>
        <p:nvPicPr>
          <p:cNvPr id="5" name="Picture Placeholder 4" descr="download (1).jpg"/>
          <p:cNvPicPr>
            <a:picLocks noGrp="1" noChangeAspect="1"/>
          </p:cNvPicPr>
          <p:nvPr>
            <p:ph type="pic" idx="1"/>
          </p:nvPr>
        </p:nvPicPr>
        <p:blipFill>
          <a:blip r:embed="rId4"/>
          <a:srcRect l="26831" r="26831"/>
          <a:stretch>
            <a:fillRect/>
          </a:stretch>
        </p:blipFill>
        <p:spPr>
          <a:prstGeom prst="rect">
            <a:avLst/>
          </a:prstGeom>
          <a:no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4" name="Text Placeholder 3"/>
          <p:cNvSpPr>
            <a:spLocks noGrp="1"/>
          </p:cNvSpPr>
          <p:nvPr>
            <p:ph type="body" sz="half" idx="2"/>
          </p:nvPr>
        </p:nvSpPr>
        <p:spPr>
          <a:xfrm>
            <a:off x="685346" y="2096064"/>
            <a:ext cx="4764618" cy="369513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500"/>
              <a:t>The main complex problem of the NHS hospitals is the shortage of the workforce. </a:t>
            </a:r>
          </a:p>
          <a:p>
            <a:pPr indent="-228600" algn="l">
              <a:lnSpc>
                <a:spcPct val="110000"/>
              </a:lnSpc>
              <a:buFont typeface="Arial" panose="020B0604020202020204" pitchFamily="34" charset="0"/>
              <a:buChar char="•"/>
            </a:pPr>
            <a:r>
              <a:rPr lang="en-US" sz="1500" b="1" u="sng"/>
              <a:t>The causes by which the shortage of workforce is happening are :-</a:t>
            </a:r>
            <a:endParaRPr lang="en-US" sz="1500"/>
          </a:p>
          <a:p>
            <a:pPr lvl="0" indent="-228600" algn="l">
              <a:lnSpc>
                <a:spcPct val="110000"/>
              </a:lnSpc>
              <a:buFont typeface="Arial" panose="020B0604020202020204" pitchFamily="34" charset="0"/>
              <a:buChar char="•"/>
            </a:pPr>
            <a:r>
              <a:rPr lang="en-US" sz="1500" b="1"/>
              <a:t>VIOLENCE IN THE HEALTHCARE SETTING – </a:t>
            </a:r>
            <a:r>
              <a:rPr lang="en-US" sz="1500"/>
              <a:t>the nurses represent the profession most aggressive in the workplace, as they suffer verbal abuse and loud vocal tones which is most common form of violence. In comparison with outpatient setting nurses, the inpatient nurses suffers the most (Zaree, and Nahravanian,  2018).</a:t>
            </a:r>
          </a:p>
          <a:p>
            <a:pPr indent="-228600" algn="l">
              <a:lnSpc>
                <a:spcPct val="110000"/>
              </a:lnSpc>
              <a:buFont typeface="Arial" panose="020B0604020202020204" pitchFamily="34" charset="0"/>
              <a:buChar char="•"/>
            </a:pPr>
            <a:endParaRPr lang="en-US" sz="150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cs typeface="Times New Roman" pitchFamily="18" charset="0"/>
              </a:rPr>
              <a:t>FISH BONE DIAGRAM</a:t>
            </a:r>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1262395" y="2338163"/>
            <a:ext cx="6611273" cy="3210373"/>
          </a:xfrm>
          <a:prstGeom prst="rect">
            <a:avLst/>
          </a:prstGeom>
          <a:solidFill>
            <a:srgbClr val="FFFFFF"/>
          </a:solid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0"/>
            <a:ext cx="7765321" cy="1326321"/>
          </a:xfrm>
        </p:spPr>
        <p:txBody>
          <a:bodyPr vert="horz" lIns="91440" tIns="45720" rIns="91440" bIns="45720" rtlCol="0" anchor="ctr">
            <a:normAutofit/>
          </a:bodyPr>
          <a:lstStyle/>
          <a:p>
            <a:r>
              <a:rPr lang="en-US" sz="3400"/>
              <a:t> SOLUTIONS TO REDUCE ABSENTEEISM </a:t>
            </a:r>
          </a:p>
        </p:txBody>
      </p:sp>
      <p:pic>
        <p:nvPicPr>
          <p:cNvPr id="5" name="Picture Placeholder 4" descr="employee-absenteeism.png"/>
          <p:cNvPicPr>
            <a:picLocks noGrp="1" noChangeAspect="1"/>
          </p:cNvPicPr>
          <p:nvPr>
            <p:ph type="pic" idx="1"/>
          </p:nvPr>
        </p:nvPicPr>
        <p:blipFill rotWithShape="1">
          <a:blip r:embed="rId4"/>
          <a:srcRect l="15550" r="25152" b="1"/>
          <a:stretch/>
        </p:blipFill>
        <p:spPr>
          <a:xfrm>
            <a:off x="4767942" y="2210935"/>
            <a:ext cx="3624943"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4" name="Text Placeholder 3"/>
          <p:cNvSpPr>
            <a:spLocks noGrp="1"/>
          </p:cNvSpPr>
          <p:nvPr>
            <p:ph type="body" sz="half" idx="2"/>
          </p:nvPr>
        </p:nvSpPr>
        <p:spPr>
          <a:xfrm>
            <a:off x="685346" y="2096064"/>
            <a:ext cx="3762645" cy="369513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500"/>
              <a:t>create attendance policy </a:t>
            </a:r>
          </a:p>
          <a:p>
            <a:pPr indent="-228600" algn="l">
              <a:lnSpc>
                <a:spcPct val="110000"/>
              </a:lnSpc>
              <a:buFont typeface="Arial" panose="020B0604020202020204" pitchFamily="34" charset="0"/>
              <a:buChar char="•"/>
            </a:pPr>
            <a:endParaRPr lang="en-US" sz="1500"/>
          </a:p>
          <a:p>
            <a:pPr indent="-228600" algn="l">
              <a:lnSpc>
                <a:spcPct val="110000"/>
              </a:lnSpc>
              <a:buFont typeface="Arial" panose="020B0604020202020204" pitchFamily="34" charset="0"/>
              <a:buChar char="•"/>
            </a:pPr>
            <a:r>
              <a:rPr lang="en-US" sz="1500"/>
              <a:t>rewards for the good attendance </a:t>
            </a:r>
          </a:p>
          <a:p>
            <a:pPr indent="-228600" algn="l">
              <a:lnSpc>
                <a:spcPct val="110000"/>
              </a:lnSpc>
              <a:buFont typeface="Arial" panose="020B0604020202020204" pitchFamily="34" charset="0"/>
              <a:buChar char="•"/>
            </a:pPr>
            <a:endParaRPr lang="en-US" sz="1500"/>
          </a:p>
          <a:p>
            <a:pPr indent="-228600" algn="l">
              <a:lnSpc>
                <a:spcPct val="110000"/>
              </a:lnSpc>
              <a:buFont typeface="Arial" panose="020B0604020202020204" pitchFamily="34" charset="0"/>
              <a:buChar char="•"/>
            </a:pPr>
            <a:r>
              <a:rPr lang="en-US" sz="1500"/>
              <a:t>address the unsanctioned absences immediately </a:t>
            </a:r>
          </a:p>
          <a:p>
            <a:pPr indent="-228600" algn="l">
              <a:lnSpc>
                <a:spcPct val="110000"/>
              </a:lnSpc>
              <a:buFont typeface="Arial" panose="020B0604020202020204" pitchFamily="34" charset="0"/>
              <a:buChar char="•"/>
            </a:pPr>
            <a:endParaRPr lang="en-US" sz="1500"/>
          </a:p>
          <a:p>
            <a:pPr indent="-228600" algn="l">
              <a:lnSpc>
                <a:spcPct val="110000"/>
              </a:lnSpc>
              <a:buFont typeface="Arial" panose="020B0604020202020204" pitchFamily="34" charset="0"/>
              <a:buChar char="•"/>
            </a:pPr>
            <a:r>
              <a:rPr lang="en-US" sz="1500"/>
              <a:t>improvement in the work environment </a:t>
            </a:r>
          </a:p>
          <a:p>
            <a:pPr indent="-228600" algn="l">
              <a:lnSpc>
                <a:spcPct val="110000"/>
              </a:lnSpc>
              <a:buFont typeface="Arial" panose="020B0604020202020204" pitchFamily="34" charset="0"/>
              <a:buChar char="•"/>
            </a:pPr>
            <a:endParaRPr lang="en-US" sz="1500"/>
          </a:p>
          <a:p>
            <a:pPr indent="-228600" algn="l">
              <a:lnSpc>
                <a:spcPct val="110000"/>
              </a:lnSpc>
              <a:buFont typeface="Arial" panose="020B0604020202020204" pitchFamily="34" charset="0"/>
              <a:buChar char="•"/>
            </a:pPr>
            <a:r>
              <a:rPr lang="en-US" sz="1500"/>
              <a:t>flexible working </a:t>
            </a:r>
          </a:p>
          <a:p>
            <a:pPr indent="-228600" algn="l">
              <a:lnSpc>
                <a:spcPct val="110000"/>
              </a:lnSpc>
              <a:buFont typeface="Arial" panose="020B0604020202020204" pitchFamily="34" charset="0"/>
              <a:buChar char="•"/>
            </a:pPr>
            <a:endParaRPr lang="en-US" sz="150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85150" y="609600"/>
            <a:ext cx="3565517" cy="1326321"/>
          </a:xfrm>
        </p:spPr>
        <p:txBody>
          <a:bodyPr vert="horz" lIns="91440" tIns="45720" rIns="91440" bIns="45720" rtlCol="0" anchor="ctr">
            <a:normAutofit/>
          </a:bodyPr>
          <a:lstStyle/>
          <a:p>
            <a:r>
              <a:rPr lang="en-US" sz="2600"/>
              <a:t>IMPLEMENTATION PLAN</a:t>
            </a:r>
            <a:br>
              <a:rPr lang="en-US" sz="2600"/>
            </a:br>
            <a:endParaRPr lang="en-US" sz="2600"/>
          </a:p>
        </p:txBody>
      </p:sp>
      <p:sp>
        <p:nvSpPr>
          <p:cNvPr id="4" name="Text Placeholder 3"/>
          <p:cNvSpPr>
            <a:spLocks noGrp="1"/>
          </p:cNvSpPr>
          <p:nvPr>
            <p:ph type="body" sz="half" idx="2"/>
          </p:nvPr>
        </p:nvSpPr>
        <p:spPr>
          <a:xfrm>
            <a:off x="4885150" y="2096064"/>
            <a:ext cx="3565517" cy="369513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700"/>
              <a:t>outline the goals </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assign the responsibilities</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implementation schedule </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resources allocation</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define metrics </a:t>
            </a:r>
          </a:p>
          <a:p>
            <a:pPr indent="-228600" algn="l">
              <a:lnSpc>
                <a:spcPct val="110000"/>
              </a:lnSpc>
              <a:buFont typeface="Arial" panose="020B0604020202020204" pitchFamily="34" charset="0"/>
              <a:buChar char="•"/>
            </a:pPr>
            <a:endParaRPr lang="en-US" sz="1700"/>
          </a:p>
        </p:txBody>
      </p:sp>
      <p:pic>
        <p:nvPicPr>
          <p:cNvPr id="6" name="Picture 5" descr="Angled shot of pen on a graph">
            <a:extLst>
              <a:ext uri="{FF2B5EF4-FFF2-40B4-BE49-F238E27FC236}">
                <a16:creationId xmlns:a16="http://schemas.microsoft.com/office/drawing/2014/main" id="{5F549C68-E3B2-B5D8-BAC7-EB53572FEBC0}"/>
              </a:ext>
            </a:extLst>
          </p:cNvPr>
          <p:cNvPicPr>
            <a:picLocks noChangeAspect="1"/>
          </p:cNvPicPr>
          <p:nvPr/>
        </p:nvPicPr>
        <p:blipFill rotWithShape="1">
          <a:blip r:embed="rId4"/>
          <a:srcRect l="9017" r="46483" b="-1"/>
          <a:stretch/>
        </p:blipFill>
        <p:spPr>
          <a:xfrm>
            <a:off x="20" y="10"/>
            <a:ext cx="4571980" cy="68579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95604" y="609600"/>
            <a:ext cx="4755063" cy="1326321"/>
          </a:xfrm>
        </p:spPr>
        <p:txBody>
          <a:bodyPr vert="horz" lIns="91440" tIns="45720" rIns="91440" bIns="45720" rtlCol="0" anchor="ctr">
            <a:normAutofit/>
          </a:bodyPr>
          <a:lstStyle/>
          <a:p>
            <a:r>
              <a:rPr lang="en-US" sz="2900"/>
              <a:t> MEASURING EFFECTIVENESS OF DECISION </a:t>
            </a:r>
          </a:p>
        </p:txBody>
      </p:sp>
      <p:sp>
        <p:nvSpPr>
          <p:cNvPr id="4" name="Text Placeholder 3"/>
          <p:cNvSpPr>
            <a:spLocks noGrp="1"/>
          </p:cNvSpPr>
          <p:nvPr>
            <p:ph type="body" sz="half" idx="2"/>
          </p:nvPr>
        </p:nvSpPr>
        <p:spPr>
          <a:xfrm>
            <a:off x="3695603" y="2096064"/>
            <a:ext cx="4755064" cy="3695136"/>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700"/>
              <a:t>decision quality </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situation analysis </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results </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risk assessment </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r>
              <a:rPr lang="en-US" sz="1700"/>
              <a:t>evaluation of efforts vs. results </a:t>
            </a:r>
          </a:p>
          <a:p>
            <a:pPr indent="-228600" algn="l">
              <a:lnSpc>
                <a:spcPct val="110000"/>
              </a:lnSpc>
              <a:buFont typeface="Arial" panose="020B0604020202020204" pitchFamily="34" charset="0"/>
              <a:buChar char="•"/>
            </a:pPr>
            <a:endParaRPr lang="en-US" sz="1700"/>
          </a:p>
        </p:txBody>
      </p:sp>
      <p:pic>
        <p:nvPicPr>
          <p:cNvPr id="6" name="Picture 5" descr="Arrows pointing right while one points left">
            <a:extLst>
              <a:ext uri="{FF2B5EF4-FFF2-40B4-BE49-F238E27FC236}">
                <a16:creationId xmlns:a16="http://schemas.microsoft.com/office/drawing/2014/main" id="{0262459E-B28B-61B1-358D-D92D4F73AA1A}"/>
              </a:ext>
            </a:extLst>
          </p:cNvPr>
          <p:cNvPicPr>
            <a:picLocks noChangeAspect="1"/>
          </p:cNvPicPr>
          <p:nvPr/>
        </p:nvPicPr>
        <p:blipFill rotWithShape="1">
          <a:blip r:embed="rId4"/>
          <a:srcRect l="40812" r="25345" b="-1"/>
          <a:stretch/>
        </p:blipFill>
        <p:spPr>
          <a:xfrm>
            <a:off x="20" y="10"/>
            <a:ext cx="3476985" cy="68579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71481"/>
            <a:ext cx="7772400" cy="1000131"/>
          </a:xfrm>
        </p:spPr>
        <p:txBody>
          <a:bodyPr/>
          <a:lstStyle/>
          <a:p>
            <a:r>
              <a:rPr lang="en-US" dirty="0">
                <a:latin typeface="Times New Roman" pitchFamily="18" charset="0"/>
                <a:cs typeface="Times New Roman" pitchFamily="18" charset="0"/>
              </a:rPr>
              <a:t>CONCLUSION</a:t>
            </a:r>
          </a:p>
        </p:txBody>
      </p:sp>
      <p:sp>
        <p:nvSpPr>
          <p:cNvPr id="3" name="Subtitle 2"/>
          <p:cNvSpPr>
            <a:spLocks noGrp="1"/>
          </p:cNvSpPr>
          <p:nvPr>
            <p:ph type="subTitle" idx="1"/>
          </p:nvPr>
        </p:nvSpPr>
        <p:spPr>
          <a:xfrm>
            <a:off x="428596" y="1928802"/>
            <a:ext cx="8358246" cy="3709998"/>
          </a:xfrm>
        </p:spPr>
        <p:txBody>
          <a:bodyPr>
            <a:normAutofit/>
          </a:bodyPr>
          <a:lstStyle/>
          <a:p>
            <a:pPr algn="just">
              <a:lnSpc>
                <a:spcPct val="160000"/>
              </a:lnSpc>
            </a:pPr>
            <a:r>
              <a:rPr lang="en-GB" dirty="0">
                <a:solidFill>
                  <a:schemeClr val="tx1"/>
                </a:solidFill>
                <a:latin typeface="Times New Roman" pitchFamily="18" charset="0"/>
                <a:cs typeface="Times New Roman" pitchFamily="18" charset="0"/>
              </a:rPr>
              <a:t>From the above report it has been concluded that the Problem solving is basically the process of identifying, analysing, finding alternatives for a particular problem occurred in the company. NHS hospitals are presently facing the problem of shortage of workforce. If there will be fewer workforces in the NHS hospitals the working employees will get overburdened by the work.</a:t>
            </a:r>
            <a:endParaRPr lang="en-US" dirty="0">
              <a:solidFill>
                <a:schemeClr val="tx1"/>
              </a:solidFill>
              <a:latin typeface="Times New Roman" pitchFamily="18" charset="0"/>
              <a:cs typeface="Times New Roman"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52280-388E-4151-A1EB-5236D4FCC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347" y="927100"/>
            <a:ext cx="2564074" cy="4616450"/>
          </a:xfrm>
        </p:spPr>
        <p:txBody>
          <a:bodyPr vert="horz" lIns="91440" tIns="45720" rIns="91440" bIns="45720" rtlCol="0" anchor="ctr">
            <a:normAutofit/>
          </a:bodyPr>
          <a:lstStyle/>
          <a:p>
            <a:r>
              <a:rPr lang="en-US" sz="2400"/>
              <a:t>REFERENCES </a:t>
            </a:r>
          </a:p>
        </p:txBody>
      </p:sp>
      <p:cxnSp>
        <p:nvCxnSpPr>
          <p:cNvPr id="10" name="Straight Connector 9">
            <a:extLst>
              <a:ext uri="{FF2B5EF4-FFF2-40B4-BE49-F238E27FC236}">
                <a16:creationId xmlns:a16="http://schemas.microsoft.com/office/drawing/2014/main" id="{744251C3-E720-4363-8AF0-20AD319374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301359"/>
            <a:ext cx="0" cy="191135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3732021" y="971549"/>
            <a:ext cx="4718646" cy="4616450"/>
          </a:xfrm>
        </p:spPr>
        <p:txBody>
          <a:bodyPr vert="horz" lIns="91440" tIns="45720" rIns="91440" bIns="45720" rtlCol="0" anchor="ctr">
            <a:normAutofit/>
          </a:bodyPr>
          <a:lstStyle/>
          <a:p>
            <a:pPr indent="-228600" algn="l">
              <a:lnSpc>
                <a:spcPct val="110000"/>
              </a:lnSpc>
              <a:buFont typeface="Arial" panose="020B0604020202020204" pitchFamily="34" charset="0"/>
              <a:buChar char="•"/>
            </a:pPr>
            <a:r>
              <a:rPr lang="en-US" sz="1500"/>
              <a:t>Klein, and Crandall, 2018. The role of mental simulation in problem solving and decision making. In </a:t>
            </a:r>
            <a:r>
              <a:rPr lang="en-US" sz="1500" i="1"/>
              <a:t>Local applications of the ecological approach to human-machine systems</a:t>
            </a:r>
            <a:r>
              <a:rPr lang="en-US" sz="1500"/>
              <a:t> (pp. 324-358). CRC Press.</a:t>
            </a:r>
          </a:p>
          <a:p>
            <a:pPr indent="-228600" algn="l">
              <a:lnSpc>
                <a:spcPct val="110000"/>
              </a:lnSpc>
              <a:buFont typeface="Arial" panose="020B0604020202020204" pitchFamily="34" charset="0"/>
              <a:buChar char="•"/>
            </a:pPr>
            <a:r>
              <a:rPr lang="en-US" sz="1500"/>
              <a:t>Lassoued, Awad,  and Guirat,  2020. The impact of managerial empowerment on problem solving and decision making skills: The case of Abu Dhabi University. </a:t>
            </a:r>
            <a:r>
              <a:rPr lang="en-US" sz="1500" i="1"/>
              <a:t>Management Science Letters</a:t>
            </a:r>
            <a:r>
              <a:rPr lang="en-US" sz="1500"/>
              <a:t>, </a:t>
            </a:r>
            <a:r>
              <a:rPr lang="en-US" sz="1500" i="1"/>
              <a:t>10</a:t>
            </a:r>
            <a:r>
              <a:rPr lang="en-US" sz="1500"/>
              <a:t>(4), pp.769-780.</a:t>
            </a:r>
          </a:p>
          <a:p>
            <a:pPr indent="-228600" algn="l">
              <a:lnSpc>
                <a:spcPct val="110000"/>
              </a:lnSpc>
              <a:buFont typeface="Arial" panose="020B0604020202020204" pitchFamily="34" charset="0"/>
              <a:buChar char="•"/>
            </a:pPr>
            <a:r>
              <a:rPr lang="en-US" sz="1500"/>
              <a:t>Haendler, and Frysak,  2018. Deconstructing the Refactoring Process from a Problem-solving and Decision-making Perspective. In </a:t>
            </a:r>
            <a:r>
              <a:rPr lang="en-US" sz="1500" i="1"/>
              <a:t>ICSOFT</a:t>
            </a:r>
            <a:r>
              <a:rPr lang="en-US" sz="1500"/>
              <a:t> (pp. 397-406).</a:t>
            </a:r>
          </a:p>
          <a:p>
            <a:pPr indent="-228600" algn="l">
              <a:lnSpc>
                <a:spcPct val="110000"/>
              </a:lnSpc>
              <a:buFont typeface="Arial" panose="020B0604020202020204" pitchFamily="34" charset="0"/>
              <a:buChar char="•"/>
            </a:pPr>
            <a:endParaRPr lang="en-US" sz="150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1600" y="1996280"/>
            <a:ext cx="4422294" cy="2387600"/>
          </a:xfrm>
        </p:spPr>
        <p:txBody>
          <a:bodyPr vert="horz" lIns="91440" tIns="45720" rIns="91440" bIns="45720" rtlCol="0" anchor="b">
            <a:normAutofit/>
          </a:bodyPr>
          <a:lstStyle/>
          <a:p>
            <a:r>
              <a:rPr lang="en-US" sz="4800" dirty="0"/>
              <a:t>THANK YOU!</a:t>
            </a:r>
          </a:p>
        </p:txBody>
      </p:sp>
      <p:pic>
        <p:nvPicPr>
          <p:cNvPr id="6" name="Graphic 5" descr="Handshake">
            <a:extLst>
              <a:ext uri="{FF2B5EF4-FFF2-40B4-BE49-F238E27FC236}">
                <a16:creationId xmlns:a16="http://schemas.microsoft.com/office/drawing/2014/main" id="{23406000-9925-2191-520D-3DDF390142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59052" y="1914043"/>
            <a:ext cx="2552075" cy="2552075"/>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TM04033921[[fn=Damask]]</Template>
  <TotalTime>155</TotalTime>
  <Words>2902</Words>
  <Application>Microsoft Office PowerPoint</Application>
  <PresentationFormat>On-screen Show (4:3)</PresentationFormat>
  <Paragraphs>124</Paragraphs>
  <Slides>13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Bookman Old Style</vt:lpstr>
      <vt:lpstr>Calibri</vt:lpstr>
      <vt:lpstr>Rockwell</vt:lpstr>
      <vt:lpstr>Times New Roman</vt:lpstr>
      <vt:lpstr>Damask</vt:lpstr>
      <vt:lpstr> Problem Solving and Decision making </vt:lpstr>
      <vt:lpstr>TABLE OF CONTENTS </vt:lpstr>
      <vt:lpstr>INTRODUCTION</vt:lpstr>
      <vt:lpstr>impact of the complex problem on employees and their organisations.</vt:lpstr>
      <vt:lpstr>Pestle  analysis</vt:lpstr>
      <vt:lpstr>CAUSE-AND-EFFECT ANALYSIS</vt:lpstr>
      <vt:lpstr>FISH BONE DIAGRAM</vt:lpstr>
      <vt:lpstr> SOLUTIONS TO REDUCE ABSENTEEISM </vt:lpstr>
      <vt:lpstr>IMPLEMENTATION PLAN </vt:lpstr>
      <vt:lpstr> MEASURING EFFECTIVENESS OF DECISION </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Home</dc:creator>
  <cp:lastModifiedBy>Steliana Stan (2123020)</cp:lastModifiedBy>
  <cp:revision>41</cp:revision>
  <dcterms:created xsi:type="dcterms:W3CDTF">2022-06-27T17:38:09Z</dcterms:created>
  <dcterms:modified xsi:type="dcterms:W3CDTF">2022-07-09T13:10:47Z</dcterms:modified>
</cp:coreProperties>
</file>