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9" r:id="rId4"/>
    <p:sldMasterId id="2147483660" r:id="rId5"/>
  </p:sldMasterIdLst>
  <p:notesMasterIdLst>
    <p:notesMasterId r:id="rId52"/>
  </p:notesMasterIdLst>
  <p:sldIdLst>
    <p:sldId id="286" r:id="rId6"/>
    <p:sldId id="256" r:id="rId7"/>
    <p:sldId id="287" r:id="rId8"/>
    <p:sldId id="297" r:id="rId9"/>
    <p:sldId id="404" r:id="rId10"/>
    <p:sldId id="285" r:id="rId11"/>
    <p:sldId id="261" r:id="rId12"/>
    <p:sldId id="325" r:id="rId13"/>
    <p:sldId id="288" r:id="rId14"/>
    <p:sldId id="329" r:id="rId15"/>
    <p:sldId id="409" r:id="rId16"/>
    <p:sldId id="410" r:id="rId17"/>
    <p:sldId id="275" r:id="rId18"/>
    <p:sldId id="406" r:id="rId19"/>
    <p:sldId id="407" r:id="rId20"/>
    <p:sldId id="408" r:id="rId21"/>
    <p:sldId id="319" r:id="rId22"/>
    <p:sldId id="320" r:id="rId23"/>
    <p:sldId id="321" r:id="rId24"/>
    <p:sldId id="411" r:id="rId25"/>
    <p:sldId id="424" r:id="rId26"/>
    <p:sldId id="413" r:id="rId27"/>
    <p:sldId id="425" r:id="rId28"/>
    <p:sldId id="412" r:id="rId29"/>
    <p:sldId id="414" r:id="rId30"/>
    <p:sldId id="415" r:id="rId31"/>
    <p:sldId id="260" r:id="rId32"/>
    <p:sldId id="263" r:id="rId33"/>
    <p:sldId id="416" r:id="rId34"/>
    <p:sldId id="417" r:id="rId35"/>
    <p:sldId id="418" r:id="rId36"/>
    <p:sldId id="422" r:id="rId37"/>
    <p:sldId id="265" r:id="rId38"/>
    <p:sldId id="266" r:id="rId39"/>
    <p:sldId id="269" r:id="rId40"/>
    <p:sldId id="272" r:id="rId41"/>
    <p:sldId id="276" r:id="rId42"/>
    <p:sldId id="277" r:id="rId43"/>
    <p:sldId id="423" r:id="rId44"/>
    <p:sldId id="278" r:id="rId45"/>
    <p:sldId id="280" r:id="rId46"/>
    <p:sldId id="419" r:id="rId47"/>
    <p:sldId id="420" r:id="rId48"/>
    <p:sldId id="367" r:id="rId49"/>
    <p:sldId id="317" r:id="rId50"/>
    <p:sldId id="305" r:id="rId5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3852" autoAdjust="0"/>
  </p:normalViewPr>
  <p:slideViewPr>
    <p:cSldViewPr>
      <p:cViewPr>
        <p:scale>
          <a:sx n="81" d="100"/>
          <a:sy n="81" d="100"/>
        </p:scale>
        <p:origin x="1434" y="144"/>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theme" Target="theme/theme1.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presProps" Target="presProps.xml"/><Relationship Id="rId5" Type="http://schemas.openxmlformats.org/officeDocument/2006/relationships/slideMaster" Target="slideMasters/slideMaster2.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tableStyles" Target="tableStyles.xml"/><Relationship Id="rId8" Type="http://schemas.openxmlformats.org/officeDocument/2006/relationships/slide" Target="slides/slide3.xml"/><Relationship Id="rId51" Type="http://schemas.openxmlformats.org/officeDocument/2006/relationships/slide" Target="slides/slide46.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CC4F1E7-632E-4EFC-8D9D-F492D50888A9}" type="datetimeFigureOut">
              <a:rPr lang="en-US" smtClean="0"/>
              <a:pPr/>
              <a:t>10/6/2026</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3C473D7-50BF-4AD3-B2BA-EE8A81C88AF5}" type="slidenum">
              <a:rPr lang="en-US" smtClean="0"/>
              <a:pPr/>
              <a:t>‹#›</a:t>
            </a:fld>
            <a:endParaRPr lang="en-US"/>
          </a:p>
        </p:txBody>
      </p:sp>
    </p:spTree>
    <p:extLst>
      <p:ext uri="{BB962C8B-B14F-4D97-AF65-F5344CB8AC3E}">
        <p14:creationId xmlns:p14="http://schemas.microsoft.com/office/powerpoint/2010/main" val="403167102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3C473D7-50BF-4AD3-B2BA-EE8A81C88AF5}" type="slidenum">
              <a:rPr lang="en-US" smtClean="0"/>
              <a:pPr/>
              <a:t>3</a:t>
            </a:fld>
            <a:endParaRPr lang="en-US"/>
          </a:p>
        </p:txBody>
      </p:sp>
    </p:spTree>
    <p:extLst>
      <p:ext uri="{BB962C8B-B14F-4D97-AF65-F5344CB8AC3E}">
        <p14:creationId xmlns:p14="http://schemas.microsoft.com/office/powerpoint/2010/main" val="412693667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3C473D7-50BF-4AD3-B2BA-EE8A81C88AF5}" type="slidenum">
              <a:rPr lang="en-US" smtClean="0"/>
              <a:pPr/>
              <a:t>10</a:t>
            </a:fld>
            <a:endParaRPr lang="en-US"/>
          </a:p>
        </p:txBody>
      </p:sp>
    </p:spTree>
    <p:extLst>
      <p:ext uri="{BB962C8B-B14F-4D97-AF65-F5344CB8AC3E}">
        <p14:creationId xmlns:p14="http://schemas.microsoft.com/office/powerpoint/2010/main" val="99984267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3C473D7-50BF-4AD3-B2BA-EE8A81C88AF5}" type="slidenum">
              <a:rPr lang="en-US" smtClean="0"/>
              <a:pPr/>
              <a:t>11</a:t>
            </a:fld>
            <a:endParaRPr lang="en-US"/>
          </a:p>
        </p:txBody>
      </p:sp>
    </p:spTree>
    <p:extLst>
      <p:ext uri="{BB962C8B-B14F-4D97-AF65-F5344CB8AC3E}">
        <p14:creationId xmlns:p14="http://schemas.microsoft.com/office/powerpoint/2010/main" val="250898792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3C473D7-50BF-4AD3-B2BA-EE8A81C88AF5}" type="slidenum">
              <a:rPr lang="en-US" smtClean="0"/>
              <a:pPr/>
              <a:t>14</a:t>
            </a:fld>
            <a:endParaRPr lang="en-US"/>
          </a:p>
        </p:txBody>
      </p:sp>
    </p:spTree>
    <p:extLst>
      <p:ext uri="{BB962C8B-B14F-4D97-AF65-F5344CB8AC3E}">
        <p14:creationId xmlns:p14="http://schemas.microsoft.com/office/powerpoint/2010/main" val="55630776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3C473D7-50BF-4AD3-B2BA-EE8A81C88AF5}" type="slidenum">
              <a:rPr lang="en-US" smtClean="0"/>
              <a:pPr/>
              <a:t>15</a:t>
            </a:fld>
            <a:endParaRPr lang="en-US"/>
          </a:p>
        </p:txBody>
      </p:sp>
    </p:spTree>
    <p:extLst>
      <p:ext uri="{BB962C8B-B14F-4D97-AF65-F5344CB8AC3E}">
        <p14:creationId xmlns:p14="http://schemas.microsoft.com/office/powerpoint/2010/main" val="429414964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3A359B-3CAE-499E-D050-A504D710DB3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64D0FA-DDEB-88CB-94BF-349B8078CB9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5A84752-C04B-FBFB-7907-9D6E2525A1B2}"/>
              </a:ext>
            </a:extLst>
          </p:cNvPr>
          <p:cNvSpPr>
            <a:spLocks noGrp="1"/>
          </p:cNvSpPr>
          <p:nvPr>
            <p:ph type="body" idx="1"/>
          </p:nvPr>
        </p:nvSpPr>
        <p:spPr/>
        <p:txBody>
          <a:bodyPr>
            <a:normAutofit/>
          </a:bodyPr>
          <a:lstStyle/>
          <a:p>
            <a:endParaRPr lang="en-GB" dirty="0"/>
          </a:p>
        </p:txBody>
      </p:sp>
      <p:sp>
        <p:nvSpPr>
          <p:cNvPr id="4" name="Slide Number Placeholder 3">
            <a:extLst>
              <a:ext uri="{FF2B5EF4-FFF2-40B4-BE49-F238E27FC236}">
                <a16:creationId xmlns:a16="http://schemas.microsoft.com/office/drawing/2014/main" id="{D2F4DBBA-225B-A920-55F9-DCF4AB55228F}"/>
              </a:ext>
            </a:extLst>
          </p:cNvPr>
          <p:cNvSpPr>
            <a:spLocks noGrp="1"/>
          </p:cNvSpPr>
          <p:nvPr>
            <p:ph type="sldNum" sz="quarter" idx="5"/>
          </p:nvPr>
        </p:nvSpPr>
        <p:spPr/>
        <p:txBody>
          <a:bodyPr/>
          <a:lstStyle/>
          <a:p>
            <a:fld id="{23C473D7-50BF-4AD3-B2BA-EE8A81C88AF5}" type="slidenum">
              <a:rPr lang="en-US" smtClean="0"/>
              <a:pPr/>
              <a:t>24</a:t>
            </a:fld>
            <a:endParaRPr lang="en-US"/>
          </a:p>
        </p:txBody>
      </p:sp>
    </p:spTree>
    <p:extLst>
      <p:ext uri="{BB962C8B-B14F-4D97-AF65-F5344CB8AC3E}">
        <p14:creationId xmlns:p14="http://schemas.microsoft.com/office/powerpoint/2010/main" val="282900018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3C473D7-50BF-4AD3-B2BA-EE8A81C88AF5}" type="slidenum">
              <a:rPr lang="en-US" smtClean="0"/>
              <a:pPr/>
              <a:t>35</a:t>
            </a:fld>
            <a:endParaRPr lang="en-US"/>
          </a:p>
        </p:txBody>
      </p:sp>
    </p:spTree>
    <p:extLst>
      <p:ext uri="{BB962C8B-B14F-4D97-AF65-F5344CB8AC3E}">
        <p14:creationId xmlns:p14="http://schemas.microsoft.com/office/powerpoint/2010/main" val="409342156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3C473D7-50BF-4AD3-B2BA-EE8A81C88AF5}" type="slidenum">
              <a:rPr lang="en-US" smtClean="0"/>
              <a:pPr/>
              <a:t>36</a:t>
            </a:fld>
            <a:endParaRPr lang="en-US"/>
          </a:p>
        </p:txBody>
      </p:sp>
    </p:spTree>
    <p:extLst>
      <p:ext uri="{BB962C8B-B14F-4D97-AF65-F5344CB8AC3E}">
        <p14:creationId xmlns:p14="http://schemas.microsoft.com/office/powerpoint/2010/main" val="51292082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4A4D7104-1CE4-4BA3-A863-B50C1A05D263}" type="slidenum">
              <a:rPr lang="en-US" smtClean="0"/>
              <a:pPr/>
              <a:t>38</a:t>
            </a:fld>
            <a:endParaRPr lang="en-US"/>
          </a:p>
        </p:txBody>
      </p:sp>
    </p:spTree>
    <p:extLst>
      <p:ext uri="{BB962C8B-B14F-4D97-AF65-F5344CB8AC3E}">
        <p14:creationId xmlns:p14="http://schemas.microsoft.com/office/powerpoint/2010/main" val="260990075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119815-C334-3B65-2D0A-16C892C7AF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172BDC-10CA-0E93-2712-71A2A528AD6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9C446DA-B120-9023-9055-69AD9A1A7B10}"/>
              </a:ext>
            </a:extLst>
          </p:cNvPr>
          <p:cNvSpPr>
            <a:spLocks noGrp="1"/>
          </p:cNvSpPr>
          <p:nvPr>
            <p:ph type="body" idx="1"/>
          </p:nvPr>
        </p:nvSpPr>
        <p:spPr/>
        <p:txBody>
          <a:bodyPr/>
          <a:lstStyle/>
          <a:p>
            <a:pPr marL="342900" lvl="0" indent="-342900" algn="just">
              <a:lnSpc>
                <a:spcPct val="115000"/>
              </a:lnSpc>
              <a:buFont typeface="Symbol" panose="05050102010706020507" pitchFamily="18" charset="2"/>
              <a:buChar char=""/>
            </a:pPr>
            <a:r>
              <a:rPr lang="en-GB" sz="1200" kern="100" dirty="0">
                <a:effectLst/>
                <a:latin typeface="Calibri" panose="020F0502020204030204" pitchFamily="34" charset="0"/>
                <a:ea typeface="Calibri" panose="020F0502020204030204" pitchFamily="34" charset="0"/>
                <a:cs typeface="Times New Roman" panose="02020603050405020304" pitchFamily="18" charset="0"/>
              </a:rPr>
              <a:t>Royal Dutch Shell – the oil and gas company. Dutch and registered in the UK. </a:t>
            </a:r>
          </a:p>
          <a:p>
            <a:pPr marL="742950" lvl="1" indent="-285750" algn="just">
              <a:lnSpc>
                <a:spcPct val="115000"/>
              </a:lnSpc>
              <a:buFont typeface="Courier New" panose="02070309020205020404" pitchFamily="49" charset="0"/>
              <a:buChar char="o"/>
            </a:pPr>
            <a:r>
              <a:rPr lang="en-GB" sz="1200" kern="100" dirty="0">
                <a:effectLst/>
                <a:latin typeface="Calibri" panose="020F0502020204030204" pitchFamily="34" charset="0"/>
                <a:ea typeface="Calibri" panose="020F0502020204030204" pitchFamily="34" charset="0"/>
                <a:cs typeface="Times New Roman" panose="02020603050405020304" pitchFamily="18" charset="0"/>
              </a:rPr>
              <a:t>Saudi Arabia – Shell should be most concerned with ethnocentrism, nationality and animosity because they are an outside gas company – they should not position themselves against their competitors.</a:t>
            </a:r>
          </a:p>
          <a:p>
            <a:pPr marL="342900" lvl="0" indent="-342900">
              <a:lnSpc>
                <a:spcPct val="115000"/>
              </a:lnSpc>
              <a:spcAft>
                <a:spcPts val="800"/>
              </a:spcAft>
              <a:buFont typeface="Symbol" panose="05050102010706020507" pitchFamily="18" charset="2"/>
              <a:buChar char=""/>
            </a:pPr>
            <a:r>
              <a:rPr lang="en-GB" sz="1200" kern="100" dirty="0">
                <a:effectLst/>
                <a:latin typeface="Calibri" panose="020F0502020204030204" pitchFamily="34" charset="0"/>
                <a:ea typeface="Calibri" panose="020F0502020204030204" pitchFamily="34" charset="0"/>
                <a:cs typeface="Times New Roman" panose="02020603050405020304" pitchFamily="18" charset="0"/>
              </a:rPr>
              <a:t>Starbucks - Could face ethnocentrism, animosity and nationalism in France. Starbucks</a:t>
            </a:r>
          </a:p>
          <a:p>
            <a:pPr marL="742950" lvl="1" indent="-285750" algn="just">
              <a:lnSpc>
                <a:spcPct val="115000"/>
              </a:lnSpc>
              <a:buFont typeface="Courier New" panose="02070309020205020404" pitchFamily="49" charset="0"/>
              <a:buChar char="o"/>
            </a:pPr>
            <a:r>
              <a:rPr lang="en-GB" sz="1200" kern="100" dirty="0">
                <a:effectLst/>
                <a:latin typeface="Calibri" panose="020F0502020204030204" pitchFamily="34" charset="0"/>
                <a:ea typeface="Calibri" panose="020F0502020204030204" pitchFamily="34" charset="0"/>
                <a:cs typeface="Times New Roman" panose="02020603050405020304" pitchFamily="18" charset="0"/>
              </a:rPr>
              <a:t>Could face ethnocentrism, animosity and nationalism in all three countries. </a:t>
            </a:r>
          </a:p>
          <a:p>
            <a:pPr marL="742950" lvl="1" indent="-285750" algn="just">
              <a:lnSpc>
                <a:spcPct val="115000"/>
              </a:lnSpc>
              <a:buFont typeface="Courier New" panose="02070309020205020404" pitchFamily="49" charset="0"/>
              <a:buChar char="o"/>
            </a:pPr>
            <a:r>
              <a:rPr lang="en-GB" sz="1200" kern="100" dirty="0">
                <a:effectLst/>
                <a:latin typeface="Calibri" panose="020F0502020204030204" pitchFamily="34" charset="0"/>
                <a:ea typeface="Calibri" panose="020F0502020204030204" pitchFamily="34" charset="0"/>
                <a:cs typeface="Times New Roman" panose="02020603050405020304" pitchFamily="18" charset="0"/>
              </a:rPr>
              <a:t>They should position themselves based on attributes.</a:t>
            </a:r>
          </a:p>
          <a:p>
            <a:pPr marL="742950" lvl="1" indent="-285750" algn="just">
              <a:lnSpc>
                <a:spcPct val="115000"/>
              </a:lnSpc>
              <a:buFont typeface="Courier New" panose="02070309020205020404" pitchFamily="49" charset="0"/>
              <a:buChar char="o"/>
            </a:pPr>
            <a:r>
              <a:rPr lang="en-GB" sz="1200" kern="100" dirty="0">
                <a:effectLst/>
                <a:latin typeface="Calibri" panose="020F0502020204030204" pitchFamily="34" charset="0"/>
                <a:ea typeface="Calibri" panose="020F0502020204030204" pitchFamily="34" charset="0"/>
                <a:cs typeface="Times New Roman" panose="02020603050405020304" pitchFamily="18" charset="0"/>
              </a:rPr>
              <a:t>Striking a balance between Starbucks’ global identity and the local nuance of French café culture.  </a:t>
            </a:r>
          </a:p>
          <a:p>
            <a:pPr lvl="1">
              <a:buClr>
                <a:srgbClr val="0070C0"/>
              </a:buClr>
              <a:buFont typeface="Wingdings" panose="05000000000000000000" pitchFamily="2" charset="2"/>
              <a:buNone/>
            </a:pPr>
            <a:endParaRPr lang="en-GB" dirty="0"/>
          </a:p>
          <a:p>
            <a:pPr lvl="1">
              <a:buClr>
                <a:srgbClr val="0070C0"/>
              </a:buClr>
              <a:buFont typeface="Wingdings" panose="05000000000000000000" pitchFamily="2" charset="2"/>
              <a:buNone/>
            </a:pPr>
            <a:endParaRPr lang="en-GB" sz="1200" dirty="0"/>
          </a:p>
          <a:p>
            <a:endParaRPr lang="en-GB" dirty="0"/>
          </a:p>
        </p:txBody>
      </p:sp>
      <p:sp>
        <p:nvSpPr>
          <p:cNvPr id="4" name="Slide Number Placeholder 3">
            <a:extLst>
              <a:ext uri="{FF2B5EF4-FFF2-40B4-BE49-F238E27FC236}">
                <a16:creationId xmlns:a16="http://schemas.microsoft.com/office/drawing/2014/main" id="{CA3A1637-65F4-EB26-9EF5-1F38CD4E83B3}"/>
              </a:ext>
            </a:extLst>
          </p:cNvPr>
          <p:cNvSpPr>
            <a:spLocks noGrp="1"/>
          </p:cNvSpPr>
          <p:nvPr>
            <p:ph type="sldNum" sz="quarter" idx="5"/>
          </p:nvPr>
        </p:nvSpPr>
        <p:spPr/>
        <p:txBody>
          <a:bodyPr/>
          <a:lstStyle/>
          <a:p>
            <a:fld id="{23C473D7-50BF-4AD3-B2BA-EE8A81C88AF5}" type="slidenum">
              <a:rPr lang="en-US" smtClean="0"/>
              <a:pPr/>
              <a:t>44</a:t>
            </a:fld>
            <a:endParaRPr lang="en-US"/>
          </a:p>
        </p:txBody>
      </p:sp>
    </p:spTree>
    <p:extLst>
      <p:ext uri="{BB962C8B-B14F-4D97-AF65-F5344CB8AC3E}">
        <p14:creationId xmlns:p14="http://schemas.microsoft.com/office/powerpoint/2010/main" val="224792699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8" name="Picture 7" descr="A blue and white background">
            <a:extLst>
              <a:ext uri="{FF2B5EF4-FFF2-40B4-BE49-F238E27FC236}">
                <a16:creationId xmlns:a16="http://schemas.microsoft.com/office/drawing/2014/main" id="{6A6D4F36-BF2E-B68C-43EF-D8262E60A696}"/>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22769"/>
            <a:ext cx="9144000" cy="6812462"/>
          </a:xfrm>
          <a:prstGeom prst="rect">
            <a:avLst/>
          </a:prstGeom>
        </p:spPr>
      </p:pic>
      <p:sp>
        <p:nvSpPr>
          <p:cNvPr id="2" name="Title 1">
            <a:extLst>
              <a:ext uri="{FF2B5EF4-FFF2-40B4-BE49-F238E27FC236}">
                <a16:creationId xmlns:a16="http://schemas.microsoft.com/office/drawing/2014/main" id="{9422A405-80A5-9493-8090-0F1E647C05C4}"/>
              </a:ext>
            </a:extLst>
          </p:cNvPr>
          <p:cNvSpPr>
            <a:spLocks noGrp="1"/>
          </p:cNvSpPr>
          <p:nvPr>
            <p:ph type="ctrTitle"/>
          </p:nvPr>
        </p:nvSpPr>
        <p:spPr>
          <a:xfrm>
            <a:off x="1143000" y="1122363"/>
            <a:ext cx="6858000" cy="2387600"/>
          </a:xfrm>
        </p:spPr>
        <p:txBody>
          <a:bodyPr anchor="b"/>
          <a:lstStyle>
            <a:lvl1pPr algn="ctr">
              <a:defRPr sz="6000" b="1">
                <a:solidFill>
                  <a:schemeClr val="bg1"/>
                </a:solidFill>
              </a:defRPr>
            </a:lvl1pPr>
          </a:lstStyle>
          <a:p>
            <a:r>
              <a:rPr lang="en-US" dirty="0"/>
              <a:t>Click to edit Master title style</a:t>
            </a:r>
            <a:endParaRPr lang="en-GB" dirty="0"/>
          </a:p>
        </p:txBody>
      </p:sp>
      <p:sp>
        <p:nvSpPr>
          <p:cNvPr id="3" name="Subtitle 2">
            <a:extLst>
              <a:ext uri="{FF2B5EF4-FFF2-40B4-BE49-F238E27FC236}">
                <a16:creationId xmlns:a16="http://schemas.microsoft.com/office/drawing/2014/main" id="{53BB9B3F-3061-4BC2-770C-DC75D7BEA1F2}"/>
              </a:ext>
            </a:extLst>
          </p:cNvPr>
          <p:cNvSpPr>
            <a:spLocks noGrp="1"/>
          </p:cNvSpPr>
          <p:nvPr>
            <p:ph type="subTitle" idx="1"/>
          </p:nvPr>
        </p:nvSpPr>
        <p:spPr>
          <a:xfrm>
            <a:off x="1143000" y="3602038"/>
            <a:ext cx="6858000" cy="1655762"/>
          </a:xfrm>
        </p:spPr>
        <p:txBody>
          <a:bodyPr>
            <a:normAutofit/>
          </a:bodyPr>
          <a:lstStyle>
            <a:lvl1pPr marL="0" indent="0" algn="ctr">
              <a:buNone/>
              <a:defRPr sz="3200" b="1">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endParaRPr lang="en-GB" dirty="0"/>
          </a:p>
        </p:txBody>
      </p:sp>
      <p:sp>
        <p:nvSpPr>
          <p:cNvPr id="4" name="Date Placeholder 3">
            <a:extLst>
              <a:ext uri="{FF2B5EF4-FFF2-40B4-BE49-F238E27FC236}">
                <a16:creationId xmlns:a16="http://schemas.microsoft.com/office/drawing/2014/main" id="{949FA97C-CF47-C5F2-48D8-CDB381EDF78F}"/>
              </a:ext>
            </a:extLst>
          </p:cNvPr>
          <p:cNvSpPr>
            <a:spLocks noGrp="1"/>
          </p:cNvSpPr>
          <p:nvPr>
            <p:ph type="dt" sz="half" idx="10"/>
          </p:nvPr>
        </p:nvSpPr>
        <p:spPr/>
        <p:txBody>
          <a:bodyPr/>
          <a:lstStyle/>
          <a:p>
            <a:fld id="{904CF764-6536-4DB0-B2B5-0387957011F9}" type="datetimeFigureOut">
              <a:rPr lang="en-GB" smtClean="0"/>
              <a:t>06/10/2026</a:t>
            </a:fld>
            <a:endParaRPr lang="en-GB"/>
          </a:p>
        </p:txBody>
      </p:sp>
      <p:sp>
        <p:nvSpPr>
          <p:cNvPr id="5" name="Footer Placeholder 4">
            <a:extLst>
              <a:ext uri="{FF2B5EF4-FFF2-40B4-BE49-F238E27FC236}">
                <a16:creationId xmlns:a16="http://schemas.microsoft.com/office/drawing/2014/main" id="{1AA90846-A3AA-932A-D777-DFD6C467A4A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0BCE940-8C24-93DE-376C-DC0F5CC2DBA2}"/>
              </a:ext>
            </a:extLst>
          </p:cNvPr>
          <p:cNvSpPr>
            <a:spLocks noGrp="1"/>
          </p:cNvSpPr>
          <p:nvPr>
            <p:ph type="sldNum" sz="quarter" idx="12"/>
          </p:nvPr>
        </p:nvSpPr>
        <p:spPr/>
        <p:txBody>
          <a:bodyPr/>
          <a:lstStyle/>
          <a:p>
            <a:fld id="{05501F6E-FD55-48BA-AB13-579BA5A735E0}" type="slidenum">
              <a:rPr lang="en-GB" smtClean="0"/>
              <a:t>‹#›</a:t>
            </a:fld>
            <a:endParaRPr lang="en-GB"/>
          </a:p>
        </p:txBody>
      </p:sp>
    </p:spTree>
    <p:extLst>
      <p:ext uri="{BB962C8B-B14F-4D97-AF65-F5344CB8AC3E}">
        <p14:creationId xmlns:p14="http://schemas.microsoft.com/office/powerpoint/2010/main" val="384451441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E4072-EAC4-284A-A542-05D7A538F59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4B4DEF2-D51D-AF96-4853-C844D3FFD55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99EAC53-3E62-BE33-A640-7C7B30CC14F9}"/>
              </a:ext>
            </a:extLst>
          </p:cNvPr>
          <p:cNvSpPr>
            <a:spLocks noGrp="1"/>
          </p:cNvSpPr>
          <p:nvPr>
            <p:ph type="dt" sz="half" idx="10"/>
          </p:nvPr>
        </p:nvSpPr>
        <p:spPr/>
        <p:txBody>
          <a:bodyPr/>
          <a:lstStyle/>
          <a:p>
            <a:fld id="{904CF764-6536-4DB0-B2B5-0387957011F9}" type="datetimeFigureOut">
              <a:rPr lang="en-GB" smtClean="0"/>
              <a:t>06/10/2026</a:t>
            </a:fld>
            <a:endParaRPr lang="en-GB"/>
          </a:p>
        </p:txBody>
      </p:sp>
      <p:sp>
        <p:nvSpPr>
          <p:cNvPr id="5" name="Footer Placeholder 4">
            <a:extLst>
              <a:ext uri="{FF2B5EF4-FFF2-40B4-BE49-F238E27FC236}">
                <a16:creationId xmlns:a16="http://schemas.microsoft.com/office/drawing/2014/main" id="{0CEFA273-3C5E-85DC-D5F3-327857CE626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F54CF6A-522E-E1CE-1C80-CDC7A1153CB7}"/>
              </a:ext>
            </a:extLst>
          </p:cNvPr>
          <p:cNvSpPr>
            <a:spLocks noGrp="1"/>
          </p:cNvSpPr>
          <p:nvPr>
            <p:ph type="sldNum" sz="quarter" idx="12"/>
          </p:nvPr>
        </p:nvSpPr>
        <p:spPr/>
        <p:txBody>
          <a:bodyPr/>
          <a:lstStyle/>
          <a:p>
            <a:fld id="{05501F6E-FD55-48BA-AB13-579BA5A735E0}" type="slidenum">
              <a:rPr lang="en-GB" smtClean="0"/>
              <a:t>‹#›</a:t>
            </a:fld>
            <a:endParaRPr lang="en-GB"/>
          </a:p>
        </p:txBody>
      </p:sp>
    </p:spTree>
    <p:extLst>
      <p:ext uri="{BB962C8B-B14F-4D97-AF65-F5344CB8AC3E}">
        <p14:creationId xmlns:p14="http://schemas.microsoft.com/office/powerpoint/2010/main" val="35550306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29CBC9-F0FA-7BDC-CE16-AD951B726214}"/>
              </a:ext>
            </a:extLst>
          </p:cNvPr>
          <p:cNvSpPr>
            <a:spLocks noGrp="1"/>
          </p:cNvSpPr>
          <p:nvPr>
            <p:ph type="title"/>
          </p:nvPr>
        </p:nvSpPr>
        <p:spPr>
          <a:xfrm>
            <a:off x="623888" y="1709738"/>
            <a:ext cx="78867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215260D-BAB0-318A-47EE-1E8125537CD4}"/>
              </a:ext>
            </a:extLst>
          </p:cNvPr>
          <p:cNvSpPr>
            <a:spLocks noGrp="1"/>
          </p:cNvSpPr>
          <p:nvPr>
            <p:ph type="body" idx="1"/>
          </p:nvPr>
        </p:nvSpPr>
        <p:spPr>
          <a:xfrm>
            <a:off x="623888" y="4589463"/>
            <a:ext cx="78867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07357B5C-45AD-D0F9-3F32-B79D2C0E00A9}"/>
              </a:ext>
            </a:extLst>
          </p:cNvPr>
          <p:cNvSpPr>
            <a:spLocks noGrp="1"/>
          </p:cNvSpPr>
          <p:nvPr>
            <p:ph type="dt" sz="half" idx="10"/>
          </p:nvPr>
        </p:nvSpPr>
        <p:spPr/>
        <p:txBody>
          <a:bodyPr/>
          <a:lstStyle/>
          <a:p>
            <a:fld id="{904CF764-6536-4DB0-B2B5-0387957011F9}" type="datetimeFigureOut">
              <a:rPr lang="en-GB" smtClean="0"/>
              <a:t>06/10/2026</a:t>
            </a:fld>
            <a:endParaRPr lang="en-GB"/>
          </a:p>
        </p:txBody>
      </p:sp>
      <p:sp>
        <p:nvSpPr>
          <p:cNvPr id="5" name="Footer Placeholder 4">
            <a:extLst>
              <a:ext uri="{FF2B5EF4-FFF2-40B4-BE49-F238E27FC236}">
                <a16:creationId xmlns:a16="http://schemas.microsoft.com/office/drawing/2014/main" id="{37AFE921-D1B4-6ABA-C628-C7376A864EE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1AC3C66-81C6-EF71-B402-97542AEA0F71}"/>
              </a:ext>
            </a:extLst>
          </p:cNvPr>
          <p:cNvSpPr>
            <a:spLocks noGrp="1"/>
          </p:cNvSpPr>
          <p:nvPr>
            <p:ph type="sldNum" sz="quarter" idx="12"/>
          </p:nvPr>
        </p:nvSpPr>
        <p:spPr/>
        <p:txBody>
          <a:bodyPr/>
          <a:lstStyle/>
          <a:p>
            <a:fld id="{05501F6E-FD55-48BA-AB13-579BA5A735E0}" type="slidenum">
              <a:rPr lang="en-GB" smtClean="0"/>
              <a:t>‹#›</a:t>
            </a:fld>
            <a:endParaRPr lang="en-GB"/>
          </a:p>
        </p:txBody>
      </p:sp>
    </p:spTree>
    <p:extLst>
      <p:ext uri="{BB962C8B-B14F-4D97-AF65-F5344CB8AC3E}">
        <p14:creationId xmlns:p14="http://schemas.microsoft.com/office/powerpoint/2010/main" val="17097404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B17459-A5AE-09E8-E7D2-116B1D193D8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9F1A17F-B740-6C93-276A-21961D2AC0C9}"/>
              </a:ext>
            </a:extLst>
          </p:cNvPr>
          <p:cNvSpPr>
            <a:spLocks noGrp="1"/>
          </p:cNvSpPr>
          <p:nvPr>
            <p:ph sz="half" idx="1"/>
          </p:nvPr>
        </p:nvSpPr>
        <p:spPr>
          <a:xfrm>
            <a:off x="628650" y="1825625"/>
            <a:ext cx="386715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95FE4A48-F86A-7C75-3CC3-5453FF117CB1}"/>
              </a:ext>
            </a:extLst>
          </p:cNvPr>
          <p:cNvSpPr>
            <a:spLocks noGrp="1"/>
          </p:cNvSpPr>
          <p:nvPr>
            <p:ph sz="half" idx="2"/>
          </p:nvPr>
        </p:nvSpPr>
        <p:spPr>
          <a:xfrm>
            <a:off x="4648200" y="1825625"/>
            <a:ext cx="386715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F4815FE-B276-33FB-3CCB-519598A82278}"/>
              </a:ext>
            </a:extLst>
          </p:cNvPr>
          <p:cNvSpPr>
            <a:spLocks noGrp="1"/>
          </p:cNvSpPr>
          <p:nvPr>
            <p:ph type="dt" sz="half" idx="10"/>
          </p:nvPr>
        </p:nvSpPr>
        <p:spPr/>
        <p:txBody>
          <a:bodyPr/>
          <a:lstStyle/>
          <a:p>
            <a:fld id="{904CF764-6536-4DB0-B2B5-0387957011F9}" type="datetimeFigureOut">
              <a:rPr lang="en-GB" smtClean="0"/>
              <a:t>06/10/2026</a:t>
            </a:fld>
            <a:endParaRPr lang="en-GB"/>
          </a:p>
        </p:txBody>
      </p:sp>
      <p:sp>
        <p:nvSpPr>
          <p:cNvPr id="6" name="Footer Placeholder 5">
            <a:extLst>
              <a:ext uri="{FF2B5EF4-FFF2-40B4-BE49-F238E27FC236}">
                <a16:creationId xmlns:a16="http://schemas.microsoft.com/office/drawing/2014/main" id="{183D01D9-3A5F-51AC-555F-B10B809E185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33F3694-2173-A985-FEFD-720BBAB723CE}"/>
              </a:ext>
            </a:extLst>
          </p:cNvPr>
          <p:cNvSpPr>
            <a:spLocks noGrp="1"/>
          </p:cNvSpPr>
          <p:nvPr>
            <p:ph type="sldNum" sz="quarter" idx="12"/>
          </p:nvPr>
        </p:nvSpPr>
        <p:spPr/>
        <p:txBody>
          <a:bodyPr/>
          <a:lstStyle/>
          <a:p>
            <a:fld id="{05501F6E-FD55-48BA-AB13-579BA5A735E0}" type="slidenum">
              <a:rPr lang="en-GB" smtClean="0"/>
              <a:t>‹#›</a:t>
            </a:fld>
            <a:endParaRPr lang="en-GB"/>
          </a:p>
        </p:txBody>
      </p:sp>
    </p:spTree>
    <p:extLst>
      <p:ext uri="{BB962C8B-B14F-4D97-AF65-F5344CB8AC3E}">
        <p14:creationId xmlns:p14="http://schemas.microsoft.com/office/powerpoint/2010/main" val="11162127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D19B47-B33C-F6E2-6D3D-8F83403261F8}"/>
              </a:ext>
            </a:extLst>
          </p:cNvPr>
          <p:cNvSpPr>
            <a:spLocks noGrp="1"/>
          </p:cNvSpPr>
          <p:nvPr>
            <p:ph type="title"/>
          </p:nvPr>
        </p:nvSpPr>
        <p:spPr>
          <a:xfrm>
            <a:off x="630238" y="365125"/>
            <a:ext cx="78867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4F913CB-5D92-C570-17C3-F5C8D8075B08}"/>
              </a:ext>
            </a:extLst>
          </p:cNvPr>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DE545C7-56C9-3501-8918-7FCD18759A16}"/>
              </a:ext>
            </a:extLst>
          </p:cNvPr>
          <p:cNvSpPr>
            <a:spLocks noGrp="1"/>
          </p:cNvSpPr>
          <p:nvPr>
            <p:ph sz="half" idx="2"/>
          </p:nvPr>
        </p:nvSpPr>
        <p:spPr>
          <a:xfrm>
            <a:off x="630238" y="2505075"/>
            <a:ext cx="386873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5B7F240-CBF3-91B3-0258-A73B7F1BC93E}"/>
              </a:ext>
            </a:extLst>
          </p:cNvPr>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66DF9CC-2FEC-E875-F9E7-B005BDF13B84}"/>
              </a:ext>
            </a:extLst>
          </p:cNvPr>
          <p:cNvSpPr>
            <a:spLocks noGrp="1"/>
          </p:cNvSpPr>
          <p:nvPr>
            <p:ph sz="quarter" idx="4"/>
          </p:nvPr>
        </p:nvSpPr>
        <p:spPr>
          <a:xfrm>
            <a:off x="4629150" y="2505075"/>
            <a:ext cx="38877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EBA5DA4E-5F80-7D4D-9119-FF66BB1639EF}"/>
              </a:ext>
            </a:extLst>
          </p:cNvPr>
          <p:cNvSpPr>
            <a:spLocks noGrp="1"/>
          </p:cNvSpPr>
          <p:nvPr>
            <p:ph type="dt" sz="half" idx="10"/>
          </p:nvPr>
        </p:nvSpPr>
        <p:spPr/>
        <p:txBody>
          <a:bodyPr/>
          <a:lstStyle/>
          <a:p>
            <a:fld id="{904CF764-6536-4DB0-B2B5-0387957011F9}" type="datetimeFigureOut">
              <a:rPr lang="en-GB" smtClean="0"/>
              <a:t>06/10/2026</a:t>
            </a:fld>
            <a:endParaRPr lang="en-GB"/>
          </a:p>
        </p:txBody>
      </p:sp>
      <p:sp>
        <p:nvSpPr>
          <p:cNvPr id="8" name="Footer Placeholder 7">
            <a:extLst>
              <a:ext uri="{FF2B5EF4-FFF2-40B4-BE49-F238E27FC236}">
                <a16:creationId xmlns:a16="http://schemas.microsoft.com/office/drawing/2014/main" id="{E8FEA97B-A84D-EAF3-9821-033A06AEA775}"/>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545F78BC-2D8C-0FD2-917C-AB96DAB23A9C}"/>
              </a:ext>
            </a:extLst>
          </p:cNvPr>
          <p:cNvSpPr>
            <a:spLocks noGrp="1"/>
          </p:cNvSpPr>
          <p:nvPr>
            <p:ph type="sldNum" sz="quarter" idx="12"/>
          </p:nvPr>
        </p:nvSpPr>
        <p:spPr/>
        <p:txBody>
          <a:bodyPr/>
          <a:lstStyle/>
          <a:p>
            <a:fld id="{05501F6E-FD55-48BA-AB13-579BA5A735E0}" type="slidenum">
              <a:rPr lang="en-GB" smtClean="0"/>
              <a:t>‹#›</a:t>
            </a:fld>
            <a:endParaRPr lang="en-GB"/>
          </a:p>
        </p:txBody>
      </p:sp>
    </p:spTree>
    <p:extLst>
      <p:ext uri="{BB962C8B-B14F-4D97-AF65-F5344CB8AC3E}">
        <p14:creationId xmlns:p14="http://schemas.microsoft.com/office/powerpoint/2010/main" val="9621221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53BB43-3C7A-2B44-8187-F1931C366F4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8BC2C2BC-76BF-6659-43A3-4D48322C81AD}"/>
              </a:ext>
            </a:extLst>
          </p:cNvPr>
          <p:cNvSpPr>
            <a:spLocks noGrp="1"/>
          </p:cNvSpPr>
          <p:nvPr>
            <p:ph type="dt" sz="half" idx="10"/>
          </p:nvPr>
        </p:nvSpPr>
        <p:spPr/>
        <p:txBody>
          <a:bodyPr/>
          <a:lstStyle/>
          <a:p>
            <a:fld id="{904CF764-6536-4DB0-B2B5-0387957011F9}" type="datetimeFigureOut">
              <a:rPr lang="en-GB" smtClean="0"/>
              <a:t>06/10/2026</a:t>
            </a:fld>
            <a:endParaRPr lang="en-GB"/>
          </a:p>
        </p:txBody>
      </p:sp>
      <p:sp>
        <p:nvSpPr>
          <p:cNvPr id="4" name="Footer Placeholder 3">
            <a:extLst>
              <a:ext uri="{FF2B5EF4-FFF2-40B4-BE49-F238E27FC236}">
                <a16:creationId xmlns:a16="http://schemas.microsoft.com/office/drawing/2014/main" id="{DCCDCFDB-514B-A17A-219C-948302A2FB60}"/>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55AFFFEE-3AEB-B29A-9A70-AB6B36210802}"/>
              </a:ext>
            </a:extLst>
          </p:cNvPr>
          <p:cNvSpPr>
            <a:spLocks noGrp="1"/>
          </p:cNvSpPr>
          <p:nvPr>
            <p:ph type="sldNum" sz="quarter" idx="12"/>
          </p:nvPr>
        </p:nvSpPr>
        <p:spPr/>
        <p:txBody>
          <a:bodyPr/>
          <a:lstStyle/>
          <a:p>
            <a:fld id="{05501F6E-FD55-48BA-AB13-579BA5A735E0}" type="slidenum">
              <a:rPr lang="en-GB" smtClean="0"/>
              <a:t>‹#›</a:t>
            </a:fld>
            <a:endParaRPr lang="en-GB"/>
          </a:p>
        </p:txBody>
      </p:sp>
    </p:spTree>
    <p:extLst>
      <p:ext uri="{BB962C8B-B14F-4D97-AF65-F5344CB8AC3E}">
        <p14:creationId xmlns:p14="http://schemas.microsoft.com/office/powerpoint/2010/main" val="31705213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FA39FAC-5266-EDE7-E5E5-0F8D8C675AE6}"/>
              </a:ext>
            </a:extLst>
          </p:cNvPr>
          <p:cNvSpPr>
            <a:spLocks noGrp="1"/>
          </p:cNvSpPr>
          <p:nvPr>
            <p:ph type="dt" sz="half" idx="10"/>
          </p:nvPr>
        </p:nvSpPr>
        <p:spPr/>
        <p:txBody>
          <a:bodyPr/>
          <a:lstStyle/>
          <a:p>
            <a:fld id="{904CF764-6536-4DB0-B2B5-0387957011F9}" type="datetimeFigureOut">
              <a:rPr lang="en-GB" smtClean="0"/>
              <a:t>06/10/2026</a:t>
            </a:fld>
            <a:endParaRPr lang="en-GB"/>
          </a:p>
        </p:txBody>
      </p:sp>
      <p:sp>
        <p:nvSpPr>
          <p:cNvPr id="3" name="Footer Placeholder 2">
            <a:extLst>
              <a:ext uri="{FF2B5EF4-FFF2-40B4-BE49-F238E27FC236}">
                <a16:creationId xmlns:a16="http://schemas.microsoft.com/office/drawing/2014/main" id="{5CB932DC-AF04-DB0A-0B33-82AEE165FD32}"/>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4195A193-9012-D234-21C1-AE274DA78EF1}"/>
              </a:ext>
            </a:extLst>
          </p:cNvPr>
          <p:cNvSpPr>
            <a:spLocks noGrp="1"/>
          </p:cNvSpPr>
          <p:nvPr>
            <p:ph type="sldNum" sz="quarter" idx="12"/>
          </p:nvPr>
        </p:nvSpPr>
        <p:spPr/>
        <p:txBody>
          <a:bodyPr/>
          <a:lstStyle/>
          <a:p>
            <a:fld id="{05501F6E-FD55-48BA-AB13-579BA5A735E0}" type="slidenum">
              <a:rPr lang="en-GB" smtClean="0"/>
              <a:t>‹#›</a:t>
            </a:fld>
            <a:endParaRPr lang="en-GB"/>
          </a:p>
        </p:txBody>
      </p:sp>
    </p:spTree>
    <p:extLst>
      <p:ext uri="{BB962C8B-B14F-4D97-AF65-F5344CB8AC3E}">
        <p14:creationId xmlns:p14="http://schemas.microsoft.com/office/powerpoint/2010/main" val="16699878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6A43F0-A3B1-0D0E-2264-C8429064E7D6}"/>
              </a:ext>
            </a:extLst>
          </p:cNvPr>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6BDB72D0-1C2F-B1AE-86D7-CC9013A82A23}"/>
              </a:ext>
            </a:extLst>
          </p:cNvPr>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7B77700C-B517-B736-4580-74BC59C389B2}"/>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E74FB02-1DFD-86BB-5825-5F22BDDC70AC}"/>
              </a:ext>
            </a:extLst>
          </p:cNvPr>
          <p:cNvSpPr>
            <a:spLocks noGrp="1"/>
          </p:cNvSpPr>
          <p:nvPr>
            <p:ph type="dt" sz="half" idx="10"/>
          </p:nvPr>
        </p:nvSpPr>
        <p:spPr/>
        <p:txBody>
          <a:bodyPr/>
          <a:lstStyle/>
          <a:p>
            <a:fld id="{904CF764-6536-4DB0-B2B5-0387957011F9}" type="datetimeFigureOut">
              <a:rPr lang="en-GB" smtClean="0"/>
              <a:t>06/10/2026</a:t>
            </a:fld>
            <a:endParaRPr lang="en-GB"/>
          </a:p>
        </p:txBody>
      </p:sp>
      <p:sp>
        <p:nvSpPr>
          <p:cNvPr id="6" name="Footer Placeholder 5">
            <a:extLst>
              <a:ext uri="{FF2B5EF4-FFF2-40B4-BE49-F238E27FC236}">
                <a16:creationId xmlns:a16="http://schemas.microsoft.com/office/drawing/2014/main" id="{AF986DD5-B991-1427-0298-E9A50D1E6AF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89C4FC2-7F05-C96D-6431-9A46FEE30B4B}"/>
              </a:ext>
            </a:extLst>
          </p:cNvPr>
          <p:cNvSpPr>
            <a:spLocks noGrp="1"/>
          </p:cNvSpPr>
          <p:nvPr>
            <p:ph type="sldNum" sz="quarter" idx="12"/>
          </p:nvPr>
        </p:nvSpPr>
        <p:spPr/>
        <p:txBody>
          <a:bodyPr/>
          <a:lstStyle/>
          <a:p>
            <a:fld id="{05501F6E-FD55-48BA-AB13-579BA5A735E0}" type="slidenum">
              <a:rPr lang="en-GB" smtClean="0"/>
              <a:t>‹#›</a:t>
            </a:fld>
            <a:endParaRPr lang="en-GB"/>
          </a:p>
        </p:txBody>
      </p:sp>
    </p:spTree>
    <p:extLst>
      <p:ext uri="{BB962C8B-B14F-4D97-AF65-F5344CB8AC3E}">
        <p14:creationId xmlns:p14="http://schemas.microsoft.com/office/powerpoint/2010/main" val="42694594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3E6AC8-7527-D886-8B60-594495CBEB9D}"/>
              </a:ext>
            </a:extLst>
          </p:cNvPr>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4E79C348-9B62-6412-6603-CAB348339B52}"/>
              </a:ext>
            </a:extLst>
          </p:cNvPr>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7EE6B25A-BA6E-E654-DE58-BFF30D52AEA1}"/>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48BDD27-63A7-4CE6-7335-9EA54A4998D0}"/>
              </a:ext>
            </a:extLst>
          </p:cNvPr>
          <p:cNvSpPr>
            <a:spLocks noGrp="1"/>
          </p:cNvSpPr>
          <p:nvPr>
            <p:ph type="dt" sz="half" idx="10"/>
          </p:nvPr>
        </p:nvSpPr>
        <p:spPr/>
        <p:txBody>
          <a:bodyPr/>
          <a:lstStyle/>
          <a:p>
            <a:fld id="{904CF764-6536-4DB0-B2B5-0387957011F9}" type="datetimeFigureOut">
              <a:rPr lang="en-GB" smtClean="0"/>
              <a:t>06/10/2026</a:t>
            </a:fld>
            <a:endParaRPr lang="en-GB"/>
          </a:p>
        </p:txBody>
      </p:sp>
      <p:sp>
        <p:nvSpPr>
          <p:cNvPr id="6" name="Footer Placeholder 5">
            <a:extLst>
              <a:ext uri="{FF2B5EF4-FFF2-40B4-BE49-F238E27FC236}">
                <a16:creationId xmlns:a16="http://schemas.microsoft.com/office/drawing/2014/main" id="{F0671B3C-EE27-231F-89CA-0B4F92B3805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EDBACD4-856E-EF97-9EBA-21084F748B5D}"/>
              </a:ext>
            </a:extLst>
          </p:cNvPr>
          <p:cNvSpPr>
            <a:spLocks noGrp="1"/>
          </p:cNvSpPr>
          <p:nvPr>
            <p:ph type="sldNum" sz="quarter" idx="12"/>
          </p:nvPr>
        </p:nvSpPr>
        <p:spPr/>
        <p:txBody>
          <a:bodyPr/>
          <a:lstStyle/>
          <a:p>
            <a:fld id="{05501F6E-FD55-48BA-AB13-579BA5A735E0}" type="slidenum">
              <a:rPr lang="en-GB" smtClean="0"/>
              <a:t>‹#›</a:t>
            </a:fld>
            <a:endParaRPr lang="en-GB"/>
          </a:p>
        </p:txBody>
      </p:sp>
    </p:spTree>
    <p:extLst>
      <p:ext uri="{BB962C8B-B14F-4D97-AF65-F5344CB8AC3E}">
        <p14:creationId xmlns:p14="http://schemas.microsoft.com/office/powerpoint/2010/main" val="13746113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DA8488-F747-7E3F-472A-D273F54E0477}"/>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FC32737-6DE1-94D9-3BAB-D61FF798212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8ED2ED3-3538-ACB4-BB51-5C5B94B58EE7}"/>
              </a:ext>
            </a:extLst>
          </p:cNvPr>
          <p:cNvSpPr>
            <a:spLocks noGrp="1"/>
          </p:cNvSpPr>
          <p:nvPr>
            <p:ph type="dt" sz="half" idx="10"/>
          </p:nvPr>
        </p:nvSpPr>
        <p:spPr/>
        <p:txBody>
          <a:bodyPr/>
          <a:lstStyle/>
          <a:p>
            <a:fld id="{904CF764-6536-4DB0-B2B5-0387957011F9}" type="datetimeFigureOut">
              <a:rPr lang="en-GB" smtClean="0"/>
              <a:t>06/10/2026</a:t>
            </a:fld>
            <a:endParaRPr lang="en-GB"/>
          </a:p>
        </p:txBody>
      </p:sp>
      <p:sp>
        <p:nvSpPr>
          <p:cNvPr id="5" name="Footer Placeholder 4">
            <a:extLst>
              <a:ext uri="{FF2B5EF4-FFF2-40B4-BE49-F238E27FC236}">
                <a16:creationId xmlns:a16="http://schemas.microsoft.com/office/drawing/2014/main" id="{CC683975-4CD1-7984-F0F0-BDEC86CEA14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067E646-FF73-720F-7467-0E4A8CA29AB3}"/>
              </a:ext>
            </a:extLst>
          </p:cNvPr>
          <p:cNvSpPr>
            <a:spLocks noGrp="1"/>
          </p:cNvSpPr>
          <p:nvPr>
            <p:ph type="sldNum" sz="quarter" idx="12"/>
          </p:nvPr>
        </p:nvSpPr>
        <p:spPr/>
        <p:txBody>
          <a:bodyPr/>
          <a:lstStyle/>
          <a:p>
            <a:fld id="{05501F6E-FD55-48BA-AB13-579BA5A735E0}" type="slidenum">
              <a:rPr lang="en-GB" smtClean="0"/>
              <a:t>‹#›</a:t>
            </a:fld>
            <a:endParaRPr lang="en-GB"/>
          </a:p>
        </p:txBody>
      </p:sp>
    </p:spTree>
    <p:extLst>
      <p:ext uri="{BB962C8B-B14F-4D97-AF65-F5344CB8AC3E}">
        <p14:creationId xmlns:p14="http://schemas.microsoft.com/office/powerpoint/2010/main" val="18337268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EC7482B-FF40-39AF-C947-2F282AF26F21}"/>
              </a:ext>
            </a:extLst>
          </p:cNvPr>
          <p:cNvSpPr>
            <a:spLocks noGrp="1"/>
          </p:cNvSpPr>
          <p:nvPr>
            <p:ph type="title" orient="vert"/>
          </p:nvPr>
        </p:nvSpPr>
        <p:spPr>
          <a:xfrm>
            <a:off x="6543675" y="365125"/>
            <a:ext cx="1971675"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FF8E75B-04D9-EBD4-A4C4-5DE3CF6B577A}"/>
              </a:ext>
            </a:extLst>
          </p:cNvPr>
          <p:cNvSpPr>
            <a:spLocks noGrp="1"/>
          </p:cNvSpPr>
          <p:nvPr>
            <p:ph type="body" orient="vert" idx="1"/>
          </p:nvPr>
        </p:nvSpPr>
        <p:spPr>
          <a:xfrm>
            <a:off x="628650" y="365125"/>
            <a:ext cx="57626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ADDC54D-B69B-DDCC-82D7-AC63D198248E}"/>
              </a:ext>
            </a:extLst>
          </p:cNvPr>
          <p:cNvSpPr>
            <a:spLocks noGrp="1"/>
          </p:cNvSpPr>
          <p:nvPr>
            <p:ph type="dt" sz="half" idx="10"/>
          </p:nvPr>
        </p:nvSpPr>
        <p:spPr/>
        <p:txBody>
          <a:bodyPr/>
          <a:lstStyle/>
          <a:p>
            <a:fld id="{904CF764-6536-4DB0-B2B5-0387957011F9}" type="datetimeFigureOut">
              <a:rPr lang="en-GB" smtClean="0"/>
              <a:t>06/10/2026</a:t>
            </a:fld>
            <a:endParaRPr lang="en-GB"/>
          </a:p>
        </p:txBody>
      </p:sp>
      <p:sp>
        <p:nvSpPr>
          <p:cNvPr id="5" name="Footer Placeholder 4">
            <a:extLst>
              <a:ext uri="{FF2B5EF4-FFF2-40B4-BE49-F238E27FC236}">
                <a16:creationId xmlns:a16="http://schemas.microsoft.com/office/drawing/2014/main" id="{A62D1FFD-51FA-56E5-2FFC-6EED317EACD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68E92DF-068C-8967-2F64-F9130FE4B4E9}"/>
              </a:ext>
            </a:extLst>
          </p:cNvPr>
          <p:cNvSpPr>
            <a:spLocks noGrp="1"/>
          </p:cNvSpPr>
          <p:nvPr>
            <p:ph type="sldNum" sz="quarter" idx="12"/>
          </p:nvPr>
        </p:nvSpPr>
        <p:spPr/>
        <p:txBody>
          <a:bodyPr/>
          <a:lstStyle/>
          <a:p>
            <a:fld id="{05501F6E-FD55-48BA-AB13-579BA5A735E0}" type="slidenum">
              <a:rPr lang="en-GB" smtClean="0"/>
              <a:t>‹#›</a:t>
            </a:fld>
            <a:endParaRPr lang="en-GB"/>
          </a:p>
        </p:txBody>
      </p:sp>
    </p:spTree>
    <p:extLst>
      <p:ext uri="{BB962C8B-B14F-4D97-AF65-F5344CB8AC3E}">
        <p14:creationId xmlns:p14="http://schemas.microsoft.com/office/powerpoint/2010/main" val="256457482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5A4104-DC2A-1991-0C75-40A70920F44B}"/>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7382CA62-E9F4-2B7E-94F4-A0832EEBADA1}"/>
              </a:ext>
            </a:extLst>
          </p:cNvPr>
          <p:cNvSpPr>
            <a:spLocks noGrp="1"/>
          </p:cNvSpPr>
          <p:nvPr>
            <p:ph type="dt" sz="half" idx="10"/>
          </p:nvPr>
        </p:nvSpPr>
        <p:spPr/>
        <p:txBody>
          <a:bodyPr/>
          <a:lstStyle/>
          <a:p>
            <a:fld id="{904CF764-6536-4DB0-B2B5-0387957011F9}" type="datetimeFigureOut">
              <a:rPr lang="en-GB" smtClean="0"/>
              <a:t>06/10/2026</a:t>
            </a:fld>
            <a:endParaRPr lang="en-GB"/>
          </a:p>
        </p:txBody>
      </p:sp>
      <p:sp>
        <p:nvSpPr>
          <p:cNvPr id="4" name="Footer Placeholder 3">
            <a:extLst>
              <a:ext uri="{FF2B5EF4-FFF2-40B4-BE49-F238E27FC236}">
                <a16:creationId xmlns:a16="http://schemas.microsoft.com/office/drawing/2014/main" id="{5485FDAA-ED5B-833D-BDDC-D7529B66C3B7}"/>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ECB5CE30-D92B-859D-B677-075E373DEE19}"/>
              </a:ext>
            </a:extLst>
          </p:cNvPr>
          <p:cNvSpPr>
            <a:spLocks noGrp="1"/>
          </p:cNvSpPr>
          <p:nvPr>
            <p:ph type="sldNum" sz="quarter" idx="12"/>
          </p:nvPr>
        </p:nvSpPr>
        <p:spPr/>
        <p:txBody>
          <a:bodyPr/>
          <a:lstStyle/>
          <a:p>
            <a:fld id="{05501F6E-FD55-48BA-AB13-579BA5A735E0}" type="slidenum">
              <a:rPr lang="en-GB" smtClean="0"/>
              <a:t>‹#›</a:t>
            </a:fld>
            <a:endParaRPr lang="en-GB"/>
          </a:p>
        </p:txBody>
      </p:sp>
    </p:spTree>
    <p:extLst>
      <p:ext uri="{BB962C8B-B14F-4D97-AF65-F5344CB8AC3E}">
        <p14:creationId xmlns:p14="http://schemas.microsoft.com/office/powerpoint/2010/main" val="250578622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CE62F59-9C4E-4709-9842-9496C6D856C6}" type="slidenum">
              <a:rPr lang="en-US" smtClean="0"/>
              <a:pPr/>
              <a:t>‹#›</a:t>
            </a:fld>
            <a:endParaRPr lang="en-US"/>
          </a:p>
        </p:txBody>
      </p:sp>
    </p:spTree>
    <p:extLst>
      <p:ext uri="{BB962C8B-B14F-4D97-AF65-F5344CB8AC3E}">
        <p14:creationId xmlns:p14="http://schemas.microsoft.com/office/powerpoint/2010/main" val="236273234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itle Slide_design background">
    <p:spTree>
      <p:nvGrpSpPr>
        <p:cNvPr id="1" name=""/>
        <p:cNvGrpSpPr/>
        <p:nvPr/>
      </p:nvGrpSpPr>
      <p:grpSpPr>
        <a:xfrm>
          <a:off x="0" y="0"/>
          <a:ext cx="0" cy="0"/>
          <a:chOff x="0" y="0"/>
          <a:chExt cx="0" cy="0"/>
        </a:xfrm>
      </p:grpSpPr>
    </p:spTree>
    <p:extLst>
      <p:ext uri="{BB962C8B-B14F-4D97-AF65-F5344CB8AC3E}">
        <p14:creationId xmlns:p14="http://schemas.microsoft.com/office/powerpoint/2010/main" val="128452404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Title Slide_no design">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Tree>
    <p:extLst>
      <p:ext uri="{BB962C8B-B14F-4D97-AF65-F5344CB8AC3E}">
        <p14:creationId xmlns:p14="http://schemas.microsoft.com/office/powerpoint/2010/main" val="169710012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2178120"/>
            <a:ext cx="3886200" cy="416322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2178119"/>
            <a:ext cx="3886200" cy="416322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CE62F59-9C4E-4709-9842-9496C6D856C6}" type="slidenum">
              <a:rPr lang="en-US" smtClean="0"/>
              <a:pPr/>
              <a:t>‹#›</a:t>
            </a:fld>
            <a:endParaRPr lang="en-US"/>
          </a:p>
        </p:txBody>
      </p:sp>
    </p:spTree>
    <p:extLst>
      <p:ext uri="{BB962C8B-B14F-4D97-AF65-F5344CB8AC3E}">
        <p14:creationId xmlns:p14="http://schemas.microsoft.com/office/powerpoint/2010/main" val="213004949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765817"/>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2102404"/>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29842" y="2937339"/>
            <a:ext cx="3868340" cy="340643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2102398"/>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937327"/>
            <a:ext cx="3887391" cy="340644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CE62F59-9C4E-4709-9842-9496C6D856C6}" type="slidenum">
              <a:rPr lang="en-US" smtClean="0"/>
              <a:pPr/>
              <a:t>‹#›</a:t>
            </a:fld>
            <a:endParaRPr lang="en-US"/>
          </a:p>
        </p:txBody>
      </p:sp>
    </p:spTree>
    <p:extLst>
      <p:ext uri="{BB962C8B-B14F-4D97-AF65-F5344CB8AC3E}">
        <p14:creationId xmlns:p14="http://schemas.microsoft.com/office/powerpoint/2010/main" val="181143413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CE62F59-9C4E-4709-9842-9496C6D856C6}" type="slidenum">
              <a:rPr lang="en-US" smtClean="0"/>
              <a:pPr/>
              <a:t>‹#›</a:t>
            </a:fld>
            <a:endParaRPr lang="en-US"/>
          </a:p>
        </p:txBody>
      </p:sp>
    </p:spTree>
    <p:extLst>
      <p:ext uri="{BB962C8B-B14F-4D97-AF65-F5344CB8AC3E}">
        <p14:creationId xmlns:p14="http://schemas.microsoft.com/office/powerpoint/2010/main" val="370691183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CE62F59-9C4E-4709-9842-9496C6D856C6}" type="slidenum">
              <a:rPr lang="en-US" smtClean="0"/>
              <a:pPr/>
              <a:t>‹#›</a:t>
            </a:fld>
            <a:endParaRPr lang="en-US"/>
          </a:p>
        </p:txBody>
      </p:sp>
    </p:spTree>
    <p:extLst>
      <p:ext uri="{BB962C8B-B14F-4D97-AF65-F5344CB8AC3E}">
        <p14:creationId xmlns:p14="http://schemas.microsoft.com/office/powerpoint/2010/main" val="10329557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5" Type="http://schemas.openxmlformats.org/officeDocument/2006/relationships/slideLayout" Target="../slideLayouts/slideLayout17.xml"/><Relationship Id="rId4" Type="http://schemas.openxmlformats.org/officeDocument/2006/relationships/slideLayout" Target="../slideLayouts/slideLayout16.xml"/><Relationship Id="rId9" Type="http://schemas.openxmlformats.org/officeDocument/2006/relationships/image" Target="../media/image2.jpe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C46C078-FADC-8768-DDE6-30254F3A22D2}"/>
              </a:ext>
            </a:extLst>
          </p:cNvPr>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1ACD416-FBDF-E5B2-36B0-B185923E92BB}"/>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F1A71F6-84F8-8804-18EF-9EF37E0F0E5E}"/>
              </a:ext>
            </a:extLst>
          </p:cNvPr>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904CF764-6536-4DB0-B2B5-0387957011F9}" type="datetimeFigureOut">
              <a:rPr lang="en-GB" smtClean="0"/>
              <a:t>06/10/2026</a:t>
            </a:fld>
            <a:endParaRPr lang="en-GB"/>
          </a:p>
        </p:txBody>
      </p:sp>
      <p:sp>
        <p:nvSpPr>
          <p:cNvPr id="5" name="Footer Placeholder 4">
            <a:extLst>
              <a:ext uri="{FF2B5EF4-FFF2-40B4-BE49-F238E27FC236}">
                <a16:creationId xmlns:a16="http://schemas.microsoft.com/office/drawing/2014/main" id="{9E532126-4C5C-E356-1F07-A8326CCD4652}"/>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873D5DFD-28C6-E521-6ED7-71C57E690B7C}"/>
              </a:ext>
            </a:extLst>
          </p:cNvPr>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05501F6E-FD55-48BA-AB13-579BA5A735E0}" type="slidenum">
              <a:rPr lang="en-GB" smtClean="0"/>
              <a:t>‹#›</a:t>
            </a:fld>
            <a:endParaRPr lang="en-GB"/>
          </a:p>
        </p:txBody>
      </p:sp>
    </p:spTree>
    <p:extLst>
      <p:ext uri="{BB962C8B-B14F-4D97-AF65-F5344CB8AC3E}">
        <p14:creationId xmlns:p14="http://schemas.microsoft.com/office/powerpoint/2010/main" val="1199601822"/>
      </p:ext>
    </p:extLst>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1"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9" name="Picture 8" descr="A white background with blue and black text&#10;&#10;AI-generated content may be incorrect.">
            <a:extLst>
              <a:ext uri="{FF2B5EF4-FFF2-40B4-BE49-F238E27FC236}">
                <a16:creationId xmlns:a16="http://schemas.microsoft.com/office/drawing/2014/main" id="{333356E3-EE59-4083-FFE1-52D3993B6275}"/>
              </a:ext>
            </a:extLst>
          </p:cNvPr>
          <p:cNvPicPr>
            <a:picLocks noChangeAspect="1"/>
          </p:cNvPicPr>
          <p:nvPr userDrawn="1"/>
        </p:nvPicPr>
        <p:blipFill>
          <a:blip r:embed="rId9" cstate="print">
            <a:extLst>
              <a:ext uri="{28A0092B-C50C-407E-A947-70E740481C1C}">
                <a14:useLocalDpi xmlns:a14="http://schemas.microsoft.com/office/drawing/2010/main" val="0"/>
              </a:ext>
            </a:extLst>
          </a:blip>
          <a:stretch>
            <a:fillRect/>
          </a:stretch>
        </p:blipFill>
        <p:spPr>
          <a:xfrm>
            <a:off x="0" y="22769"/>
            <a:ext cx="9144000" cy="6812462"/>
          </a:xfrm>
          <a:prstGeom prst="rect">
            <a:avLst/>
          </a:prstGeom>
        </p:spPr>
      </p:pic>
      <p:sp>
        <p:nvSpPr>
          <p:cNvPr id="2" name="Title Placeholder 1"/>
          <p:cNvSpPr>
            <a:spLocks noGrp="1"/>
          </p:cNvSpPr>
          <p:nvPr>
            <p:ph type="title"/>
          </p:nvPr>
        </p:nvSpPr>
        <p:spPr>
          <a:xfrm>
            <a:off x="628650" y="533400"/>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2057400"/>
            <a:ext cx="7886700" cy="4152952"/>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CE62F59-9C4E-4709-9842-9496C6D856C6}" type="slidenum">
              <a:rPr lang="en-US" smtClean="0"/>
              <a:pPr/>
              <a:t>‹#›</a:t>
            </a:fld>
            <a:endParaRPr lang="en-US"/>
          </a:p>
        </p:txBody>
      </p:sp>
    </p:spTree>
    <p:extLst>
      <p:ext uri="{BB962C8B-B14F-4D97-AF65-F5344CB8AC3E}">
        <p14:creationId xmlns:p14="http://schemas.microsoft.com/office/powerpoint/2010/main" val="2579707673"/>
      </p:ext>
    </p:extLst>
  </p:cSld>
  <p:clrMap bg1="lt1" tx1="dk1" bg2="lt2" tx2="dk2" accent1="accent1" accent2="accent2" accent3="accent3" accent4="accent4" accent5="accent5" accent6="accent6" hlink="hlink" folHlink="folHlink"/>
  <p:sldLayoutIdLst>
    <p:sldLayoutId id="2147483663" r:id="rId1"/>
    <p:sldLayoutId id="2147483661" r:id="rId2"/>
    <p:sldLayoutId id="2147483662" r:id="rId3"/>
    <p:sldLayoutId id="2147483665" r:id="rId4"/>
    <p:sldLayoutId id="2147483666" r:id="rId5"/>
    <p:sldLayoutId id="2147483667" r:id="rId6"/>
    <p:sldLayoutId id="2147483668" r:id="rId7"/>
  </p:sldLayoutIdLst>
  <p:hf hdr="0" ftr="0" dt="0"/>
  <p:txStyles>
    <p:titleStyle>
      <a:lvl1pPr algn="l" defTabSz="914400" rtl="0" eaLnBrk="1" latinLnBrk="0" hangingPunct="1">
        <a:lnSpc>
          <a:spcPct val="90000"/>
        </a:lnSpc>
        <a:spcBef>
          <a:spcPct val="0"/>
        </a:spcBef>
        <a:buNone/>
        <a:defRPr sz="3600" kern="1200">
          <a:solidFill>
            <a:schemeClr val="tx1"/>
          </a:solidFill>
          <a:latin typeface="+mj-lt"/>
          <a:ea typeface="+mj-ea"/>
          <a:cs typeface="+mj-cs"/>
        </a:defRPr>
      </a:lvl1pPr>
    </p:titleStyle>
    <p:bodyStyle>
      <a:lvl1pPr marL="228600" indent="-228600"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1pPr>
      <a:lvl2pPr marL="515938" indent="-287338"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2pPr>
      <a:lvl3pPr marL="855663" indent="-279400" algn="l" defTabSz="914400" rtl="0" eaLnBrk="1" latinLnBrk="0" hangingPunct="1">
        <a:lnSpc>
          <a:spcPct val="100000"/>
        </a:lnSpc>
        <a:spcBef>
          <a:spcPts val="500"/>
        </a:spcBef>
        <a:buFont typeface="Courier New" panose="02070309020205020404" pitchFamily="49" charset="0"/>
        <a:buChar char="o"/>
        <a:defRPr sz="2200" kern="1200">
          <a:solidFill>
            <a:schemeClr val="tx1"/>
          </a:solidFill>
          <a:latin typeface="+mn-lt"/>
          <a:ea typeface="+mn-ea"/>
          <a:cs typeface="+mn-cs"/>
        </a:defRPr>
      </a:lvl3pPr>
      <a:lvl4pPr marL="1143000" indent="-287338"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4pPr>
      <a:lvl5pPr marL="1490663" indent="-347663"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hyperlink" Target="https://fluentcrm.com/blog/psychographic-segmentation-in-marketing/" TargetMode="External"/><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6.xml"/><Relationship Id="rId4" Type="http://schemas.openxmlformats.org/officeDocument/2006/relationships/image" Target="../media/image9.png"/></Relationships>
</file>

<file path=ppt/slides/_rels/slide3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14.xml"/><Relationship Id="rId5" Type="http://schemas.openxmlformats.org/officeDocument/2006/relationships/image" Target="../media/image14.jpeg"/><Relationship Id="rId4" Type="http://schemas.openxmlformats.org/officeDocument/2006/relationships/image" Target="../media/image13.jpe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4.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79FEC7-1822-AE1C-8626-751136DADA6A}"/>
              </a:ext>
            </a:extLst>
          </p:cNvPr>
          <p:cNvSpPr>
            <a:spLocks noGrp="1"/>
          </p:cNvSpPr>
          <p:nvPr>
            <p:ph type="ctrTitle"/>
          </p:nvPr>
        </p:nvSpPr>
        <p:spPr/>
        <p:txBody>
          <a:bodyPr>
            <a:normAutofit fontScale="90000"/>
          </a:bodyPr>
          <a:lstStyle/>
          <a:p>
            <a:r>
              <a:rPr lang="en-GB" sz="5300" dirty="0"/>
              <a:t>International Marketing: Principles and Practices</a:t>
            </a:r>
            <a:br>
              <a:rPr lang="en-GB" dirty="0"/>
            </a:br>
            <a:r>
              <a:rPr lang="en-GB" sz="3600" dirty="0"/>
              <a:t>LCMB 7026</a:t>
            </a:r>
            <a:endParaRPr lang="en-GB" dirty="0"/>
          </a:p>
        </p:txBody>
      </p:sp>
      <p:sp>
        <p:nvSpPr>
          <p:cNvPr id="3" name="Subtitle 2">
            <a:extLst>
              <a:ext uri="{FF2B5EF4-FFF2-40B4-BE49-F238E27FC236}">
                <a16:creationId xmlns:a16="http://schemas.microsoft.com/office/drawing/2014/main" id="{34B7AD84-1DC5-3A74-362C-755C412535C2}"/>
              </a:ext>
            </a:extLst>
          </p:cNvPr>
          <p:cNvSpPr>
            <a:spLocks noGrp="1"/>
          </p:cNvSpPr>
          <p:nvPr>
            <p:ph type="subTitle" idx="1"/>
          </p:nvPr>
        </p:nvSpPr>
        <p:spPr/>
        <p:txBody>
          <a:bodyPr>
            <a:normAutofit/>
          </a:bodyPr>
          <a:lstStyle/>
          <a:p>
            <a:endParaRPr lang="en-GB" dirty="0"/>
          </a:p>
          <a:p>
            <a:r>
              <a:rPr lang="en-GB" dirty="0"/>
              <a:t>WEEK 5</a:t>
            </a:r>
          </a:p>
          <a:p>
            <a:endParaRPr lang="en-GB" dirty="0"/>
          </a:p>
        </p:txBody>
      </p:sp>
    </p:spTree>
    <p:extLst>
      <p:ext uri="{BB962C8B-B14F-4D97-AF65-F5344CB8AC3E}">
        <p14:creationId xmlns:p14="http://schemas.microsoft.com/office/powerpoint/2010/main" val="25115580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762000"/>
            <a:ext cx="7772400" cy="914400"/>
          </a:xfrm>
        </p:spPr>
        <p:txBody>
          <a:bodyPr anchor="t">
            <a:noAutofit/>
          </a:bodyPr>
          <a:lstStyle/>
          <a:p>
            <a:r>
              <a:rPr lang="en-US" sz="4800" b="1" dirty="0">
                <a:highlight>
                  <a:srgbClr val="FFFF00"/>
                </a:highlight>
              </a:rPr>
              <a:t>Week Five</a:t>
            </a:r>
          </a:p>
        </p:txBody>
      </p:sp>
      <p:sp>
        <p:nvSpPr>
          <p:cNvPr id="5" name="Subtitle 4"/>
          <p:cNvSpPr>
            <a:spLocks noGrp="1"/>
          </p:cNvSpPr>
          <p:nvPr>
            <p:ph type="subTitle" idx="1"/>
          </p:nvPr>
        </p:nvSpPr>
        <p:spPr>
          <a:xfrm>
            <a:off x="533400" y="2133600"/>
            <a:ext cx="8229600" cy="1066800"/>
          </a:xfrm>
        </p:spPr>
        <p:txBody>
          <a:bodyPr>
            <a:normAutofit/>
          </a:bodyPr>
          <a:lstStyle/>
          <a:p>
            <a:r>
              <a:rPr lang="en-GB" sz="3600" b="1" dirty="0"/>
              <a:t>STP Strategies</a:t>
            </a:r>
          </a:p>
        </p:txBody>
      </p:sp>
    </p:spTree>
    <p:extLst>
      <p:ext uri="{BB962C8B-B14F-4D97-AF65-F5344CB8AC3E}">
        <p14:creationId xmlns:p14="http://schemas.microsoft.com/office/powerpoint/2010/main" val="274965878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A51F7F-6DF7-DE54-0134-5ADFC26681D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F4C3BDD-AC04-29F2-0AF6-6DE3C2E43EE8}"/>
              </a:ext>
            </a:extLst>
          </p:cNvPr>
          <p:cNvSpPr>
            <a:spLocks noGrp="1"/>
          </p:cNvSpPr>
          <p:nvPr>
            <p:ph type="ctrTitle"/>
          </p:nvPr>
        </p:nvSpPr>
        <p:spPr>
          <a:xfrm>
            <a:off x="685800" y="429734"/>
            <a:ext cx="7772400" cy="914400"/>
          </a:xfrm>
        </p:spPr>
        <p:txBody>
          <a:bodyPr anchor="t">
            <a:noAutofit/>
          </a:bodyPr>
          <a:lstStyle/>
          <a:p>
            <a:r>
              <a:rPr lang="en-US" sz="4800" b="1" dirty="0">
                <a:highlight>
                  <a:srgbClr val="FFFF00"/>
                </a:highlight>
              </a:rPr>
              <a:t>Last Week</a:t>
            </a:r>
          </a:p>
        </p:txBody>
      </p:sp>
      <p:sp>
        <p:nvSpPr>
          <p:cNvPr id="5" name="Subtitle 4">
            <a:extLst>
              <a:ext uri="{FF2B5EF4-FFF2-40B4-BE49-F238E27FC236}">
                <a16:creationId xmlns:a16="http://schemas.microsoft.com/office/drawing/2014/main" id="{A09CADA7-44A3-5A66-193B-3509E6245004}"/>
              </a:ext>
            </a:extLst>
          </p:cNvPr>
          <p:cNvSpPr>
            <a:spLocks noGrp="1"/>
          </p:cNvSpPr>
          <p:nvPr>
            <p:ph type="subTitle" idx="1"/>
          </p:nvPr>
        </p:nvSpPr>
        <p:spPr>
          <a:xfrm>
            <a:off x="152400" y="1344134"/>
            <a:ext cx="6858000" cy="585152"/>
          </a:xfrm>
        </p:spPr>
        <p:txBody>
          <a:bodyPr>
            <a:normAutofit/>
          </a:bodyPr>
          <a:lstStyle/>
          <a:p>
            <a:pPr algn="l"/>
            <a:r>
              <a:rPr lang="en-US" sz="2800" b="1" dirty="0"/>
              <a:t>We have covered</a:t>
            </a:r>
          </a:p>
        </p:txBody>
      </p:sp>
      <p:sp>
        <p:nvSpPr>
          <p:cNvPr id="4" name="Content Placeholder 2">
            <a:extLst>
              <a:ext uri="{FF2B5EF4-FFF2-40B4-BE49-F238E27FC236}">
                <a16:creationId xmlns:a16="http://schemas.microsoft.com/office/drawing/2014/main" id="{DA6B386E-8799-835E-706A-AD5CD8EA9D30}"/>
              </a:ext>
            </a:extLst>
          </p:cNvPr>
          <p:cNvSpPr>
            <a:spLocks noGrp="1"/>
          </p:cNvSpPr>
          <p:nvPr/>
        </p:nvSpPr>
        <p:spPr>
          <a:xfrm>
            <a:off x="697832" y="2057400"/>
            <a:ext cx="7848600" cy="411480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buClr>
                <a:srgbClr val="0070C0"/>
              </a:buClr>
              <a:buFont typeface="Wingdings" panose="05000000000000000000" pitchFamily="2" charset="2"/>
              <a:buChar char="q"/>
            </a:pPr>
            <a:r>
              <a:rPr lang="en-GB" sz="2600" dirty="0"/>
              <a:t>Forms of organisational structures that international companies use.</a:t>
            </a:r>
          </a:p>
          <a:p>
            <a:pPr>
              <a:buClr>
                <a:srgbClr val="0070C0"/>
              </a:buClr>
              <a:buFont typeface="Wingdings" panose="05000000000000000000" pitchFamily="2" charset="2"/>
              <a:buChar char="q"/>
            </a:pPr>
            <a:r>
              <a:rPr lang="en-GB" sz="2600" dirty="0"/>
              <a:t>Various modes of entry</a:t>
            </a:r>
          </a:p>
          <a:p>
            <a:pPr marL="0" indent="0">
              <a:buClr>
                <a:srgbClr val="0070C0"/>
              </a:buClr>
              <a:buNone/>
            </a:pPr>
            <a:endParaRPr lang="en-GB" sz="2600" dirty="0"/>
          </a:p>
          <a:p>
            <a:pPr>
              <a:buClr>
                <a:srgbClr val="0070C0"/>
              </a:buClr>
              <a:buFont typeface="Wingdings" panose="05000000000000000000" pitchFamily="2" charset="2"/>
              <a:buChar char="q"/>
            </a:pPr>
            <a:endParaRPr lang="en-GB" sz="2600" i="1" dirty="0"/>
          </a:p>
          <a:p>
            <a:pPr marL="0" indent="0">
              <a:buNone/>
            </a:pPr>
            <a:endParaRPr lang="en-GB" sz="2600" dirty="0"/>
          </a:p>
        </p:txBody>
      </p:sp>
    </p:spTree>
    <p:extLst>
      <p:ext uri="{BB962C8B-B14F-4D97-AF65-F5344CB8AC3E}">
        <p14:creationId xmlns:p14="http://schemas.microsoft.com/office/powerpoint/2010/main" val="76242029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
            <a:extLst>
              <a:ext uri="{FF2B5EF4-FFF2-40B4-BE49-F238E27FC236}">
                <a16:creationId xmlns:a16="http://schemas.microsoft.com/office/drawing/2014/main" id="{9E63B6B6-2308-75A2-4077-4F635D522B60}"/>
              </a:ext>
            </a:extLst>
          </p:cNvPr>
          <p:cNvSpPr>
            <a:spLocks noGrp="1"/>
          </p:cNvSpPr>
          <p:nvPr/>
        </p:nvSpPr>
        <p:spPr>
          <a:xfrm>
            <a:off x="190500" y="838200"/>
            <a:ext cx="8763000" cy="4495800"/>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nSpc>
                <a:spcPct val="90000"/>
              </a:lnSpc>
              <a:buNone/>
            </a:pPr>
            <a:r>
              <a:rPr lang="en-GB" sz="2600" dirty="0"/>
              <a:t>After reading and studying this session, you will be able to:</a:t>
            </a:r>
          </a:p>
          <a:p>
            <a:pPr marL="0" indent="0">
              <a:lnSpc>
                <a:spcPct val="90000"/>
              </a:lnSpc>
              <a:buNone/>
            </a:pPr>
            <a:endParaRPr lang="en-GB" sz="1800" dirty="0"/>
          </a:p>
          <a:p>
            <a:pPr>
              <a:buClr>
                <a:srgbClr val="0070C0"/>
              </a:buClr>
              <a:buFont typeface="Wingdings" panose="05000000000000000000" pitchFamily="2" charset="2"/>
              <a:buChar char="q"/>
            </a:pPr>
            <a:r>
              <a:rPr lang="en-GB" sz="2600" dirty="0"/>
              <a:t>Understand what the STP strategy is and how international STP differs from domestic STP.</a:t>
            </a:r>
          </a:p>
          <a:p>
            <a:pPr>
              <a:buClr>
                <a:srgbClr val="0070C0"/>
              </a:buClr>
              <a:buFont typeface="Wingdings" panose="05000000000000000000" pitchFamily="2" charset="2"/>
              <a:buChar char="q"/>
            </a:pPr>
            <a:r>
              <a:rPr lang="en-GB" sz="2600" dirty="0"/>
              <a:t>Understand the primary factors used to identify international consumer market segments.</a:t>
            </a:r>
          </a:p>
          <a:p>
            <a:pPr>
              <a:buClr>
                <a:srgbClr val="0070C0"/>
              </a:buClr>
              <a:buFont typeface="Wingdings" panose="05000000000000000000" pitchFamily="2" charset="2"/>
              <a:buChar char="q"/>
            </a:pPr>
            <a:r>
              <a:rPr lang="en-GB" sz="2600" dirty="0"/>
              <a:t>Understand the steps and tactics used to establish positioning in international markets.</a:t>
            </a:r>
          </a:p>
          <a:p>
            <a:pPr>
              <a:buClr>
                <a:srgbClr val="0070C0"/>
              </a:buClr>
              <a:buFont typeface="Wingdings" panose="05000000000000000000" pitchFamily="2" charset="2"/>
              <a:buChar char="q"/>
            </a:pPr>
            <a:endParaRPr lang="en-GB" sz="2600" dirty="0"/>
          </a:p>
          <a:p>
            <a:pPr>
              <a:buClr>
                <a:srgbClr val="0070C0"/>
              </a:buClr>
              <a:buFont typeface="Wingdings" panose="05000000000000000000" pitchFamily="2" charset="2"/>
              <a:buChar char="q"/>
            </a:pPr>
            <a:endParaRPr lang="en-GB" sz="2600" dirty="0"/>
          </a:p>
          <a:p>
            <a:pPr>
              <a:buClr>
                <a:srgbClr val="0070C0"/>
              </a:buClr>
              <a:buFont typeface="Wingdings" panose="05000000000000000000" pitchFamily="2" charset="2"/>
              <a:buChar char="q"/>
            </a:pPr>
            <a:endParaRPr lang="en-GB" sz="2600" i="1" dirty="0"/>
          </a:p>
          <a:p>
            <a:pPr marL="0" indent="0">
              <a:buNone/>
            </a:pPr>
            <a:endParaRPr lang="en-GB" sz="2600" dirty="0"/>
          </a:p>
        </p:txBody>
      </p:sp>
      <p:sp>
        <p:nvSpPr>
          <p:cNvPr id="3" name="TextBox 3">
            <a:extLst>
              <a:ext uri="{FF2B5EF4-FFF2-40B4-BE49-F238E27FC236}">
                <a16:creationId xmlns:a16="http://schemas.microsoft.com/office/drawing/2014/main" id="{A0B6E651-E7C8-6D20-D087-480AE61A779C}"/>
              </a:ext>
            </a:extLst>
          </p:cNvPr>
          <p:cNvSpPr txBox="1"/>
          <p:nvPr/>
        </p:nvSpPr>
        <p:spPr>
          <a:xfrm>
            <a:off x="0" y="78184"/>
            <a:ext cx="9144000" cy="584775"/>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buNone/>
            </a:pPr>
            <a:r>
              <a:rPr lang="en-GB" sz="3200" b="1" dirty="0">
                <a:highlight>
                  <a:srgbClr val="FFFF00"/>
                </a:highlight>
              </a:rPr>
              <a:t>In today’s session….</a:t>
            </a:r>
            <a:endParaRPr lang="en-GB" sz="3600" b="1" dirty="0">
              <a:highlight>
                <a:srgbClr val="FFFF00"/>
              </a:highlight>
            </a:endParaRPr>
          </a:p>
        </p:txBody>
      </p:sp>
    </p:spTree>
    <p:extLst>
      <p:ext uri="{BB962C8B-B14F-4D97-AF65-F5344CB8AC3E}">
        <p14:creationId xmlns:p14="http://schemas.microsoft.com/office/powerpoint/2010/main" val="285829227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4C449D-D258-E6AC-B6D3-E61B84AB470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0B3F511-3F58-264D-3964-FF2EC27FEC2E}"/>
              </a:ext>
            </a:extLst>
          </p:cNvPr>
          <p:cNvSpPr>
            <a:spLocks noGrp="1"/>
          </p:cNvSpPr>
          <p:nvPr>
            <p:ph type="title"/>
          </p:nvPr>
        </p:nvSpPr>
        <p:spPr/>
        <p:txBody>
          <a:bodyPr/>
          <a:lstStyle/>
          <a:p>
            <a:r>
              <a:rPr lang="en-US" b="1" dirty="0"/>
              <a:t>Learning Objective 1</a:t>
            </a:r>
          </a:p>
        </p:txBody>
      </p:sp>
      <p:sp>
        <p:nvSpPr>
          <p:cNvPr id="3" name="Content Placeholder 2">
            <a:extLst>
              <a:ext uri="{FF2B5EF4-FFF2-40B4-BE49-F238E27FC236}">
                <a16:creationId xmlns:a16="http://schemas.microsoft.com/office/drawing/2014/main" id="{4D884B75-B3CA-1794-AA38-6213CC6C2CCF}"/>
              </a:ext>
            </a:extLst>
          </p:cNvPr>
          <p:cNvSpPr>
            <a:spLocks noGrp="1"/>
          </p:cNvSpPr>
          <p:nvPr>
            <p:ph idx="1"/>
          </p:nvPr>
        </p:nvSpPr>
        <p:spPr/>
        <p:txBody>
          <a:bodyPr/>
          <a:lstStyle/>
          <a:p>
            <a:r>
              <a:rPr lang="en-GB" dirty="0"/>
              <a:t>Understand what the STP strategy is and how international STP differs from domestic STP.</a:t>
            </a:r>
          </a:p>
        </p:txBody>
      </p:sp>
      <p:sp>
        <p:nvSpPr>
          <p:cNvPr id="4" name="Slide Number Placeholder 3">
            <a:extLst>
              <a:ext uri="{FF2B5EF4-FFF2-40B4-BE49-F238E27FC236}">
                <a16:creationId xmlns:a16="http://schemas.microsoft.com/office/drawing/2014/main" id="{9610C7DB-1A0E-1212-E706-8EEE04DBCC56}"/>
              </a:ext>
            </a:extLst>
          </p:cNvPr>
          <p:cNvSpPr>
            <a:spLocks noGrp="1"/>
          </p:cNvSpPr>
          <p:nvPr>
            <p:ph type="sldNum" sz="quarter" idx="12"/>
          </p:nvPr>
        </p:nvSpPr>
        <p:spPr/>
        <p:txBody>
          <a:bodyPr/>
          <a:lstStyle/>
          <a:p>
            <a:fld id="{72BDDDA3-86EF-4A39-BB08-E3D7ABFC5AC9}" type="slidenum">
              <a:rPr lang="en-US" smtClean="0"/>
              <a:pPr/>
              <a:t>5</a:t>
            </a:fld>
            <a:endParaRPr lang="en-US"/>
          </a:p>
        </p:txBody>
      </p:sp>
    </p:spTree>
    <p:extLst>
      <p:ext uri="{BB962C8B-B14F-4D97-AF65-F5344CB8AC3E}">
        <p14:creationId xmlns:p14="http://schemas.microsoft.com/office/powerpoint/2010/main" val="65266643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209406"/>
            <a:ext cx="7886700" cy="1325563"/>
          </a:xfrm>
        </p:spPr>
        <p:txBody>
          <a:bodyPr/>
          <a:lstStyle/>
          <a:p>
            <a:pPr algn="ctr"/>
            <a:r>
              <a:rPr lang="en-US" b="1" dirty="0">
                <a:highlight>
                  <a:srgbClr val="FFFF00"/>
                </a:highlight>
              </a:rPr>
              <a:t>The STP approach to markets</a:t>
            </a:r>
          </a:p>
        </p:txBody>
      </p:sp>
      <p:sp>
        <p:nvSpPr>
          <p:cNvPr id="3" name="Content Placeholder 2"/>
          <p:cNvSpPr>
            <a:spLocks noGrp="1"/>
          </p:cNvSpPr>
          <p:nvPr>
            <p:ph idx="1"/>
          </p:nvPr>
        </p:nvSpPr>
        <p:spPr>
          <a:xfrm>
            <a:off x="628650" y="1352524"/>
            <a:ext cx="7886700" cy="4152952"/>
          </a:xfrm>
        </p:spPr>
        <p:txBody>
          <a:bodyPr>
            <a:normAutofit/>
          </a:bodyPr>
          <a:lstStyle/>
          <a:p>
            <a:r>
              <a:rPr lang="en-US" b="1" u="sng" dirty="0"/>
              <a:t>S</a:t>
            </a:r>
            <a:r>
              <a:rPr lang="en-US" dirty="0"/>
              <a:t>egmentation consists of identifying all potential customer groups that are viable for the purposes of marketing products and services. </a:t>
            </a:r>
          </a:p>
          <a:p>
            <a:pPr lvl="1"/>
            <a:r>
              <a:rPr lang="en-US" dirty="0"/>
              <a:t>Most companies not able to reach every available market segment </a:t>
            </a:r>
          </a:p>
          <a:p>
            <a:r>
              <a:rPr lang="en-US" b="1" u="sng" dirty="0"/>
              <a:t>T</a:t>
            </a:r>
            <a:r>
              <a:rPr lang="en-US" dirty="0"/>
              <a:t>argeting component of the STP approach involves selecting the market segments the firm intends to target or reach. </a:t>
            </a:r>
          </a:p>
          <a:p>
            <a:r>
              <a:rPr lang="en-US" b="1" u="sng" dirty="0"/>
              <a:t>P</a:t>
            </a:r>
            <a:r>
              <a:rPr lang="en-US" dirty="0"/>
              <a:t>ositioning is creating perceptions in the minds of consumers about the nature of a company, its brands, and its products and services. </a:t>
            </a:r>
          </a:p>
        </p:txBody>
      </p:sp>
      <p:sp>
        <p:nvSpPr>
          <p:cNvPr id="8" name="Slide Number Placeholder 7"/>
          <p:cNvSpPr>
            <a:spLocks noGrp="1"/>
          </p:cNvSpPr>
          <p:nvPr>
            <p:ph type="sldNum" sz="quarter" idx="12"/>
          </p:nvPr>
        </p:nvSpPr>
        <p:spPr/>
        <p:txBody>
          <a:bodyPr/>
          <a:lstStyle/>
          <a:p>
            <a:fld id="{F5F945D1-4B28-4E44-8D9D-5EFE83953328}" type="slidenum">
              <a:rPr lang="en-US" smtClean="0"/>
              <a:pPr/>
              <a:t>6</a:t>
            </a:fld>
            <a:endParaRPr lang="en-US"/>
          </a:p>
        </p:txBody>
      </p:sp>
    </p:spTree>
    <p:extLst>
      <p:ext uri="{BB962C8B-B14F-4D97-AF65-F5344CB8AC3E}">
        <p14:creationId xmlns:p14="http://schemas.microsoft.com/office/powerpoint/2010/main" val="23174476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04800"/>
            <a:ext cx="7886700" cy="1325563"/>
          </a:xfrm>
        </p:spPr>
        <p:txBody>
          <a:bodyPr/>
          <a:lstStyle/>
          <a:p>
            <a:pPr algn="ctr"/>
            <a:r>
              <a:rPr lang="en-US" b="1" dirty="0">
                <a:highlight>
                  <a:srgbClr val="FFFF00"/>
                </a:highlight>
              </a:rPr>
              <a:t>Markets and Market segmentation</a:t>
            </a:r>
          </a:p>
        </p:txBody>
      </p:sp>
      <p:sp>
        <p:nvSpPr>
          <p:cNvPr id="3" name="Content Placeholder 2"/>
          <p:cNvSpPr>
            <a:spLocks noGrp="1"/>
          </p:cNvSpPr>
          <p:nvPr>
            <p:ph idx="1"/>
          </p:nvPr>
        </p:nvSpPr>
        <p:spPr>
          <a:xfrm>
            <a:off x="643890" y="1630363"/>
            <a:ext cx="7886700" cy="2865437"/>
          </a:xfrm>
        </p:spPr>
        <p:txBody>
          <a:bodyPr/>
          <a:lstStyle/>
          <a:p>
            <a:r>
              <a:rPr lang="en-US" b="1" dirty="0"/>
              <a:t>A market </a:t>
            </a:r>
            <a:r>
              <a:rPr lang="en-US" dirty="0"/>
              <a:t>consists of people with wants and needs, money to spend, and the willingness to spend money on those wants and needs. </a:t>
            </a:r>
          </a:p>
          <a:p>
            <a:pPr marL="0" indent="0">
              <a:buNone/>
            </a:pPr>
            <a:endParaRPr lang="en-US" dirty="0"/>
          </a:p>
          <a:p>
            <a:r>
              <a:rPr lang="en-US" b="1" dirty="0"/>
              <a:t>Market segmentation </a:t>
            </a:r>
            <a:r>
              <a:rPr lang="en-US" dirty="0"/>
              <a:t>consists of identifying all potential customer groups that are viable for the purposes of marketing products. </a:t>
            </a:r>
          </a:p>
        </p:txBody>
      </p:sp>
      <p:sp>
        <p:nvSpPr>
          <p:cNvPr id="8" name="Slide Number Placeholder 7"/>
          <p:cNvSpPr>
            <a:spLocks noGrp="1"/>
          </p:cNvSpPr>
          <p:nvPr>
            <p:ph type="sldNum" sz="quarter" idx="12"/>
          </p:nvPr>
        </p:nvSpPr>
        <p:spPr/>
        <p:txBody>
          <a:bodyPr/>
          <a:lstStyle/>
          <a:p>
            <a:fld id="{F5F945D1-4B28-4E44-8D9D-5EFE83953328}" type="slidenum">
              <a:rPr lang="en-US" smtClean="0"/>
              <a:pPr/>
              <a:t>7</a:t>
            </a:fld>
            <a:endParaRPr lang="en-US"/>
          </a:p>
        </p:txBody>
      </p:sp>
    </p:spTree>
    <p:extLst>
      <p:ext uri="{BB962C8B-B14F-4D97-AF65-F5344CB8AC3E}">
        <p14:creationId xmlns:p14="http://schemas.microsoft.com/office/powerpoint/2010/main" val="35023980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50127"/>
            <a:ext cx="7886700" cy="1325563"/>
          </a:xfrm>
        </p:spPr>
        <p:txBody>
          <a:bodyPr/>
          <a:lstStyle/>
          <a:p>
            <a:pPr algn="ctr"/>
            <a:r>
              <a:rPr lang="en-US" b="1" dirty="0">
                <a:highlight>
                  <a:srgbClr val="FFFF00"/>
                </a:highlight>
              </a:rPr>
              <a:t>International Market Segmentation</a:t>
            </a:r>
          </a:p>
        </p:txBody>
      </p:sp>
      <p:sp>
        <p:nvSpPr>
          <p:cNvPr id="3" name="Content Placeholder 2"/>
          <p:cNvSpPr>
            <a:spLocks noGrp="1"/>
          </p:cNvSpPr>
          <p:nvPr>
            <p:ph idx="1"/>
          </p:nvPr>
        </p:nvSpPr>
        <p:spPr>
          <a:xfrm>
            <a:off x="617220" y="1524000"/>
            <a:ext cx="8210550" cy="1905000"/>
          </a:xfrm>
        </p:spPr>
        <p:txBody>
          <a:bodyPr/>
          <a:lstStyle/>
          <a:p>
            <a:r>
              <a:rPr lang="en-GB" dirty="0"/>
              <a:t>The process of identifying specific segments </a:t>
            </a:r>
            <a:r>
              <a:rPr lang="en-US" b="1" dirty="0"/>
              <a:t>– </a:t>
            </a:r>
            <a:r>
              <a:rPr lang="en-GB" dirty="0"/>
              <a:t>with homogeneous attributes across different countries, </a:t>
            </a:r>
          </a:p>
          <a:p>
            <a:r>
              <a:rPr lang="en-GB" dirty="0"/>
              <a:t>Or within a single foreign market, that are likely to exhibit similar responses to a company’s marketing mix. </a:t>
            </a:r>
          </a:p>
          <a:p>
            <a:pPr marL="0" indent="0">
              <a:buNone/>
            </a:pPr>
            <a:endParaRPr lang="en-US" dirty="0"/>
          </a:p>
        </p:txBody>
      </p:sp>
      <p:sp>
        <p:nvSpPr>
          <p:cNvPr id="8" name="Slide Number Placeholder 7"/>
          <p:cNvSpPr>
            <a:spLocks noGrp="1"/>
          </p:cNvSpPr>
          <p:nvPr>
            <p:ph type="sldNum" sz="quarter" idx="12"/>
          </p:nvPr>
        </p:nvSpPr>
        <p:spPr/>
        <p:txBody>
          <a:bodyPr/>
          <a:lstStyle/>
          <a:p>
            <a:fld id="{F5F945D1-4B28-4E44-8D9D-5EFE83953328}" type="slidenum">
              <a:rPr lang="en-US" smtClean="0"/>
              <a:pPr/>
              <a:t>8</a:t>
            </a:fld>
            <a:endParaRPr lang="en-US"/>
          </a:p>
        </p:txBody>
      </p:sp>
      <p:sp>
        <p:nvSpPr>
          <p:cNvPr id="4" name="Rectangle 3">
            <a:extLst>
              <a:ext uri="{FF2B5EF4-FFF2-40B4-BE49-F238E27FC236}">
                <a16:creationId xmlns:a16="http://schemas.microsoft.com/office/drawing/2014/main" id="{8B78E724-28C6-B76D-CC82-144476821013}"/>
              </a:ext>
            </a:extLst>
          </p:cNvPr>
          <p:cNvSpPr/>
          <p:nvPr/>
        </p:nvSpPr>
        <p:spPr>
          <a:xfrm>
            <a:off x="533400" y="3657600"/>
            <a:ext cx="1447800" cy="945273"/>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1600" dirty="0"/>
          </a:p>
          <a:p>
            <a:pPr algn="ctr"/>
            <a:endParaRPr lang="en-GB" sz="1600" dirty="0"/>
          </a:p>
          <a:p>
            <a:pPr algn="ctr"/>
            <a:r>
              <a:rPr lang="en-GB" sz="1600" dirty="0"/>
              <a:t>Country A</a:t>
            </a:r>
          </a:p>
        </p:txBody>
      </p:sp>
      <p:sp>
        <p:nvSpPr>
          <p:cNvPr id="6" name="Rectangle 5">
            <a:extLst>
              <a:ext uri="{FF2B5EF4-FFF2-40B4-BE49-F238E27FC236}">
                <a16:creationId xmlns:a16="http://schemas.microsoft.com/office/drawing/2014/main" id="{646E95A2-07BA-16B1-75D5-97A92410F085}"/>
              </a:ext>
            </a:extLst>
          </p:cNvPr>
          <p:cNvSpPr/>
          <p:nvPr/>
        </p:nvSpPr>
        <p:spPr>
          <a:xfrm>
            <a:off x="2209800" y="3657600"/>
            <a:ext cx="1447800" cy="945273"/>
          </a:xfrm>
          <a:prstGeom prst="rect">
            <a:avLst/>
          </a:prstGeom>
          <a:solidFill>
            <a:schemeClr val="accent2">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a:p>
            <a:pPr algn="ctr"/>
            <a:endParaRPr lang="en-GB" dirty="0"/>
          </a:p>
          <a:p>
            <a:pPr algn="ctr"/>
            <a:r>
              <a:rPr lang="en-GB" dirty="0"/>
              <a:t>Country B</a:t>
            </a:r>
          </a:p>
        </p:txBody>
      </p:sp>
      <p:sp>
        <p:nvSpPr>
          <p:cNvPr id="7" name="Oval 6">
            <a:extLst>
              <a:ext uri="{FF2B5EF4-FFF2-40B4-BE49-F238E27FC236}">
                <a16:creationId xmlns:a16="http://schemas.microsoft.com/office/drawing/2014/main" id="{D7BA3C28-2058-4F00-9BAF-46C4160A5178}"/>
              </a:ext>
            </a:extLst>
          </p:cNvPr>
          <p:cNvSpPr/>
          <p:nvPr/>
        </p:nvSpPr>
        <p:spPr>
          <a:xfrm>
            <a:off x="914400" y="3810000"/>
            <a:ext cx="381000" cy="304800"/>
          </a:xfrm>
          <a:prstGeom prst="ellipse">
            <a:avLst/>
          </a:prstGeom>
          <a:solidFill>
            <a:schemeClr val="accent6">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a:extLst>
              <a:ext uri="{FF2B5EF4-FFF2-40B4-BE49-F238E27FC236}">
                <a16:creationId xmlns:a16="http://schemas.microsoft.com/office/drawing/2014/main" id="{EA3B2A68-AB1C-2446-E202-B7B56EAF94DE}"/>
              </a:ext>
            </a:extLst>
          </p:cNvPr>
          <p:cNvSpPr/>
          <p:nvPr/>
        </p:nvSpPr>
        <p:spPr>
          <a:xfrm>
            <a:off x="2438400" y="3810000"/>
            <a:ext cx="381000" cy="304800"/>
          </a:xfrm>
          <a:prstGeom prst="ellipse">
            <a:avLst/>
          </a:prstGeom>
          <a:solidFill>
            <a:schemeClr val="accent6">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a:extLst>
              <a:ext uri="{FF2B5EF4-FFF2-40B4-BE49-F238E27FC236}">
                <a16:creationId xmlns:a16="http://schemas.microsoft.com/office/drawing/2014/main" id="{46877724-3511-352E-FCDC-1911561B9886}"/>
              </a:ext>
            </a:extLst>
          </p:cNvPr>
          <p:cNvSpPr/>
          <p:nvPr/>
        </p:nvSpPr>
        <p:spPr>
          <a:xfrm>
            <a:off x="1447800" y="4648200"/>
            <a:ext cx="1447800" cy="945273"/>
          </a:xfrm>
          <a:prstGeom prst="rect">
            <a:avLst/>
          </a:prstGeom>
          <a:solidFill>
            <a:schemeClr val="accent4">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a:p>
            <a:pPr algn="ctr"/>
            <a:endParaRPr lang="en-GB" dirty="0"/>
          </a:p>
          <a:p>
            <a:pPr algn="ctr"/>
            <a:endParaRPr lang="en-GB" dirty="0"/>
          </a:p>
          <a:p>
            <a:pPr algn="ctr"/>
            <a:r>
              <a:rPr lang="en-GB" dirty="0"/>
              <a:t>Country C</a:t>
            </a:r>
          </a:p>
          <a:p>
            <a:pPr algn="ctr"/>
            <a:endParaRPr lang="en-GB" dirty="0"/>
          </a:p>
        </p:txBody>
      </p:sp>
      <p:sp>
        <p:nvSpPr>
          <p:cNvPr id="14" name="Oval 13">
            <a:extLst>
              <a:ext uri="{FF2B5EF4-FFF2-40B4-BE49-F238E27FC236}">
                <a16:creationId xmlns:a16="http://schemas.microsoft.com/office/drawing/2014/main" id="{BB279218-1D3A-FD1F-339D-6EDEB8480318}"/>
              </a:ext>
            </a:extLst>
          </p:cNvPr>
          <p:cNvSpPr/>
          <p:nvPr/>
        </p:nvSpPr>
        <p:spPr>
          <a:xfrm>
            <a:off x="1905000" y="4953000"/>
            <a:ext cx="381000" cy="304800"/>
          </a:xfrm>
          <a:prstGeom prst="ellipse">
            <a:avLst/>
          </a:prstGeom>
          <a:solidFill>
            <a:schemeClr val="accent6">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16" name="Straight Arrow Connector 15">
            <a:extLst>
              <a:ext uri="{FF2B5EF4-FFF2-40B4-BE49-F238E27FC236}">
                <a16:creationId xmlns:a16="http://schemas.microsoft.com/office/drawing/2014/main" id="{AC9A3A02-824B-126D-F1F7-F43648FCB6C7}"/>
              </a:ext>
            </a:extLst>
          </p:cNvPr>
          <p:cNvCxnSpPr>
            <a:cxnSpLocks/>
            <a:stCxn id="10" idx="7"/>
            <a:endCxn id="17" idx="1"/>
          </p:cNvCxnSpPr>
          <p:nvPr/>
        </p:nvCxnSpPr>
        <p:spPr>
          <a:xfrm>
            <a:off x="2763604" y="3854637"/>
            <a:ext cx="1960796" cy="18466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7" name="TextBox 16">
            <a:extLst>
              <a:ext uri="{FF2B5EF4-FFF2-40B4-BE49-F238E27FC236}">
                <a16:creationId xmlns:a16="http://schemas.microsoft.com/office/drawing/2014/main" id="{366162BB-AB13-364A-B8CD-C15AD6E9B237}"/>
              </a:ext>
            </a:extLst>
          </p:cNvPr>
          <p:cNvSpPr txBox="1"/>
          <p:nvPr/>
        </p:nvSpPr>
        <p:spPr>
          <a:xfrm>
            <a:off x="4724400" y="3854637"/>
            <a:ext cx="1069524" cy="369332"/>
          </a:xfrm>
          <a:prstGeom prst="rect">
            <a:avLst/>
          </a:prstGeom>
          <a:noFill/>
        </p:spPr>
        <p:txBody>
          <a:bodyPr wrap="none" rtlCol="0">
            <a:spAutoFit/>
          </a:bodyPr>
          <a:lstStyle/>
          <a:p>
            <a:r>
              <a:rPr lang="en-GB" dirty="0"/>
              <a:t>segment</a:t>
            </a:r>
          </a:p>
        </p:txBody>
      </p:sp>
      <p:cxnSp>
        <p:nvCxnSpPr>
          <p:cNvPr id="19" name="Straight Arrow Connector 18">
            <a:extLst>
              <a:ext uri="{FF2B5EF4-FFF2-40B4-BE49-F238E27FC236}">
                <a16:creationId xmlns:a16="http://schemas.microsoft.com/office/drawing/2014/main" id="{FBB11B78-77E5-ED7B-4F39-F75DEFE49173}"/>
              </a:ext>
            </a:extLst>
          </p:cNvPr>
          <p:cNvCxnSpPr>
            <a:cxnSpLocks/>
          </p:cNvCxnSpPr>
          <p:nvPr/>
        </p:nvCxnSpPr>
        <p:spPr>
          <a:xfrm flipV="1">
            <a:off x="2341796" y="4191703"/>
            <a:ext cx="2535004" cy="91369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1" name="Straight Arrow Connector 20">
            <a:extLst>
              <a:ext uri="{FF2B5EF4-FFF2-40B4-BE49-F238E27FC236}">
                <a16:creationId xmlns:a16="http://schemas.microsoft.com/office/drawing/2014/main" id="{7C4E6F4B-BFCA-05B6-E07F-5FCFCE5B0DAE}"/>
              </a:ext>
            </a:extLst>
          </p:cNvPr>
          <p:cNvCxnSpPr>
            <a:cxnSpLocks/>
            <a:stCxn id="7" idx="6"/>
            <a:endCxn id="17" idx="1"/>
          </p:cNvCxnSpPr>
          <p:nvPr/>
        </p:nvCxnSpPr>
        <p:spPr>
          <a:xfrm>
            <a:off x="1295400" y="3962400"/>
            <a:ext cx="3429000" cy="76903"/>
          </a:xfrm>
          <a:prstGeom prst="straightConnector1">
            <a:avLst/>
          </a:prstGeom>
          <a:ln>
            <a:solidFill>
              <a:schemeClr val="accent2"/>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7484246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228600"/>
            <a:ext cx="7886700" cy="1325563"/>
          </a:xfrm>
        </p:spPr>
        <p:txBody>
          <a:bodyPr/>
          <a:lstStyle/>
          <a:p>
            <a:pPr algn="ctr"/>
            <a:r>
              <a:rPr lang="en-US" b="1" dirty="0">
                <a:highlight>
                  <a:srgbClr val="FFFF00"/>
                </a:highlight>
              </a:rPr>
              <a:t>Market Segment </a:t>
            </a:r>
            <a:r>
              <a:rPr lang="en-US" sz="1600" dirty="0">
                <a:highlight>
                  <a:srgbClr val="FFFF00"/>
                </a:highlight>
              </a:rPr>
              <a:t>`</a:t>
            </a:r>
            <a:r>
              <a:rPr lang="en-US" sz="1800" dirty="0"/>
              <a:t>1 of 2</a:t>
            </a:r>
            <a:endParaRPr lang="en-US" dirty="0"/>
          </a:p>
        </p:txBody>
      </p:sp>
      <p:sp>
        <p:nvSpPr>
          <p:cNvPr id="3" name="Content Placeholder 2"/>
          <p:cNvSpPr>
            <a:spLocks noGrp="1"/>
          </p:cNvSpPr>
          <p:nvPr>
            <p:ph idx="1"/>
          </p:nvPr>
        </p:nvSpPr>
        <p:spPr>
          <a:xfrm>
            <a:off x="419100" y="1295400"/>
            <a:ext cx="7886700" cy="4152952"/>
          </a:xfrm>
        </p:spPr>
        <p:txBody>
          <a:bodyPr>
            <a:normAutofit/>
          </a:bodyPr>
          <a:lstStyle/>
          <a:p>
            <a:r>
              <a:rPr lang="en-US" dirty="0"/>
              <a:t>A market segment is a set of businesses or a group of individual consumers with distinct characteristics.</a:t>
            </a:r>
          </a:p>
          <a:p>
            <a:r>
              <a:rPr lang="en-US" dirty="0"/>
              <a:t>For a market segment to be viable in the eyes of the marketing team, it must pass four tests:</a:t>
            </a:r>
          </a:p>
          <a:p>
            <a:pPr lvl="1"/>
            <a:r>
              <a:rPr lang="en-US" dirty="0"/>
              <a:t>Those </a:t>
            </a:r>
            <a:r>
              <a:rPr lang="en-US" b="1" dirty="0"/>
              <a:t>within the segment should be homogeneous </a:t>
            </a:r>
            <a:r>
              <a:rPr lang="en-US" dirty="0"/>
              <a:t>or have similar characteristics.</a:t>
            </a:r>
          </a:p>
          <a:p>
            <a:pPr lvl="1"/>
            <a:r>
              <a:rPr lang="en-US" dirty="0"/>
              <a:t>The segment must </a:t>
            </a:r>
            <a:r>
              <a:rPr lang="en-US" b="1" dirty="0"/>
              <a:t>differ from other groups </a:t>
            </a:r>
            <a:r>
              <a:rPr lang="en-US" dirty="0"/>
              <a:t>and the population as a whole.</a:t>
            </a:r>
          </a:p>
        </p:txBody>
      </p:sp>
      <p:sp>
        <p:nvSpPr>
          <p:cNvPr id="8" name="Slide Number Placeholder 7"/>
          <p:cNvSpPr>
            <a:spLocks noGrp="1"/>
          </p:cNvSpPr>
          <p:nvPr>
            <p:ph type="sldNum" sz="quarter" idx="12"/>
          </p:nvPr>
        </p:nvSpPr>
        <p:spPr/>
        <p:txBody>
          <a:bodyPr/>
          <a:lstStyle/>
          <a:p>
            <a:fld id="{F5F945D1-4B28-4E44-8D9D-5EFE83953328}" type="slidenum">
              <a:rPr lang="en-US" smtClean="0"/>
              <a:pPr/>
              <a:t>9</a:t>
            </a:fld>
            <a:endParaRPr lang="en-US"/>
          </a:p>
        </p:txBody>
      </p:sp>
      <p:pic>
        <p:nvPicPr>
          <p:cNvPr id="5" name="Picture 4">
            <a:extLst>
              <a:ext uri="{FF2B5EF4-FFF2-40B4-BE49-F238E27FC236}">
                <a16:creationId xmlns:a16="http://schemas.microsoft.com/office/drawing/2014/main" id="{4DEFB99C-B7B6-A8C2-B2AA-28ECBCB8147F}"/>
              </a:ext>
            </a:extLst>
          </p:cNvPr>
          <p:cNvPicPr>
            <a:picLocks noChangeAspect="1"/>
          </p:cNvPicPr>
          <p:nvPr/>
        </p:nvPicPr>
        <p:blipFill>
          <a:blip r:embed="rId2"/>
          <a:srcRect t="19600" b="16400"/>
          <a:stretch>
            <a:fillRect/>
          </a:stretch>
        </p:blipFill>
        <p:spPr>
          <a:xfrm>
            <a:off x="3429000" y="4420668"/>
            <a:ext cx="5248275" cy="2239264"/>
          </a:xfrm>
          <a:prstGeom prst="rect">
            <a:avLst/>
          </a:prstGeom>
        </p:spPr>
      </p:pic>
    </p:spTree>
    <p:extLst>
      <p:ext uri="{BB962C8B-B14F-4D97-AF65-F5344CB8AC3E}">
        <p14:creationId xmlns:p14="http://schemas.microsoft.com/office/powerpoint/2010/main" val="277437380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28650" y="1858963"/>
            <a:ext cx="7886700" cy="4152952"/>
          </a:xfrm>
        </p:spPr>
        <p:txBody>
          <a:bodyPr>
            <a:normAutofit/>
          </a:bodyPr>
          <a:lstStyle/>
          <a:p>
            <a:pPr lvl="1"/>
            <a:r>
              <a:rPr lang="en-US" b="1" dirty="0"/>
              <a:t>Sufficient demand </a:t>
            </a:r>
            <a:r>
              <a:rPr lang="en-US" dirty="0"/>
              <a:t>must be present to make the segment financially feasible.</a:t>
            </a:r>
          </a:p>
          <a:p>
            <a:pPr lvl="1"/>
            <a:r>
              <a:rPr lang="en-US" b="1" dirty="0"/>
              <a:t>Methods to reach the market must exist</a:t>
            </a:r>
            <a:r>
              <a:rPr lang="en-US" dirty="0"/>
              <a:t>, both in terms of physical delivery of the item and in terms of the marketing messages that would entice customers to make purchases.</a:t>
            </a:r>
          </a:p>
        </p:txBody>
      </p:sp>
      <p:sp>
        <p:nvSpPr>
          <p:cNvPr id="4" name="Slide Number Placeholder 3"/>
          <p:cNvSpPr>
            <a:spLocks noGrp="1"/>
          </p:cNvSpPr>
          <p:nvPr>
            <p:ph type="sldNum" sz="quarter" idx="12"/>
          </p:nvPr>
        </p:nvSpPr>
        <p:spPr/>
        <p:txBody>
          <a:bodyPr/>
          <a:lstStyle/>
          <a:p>
            <a:fld id="{F5F945D1-4B28-4E44-8D9D-5EFE83953328}" type="slidenum">
              <a:rPr lang="en-US" smtClean="0"/>
              <a:pPr/>
              <a:t>10</a:t>
            </a:fld>
            <a:endParaRPr lang="en-US"/>
          </a:p>
        </p:txBody>
      </p:sp>
      <p:sp>
        <p:nvSpPr>
          <p:cNvPr id="8" name="Title 1">
            <a:extLst>
              <a:ext uri="{FF2B5EF4-FFF2-40B4-BE49-F238E27FC236}">
                <a16:creationId xmlns:a16="http://schemas.microsoft.com/office/drawing/2014/main" id="{A4850B80-A49C-F139-2305-8DE5FD33C007}"/>
              </a:ext>
            </a:extLst>
          </p:cNvPr>
          <p:cNvSpPr>
            <a:spLocks noGrp="1"/>
          </p:cNvSpPr>
          <p:nvPr>
            <p:ph type="title"/>
          </p:nvPr>
        </p:nvSpPr>
        <p:spPr>
          <a:xfrm>
            <a:off x="628650" y="533400"/>
            <a:ext cx="7886700" cy="1325563"/>
          </a:xfrm>
        </p:spPr>
        <p:txBody>
          <a:bodyPr/>
          <a:lstStyle/>
          <a:p>
            <a:pPr algn="ctr"/>
            <a:r>
              <a:rPr lang="en-US" b="1" dirty="0">
                <a:highlight>
                  <a:srgbClr val="FFFF00"/>
                </a:highlight>
              </a:rPr>
              <a:t>Market Segment </a:t>
            </a:r>
            <a:r>
              <a:rPr lang="en-US" sz="1800" dirty="0"/>
              <a:t> 2 of 2</a:t>
            </a:r>
            <a:endParaRPr lang="en-US" dirty="0"/>
          </a:p>
        </p:txBody>
      </p:sp>
    </p:spTree>
    <p:extLst>
      <p:ext uri="{BB962C8B-B14F-4D97-AF65-F5344CB8AC3E}">
        <p14:creationId xmlns:p14="http://schemas.microsoft.com/office/powerpoint/2010/main" val="192774814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536FC8-787D-E27F-8780-6E43033C2998}"/>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4FD6A08-5C06-1059-12BC-F2E0CB79CF78}"/>
              </a:ext>
            </a:extLst>
          </p:cNvPr>
          <p:cNvSpPr>
            <a:spLocks noGrp="1"/>
          </p:cNvSpPr>
          <p:nvPr>
            <p:ph idx="1"/>
          </p:nvPr>
        </p:nvSpPr>
        <p:spPr>
          <a:xfrm>
            <a:off x="628650" y="1447800"/>
            <a:ext cx="7886700" cy="4152952"/>
          </a:xfrm>
        </p:spPr>
        <p:txBody>
          <a:bodyPr>
            <a:normAutofit/>
          </a:bodyPr>
          <a:lstStyle/>
          <a:p>
            <a:pPr lvl="1"/>
            <a:r>
              <a:rPr lang="en-US" dirty="0"/>
              <a:t>International marketers spend time and money identifying viable market segments</a:t>
            </a:r>
          </a:p>
          <a:p>
            <a:pPr lvl="1"/>
            <a:r>
              <a:rPr lang="en-US" dirty="0"/>
              <a:t>Country market will be selected based on assumptions:</a:t>
            </a:r>
          </a:p>
          <a:p>
            <a:pPr lvl="2"/>
            <a:r>
              <a:rPr lang="en-US" b="1" dirty="0"/>
              <a:t>Degree of heterogeneity between countries</a:t>
            </a:r>
            <a:r>
              <a:rPr lang="en-US" dirty="0"/>
              <a:t>. The greater the differences, the less likely a </a:t>
            </a:r>
            <a:r>
              <a:rPr lang="en-US" dirty="0" err="1"/>
              <a:t>standardised</a:t>
            </a:r>
            <a:r>
              <a:rPr lang="en-US" dirty="0"/>
              <a:t> approach can be featured</a:t>
            </a:r>
          </a:p>
          <a:p>
            <a:pPr lvl="2"/>
            <a:r>
              <a:rPr lang="en-US" b="1" dirty="0"/>
              <a:t>Level of homogeneity within a country</a:t>
            </a:r>
            <a:r>
              <a:rPr lang="en-US" dirty="0"/>
              <a:t>. It suggests an identifiable target market</a:t>
            </a:r>
          </a:p>
          <a:p>
            <a:pPr lvl="2"/>
            <a:r>
              <a:rPr lang="en-US" b="1" dirty="0"/>
              <a:t>Marketers focus on macro-level cultural differences </a:t>
            </a:r>
            <a:r>
              <a:rPr lang="en-US" dirty="0"/>
              <a:t>to understand how a good or service should be modified for a region</a:t>
            </a:r>
          </a:p>
        </p:txBody>
      </p:sp>
      <p:sp>
        <p:nvSpPr>
          <p:cNvPr id="4" name="Slide Number Placeholder 3">
            <a:extLst>
              <a:ext uri="{FF2B5EF4-FFF2-40B4-BE49-F238E27FC236}">
                <a16:creationId xmlns:a16="http://schemas.microsoft.com/office/drawing/2014/main" id="{8FCC787B-C991-8495-76A2-19CCD6178ABB}"/>
              </a:ext>
            </a:extLst>
          </p:cNvPr>
          <p:cNvSpPr>
            <a:spLocks noGrp="1"/>
          </p:cNvSpPr>
          <p:nvPr>
            <p:ph type="sldNum" sz="quarter" idx="12"/>
          </p:nvPr>
        </p:nvSpPr>
        <p:spPr/>
        <p:txBody>
          <a:bodyPr/>
          <a:lstStyle/>
          <a:p>
            <a:fld id="{F5F945D1-4B28-4E44-8D9D-5EFE83953328}" type="slidenum">
              <a:rPr lang="en-US" smtClean="0"/>
              <a:pPr/>
              <a:t>11</a:t>
            </a:fld>
            <a:endParaRPr lang="en-US"/>
          </a:p>
        </p:txBody>
      </p:sp>
      <p:sp>
        <p:nvSpPr>
          <p:cNvPr id="8" name="Title 1">
            <a:extLst>
              <a:ext uri="{FF2B5EF4-FFF2-40B4-BE49-F238E27FC236}">
                <a16:creationId xmlns:a16="http://schemas.microsoft.com/office/drawing/2014/main" id="{50C25F1F-8A60-49D0-6F55-4CFAFA5D72A1}"/>
              </a:ext>
            </a:extLst>
          </p:cNvPr>
          <p:cNvSpPr>
            <a:spLocks noGrp="1"/>
          </p:cNvSpPr>
          <p:nvPr>
            <p:ph type="title"/>
          </p:nvPr>
        </p:nvSpPr>
        <p:spPr>
          <a:xfrm>
            <a:off x="659130" y="136524"/>
            <a:ext cx="7886700" cy="1325563"/>
          </a:xfrm>
        </p:spPr>
        <p:txBody>
          <a:bodyPr/>
          <a:lstStyle/>
          <a:p>
            <a:pPr algn="ctr"/>
            <a:r>
              <a:rPr lang="en-US" b="1" dirty="0">
                <a:highlight>
                  <a:srgbClr val="FFFF00"/>
                </a:highlight>
              </a:rPr>
              <a:t>International Market Segmentation</a:t>
            </a:r>
            <a:endParaRPr lang="en-US" dirty="0"/>
          </a:p>
        </p:txBody>
      </p:sp>
    </p:spTree>
    <p:extLst>
      <p:ext uri="{BB962C8B-B14F-4D97-AF65-F5344CB8AC3E}">
        <p14:creationId xmlns:p14="http://schemas.microsoft.com/office/powerpoint/2010/main" val="78310612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80EFE2-B240-176D-28D0-3F341D8ADD86}"/>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28B485E-62A1-CE24-2A50-8686481B2F9E}"/>
              </a:ext>
            </a:extLst>
          </p:cNvPr>
          <p:cNvSpPr>
            <a:spLocks noGrp="1"/>
          </p:cNvSpPr>
          <p:nvPr>
            <p:ph idx="1"/>
          </p:nvPr>
        </p:nvSpPr>
        <p:spPr>
          <a:xfrm>
            <a:off x="628650" y="1447800"/>
            <a:ext cx="7886700" cy="838200"/>
          </a:xfrm>
        </p:spPr>
        <p:txBody>
          <a:bodyPr>
            <a:normAutofit/>
          </a:bodyPr>
          <a:lstStyle/>
          <a:p>
            <a:pPr marL="228600" lvl="1" indent="0">
              <a:buNone/>
            </a:pPr>
            <a:r>
              <a:rPr lang="en-US" dirty="0"/>
              <a:t>Steps in international market segmentation for a firm with an existing product/service</a:t>
            </a:r>
          </a:p>
        </p:txBody>
      </p:sp>
      <p:sp>
        <p:nvSpPr>
          <p:cNvPr id="4" name="Slide Number Placeholder 3">
            <a:extLst>
              <a:ext uri="{FF2B5EF4-FFF2-40B4-BE49-F238E27FC236}">
                <a16:creationId xmlns:a16="http://schemas.microsoft.com/office/drawing/2014/main" id="{7E4F8203-FC7A-34F6-4E69-83E291845948}"/>
              </a:ext>
            </a:extLst>
          </p:cNvPr>
          <p:cNvSpPr>
            <a:spLocks noGrp="1"/>
          </p:cNvSpPr>
          <p:nvPr>
            <p:ph type="sldNum" sz="quarter" idx="12"/>
          </p:nvPr>
        </p:nvSpPr>
        <p:spPr/>
        <p:txBody>
          <a:bodyPr/>
          <a:lstStyle/>
          <a:p>
            <a:fld id="{F5F945D1-4B28-4E44-8D9D-5EFE83953328}" type="slidenum">
              <a:rPr lang="en-US" smtClean="0"/>
              <a:pPr/>
              <a:t>12</a:t>
            </a:fld>
            <a:endParaRPr lang="en-US"/>
          </a:p>
        </p:txBody>
      </p:sp>
      <p:sp>
        <p:nvSpPr>
          <p:cNvPr id="8" name="Title 1">
            <a:extLst>
              <a:ext uri="{FF2B5EF4-FFF2-40B4-BE49-F238E27FC236}">
                <a16:creationId xmlns:a16="http://schemas.microsoft.com/office/drawing/2014/main" id="{42BA8443-422A-2975-7AE7-53C47125F9CB}"/>
              </a:ext>
            </a:extLst>
          </p:cNvPr>
          <p:cNvSpPr>
            <a:spLocks noGrp="1"/>
          </p:cNvSpPr>
          <p:nvPr>
            <p:ph type="title"/>
          </p:nvPr>
        </p:nvSpPr>
        <p:spPr>
          <a:xfrm>
            <a:off x="659130" y="136524"/>
            <a:ext cx="7886700" cy="1325563"/>
          </a:xfrm>
        </p:spPr>
        <p:txBody>
          <a:bodyPr/>
          <a:lstStyle/>
          <a:p>
            <a:pPr algn="ctr"/>
            <a:r>
              <a:rPr lang="en-US" b="1" dirty="0">
                <a:highlight>
                  <a:srgbClr val="FFFF00"/>
                </a:highlight>
              </a:rPr>
              <a:t>International Market Segmentation</a:t>
            </a:r>
            <a:endParaRPr lang="en-US" dirty="0"/>
          </a:p>
        </p:txBody>
      </p:sp>
      <p:pic>
        <p:nvPicPr>
          <p:cNvPr id="5" name="Picture 4">
            <a:extLst>
              <a:ext uri="{FF2B5EF4-FFF2-40B4-BE49-F238E27FC236}">
                <a16:creationId xmlns:a16="http://schemas.microsoft.com/office/drawing/2014/main" id="{904B325D-8E26-39D7-EBD1-A6E1AE10D302}"/>
              </a:ext>
            </a:extLst>
          </p:cNvPr>
          <p:cNvPicPr>
            <a:picLocks noChangeAspect="1"/>
          </p:cNvPicPr>
          <p:nvPr/>
        </p:nvPicPr>
        <p:blipFill>
          <a:blip r:embed="rId2"/>
          <a:stretch>
            <a:fillRect/>
          </a:stretch>
        </p:blipFill>
        <p:spPr>
          <a:xfrm>
            <a:off x="573272" y="2460133"/>
            <a:ext cx="7997260" cy="2035667"/>
          </a:xfrm>
          <a:prstGeom prst="rect">
            <a:avLst/>
          </a:prstGeom>
        </p:spPr>
      </p:pic>
      <p:sp>
        <p:nvSpPr>
          <p:cNvPr id="6" name="Content Placeholder 2">
            <a:extLst>
              <a:ext uri="{FF2B5EF4-FFF2-40B4-BE49-F238E27FC236}">
                <a16:creationId xmlns:a16="http://schemas.microsoft.com/office/drawing/2014/main" id="{DA54263F-C3D4-8AC5-FDAA-A11BFCA657D0}"/>
              </a:ext>
            </a:extLst>
          </p:cNvPr>
          <p:cNvSpPr txBox="1">
            <a:spLocks/>
          </p:cNvSpPr>
          <p:nvPr/>
        </p:nvSpPr>
        <p:spPr>
          <a:xfrm>
            <a:off x="5181600" y="4747009"/>
            <a:ext cx="3505200" cy="740267"/>
          </a:xfrm>
          <a:prstGeom prst="rect">
            <a:avLst/>
          </a:prstGeom>
        </p:spPr>
        <p:txBody>
          <a:bodyPr vert="horz" lIns="91440" tIns="45720" rIns="91440" bIns="45720" rtlCol="0">
            <a:normAutofit/>
          </a:bodyPr>
          <a:lstStyle>
            <a:lvl1pPr marL="228600" indent="-228600"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1pPr>
            <a:lvl2pPr marL="515938" indent="-287338"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2pPr>
            <a:lvl3pPr marL="855663" indent="-279400" algn="l" defTabSz="914400" rtl="0" eaLnBrk="1" latinLnBrk="0" hangingPunct="1">
              <a:lnSpc>
                <a:spcPct val="100000"/>
              </a:lnSpc>
              <a:spcBef>
                <a:spcPts val="500"/>
              </a:spcBef>
              <a:buFont typeface="Courier New" panose="02070309020205020404" pitchFamily="49" charset="0"/>
              <a:buChar char="o"/>
              <a:defRPr sz="2200" kern="1200">
                <a:solidFill>
                  <a:schemeClr val="tx1"/>
                </a:solidFill>
                <a:latin typeface="+mn-lt"/>
                <a:ea typeface="+mn-ea"/>
                <a:cs typeface="+mn-cs"/>
              </a:defRPr>
            </a:lvl3pPr>
            <a:lvl4pPr marL="1143000" indent="-287338"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4pPr>
            <a:lvl5pPr marL="1490663" indent="-347663"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1" indent="0">
              <a:buFont typeface="Arial" panose="020B0604020202020204" pitchFamily="34" charset="0"/>
              <a:buNone/>
            </a:pPr>
            <a:r>
              <a:rPr lang="en-US" sz="1800" dirty="0"/>
              <a:t>Wind and Douglas, 1972</a:t>
            </a:r>
          </a:p>
        </p:txBody>
      </p:sp>
    </p:spTree>
    <p:extLst>
      <p:ext uri="{BB962C8B-B14F-4D97-AF65-F5344CB8AC3E}">
        <p14:creationId xmlns:p14="http://schemas.microsoft.com/office/powerpoint/2010/main" val="310479786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Learning Objective 2</a:t>
            </a:r>
          </a:p>
        </p:txBody>
      </p:sp>
      <p:sp>
        <p:nvSpPr>
          <p:cNvPr id="3" name="Content Placeholder 2"/>
          <p:cNvSpPr>
            <a:spLocks noGrp="1"/>
          </p:cNvSpPr>
          <p:nvPr>
            <p:ph idx="1"/>
          </p:nvPr>
        </p:nvSpPr>
        <p:spPr/>
        <p:txBody>
          <a:bodyPr/>
          <a:lstStyle/>
          <a:p>
            <a:r>
              <a:rPr lang="en-GB" dirty="0"/>
              <a:t>What are the primary factors used to identify international consumer and business-to-business market segments?</a:t>
            </a:r>
            <a:endParaRPr lang="en-US" dirty="0"/>
          </a:p>
        </p:txBody>
      </p:sp>
      <p:sp>
        <p:nvSpPr>
          <p:cNvPr id="8" name="Slide Number Placeholder 7"/>
          <p:cNvSpPr>
            <a:spLocks noGrp="1"/>
          </p:cNvSpPr>
          <p:nvPr>
            <p:ph type="sldNum" sz="quarter" idx="12"/>
          </p:nvPr>
        </p:nvSpPr>
        <p:spPr/>
        <p:txBody>
          <a:bodyPr/>
          <a:lstStyle/>
          <a:p>
            <a:fld id="{F5F945D1-4B28-4E44-8D9D-5EFE83953328}" type="slidenum">
              <a:rPr lang="en-US" smtClean="0"/>
              <a:pPr/>
              <a:t>13</a:t>
            </a:fld>
            <a:endParaRPr lang="en-US"/>
          </a:p>
        </p:txBody>
      </p:sp>
    </p:spTree>
    <p:extLst>
      <p:ext uri="{BB962C8B-B14F-4D97-AF65-F5344CB8AC3E}">
        <p14:creationId xmlns:p14="http://schemas.microsoft.com/office/powerpoint/2010/main" val="424965619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503237"/>
            <a:ext cx="7886700" cy="1325563"/>
          </a:xfrm>
        </p:spPr>
        <p:txBody>
          <a:bodyPr/>
          <a:lstStyle/>
          <a:p>
            <a:pPr algn="ctr"/>
            <a:r>
              <a:rPr lang="en-US" b="1" dirty="0">
                <a:highlight>
                  <a:srgbClr val="FFFF00"/>
                </a:highlight>
              </a:rPr>
              <a:t>International Consumer Market Segments</a:t>
            </a:r>
          </a:p>
        </p:txBody>
      </p:sp>
      <p:pic>
        <p:nvPicPr>
          <p:cNvPr id="10242" name="Picture 2"/>
          <p:cNvPicPr>
            <a:picLocks noGrp="1" noChangeAspect="1" noChangeArrowheads="1"/>
          </p:cNvPicPr>
          <p:nvPr>
            <p:ph idx="1"/>
          </p:nvPr>
        </p:nvPicPr>
        <p:blipFill>
          <a:blip r:embed="rId3" cstate="print"/>
          <a:stretch>
            <a:fillRect/>
          </a:stretch>
        </p:blipFill>
        <p:spPr>
          <a:xfrm>
            <a:off x="3200400" y="1828800"/>
            <a:ext cx="2590800" cy="3516086"/>
          </a:xfrm>
        </p:spPr>
      </p:pic>
      <p:sp>
        <p:nvSpPr>
          <p:cNvPr id="8" name="Slide Number Placeholder 7"/>
          <p:cNvSpPr>
            <a:spLocks noGrp="1"/>
          </p:cNvSpPr>
          <p:nvPr>
            <p:ph type="sldNum" sz="quarter" idx="12"/>
          </p:nvPr>
        </p:nvSpPr>
        <p:spPr/>
        <p:txBody>
          <a:bodyPr/>
          <a:lstStyle/>
          <a:p>
            <a:fld id="{F5F945D1-4B28-4E44-8D9D-5EFE83953328}" type="slidenum">
              <a:rPr lang="en-US" smtClean="0"/>
              <a:pPr/>
              <a:t>14</a:t>
            </a:fld>
            <a:endParaRPr lang="en-US"/>
          </a:p>
        </p:txBody>
      </p:sp>
    </p:spTree>
    <p:extLst>
      <p:ext uri="{BB962C8B-B14F-4D97-AF65-F5344CB8AC3E}">
        <p14:creationId xmlns:p14="http://schemas.microsoft.com/office/powerpoint/2010/main" val="215249410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a:highlight>
                  <a:srgbClr val="FFFF00"/>
                </a:highlight>
              </a:rPr>
              <a:t>Demographics</a:t>
            </a:r>
          </a:p>
        </p:txBody>
      </p:sp>
      <p:sp>
        <p:nvSpPr>
          <p:cNvPr id="3" name="Content Placeholder 2"/>
          <p:cNvSpPr>
            <a:spLocks noGrp="1"/>
          </p:cNvSpPr>
          <p:nvPr>
            <p:ph idx="1"/>
          </p:nvPr>
        </p:nvSpPr>
        <p:spPr>
          <a:xfrm>
            <a:off x="628650" y="1676400"/>
            <a:ext cx="7886700" cy="4152952"/>
          </a:xfrm>
        </p:spPr>
        <p:txBody>
          <a:bodyPr/>
          <a:lstStyle/>
          <a:p>
            <a:r>
              <a:rPr lang="en-US" dirty="0"/>
              <a:t>Demographics are population characteristics, and perceptions/consumption differences related to these characteristics may vary wildly internationally. </a:t>
            </a:r>
          </a:p>
          <a:p>
            <a:pPr lvl="1"/>
            <a:r>
              <a:rPr lang="en-US" i="1" dirty="0"/>
              <a:t>Gender</a:t>
            </a:r>
          </a:p>
          <a:p>
            <a:pPr lvl="1"/>
            <a:r>
              <a:rPr lang="en-US" i="1" dirty="0"/>
              <a:t>Age</a:t>
            </a:r>
          </a:p>
          <a:p>
            <a:pPr lvl="1"/>
            <a:r>
              <a:rPr lang="en-US" i="1" dirty="0"/>
              <a:t>Income</a:t>
            </a:r>
          </a:p>
          <a:p>
            <a:pPr lvl="1"/>
            <a:r>
              <a:rPr lang="en-US" i="1" dirty="0"/>
              <a:t>Education</a:t>
            </a:r>
          </a:p>
          <a:p>
            <a:pPr lvl="1"/>
            <a:r>
              <a:rPr lang="en-US" i="1" dirty="0"/>
              <a:t>Ethnicity</a:t>
            </a:r>
          </a:p>
          <a:p>
            <a:pPr lvl="1"/>
            <a:endParaRPr lang="en-US" dirty="0"/>
          </a:p>
        </p:txBody>
      </p:sp>
      <p:sp>
        <p:nvSpPr>
          <p:cNvPr id="8" name="Slide Number Placeholder 7"/>
          <p:cNvSpPr>
            <a:spLocks noGrp="1"/>
          </p:cNvSpPr>
          <p:nvPr>
            <p:ph type="sldNum" sz="quarter" idx="12"/>
          </p:nvPr>
        </p:nvSpPr>
        <p:spPr/>
        <p:txBody>
          <a:bodyPr/>
          <a:lstStyle/>
          <a:p>
            <a:fld id="{F5F945D1-4B28-4E44-8D9D-5EFE83953328}" type="slidenum">
              <a:rPr lang="en-US" smtClean="0"/>
              <a:pPr/>
              <a:t>15</a:t>
            </a:fld>
            <a:endParaRPr lang="en-US"/>
          </a:p>
        </p:txBody>
      </p:sp>
    </p:spTree>
    <p:extLst>
      <p:ext uri="{BB962C8B-B14F-4D97-AF65-F5344CB8AC3E}">
        <p14:creationId xmlns:p14="http://schemas.microsoft.com/office/powerpoint/2010/main" val="245230804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276436"/>
            <a:ext cx="7886700" cy="1325563"/>
          </a:xfrm>
        </p:spPr>
        <p:txBody>
          <a:bodyPr/>
          <a:lstStyle/>
          <a:p>
            <a:pPr algn="ctr"/>
            <a:r>
              <a:rPr lang="en-US" b="1" dirty="0">
                <a:highlight>
                  <a:srgbClr val="FFFF00"/>
                </a:highlight>
              </a:rPr>
              <a:t>Psychographics</a:t>
            </a:r>
          </a:p>
        </p:txBody>
      </p:sp>
      <p:sp>
        <p:nvSpPr>
          <p:cNvPr id="3" name="Content Placeholder 2"/>
          <p:cNvSpPr>
            <a:spLocks noGrp="1"/>
          </p:cNvSpPr>
          <p:nvPr>
            <p:ph idx="1"/>
          </p:nvPr>
        </p:nvSpPr>
        <p:spPr>
          <a:xfrm>
            <a:off x="628650" y="1352524"/>
            <a:ext cx="7886700" cy="4152952"/>
          </a:xfrm>
        </p:spPr>
        <p:txBody>
          <a:bodyPr>
            <a:normAutofit lnSpcReduction="10000"/>
          </a:bodyPr>
          <a:lstStyle/>
          <a:p>
            <a:r>
              <a:rPr lang="en-US" dirty="0"/>
              <a:t>Psychographic profiles emerge from a person’s </a:t>
            </a:r>
            <a:r>
              <a:rPr lang="en-US" b="1" dirty="0"/>
              <a:t>activities, interests, and opinions</a:t>
            </a:r>
            <a:r>
              <a:rPr lang="en-US" dirty="0"/>
              <a:t>. </a:t>
            </a:r>
          </a:p>
          <a:p>
            <a:pPr lvl="1"/>
            <a:r>
              <a:rPr lang="en-US" dirty="0"/>
              <a:t>Vary widely by culture due to influence by divergent factors such as religious training, customs, language, and even the popularity of local sports</a:t>
            </a:r>
          </a:p>
          <a:p>
            <a:r>
              <a:rPr lang="en-US" dirty="0"/>
              <a:t>Psychographics are influenced by cultural differences.</a:t>
            </a:r>
          </a:p>
          <a:p>
            <a:pPr lvl="1"/>
            <a:r>
              <a:rPr lang="en-US" dirty="0"/>
              <a:t>Cultures with individualistic tendencies offer opportunities to market personalized products and items that make a person stand out from the crowd. </a:t>
            </a:r>
          </a:p>
          <a:p>
            <a:r>
              <a:rPr lang="en-US" dirty="0"/>
              <a:t>Example: </a:t>
            </a:r>
          </a:p>
          <a:p>
            <a:pPr lvl="1"/>
            <a:r>
              <a:rPr lang="en-GB" dirty="0">
                <a:hlinkClick r:id="rId2"/>
              </a:rPr>
              <a:t>Red Bull</a:t>
            </a:r>
            <a:r>
              <a:rPr lang="en-GB" dirty="0"/>
              <a:t> targets adrenaline junkies and extreme sports</a:t>
            </a:r>
          </a:p>
          <a:p>
            <a:pPr lvl="1"/>
            <a:r>
              <a:rPr lang="en-US" dirty="0"/>
              <a:t>Apple targets people who value innovation</a:t>
            </a:r>
          </a:p>
        </p:txBody>
      </p:sp>
      <p:sp>
        <p:nvSpPr>
          <p:cNvPr id="8" name="Slide Number Placeholder 7"/>
          <p:cNvSpPr>
            <a:spLocks noGrp="1"/>
          </p:cNvSpPr>
          <p:nvPr>
            <p:ph type="sldNum" sz="quarter" idx="12"/>
          </p:nvPr>
        </p:nvSpPr>
        <p:spPr/>
        <p:txBody>
          <a:bodyPr/>
          <a:lstStyle/>
          <a:p>
            <a:fld id="{F5F945D1-4B28-4E44-8D9D-5EFE83953328}" type="slidenum">
              <a:rPr lang="en-US" smtClean="0"/>
              <a:pPr/>
              <a:t>16</a:t>
            </a:fld>
            <a:endParaRPr lang="en-US"/>
          </a:p>
        </p:txBody>
      </p:sp>
    </p:spTree>
    <p:extLst>
      <p:ext uri="{BB962C8B-B14F-4D97-AF65-F5344CB8AC3E}">
        <p14:creationId xmlns:p14="http://schemas.microsoft.com/office/powerpoint/2010/main" val="273528482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04800"/>
            <a:ext cx="7886700" cy="1325563"/>
          </a:xfrm>
        </p:spPr>
        <p:txBody>
          <a:bodyPr/>
          <a:lstStyle/>
          <a:p>
            <a:pPr algn="ctr"/>
            <a:r>
              <a:rPr lang="en-US" b="1" dirty="0">
                <a:highlight>
                  <a:srgbClr val="FFFF00"/>
                </a:highlight>
              </a:rPr>
              <a:t>Geographic Area</a:t>
            </a:r>
          </a:p>
        </p:txBody>
      </p:sp>
      <p:sp>
        <p:nvSpPr>
          <p:cNvPr id="3" name="Content Placeholder 2"/>
          <p:cNvSpPr>
            <a:spLocks noGrp="1"/>
          </p:cNvSpPr>
          <p:nvPr>
            <p:ph idx="1"/>
          </p:nvPr>
        </p:nvSpPr>
        <p:spPr>
          <a:xfrm>
            <a:off x="628650" y="1630363"/>
            <a:ext cx="7886700" cy="4152952"/>
          </a:xfrm>
        </p:spPr>
        <p:txBody>
          <a:bodyPr/>
          <a:lstStyle/>
          <a:p>
            <a:r>
              <a:rPr lang="en-US" dirty="0"/>
              <a:t>Marketing appeals can be made to people in a geographic area or region. </a:t>
            </a:r>
          </a:p>
          <a:p>
            <a:r>
              <a:rPr lang="en-US" dirty="0"/>
              <a:t>Many times differences exist in purchasing patterns in rural versus urban areas, creating unique target markets. </a:t>
            </a:r>
          </a:p>
          <a:p>
            <a:r>
              <a:rPr lang="en-US" dirty="0"/>
              <a:t>Germany can be divided into several distinct regions:</a:t>
            </a:r>
          </a:p>
          <a:p>
            <a:pPr lvl="1"/>
            <a:r>
              <a:rPr lang="en-US" dirty="0"/>
              <a:t>Bavaria, the Black Forest, Germany’s East, the North and Baltic Sea area, the Rhine Valley, and </a:t>
            </a:r>
            <a:r>
              <a:rPr lang="en-US" dirty="0" err="1"/>
              <a:t>Ruhrpott</a:t>
            </a:r>
            <a:endParaRPr lang="en-US" dirty="0"/>
          </a:p>
          <a:p>
            <a:r>
              <a:rPr lang="en-US" dirty="0"/>
              <a:t>Example: Zara collection in December is different in the northern part of the world (winter) and the southern part (summer).</a:t>
            </a:r>
          </a:p>
        </p:txBody>
      </p:sp>
      <p:sp>
        <p:nvSpPr>
          <p:cNvPr id="8" name="Slide Number Placeholder 7"/>
          <p:cNvSpPr>
            <a:spLocks noGrp="1"/>
          </p:cNvSpPr>
          <p:nvPr>
            <p:ph type="sldNum" sz="quarter" idx="12"/>
          </p:nvPr>
        </p:nvSpPr>
        <p:spPr/>
        <p:txBody>
          <a:bodyPr/>
          <a:lstStyle/>
          <a:p>
            <a:fld id="{F5F945D1-4B28-4E44-8D9D-5EFE83953328}" type="slidenum">
              <a:rPr lang="en-US" smtClean="0"/>
              <a:pPr/>
              <a:t>17</a:t>
            </a:fld>
            <a:endParaRPr lang="en-US"/>
          </a:p>
        </p:txBody>
      </p:sp>
    </p:spTree>
    <p:extLst>
      <p:ext uri="{BB962C8B-B14F-4D97-AF65-F5344CB8AC3E}">
        <p14:creationId xmlns:p14="http://schemas.microsoft.com/office/powerpoint/2010/main" val="38141928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52713" y="136524"/>
            <a:ext cx="7886700" cy="1325563"/>
          </a:xfrm>
        </p:spPr>
        <p:txBody>
          <a:bodyPr/>
          <a:lstStyle/>
          <a:p>
            <a:pPr algn="ctr"/>
            <a:r>
              <a:rPr lang="en-US" b="1" dirty="0">
                <a:highlight>
                  <a:srgbClr val="FFFF00"/>
                </a:highlight>
              </a:rPr>
              <a:t>Geodemographic Segmentation</a:t>
            </a:r>
          </a:p>
        </p:txBody>
      </p:sp>
      <p:sp>
        <p:nvSpPr>
          <p:cNvPr id="3" name="Content Placeholder 2"/>
          <p:cNvSpPr>
            <a:spLocks noGrp="1"/>
          </p:cNvSpPr>
          <p:nvPr>
            <p:ph idx="1"/>
          </p:nvPr>
        </p:nvSpPr>
        <p:spPr>
          <a:xfrm>
            <a:off x="628650" y="1352524"/>
            <a:ext cx="7886700" cy="4152952"/>
          </a:xfrm>
        </p:spPr>
        <p:txBody>
          <a:bodyPr>
            <a:normAutofit lnSpcReduction="10000"/>
          </a:bodyPr>
          <a:lstStyle/>
          <a:p>
            <a:r>
              <a:rPr lang="en-US" dirty="0"/>
              <a:t>A hybrid form of geographic segmentation allows companies to enrich geographic approaches to segmentation by adding demographic and psychographic information. </a:t>
            </a:r>
          </a:p>
          <a:p>
            <a:r>
              <a:rPr lang="en-US" dirty="0" err="1"/>
              <a:t>Geodemographic</a:t>
            </a:r>
            <a:r>
              <a:rPr lang="en-US" dirty="0"/>
              <a:t> segmentation may also be useful when various regions feature differences.</a:t>
            </a:r>
          </a:p>
          <a:p>
            <a:r>
              <a:rPr lang="en-US" dirty="0"/>
              <a:t>Several companies focus specifically on geographic and </a:t>
            </a:r>
            <a:r>
              <a:rPr lang="en-US" dirty="0" err="1"/>
              <a:t>geodemographic</a:t>
            </a:r>
            <a:r>
              <a:rPr lang="en-US" dirty="0"/>
              <a:t> research. </a:t>
            </a:r>
          </a:p>
          <a:p>
            <a:pPr lvl="1"/>
            <a:r>
              <a:rPr lang="en-US" dirty="0"/>
              <a:t>ESRI provides executives with cutting-edge technologies for utilizing data from around the world.</a:t>
            </a:r>
          </a:p>
          <a:p>
            <a:pPr lvl="1"/>
            <a:r>
              <a:rPr lang="en-US" dirty="0"/>
              <a:t>ACORN (acorn.caci.co.uk) </a:t>
            </a:r>
            <a:r>
              <a:rPr lang="en-GB" dirty="0"/>
              <a:t>analyses data from hundreds of different sources and segments UK postcodes by common characteristics</a:t>
            </a:r>
            <a:endParaRPr lang="en-US" dirty="0"/>
          </a:p>
        </p:txBody>
      </p:sp>
      <p:sp>
        <p:nvSpPr>
          <p:cNvPr id="8" name="Slide Number Placeholder 7"/>
          <p:cNvSpPr>
            <a:spLocks noGrp="1"/>
          </p:cNvSpPr>
          <p:nvPr>
            <p:ph type="sldNum" sz="quarter" idx="12"/>
          </p:nvPr>
        </p:nvSpPr>
        <p:spPr/>
        <p:txBody>
          <a:bodyPr/>
          <a:lstStyle/>
          <a:p>
            <a:fld id="{F5F945D1-4B28-4E44-8D9D-5EFE83953328}" type="slidenum">
              <a:rPr lang="en-US" smtClean="0"/>
              <a:pPr/>
              <a:t>18</a:t>
            </a:fld>
            <a:endParaRPr lang="en-US"/>
          </a:p>
        </p:txBody>
      </p:sp>
    </p:spTree>
    <p:extLst>
      <p:ext uri="{BB962C8B-B14F-4D97-AF65-F5344CB8AC3E}">
        <p14:creationId xmlns:p14="http://schemas.microsoft.com/office/powerpoint/2010/main" val="404288243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64745" y="136524"/>
            <a:ext cx="7886700" cy="1325563"/>
          </a:xfrm>
        </p:spPr>
        <p:txBody>
          <a:bodyPr/>
          <a:lstStyle/>
          <a:p>
            <a:pPr algn="ctr"/>
            <a:r>
              <a:rPr lang="en-US" b="1" dirty="0">
                <a:highlight>
                  <a:srgbClr val="FFFF00"/>
                </a:highlight>
              </a:rPr>
              <a:t>Benefit Segmentation</a:t>
            </a:r>
          </a:p>
        </p:txBody>
      </p:sp>
      <p:sp>
        <p:nvSpPr>
          <p:cNvPr id="3" name="Content Placeholder 2"/>
          <p:cNvSpPr>
            <a:spLocks noGrp="1"/>
          </p:cNvSpPr>
          <p:nvPr>
            <p:ph idx="1"/>
          </p:nvPr>
        </p:nvSpPr>
        <p:spPr>
          <a:xfrm>
            <a:off x="664745" y="1352524"/>
            <a:ext cx="7886700" cy="4152952"/>
          </a:xfrm>
        </p:spPr>
        <p:txBody>
          <a:bodyPr/>
          <a:lstStyle/>
          <a:p>
            <a:r>
              <a:rPr lang="en-US" dirty="0"/>
              <a:t>Focuses on the advantages consumers receive from a product rather than the characteristics of consumers themselves.</a:t>
            </a:r>
          </a:p>
          <a:p>
            <a:r>
              <a:rPr lang="en-US" dirty="0"/>
              <a:t>A given product may feature one benefit in a given country and a separate benefit in another.</a:t>
            </a:r>
          </a:p>
          <a:p>
            <a:r>
              <a:rPr lang="en-US" dirty="0"/>
              <a:t>Example: </a:t>
            </a:r>
          </a:p>
          <a:p>
            <a:pPr lvl="1"/>
            <a:r>
              <a:rPr lang="en-US" dirty="0"/>
              <a:t>Toothpaste: whitening seekers, sensitive teeth, gum disease</a:t>
            </a:r>
          </a:p>
          <a:p>
            <a:pPr lvl="1"/>
            <a:r>
              <a:rPr lang="en-US" dirty="0"/>
              <a:t>Coffee: Low sugar, all-natural diet coke</a:t>
            </a:r>
          </a:p>
        </p:txBody>
      </p:sp>
      <p:sp>
        <p:nvSpPr>
          <p:cNvPr id="8" name="Slide Number Placeholder 7"/>
          <p:cNvSpPr>
            <a:spLocks noGrp="1"/>
          </p:cNvSpPr>
          <p:nvPr>
            <p:ph type="sldNum" sz="quarter" idx="12"/>
          </p:nvPr>
        </p:nvSpPr>
        <p:spPr/>
        <p:txBody>
          <a:bodyPr/>
          <a:lstStyle/>
          <a:p>
            <a:fld id="{F5F945D1-4B28-4E44-8D9D-5EFE83953328}" type="slidenum">
              <a:rPr lang="en-US" smtClean="0"/>
              <a:pPr/>
              <a:t>19</a:t>
            </a:fld>
            <a:endParaRPr lang="en-US"/>
          </a:p>
        </p:txBody>
      </p:sp>
    </p:spTree>
    <p:extLst>
      <p:ext uri="{BB962C8B-B14F-4D97-AF65-F5344CB8AC3E}">
        <p14:creationId xmlns:p14="http://schemas.microsoft.com/office/powerpoint/2010/main" val="257174082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6EF7650F-176D-4841-62A6-D33EA2B717F0}"/>
              </a:ext>
            </a:extLst>
          </p:cNvPr>
          <p:cNvPicPr>
            <a:picLocks noChangeAspect="1"/>
          </p:cNvPicPr>
          <p:nvPr/>
        </p:nvPicPr>
        <p:blipFill>
          <a:blip r:embed="rId2"/>
          <a:stretch>
            <a:fillRect/>
          </a:stretch>
        </p:blipFill>
        <p:spPr>
          <a:xfrm>
            <a:off x="838200" y="914400"/>
            <a:ext cx="7553548" cy="4495800"/>
          </a:xfrm>
          <a:prstGeom prst="rect">
            <a:avLst/>
          </a:prstGeom>
        </p:spPr>
      </p:pic>
      <p:sp>
        <p:nvSpPr>
          <p:cNvPr id="4" name="Title 1">
            <a:extLst>
              <a:ext uri="{FF2B5EF4-FFF2-40B4-BE49-F238E27FC236}">
                <a16:creationId xmlns:a16="http://schemas.microsoft.com/office/drawing/2014/main" id="{12FBC1DC-79B8-002C-3EA9-EFFE0AA8A98C}"/>
              </a:ext>
            </a:extLst>
          </p:cNvPr>
          <p:cNvSpPr txBox="1">
            <a:spLocks/>
          </p:cNvSpPr>
          <p:nvPr/>
        </p:nvSpPr>
        <p:spPr>
          <a:xfrm>
            <a:off x="664745" y="136524"/>
            <a:ext cx="7886700" cy="1325563"/>
          </a:xfrm>
          <a:prstGeom prst="rect">
            <a:avLst/>
          </a:prstGeom>
        </p:spPr>
        <p:txBody>
          <a:bodyPr/>
          <a:lstStyle>
            <a:lvl1pPr algn="l" defTabSz="914400" rtl="0" eaLnBrk="1" latinLnBrk="0" hangingPunct="1">
              <a:lnSpc>
                <a:spcPct val="90000"/>
              </a:lnSpc>
              <a:spcBef>
                <a:spcPct val="0"/>
              </a:spcBef>
              <a:buNone/>
              <a:defRPr sz="3600" kern="1200">
                <a:solidFill>
                  <a:schemeClr val="tx1"/>
                </a:solidFill>
                <a:latin typeface="+mj-lt"/>
                <a:ea typeface="+mj-ea"/>
                <a:cs typeface="+mj-cs"/>
              </a:defRPr>
            </a:lvl1pPr>
          </a:lstStyle>
          <a:p>
            <a:pPr algn="ctr"/>
            <a:r>
              <a:rPr lang="en-US" b="1" dirty="0">
                <a:highlight>
                  <a:srgbClr val="FFFF00"/>
                </a:highlight>
              </a:rPr>
              <a:t>Benefit Segmentation</a:t>
            </a:r>
          </a:p>
        </p:txBody>
      </p:sp>
    </p:spTree>
    <p:extLst>
      <p:ext uri="{BB962C8B-B14F-4D97-AF65-F5344CB8AC3E}">
        <p14:creationId xmlns:p14="http://schemas.microsoft.com/office/powerpoint/2010/main" val="39382840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E327E0-CDA3-4749-53C8-5E535270FEDF}"/>
              </a:ext>
            </a:extLst>
          </p:cNvPr>
          <p:cNvSpPr txBox="1">
            <a:spLocks/>
          </p:cNvSpPr>
          <p:nvPr/>
        </p:nvSpPr>
        <p:spPr>
          <a:xfrm>
            <a:off x="441960" y="457200"/>
            <a:ext cx="7886700" cy="981076"/>
          </a:xfrm>
          <a:prstGeom prst="rect">
            <a:avLst/>
          </a:prstGeom>
        </p:spPr>
        <p:txBody>
          <a:bodyPr/>
          <a:lstStyle>
            <a:lvl1pPr algn="l" defTabSz="914400" rtl="0" eaLnBrk="1" latinLnBrk="0" hangingPunct="1">
              <a:lnSpc>
                <a:spcPct val="90000"/>
              </a:lnSpc>
              <a:spcBef>
                <a:spcPct val="0"/>
              </a:spcBef>
              <a:buNone/>
              <a:defRPr sz="3600" kern="1200">
                <a:solidFill>
                  <a:schemeClr val="tx1"/>
                </a:solidFill>
                <a:latin typeface="+mj-lt"/>
                <a:ea typeface="+mj-ea"/>
                <a:cs typeface="+mj-cs"/>
              </a:defRPr>
            </a:lvl1pPr>
          </a:lstStyle>
          <a:p>
            <a:pPr algn="ctr"/>
            <a:r>
              <a:rPr lang="en-US" b="1" dirty="0">
                <a:highlight>
                  <a:srgbClr val="FFFF00"/>
                </a:highlight>
              </a:rPr>
              <a:t>Targeting</a:t>
            </a:r>
          </a:p>
        </p:txBody>
      </p:sp>
      <p:sp>
        <p:nvSpPr>
          <p:cNvPr id="4" name="TextBox 3">
            <a:extLst>
              <a:ext uri="{FF2B5EF4-FFF2-40B4-BE49-F238E27FC236}">
                <a16:creationId xmlns:a16="http://schemas.microsoft.com/office/drawing/2014/main" id="{5DD76008-A853-7C47-8999-B61A37C16FB9}"/>
              </a:ext>
            </a:extLst>
          </p:cNvPr>
          <p:cNvSpPr txBox="1"/>
          <p:nvPr/>
        </p:nvSpPr>
        <p:spPr>
          <a:xfrm>
            <a:off x="784860" y="1438276"/>
            <a:ext cx="7543800" cy="1384995"/>
          </a:xfrm>
          <a:prstGeom prst="rect">
            <a:avLst/>
          </a:prstGeom>
          <a:noFill/>
        </p:spPr>
        <p:txBody>
          <a:bodyPr wrap="square">
            <a:spAutoFit/>
          </a:bodyPr>
          <a:lstStyle/>
          <a:p>
            <a:r>
              <a:rPr lang="en-GB" sz="2800" dirty="0"/>
              <a:t>The strategic process of identifying and focusing your resources on specific audience segments that are most likely to convert</a:t>
            </a:r>
          </a:p>
        </p:txBody>
      </p:sp>
      <p:sp>
        <p:nvSpPr>
          <p:cNvPr id="5" name="TextBox 4">
            <a:extLst>
              <a:ext uri="{FF2B5EF4-FFF2-40B4-BE49-F238E27FC236}">
                <a16:creationId xmlns:a16="http://schemas.microsoft.com/office/drawing/2014/main" id="{DD9C141E-E7A0-71D4-C39C-71653394051F}"/>
              </a:ext>
            </a:extLst>
          </p:cNvPr>
          <p:cNvSpPr txBox="1"/>
          <p:nvPr/>
        </p:nvSpPr>
        <p:spPr>
          <a:xfrm>
            <a:off x="3733800" y="3075057"/>
            <a:ext cx="4038600" cy="707886"/>
          </a:xfrm>
          <a:prstGeom prst="rect">
            <a:avLst/>
          </a:prstGeom>
          <a:noFill/>
        </p:spPr>
        <p:txBody>
          <a:bodyPr wrap="square">
            <a:spAutoFit/>
          </a:bodyPr>
          <a:lstStyle/>
          <a:p>
            <a:r>
              <a:rPr lang="en-GB" sz="4000" b="1" dirty="0"/>
              <a:t>Why Targeting?</a:t>
            </a:r>
          </a:p>
        </p:txBody>
      </p:sp>
      <p:sp>
        <p:nvSpPr>
          <p:cNvPr id="6" name="TextBox 5">
            <a:extLst>
              <a:ext uri="{FF2B5EF4-FFF2-40B4-BE49-F238E27FC236}">
                <a16:creationId xmlns:a16="http://schemas.microsoft.com/office/drawing/2014/main" id="{EA32CA04-623B-CCC2-6BE4-7E34ABC2D886}"/>
              </a:ext>
            </a:extLst>
          </p:cNvPr>
          <p:cNvSpPr txBox="1"/>
          <p:nvPr/>
        </p:nvSpPr>
        <p:spPr>
          <a:xfrm>
            <a:off x="685800" y="4025205"/>
            <a:ext cx="7543800" cy="461665"/>
          </a:xfrm>
          <a:prstGeom prst="rect">
            <a:avLst/>
          </a:prstGeom>
          <a:noFill/>
        </p:spPr>
        <p:txBody>
          <a:bodyPr wrap="square">
            <a:spAutoFit/>
          </a:bodyPr>
          <a:lstStyle/>
          <a:p>
            <a:r>
              <a:rPr lang="en-GB" sz="2400" dirty="0">
                <a:highlight>
                  <a:srgbClr val="FFFF00"/>
                </a:highlight>
              </a:rPr>
              <a:t>Because it’s impossible to make everyone happy</a:t>
            </a:r>
          </a:p>
        </p:txBody>
      </p:sp>
    </p:spTree>
    <p:extLst>
      <p:ext uri="{BB962C8B-B14F-4D97-AF65-F5344CB8AC3E}">
        <p14:creationId xmlns:p14="http://schemas.microsoft.com/office/powerpoint/2010/main" val="213506062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161924"/>
            <a:ext cx="7886700" cy="1325563"/>
          </a:xfrm>
        </p:spPr>
        <p:txBody>
          <a:bodyPr/>
          <a:lstStyle/>
          <a:p>
            <a:pPr algn="ctr"/>
            <a:r>
              <a:rPr lang="en-US" b="1" dirty="0">
                <a:highlight>
                  <a:srgbClr val="FFFF00"/>
                </a:highlight>
              </a:rPr>
              <a:t>How to target:</a:t>
            </a:r>
            <a:br>
              <a:rPr lang="en-US" b="1" dirty="0">
                <a:highlight>
                  <a:srgbClr val="FFFF00"/>
                </a:highlight>
              </a:rPr>
            </a:br>
            <a:r>
              <a:rPr lang="en-US" sz="2800" b="1" dirty="0">
                <a:highlight>
                  <a:srgbClr val="FFFF00"/>
                </a:highlight>
              </a:rPr>
              <a:t>1. Assessing Market Potential</a:t>
            </a:r>
          </a:p>
        </p:txBody>
      </p:sp>
      <p:sp>
        <p:nvSpPr>
          <p:cNvPr id="3" name="Content Placeholder 2"/>
          <p:cNvSpPr>
            <a:spLocks noGrp="1"/>
          </p:cNvSpPr>
          <p:nvPr>
            <p:ph idx="1"/>
          </p:nvPr>
        </p:nvSpPr>
        <p:spPr>
          <a:xfrm>
            <a:off x="457200" y="1487487"/>
            <a:ext cx="8049683" cy="4152952"/>
          </a:xfrm>
        </p:spPr>
        <p:txBody>
          <a:bodyPr/>
          <a:lstStyle/>
          <a:p>
            <a:pPr marL="0" indent="0">
              <a:buNone/>
            </a:pPr>
            <a:r>
              <a:rPr lang="en-GB" dirty="0"/>
              <a:t>Marketers assess the potential of each segment to determine which ones are most viable and align with the company's goals. </a:t>
            </a:r>
            <a:endParaRPr lang="en-US" dirty="0"/>
          </a:p>
          <a:p>
            <a:r>
              <a:rPr lang="en-US" b="1" dirty="0"/>
              <a:t>Measurability</a:t>
            </a:r>
            <a:r>
              <a:rPr lang="en-US" dirty="0"/>
              <a:t>: Can the segment be quantified and identified?</a:t>
            </a:r>
          </a:p>
          <a:p>
            <a:r>
              <a:rPr lang="en-US" b="1" dirty="0"/>
              <a:t>Accessibility</a:t>
            </a:r>
            <a:r>
              <a:rPr lang="en-US" dirty="0"/>
              <a:t>: Can the segment be reached?</a:t>
            </a:r>
          </a:p>
          <a:p>
            <a:r>
              <a:rPr lang="en-US" b="1" dirty="0"/>
              <a:t>Profitability:</a:t>
            </a:r>
            <a:r>
              <a:rPr lang="en-US" dirty="0"/>
              <a:t> Is the segment large enough to generate profits?</a:t>
            </a:r>
          </a:p>
          <a:p>
            <a:r>
              <a:rPr lang="en-US" b="1" dirty="0" err="1"/>
              <a:t>Actionability</a:t>
            </a:r>
            <a:r>
              <a:rPr lang="en-US" b="1" dirty="0"/>
              <a:t>: </a:t>
            </a:r>
            <a:r>
              <a:rPr lang="en-US" dirty="0"/>
              <a:t>Can a marketing program be designed to stimulate interest and behavioral responses (purchases)?</a:t>
            </a:r>
          </a:p>
        </p:txBody>
      </p:sp>
      <p:sp>
        <p:nvSpPr>
          <p:cNvPr id="8" name="Slide Number Placeholder 7"/>
          <p:cNvSpPr>
            <a:spLocks noGrp="1"/>
          </p:cNvSpPr>
          <p:nvPr>
            <p:ph type="sldNum" sz="quarter" idx="12"/>
          </p:nvPr>
        </p:nvSpPr>
        <p:spPr/>
        <p:txBody>
          <a:bodyPr/>
          <a:lstStyle/>
          <a:p>
            <a:fld id="{F5F945D1-4B28-4E44-8D9D-5EFE83953328}" type="slidenum">
              <a:rPr lang="en-US" smtClean="0"/>
              <a:pPr/>
              <a:t>22</a:t>
            </a:fld>
            <a:endParaRPr lang="en-US"/>
          </a:p>
        </p:txBody>
      </p:sp>
    </p:spTree>
    <p:extLst>
      <p:ext uri="{BB962C8B-B14F-4D97-AF65-F5344CB8AC3E}">
        <p14:creationId xmlns:p14="http://schemas.microsoft.com/office/powerpoint/2010/main" val="267514620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8218D5-D370-7E4E-44CF-EE756393902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D83663A-E192-2D2B-23F9-C8E2ACAD1E61}"/>
              </a:ext>
            </a:extLst>
          </p:cNvPr>
          <p:cNvSpPr>
            <a:spLocks noGrp="1"/>
          </p:cNvSpPr>
          <p:nvPr>
            <p:ph type="title"/>
          </p:nvPr>
        </p:nvSpPr>
        <p:spPr>
          <a:xfrm>
            <a:off x="628650" y="161924"/>
            <a:ext cx="7886700" cy="1325563"/>
          </a:xfrm>
        </p:spPr>
        <p:txBody>
          <a:bodyPr/>
          <a:lstStyle/>
          <a:p>
            <a:pPr algn="ctr"/>
            <a:r>
              <a:rPr lang="en-US" b="1" dirty="0">
                <a:highlight>
                  <a:srgbClr val="FFFF00"/>
                </a:highlight>
              </a:rPr>
              <a:t>How to target:</a:t>
            </a:r>
            <a:br>
              <a:rPr lang="en-US" b="1" dirty="0">
                <a:highlight>
                  <a:srgbClr val="FFFF00"/>
                </a:highlight>
              </a:rPr>
            </a:br>
            <a:r>
              <a:rPr lang="en-US" sz="2800" b="1" dirty="0">
                <a:highlight>
                  <a:srgbClr val="FFFF00"/>
                </a:highlight>
              </a:rPr>
              <a:t>2. Select the segment</a:t>
            </a:r>
          </a:p>
        </p:txBody>
      </p:sp>
      <p:sp>
        <p:nvSpPr>
          <p:cNvPr id="3" name="Content Placeholder 2">
            <a:extLst>
              <a:ext uri="{FF2B5EF4-FFF2-40B4-BE49-F238E27FC236}">
                <a16:creationId xmlns:a16="http://schemas.microsoft.com/office/drawing/2014/main" id="{E13F60E7-882C-F20C-CB4C-37EAE3B24DDF}"/>
              </a:ext>
            </a:extLst>
          </p:cNvPr>
          <p:cNvSpPr>
            <a:spLocks noGrp="1"/>
          </p:cNvSpPr>
          <p:nvPr>
            <p:ph idx="1"/>
          </p:nvPr>
        </p:nvSpPr>
        <p:spPr>
          <a:xfrm>
            <a:off x="457200" y="1487487"/>
            <a:ext cx="8049683" cy="3846513"/>
          </a:xfrm>
        </p:spPr>
        <p:txBody>
          <a:bodyPr>
            <a:normAutofit fontScale="92500" lnSpcReduction="20000"/>
          </a:bodyPr>
          <a:lstStyle/>
          <a:p>
            <a:pPr marL="0" indent="0">
              <a:buNone/>
            </a:pPr>
            <a:r>
              <a:rPr lang="en-GB" dirty="0"/>
              <a:t>The targeting decision is based on the segments most likely to </a:t>
            </a:r>
            <a:r>
              <a:rPr lang="en-GB" b="1" dirty="0"/>
              <a:t>respond positively to the marketing efforts</a:t>
            </a:r>
            <a:r>
              <a:rPr lang="en-GB" dirty="0"/>
              <a:t> and where the company can compete effectively. </a:t>
            </a:r>
          </a:p>
          <a:p>
            <a:pPr marL="0" indent="0">
              <a:buNone/>
            </a:pPr>
            <a:endParaRPr lang="en-GB" dirty="0"/>
          </a:p>
          <a:p>
            <a:pPr marL="0" indent="0">
              <a:buNone/>
            </a:pPr>
            <a:r>
              <a:rPr lang="en-GB" b="1" dirty="0"/>
              <a:t>Undifferentiated (Mass) Marketing</a:t>
            </a:r>
            <a:r>
              <a:rPr lang="en-GB" dirty="0"/>
              <a:t>: Treating the whole market as one segment and offering a single product to everyone. (e.g., Coca-Cola original).</a:t>
            </a:r>
          </a:p>
          <a:p>
            <a:pPr marL="0" indent="0">
              <a:buNone/>
            </a:pPr>
            <a:r>
              <a:rPr lang="en-GB" b="1" dirty="0"/>
              <a:t>Differentiated (Segmented) Marketing:</a:t>
            </a:r>
            <a:r>
              <a:rPr lang="en-GB" dirty="0"/>
              <a:t> Targeting multiple segments with custom products and marketing strategies tailored to each. (e.g., Coca-Cola diet, Coca-Cola Cherry).</a:t>
            </a:r>
          </a:p>
          <a:p>
            <a:pPr marL="0" indent="0">
              <a:buNone/>
            </a:pPr>
            <a:r>
              <a:rPr lang="en-GB" b="1" dirty="0"/>
              <a:t>Niche (Concentrated) Marketing</a:t>
            </a:r>
            <a:r>
              <a:rPr lang="en-GB" dirty="0"/>
              <a:t>: Focusing all efforts on a single, highly specialised market segment. (e.g., Red Bull for energy drinks).</a:t>
            </a:r>
          </a:p>
          <a:p>
            <a:pPr marL="0" indent="0">
              <a:buNone/>
            </a:pPr>
            <a:r>
              <a:rPr lang="en-GB" dirty="0"/>
              <a:t>Micromarketing: Tailoring products and marketing programs specifically to highly specific individuals or local customer locations</a:t>
            </a:r>
          </a:p>
          <a:p>
            <a:pPr marL="0" indent="0">
              <a:buNone/>
            </a:pPr>
            <a:endParaRPr lang="en-GB" dirty="0"/>
          </a:p>
          <a:p>
            <a:pPr marL="0" indent="0">
              <a:buNone/>
            </a:pPr>
            <a:endParaRPr lang="en-US" dirty="0"/>
          </a:p>
        </p:txBody>
      </p:sp>
      <p:sp>
        <p:nvSpPr>
          <p:cNvPr id="8" name="Slide Number Placeholder 7">
            <a:extLst>
              <a:ext uri="{FF2B5EF4-FFF2-40B4-BE49-F238E27FC236}">
                <a16:creationId xmlns:a16="http://schemas.microsoft.com/office/drawing/2014/main" id="{AE59A0B4-4C22-A9D6-7432-CD4E5BE613C9}"/>
              </a:ext>
            </a:extLst>
          </p:cNvPr>
          <p:cNvSpPr>
            <a:spLocks noGrp="1"/>
          </p:cNvSpPr>
          <p:nvPr>
            <p:ph type="sldNum" sz="quarter" idx="12"/>
          </p:nvPr>
        </p:nvSpPr>
        <p:spPr/>
        <p:txBody>
          <a:bodyPr/>
          <a:lstStyle/>
          <a:p>
            <a:fld id="{F5F945D1-4B28-4E44-8D9D-5EFE83953328}" type="slidenum">
              <a:rPr lang="en-US" smtClean="0"/>
              <a:pPr/>
              <a:t>23</a:t>
            </a:fld>
            <a:endParaRPr lang="en-US"/>
          </a:p>
        </p:txBody>
      </p:sp>
    </p:spTree>
    <p:extLst>
      <p:ext uri="{BB962C8B-B14F-4D97-AF65-F5344CB8AC3E}">
        <p14:creationId xmlns:p14="http://schemas.microsoft.com/office/powerpoint/2010/main" val="282391249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FA5D35-0006-8A89-F6C6-96908169750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2FC27B4-4803-1168-511B-FA7D6149785E}"/>
              </a:ext>
            </a:extLst>
          </p:cNvPr>
          <p:cNvSpPr txBox="1">
            <a:spLocks/>
          </p:cNvSpPr>
          <p:nvPr/>
        </p:nvSpPr>
        <p:spPr>
          <a:xfrm>
            <a:off x="609600" y="311785"/>
            <a:ext cx="7772400" cy="914400"/>
          </a:xfrm>
          <a:prstGeom prst="rect">
            <a:avLst/>
          </a:prstGeom>
        </p:spPr>
        <p:txBody>
          <a:bodyPr vert="horz" lIns="91440" tIns="45720" rIns="91440" bIns="45720" rtlCol="0" anchor="t">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200" b="1" dirty="0">
                <a:highlight>
                  <a:srgbClr val="FFFF00"/>
                </a:highlight>
              </a:rPr>
              <a:t>Group Activity </a:t>
            </a:r>
            <a:r>
              <a:rPr lang="en-US" sz="1600" dirty="0"/>
              <a:t>– </a:t>
            </a:r>
            <a:r>
              <a:rPr lang="en-US" sz="2400" dirty="0"/>
              <a:t>30 Minutes</a:t>
            </a:r>
            <a:r>
              <a:rPr lang="en-US" sz="2400" dirty="0">
                <a:highlight>
                  <a:srgbClr val="FFFF00"/>
                </a:highlight>
              </a:rPr>
              <a:t> </a:t>
            </a:r>
            <a:endParaRPr lang="en-US" sz="3600" b="1" dirty="0"/>
          </a:p>
        </p:txBody>
      </p:sp>
      <p:sp>
        <p:nvSpPr>
          <p:cNvPr id="6" name="Content Placeholder 2">
            <a:extLst>
              <a:ext uri="{FF2B5EF4-FFF2-40B4-BE49-F238E27FC236}">
                <a16:creationId xmlns:a16="http://schemas.microsoft.com/office/drawing/2014/main" id="{AAB5B757-EE2C-8FD3-BE48-28E4997B95F0}"/>
              </a:ext>
            </a:extLst>
          </p:cNvPr>
          <p:cNvSpPr txBox="1">
            <a:spLocks/>
          </p:cNvSpPr>
          <p:nvPr/>
        </p:nvSpPr>
        <p:spPr>
          <a:xfrm>
            <a:off x="552450" y="1066800"/>
            <a:ext cx="8134350" cy="4419600"/>
          </a:xfrm>
          <a:prstGeom prst="rect">
            <a:avLst/>
          </a:prstGeom>
        </p:spPr>
        <p:txBody>
          <a:bodyPr/>
          <a:lstStyle>
            <a:lvl1pPr marL="228600" indent="-228600"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1pPr>
            <a:lvl2pPr marL="515938" indent="-287338"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2pPr>
            <a:lvl3pPr marL="855663" indent="-279400" algn="l" defTabSz="914400" rtl="0" eaLnBrk="1" latinLnBrk="0" hangingPunct="1">
              <a:lnSpc>
                <a:spcPct val="100000"/>
              </a:lnSpc>
              <a:spcBef>
                <a:spcPts val="500"/>
              </a:spcBef>
              <a:buFont typeface="Courier New" panose="02070309020205020404" pitchFamily="49" charset="0"/>
              <a:buChar char="o"/>
              <a:defRPr sz="2200" kern="1200">
                <a:solidFill>
                  <a:schemeClr val="tx1"/>
                </a:solidFill>
                <a:latin typeface="+mn-lt"/>
                <a:ea typeface="+mn-ea"/>
                <a:cs typeface="+mn-cs"/>
              </a:defRPr>
            </a:lvl3pPr>
            <a:lvl4pPr marL="1143000" indent="-287338"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4pPr>
            <a:lvl5pPr marL="1490663" indent="-347663"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t>Choose two countries. Using the internet, collect as much information as you believe is needed to identify the potential market segments based on age, income, and product usage for the following product</a:t>
            </a:r>
          </a:p>
          <a:p>
            <a:pPr lvl="2"/>
            <a:r>
              <a:rPr lang="en-US" sz="2400" dirty="0"/>
              <a:t> </a:t>
            </a:r>
            <a:r>
              <a:rPr lang="en-US" sz="2400" b="1" dirty="0"/>
              <a:t>Bottled water</a:t>
            </a:r>
          </a:p>
          <a:p>
            <a:pPr marL="576263" lvl="2" indent="0">
              <a:buNone/>
            </a:pPr>
            <a:endParaRPr lang="en-US" sz="2400" b="1" dirty="0"/>
          </a:p>
          <a:p>
            <a:r>
              <a:rPr lang="en-US" sz="2400" dirty="0"/>
              <a:t>Assess the market potential using four criteria in slide 22 (measurability, accessibility, profitability, actionability)</a:t>
            </a:r>
          </a:p>
          <a:p>
            <a:pPr marL="0" indent="0">
              <a:buNone/>
            </a:pPr>
            <a:endParaRPr lang="en-US" sz="2400" dirty="0"/>
          </a:p>
          <a:p>
            <a:r>
              <a:rPr lang="en-US" sz="2400" dirty="0"/>
              <a:t>What is your suggestion?</a:t>
            </a:r>
          </a:p>
        </p:txBody>
      </p:sp>
    </p:spTree>
    <p:extLst>
      <p:ext uri="{BB962C8B-B14F-4D97-AF65-F5344CB8AC3E}">
        <p14:creationId xmlns:p14="http://schemas.microsoft.com/office/powerpoint/2010/main" val="138994809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CDA7C0-A2D3-952B-F99C-F6176B89A180}"/>
            </a:ext>
          </a:extLst>
        </p:cNvPr>
        <p:cNvGrpSpPr/>
        <p:nvPr/>
      </p:nvGrpSpPr>
      <p:grpSpPr>
        <a:xfrm>
          <a:off x="0" y="0"/>
          <a:ext cx="0" cy="0"/>
          <a:chOff x="0" y="0"/>
          <a:chExt cx="0" cy="0"/>
        </a:xfrm>
      </p:grpSpPr>
      <p:sp>
        <p:nvSpPr>
          <p:cNvPr id="2" name="Content Placeholder 2">
            <a:extLst>
              <a:ext uri="{FF2B5EF4-FFF2-40B4-BE49-F238E27FC236}">
                <a16:creationId xmlns:a16="http://schemas.microsoft.com/office/drawing/2014/main" id="{833F5E00-88EF-5688-9B29-72441A965567}"/>
              </a:ext>
            </a:extLst>
          </p:cNvPr>
          <p:cNvSpPr txBox="1">
            <a:spLocks/>
          </p:cNvSpPr>
          <p:nvPr/>
        </p:nvSpPr>
        <p:spPr>
          <a:xfrm>
            <a:off x="628650" y="1981200"/>
            <a:ext cx="7886700" cy="1905000"/>
          </a:xfrm>
          <a:prstGeom prst="rect">
            <a:avLst/>
          </a:prstGeom>
        </p:spPr>
        <p:txBody>
          <a:bodyPr vert="horz" lIns="91440" tIns="45720" rIns="91440" bIns="45720" rtlCol="0">
            <a:normAutofit/>
          </a:bodyPr>
          <a:lstStyle>
            <a:lvl1pPr marL="228600" indent="-228600"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1pPr>
            <a:lvl2pPr marL="515938" indent="-287338"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2pPr>
            <a:lvl3pPr marL="855663" indent="-279400" algn="l" defTabSz="914400" rtl="0" eaLnBrk="1" latinLnBrk="0" hangingPunct="1">
              <a:lnSpc>
                <a:spcPct val="100000"/>
              </a:lnSpc>
              <a:spcBef>
                <a:spcPts val="500"/>
              </a:spcBef>
              <a:buFont typeface="Courier New" panose="02070309020205020404" pitchFamily="49" charset="0"/>
              <a:buChar char="o"/>
              <a:defRPr sz="2200" kern="1200">
                <a:solidFill>
                  <a:schemeClr val="tx1"/>
                </a:solidFill>
                <a:latin typeface="+mn-lt"/>
                <a:ea typeface="+mn-ea"/>
                <a:cs typeface="+mn-cs"/>
              </a:defRPr>
            </a:lvl3pPr>
            <a:lvl4pPr marL="1143000" indent="-287338"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4pPr>
            <a:lvl5pPr marL="1490663" indent="-347663"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6000" b="1" dirty="0">
                <a:highlight>
                  <a:srgbClr val="FFFF00"/>
                </a:highlight>
              </a:rPr>
              <a:t>BREAK</a:t>
            </a:r>
            <a:endParaRPr lang="en-US" sz="6000" dirty="0">
              <a:highlight>
                <a:srgbClr val="FFFF00"/>
              </a:highlight>
            </a:endParaRPr>
          </a:p>
        </p:txBody>
      </p:sp>
    </p:spTree>
    <p:extLst>
      <p:ext uri="{BB962C8B-B14F-4D97-AF65-F5344CB8AC3E}">
        <p14:creationId xmlns:p14="http://schemas.microsoft.com/office/powerpoint/2010/main" val="73509147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Learning Objective 3</a:t>
            </a:r>
          </a:p>
        </p:txBody>
      </p:sp>
      <p:sp>
        <p:nvSpPr>
          <p:cNvPr id="3" name="Content Placeholder 2"/>
          <p:cNvSpPr>
            <a:spLocks noGrp="1"/>
          </p:cNvSpPr>
          <p:nvPr>
            <p:ph idx="1"/>
          </p:nvPr>
        </p:nvSpPr>
        <p:spPr/>
        <p:txBody>
          <a:bodyPr/>
          <a:lstStyle/>
          <a:p>
            <a:r>
              <a:rPr lang="en-US" dirty="0"/>
              <a:t>What steps and tactics are used to establish positioning in international markets?</a:t>
            </a:r>
          </a:p>
        </p:txBody>
      </p:sp>
      <p:sp>
        <p:nvSpPr>
          <p:cNvPr id="5" name="Slide Number Placeholder 4"/>
          <p:cNvSpPr>
            <a:spLocks noGrp="1"/>
          </p:cNvSpPr>
          <p:nvPr>
            <p:ph type="sldNum" sz="quarter" idx="12"/>
          </p:nvPr>
        </p:nvSpPr>
        <p:spPr/>
        <p:txBody>
          <a:bodyPr/>
          <a:lstStyle/>
          <a:p>
            <a:fld id="{9CE62F59-9C4E-4709-9842-9496C6D856C6}" type="slidenum">
              <a:rPr lang="en-US" smtClean="0"/>
              <a:pPr/>
              <a:t>26</a:t>
            </a:fld>
            <a:endParaRPr lang="en-US"/>
          </a:p>
        </p:txBody>
      </p:sp>
    </p:spTree>
    <p:extLst>
      <p:ext uri="{BB962C8B-B14F-4D97-AF65-F5344CB8AC3E}">
        <p14:creationId xmlns:p14="http://schemas.microsoft.com/office/powerpoint/2010/main" val="319259224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56724" y="228600"/>
            <a:ext cx="7886700" cy="1325563"/>
          </a:xfrm>
        </p:spPr>
        <p:txBody>
          <a:bodyPr/>
          <a:lstStyle/>
          <a:p>
            <a:pPr algn="ctr"/>
            <a:r>
              <a:rPr lang="en-US" b="1" dirty="0">
                <a:highlight>
                  <a:srgbClr val="FFFF00"/>
                </a:highlight>
              </a:rPr>
              <a:t>The nature of International Product Positioning</a:t>
            </a:r>
          </a:p>
        </p:txBody>
      </p:sp>
      <p:sp>
        <p:nvSpPr>
          <p:cNvPr id="3" name="Content Placeholder 2"/>
          <p:cNvSpPr>
            <a:spLocks noGrp="1"/>
          </p:cNvSpPr>
          <p:nvPr>
            <p:ph idx="1"/>
          </p:nvPr>
        </p:nvSpPr>
        <p:spPr>
          <a:xfrm>
            <a:off x="628650" y="1866749"/>
            <a:ext cx="7886700" cy="4152952"/>
          </a:xfrm>
        </p:spPr>
        <p:txBody>
          <a:bodyPr>
            <a:normAutofit/>
          </a:bodyPr>
          <a:lstStyle/>
          <a:p>
            <a:r>
              <a:rPr lang="en-US" b="1" dirty="0"/>
              <a:t>Product position</a:t>
            </a:r>
            <a:r>
              <a:rPr lang="en-US" dirty="0"/>
              <a:t> summarizes consumer opinions regarding the specific features of the product. Product position represents what currently exists. </a:t>
            </a:r>
          </a:p>
          <a:p>
            <a:r>
              <a:rPr lang="en-US" b="1" dirty="0"/>
              <a:t>Product positioning</a:t>
            </a:r>
            <a:r>
              <a:rPr lang="en-US" dirty="0"/>
              <a:t> states the goal that marketers have in mind. </a:t>
            </a:r>
          </a:p>
          <a:p>
            <a:pPr lvl="1"/>
            <a:r>
              <a:rPr lang="en-US" dirty="0"/>
              <a:t>Marketing activities can be designed to shape a product’s position over time.</a:t>
            </a:r>
          </a:p>
          <a:p>
            <a:r>
              <a:rPr lang="en-US" dirty="0"/>
              <a:t>Two key elements of product position:</a:t>
            </a:r>
          </a:p>
          <a:p>
            <a:pPr lvl="1"/>
            <a:r>
              <a:rPr lang="en-US" dirty="0"/>
              <a:t>The way customers view the product</a:t>
            </a:r>
          </a:p>
          <a:p>
            <a:pPr lvl="1"/>
            <a:r>
              <a:rPr lang="en-US" dirty="0"/>
              <a:t>The product’s standing relative to competitors’</a:t>
            </a:r>
          </a:p>
        </p:txBody>
      </p:sp>
      <p:sp>
        <p:nvSpPr>
          <p:cNvPr id="4" name="Slide Number Placeholder 3"/>
          <p:cNvSpPr>
            <a:spLocks noGrp="1"/>
          </p:cNvSpPr>
          <p:nvPr>
            <p:ph type="sldNum" sz="quarter" idx="12"/>
          </p:nvPr>
        </p:nvSpPr>
        <p:spPr/>
        <p:txBody>
          <a:bodyPr/>
          <a:lstStyle/>
          <a:p>
            <a:fld id="{9CE62F59-9C4E-4709-9842-9496C6D856C6}" type="slidenum">
              <a:rPr lang="en-US" smtClean="0"/>
              <a:pPr/>
              <a:t>27</a:t>
            </a:fld>
            <a:endParaRPr lang="en-US"/>
          </a:p>
        </p:txBody>
      </p:sp>
    </p:spTree>
    <p:extLst>
      <p:ext uri="{BB962C8B-B14F-4D97-AF65-F5344CB8AC3E}">
        <p14:creationId xmlns:p14="http://schemas.microsoft.com/office/powerpoint/2010/main" val="253532885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8703" y="479340"/>
            <a:ext cx="7886700" cy="1325563"/>
          </a:xfrm>
        </p:spPr>
        <p:txBody>
          <a:bodyPr/>
          <a:lstStyle/>
          <a:p>
            <a:pPr algn="ctr"/>
            <a:r>
              <a:rPr lang="en-US" b="1" dirty="0">
                <a:highlight>
                  <a:srgbClr val="FFFF00"/>
                </a:highlight>
              </a:rPr>
              <a:t>Positioning Statements and Approaches</a:t>
            </a:r>
          </a:p>
        </p:txBody>
      </p:sp>
      <p:sp>
        <p:nvSpPr>
          <p:cNvPr id="3" name="Content Placeholder 2"/>
          <p:cNvSpPr>
            <a:spLocks noGrp="1"/>
          </p:cNvSpPr>
          <p:nvPr>
            <p:ph idx="1"/>
          </p:nvPr>
        </p:nvSpPr>
        <p:spPr>
          <a:xfrm>
            <a:off x="628650" y="1828800"/>
            <a:ext cx="7886700" cy="3505200"/>
          </a:xfrm>
        </p:spPr>
        <p:txBody>
          <a:bodyPr/>
          <a:lstStyle/>
          <a:p>
            <a:r>
              <a:rPr lang="en-US" dirty="0"/>
              <a:t>A one- or two-sentence summary of a company’s positioning strategy is its positioning statement.</a:t>
            </a:r>
          </a:p>
          <a:p>
            <a:pPr lvl="1"/>
            <a:r>
              <a:rPr lang="en-US" dirty="0"/>
              <a:t>“Nike will provide authentic, innovative products that improve athletic performance.”</a:t>
            </a:r>
          </a:p>
        </p:txBody>
      </p:sp>
      <p:sp>
        <p:nvSpPr>
          <p:cNvPr id="4" name="Slide Number Placeholder 3"/>
          <p:cNvSpPr>
            <a:spLocks noGrp="1"/>
          </p:cNvSpPr>
          <p:nvPr>
            <p:ph type="sldNum" sz="quarter" idx="12"/>
          </p:nvPr>
        </p:nvSpPr>
        <p:spPr/>
        <p:txBody>
          <a:bodyPr/>
          <a:lstStyle/>
          <a:p>
            <a:fld id="{9CE62F59-9C4E-4709-9842-9496C6D856C6}" type="slidenum">
              <a:rPr lang="en-US" smtClean="0"/>
              <a:pPr/>
              <a:t>28</a:t>
            </a:fld>
            <a:endParaRPr lang="en-US"/>
          </a:p>
        </p:txBody>
      </p:sp>
    </p:spTree>
    <p:extLst>
      <p:ext uri="{BB962C8B-B14F-4D97-AF65-F5344CB8AC3E}">
        <p14:creationId xmlns:p14="http://schemas.microsoft.com/office/powerpoint/2010/main" val="65363553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5ED8125-FA25-0D31-D1C8-E7C2621A91A6}"/>
              </a:ext>
            </a:extLst>
          </p:cNvPr>
          <p:cNvPicPr>
            <a:picLocks noChangeAspect="1"/>
          </p:cNvPicPr>
          <p:nvPr/>
        </p:nvPicPr>
        <p:blipFill>
          <a:blip r:embed="rId2"/>
          <a:stretch>
            <a:fillRect/>
          </a:stretch>
        </p:blipFill>
        <p:spPr>
          <a:xfrm>
            <a:off x="2580997" y="2004813"/>
            <a:ext cx="3982006" cy="2848373"/>
          </a:xfrm>
          <a:prstGeom prst="rect">
            <a:avLst/>
          </a:prstGeom>
        </p:spPr>
      </p:pic>
      <p:sp>
        <p:nvSpPr>
          <p:cNvPr id="4" name="Title 1">
            <a:extLst>
              <a:ext uri="{FF2B5EF4-FFF2-40B4-BE49-F238E27FC236}">
                <a16:creationId xmlns:a16="http://schemas.microsoft.com/office/drawing/2014/main" id="{C602B856-F448-FAA0-26F6-09518310760F}"/>
              </a:ext>
            </a:extLst>
          </p:cNvPr>
          <p:cNvSpPr txBox="1">
            <a:spLocks/>
          </p:cNvSpPr>
          <p:nvPr/>
        </p:nvSpPr>
        <p:spPr>
          <a:xfrm>
            <a:off x="0" y="479340"/>
            <a:ext cx="8535403" cy="1325563"/>
          </a:xfrm>
          <a:prstGeom prst="rect">
            <a:avLst/>
          </a:prstGeom>
        </p:spPr>
        <p:txBody>
          <a:bodyPr/>
          <a:lstStyle>
            <a:lvl1pPr algn="l" defTabSz="914400" rtl="0" eaLnBrk="1" latinLnBrk="0" hangingPunct="1">
              <a:lnSpc>
                <a:spcPct val="90000"/>
              </a:lnSpc>
              <a:spcBef>
                <a:spcPct val="0"/>
              </a:spcBef>
              <a:buNone/>
              <a:defRPr sz="3600" kern="1200">
                <a:solidFill>
                  <a:schemeClr val="tx1"/>
                </a:solidFill>
                <a:latin typeface="+mj-lt"/>
                <a:ea typeface="+mj-ea"/>
                <a:cs typeface="+mj-cs"/>
              </a:defRPr>
            </a:lvl1pPr>
          </a:lstStyle>
          <a:p>
            <a:pPr algn="ctr"/>
            <a:r>
              <a:rPr lang="en-US" b="1" dirty="0">
                <a:highlight>
                  <a:srgbClr val="FFFF00"/>
                </a:highlight>
              </a:rPr>
              <a:t>Product Positioning Approaches</a:t>
            </a:r>
            <a:r>
              <a:rPr lang="en-US" b="1" dirty="0"/>
              <a:t> </a:t>
            </a:r>
            <a:r>
              <a:rPr lang="en-US" sz="2400" b="1" dirty="0"/>
              <a:t> </a:t>
            </a:r>
            <a:r>
              <a:rPr lang="en-US" sz="2400" dirty="0"/>
              <a:t>1 of 3</a:t>
            </a:r>
            <a:endParaRPr lang="en-US" dirty="0"/>
          </a:p>
        </p:txBody>
      </p:sp>
    </p:spTree>
    <p:extLst>
      <p:ext uri="{BB962C8B-B14F-4D97-AF65-F5344CB8AC3E}">
        <p14:creationId xmlns:p14="http://schemas.microsoft.com/office/powerpoint/2010/main" val="244571793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736EA1-99E7-C6BB-5F39-C9713F9C6B58}"/>
            </a:ext>
          </a:extLst>
        </p:cNvPr>
        <p:cNvGrpSpPr/>
        <p:nvPr/>
      </p:nvGrpSpPr>
      <p:grpSpPr>
        <a:xfrm>
          <a:off x="0" y="0"/>
          <a:ext cx="0" cy="0"/>
          <a:chOff x="0" y="0"/>
          <a:chExt cx="0" cy="0"/>
        </a:xfrm>
      </p:grpSpPr>
      <p:sp>
        <p:nvSpPr>
          <p:cNvPr id="4" name="Title 1">
            <a:extLst>
              <a:ext uri="{FF2B5EF4-FFF2-40B4-BE49-F238E27FC236}">
                <a16:creationId xmlns:a16="http://schemas.microsoft.com/office/drawing/2014/main" id="{79494DC8-5B2C-112E-EE93-D35EF0C4B92F}"/>
              </a:ext>
            </a:extLst>
          </p:cNvPr>
          <p:cNvSpPr txBox="1">
            <a:spLocks/>
          </p:cNvSpPr>
          <p:nvPr/>
        </p:nvSpPr>
        <p:spPr>
          <a:xfrm>
            <a:off x="0" y="479340"/>
            <a:ext cx="8535403" cy="1325563"/>
          </a:xfrm>
          <a:prstGeom prst="rect">
            <a:avLst/>
          </a:prstGeom>
        </p:spPr>
        <p:txBody>
          <a:bodyPr/>
          <a:lstStyle>
            <a:lvl1pPr algn="l" defTabSz="914400" rtl="0" eaLnBrk="1" latinLnBrk="0" hangingPunct="1">
              <a:lnSpc>
                <a:spcPct val="90000"/>
              </a:lnSpc>
              <a:spcBef>
                <a:spcPct val="0"/>
              </a:spcBef>
              <a:buNone/>
              <a:defRPr sz="3600" kern="1200">
                <a:solidFill>
                  <a:schemeClr val="tx1"/>
                </a:solidFill>
                <a:latin typeface="+mj-lt"/>
                <a:ea typeface="+mj-ea"/>
                <a:cs typeface="+mj-cs"/>
              </a:defRPr>
            </a:lvl1pPr>
          </a:lstStyle>
          <a:p>
            <a:pPr algn="ctr"/>
            <a:r>
              <a:rPr lang="en-US" b="1" dirty="0">
                <a:highlight>
                  <a:srgbClr val="FFFF00"/>
                </a:highlight>
              </a:rPr>
              <a:t>Product Positioning Approaches</a:t>
            </a:r>
            <a:r>
              <a:rPr lang="en-US" b="1" dirty="0"/>
              <a:t> </a:t>
            </a:r>
            <a:r>
              <a:rPr lang="en-US" sz="2400" b="1" dirty="0"/>
              <a:t> </a:t>
            </a:r>
            <a:r>
              <a:rPr lang="en-US" sz="2400" dirty="0"/>
              <a:t>2 of 3</a:t>
            </a:r>
            <a:endParaRPr lang="en-US" dirty="0"/>
          </a:p>
        </p:txBody>
      </p:sp>
      <p:sp>
        <p:nvSpPr>
          <p:cNvPr id="2" name="Content Placeholder 2">
            <a:extLst>
              <a:ext uri="{FF2B5EF4-FFF2-40B4-BE49-F238E27FC236}">
                <a16:creationId xmlns:a16="http://schemas.microsoft.com/office/drawing/2014/main" id="{F9DB0CF9-7EDA-84DE-5732-CAD7BA0C6112}"/>
              </a:ext>
            </a:extLst>
          </p:cNvPr>
          <p:cNvSpPr txBox="1">
            <a:spLocks/>
          </p:cNvSpPr>
          <p:nvPr/>
        </p:nvSpPr>
        <p:spPr>
          <a:xfrm>
            <a:off x="608597" y="1676400"/>
            <a:ext cx="7886700" cy="3505200"/>
          </a:xfrm>
          <a:prstGeom prst="rect">
            <a:avLst/>
          </a:prstGeom>
        </p:spPr>
        <p:txBody>
          <a:bodyPr/>
          <a:lstStyle>
            <a:lvl1pPr marL="228600" indent="-228600"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1pPr>
            <a:lvl2pPr marL="515938" indent="-287338"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2pPr>
            <a:lvl3pPr marL="855663" indent="-279400" algn="l" defTabSz="914400" rtl="0" eaLnBrk="1" latinLnBrk="0" hangingPunct="1">
              <a:lnSpc>
                <a:spcPct val="100000"/>
              </a:lnSpc>
              <a:spcBef>
                <a:spcPts val="500"/>
              </a:spcBef>
              <a:buFont typeface="Courier New" panose="02070309020205020404" pitchFamily="49" charset="0"/>
              <a:buChar char="o"/>
              <a:defRPr sz="2200" kern="1200">
                <a:solidFill>
                  <a:schemeClr val="tx1"/>
                </a:solidFill>
                <a:latin typeface="+mn-lt"/>
                <a:ea typeface="+mn-ea"/>
                <a:cs typeface="+mn-cs"/>
              </a:defRPr>
            </a:lvl3pPr>
            <a:lvl4pPr marL="1143000" indent="-287338"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4pPr>
            <a:lvl5pPr marL="1490663" indent="-347663"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b="1" dirty="0"/>
              <a:t>Product Attributes – </a:t>
            </a:r>
            <a:r>
              <a:rPr lang="en-US" dirty="0"/>
              <a:t>The traits/ characteristics that distinguish one product from others (e.g., non-ironing needed; reduced fat)</a:t>
            </a:r>
          </a:p>
          <a:p>
            <a:r>
              <a:rPr lang="en-US" b="1" dirty="0"/>
              <a:t>Competitors </a:t>
            </a:r>
            <a:r>
              <a:rPr lang="en-US" dirty="0"/>
              <a:t>– The firm directly (or implicitly) makes a comparison against a well-known competitor (e.g. Subway positions itself as a healthy choice compared to McDonald’s)</a:t>
            </a:r>
          </a:p>
          <a:p>
            <a:r>
              <a:rPr lang="en-US" b="1" dirty="0"/>
              <a:t>Use/ Application – </a:t>
            </a:r>
            <a:r>
              <a:rPr lang="en-US" dirty="0"/>
              <a:t>Memorable set of product uses (e.g. Bleach is positioned as a cleaning product in country A, as a germ killer in country B)</a:t>
            </a:r>
            <a:endParaRPr lang="en-US" b="1" dirty="0"/>
          </a:p>
        </p:txBody>
      </p:sp>
    </p:spTree>
    <p:extLst>
      <p:ext uri="{BB962C8B-B14F-4D97-AF65-F5344CB8AC3E}">
        <p14:creationId xmlns:p14="http://schemas.microsoft.com/office/powerpoint/2010/main" val="201273280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A64677-8CEC-E1E3-4E34-E1EC36F78906}"/>
            </a:ext>
          </a:extLst>
        </p:cNvPr>
        <p:cNvGrpSpPr/>
        <p:nvPr/>
      </p:nvGrpSpPr>
      <p:grpSpPr>
        <a:xfrm>
          <a:off x="0" y="0"/>
          <a:ext cx="0" cy="0"/>
          <a:chOff x="0" y="0"/>
          <a:chExt cx="0" cy="0"/>
        </a:xfrm>
      </p:grpSpPr>
      <p:sp>
        <p:nvSpPr>
          <p:cNvPr id="4" name="Title 1">
            <a:extLst>
              <a:ext uri="{FF2B5EF4-FFF2-40B4-BE49-F238E27FC236}">
                <a16:creationId xmlns:a16="http://schemas.microsoft.com/office/drawing/2014/main" id="{A44F317F-DA42-C0DA-54A4-B3A5DBB0FC75}"/>
              </a:ext>
            </a:extLst>
          </p:cNvPr>
          <p:cNvSpPr txBox="1">
            <a:spLocks/>
          </p:cNvSpPr>
          <p:nvPr/>
        </p:nvSpPr>
        <p:spPr>
          <a:xfrm>
            <a:off x="0" y="479340"/>
            <a:ext cx="8535403" cy="1325563"/>
          </a:xfrm>
          <a:prstGeom prst="rect">
            <a:avLst/>
          </a:prstGeom>
        </p:spPr>
        <p:txBody>
          <a:bodyPr/>
          <a:lstStyle>
            <a:lvl1pPr algn="l" defTabSz="914400" rtl="0" eaLnBrk="1" latinLnBrk="0" hangingPunct="1">
              <a:lnSpc>
                <a:spcPct val="90000"/>
              </a:lnSpc>
              <a:spcBef>
                <a:spcPct val="0"/>
              </a:spcBef>
              <a:buNone/>
              <a:defRPr sz="3600" kern="1200">
                <a:solidFill>
                  <a:schemeClr val="tx1"/>
                </a:solidFill>
                <a:latin typeface="+mj-lt"/>
                <a:ea typeface="+mj-ea"/>
                <a:cs typeface="+mj-cs"/>
              </a:defRPr>
            </a:lvl1pPr>
          </a:lstStyle>
          <a:p>
            <a:pPr algn="ctr"/>
            <a:r>
              <a:rPr lang="en-US" b="1" dirty="0">
                <a:highlight>
                  <a:srgbClr val="FFFF00"/>
                </a:highlight>
              </a:rPr>
              <a:t>Product Positioning Approaches</a:t>
            </a:r>
            <a:r>
              <a:rPr lang="en-US" b="1" dirty="0"/>
              <a:t> </a:t>
            </a:r>
            <a:r>
              <a:rPr lang="en-US" sz="2400" b="1" dirty="0"/>
              <a:t> </a:t>
            </a:r>
            <a:r>
              <a:rPr lang="en-US" sz="2400" dirty="0"/>
              <a:t>3 of 3</a:t>
            </a:r>
            <a:endParaRPr lang="en-US" dirty="0"/>
          </a:p>
        </p:txBody>
      </p:sp>
      <p:sp>
        <p:nvSpPr>
          <p:cNvPr id="2" name="Content Placeholder 2">
            <a:extLst>
              <a:ext uri="{FF2B5EF4-FFF2-40B4-BE49-F238E27FC236}">
                <a16:creationId xmlns:a16="http://schemas.microsoft.com/office/drawing/2014/main" id="{EEFCD35C-49A4-2D3D-02DB-26BEFFAFA4E0}"/>
              </a:ext>
            </a:extLst>
          </p:cNvPr>
          <p:cNvSpPr txBox="1">
            <a:spLocks/>
          </p:cNvSpPr>
          <p:nvPr/>
        </p:nvSpPr>
        <p:spPr>
          <a:xfrm>
            <a:off x="608597" y="1676400"/>
            <a:ext cx="7886700" cy="3505200"/>
          </a:xfrm>
          <a:prstGeom prst="rect">
            <a:avLst/>
          </a:prstGeom>
        </p:spPr>
        <p:txBody>
          <a:bodyPr/>
          <a:lstStyle>
            <a:lvl1pPr marL="228600" indent="-228600"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1pPr>
            <a:lvl2pPr marL="515938" indent="-287338"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2pPr>
            <a:lvl3pPr marL="855663" indent="-279400" algn="l" defTabSz="914400" rtl="0" eaLnBrk="1" latinLnBrk="0" hangingPunct="1">
              <a:lnSpc>
                <a:spcPct val="100000"/>
              </a:lnSpc>
              <a:spcBef>
                <a:spcPts val="500"/>
              </a:spcBef>
              <a:buFont typeface="Courier New" panose="02070309020205020404" pitchFamily="49" charset="0"/>
              <a:buChar char="o"/>
              <a:defRPr sz="2200" kern="1200">
                <a:solidFill>
                  <a:schemeClr val="tx1"/>
                </a:solidFill>
                <a:latin typeface="+mn-lt"/>
                <a:ea typeface="+mn-ea"/>
                <a:cs typeface="+mn-cs"/>
              </a:defRPr>
            </a:lvl3pPr>
            <a:lvl4pPr marL="1143000" indent="-287338"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4pPr>
            <a:lvl5pPr marL="1490663" indent="-347663"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b="1" dirty="0"/>
              <a:t> Price–quality relationship. </a:t>
            </a:r>
            <a:r>
              <a:rPr lang="en-GB" dirty="0"/>
              <a:t>The high–end products will emphasise quality, while the low-range products will emphasise price</a:t>
            </a:r>
            <a:r>
              <a:rPr lang="en-US" dirty="0"/>
              <a:t>.</a:t>
            </a:r>
          </a:p>
          <a:p>
            <a:r>
              <a:rPr lang="en-US" b="1" dirty="0"/>
              <a:t>Product user </a:t>
            </a:r>
            <a:r>
              <a:rPr lang="en-US" dirty="0"/>
              <a:t>– specify who will use this product (e.g. Credit card positioned for the traveller’s user)</a:t>
            </a:r>
          </a:p>
          <a:p>
            <a:r>
              <a:rPr lang="en-US" b="1" dirty="0"/>
              <a:t>Product class </a:t>
            </a:r>
            <a:r>
              <a:rPr lang="en-US" dirty="0"/>
              <a:t>– Indicates a general category of items within which the good fits (e.g., skincare for men).</a:t>
            </a:r>
          </a:p>
          <a:p>
            <a:r>
              <a:rPr lang="en-US" b="1" dirty="0"/>
              <a:t>Cultural symbol </a:t>
            </a:r>
            <a:r>
              <a:rPr lang="en-US" dirty="0"/>
              <a:t>– e.g.,  ‘British Asian restaurant’, Products endorse Pele in Brazil or Yao Ming in China. </a:t>
            </a:r>
            <a:endParaRPr lang="en-US" b="1" dirty="0"/>
          </a:p>
        </p:txBody>
      </p:sp>
    </p:spTree>
    <p:extLst>
      <p:ext uri="{BB962C8B-B14F-4D97-AF65-F5344CB8AC3E}">
        <p14:creationId xmlns:p14="http://schemas.microsoft.com/office/powerpoint/2010/main" val="370748015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86A950-F069-E690-3773-5758F2989C05}"/>
              </a:ext>
            </a:extLst>
          </p:cNvPr>
          <p:cNvSpPr txBox="1">
            <a:spLocks/>
          </p:cNvSpPr>
          <p:nvPr/>
        </p:nvSpPr>
        <p:spPr>
          <a:xfrm>
            <a:off x="304298" y="2286000"/>
            <a:ext cx="8535403" cy="1325563"/>
          </a:xfrm>
          <a:prstGeom prst="rect">
            <a:avLst/>
          </a:prstGeom>
        </p:spPr>
        <p:txBody>
          <a:bodyPr/>
          <a:lstStyle>
            <a:lvl1pPr algn="l" defTabSz="914400" rtl="0" eaLnBrk="1" latinLnBrk="0" hangingPunct="1">
              <a:lnSpc>
                <a:spcPct val="90000"/>
              </a:lnSpc>
              <a:spcBef>
                <a:spcPct val="0"/>
              </a:spcBef>
              <a:buNone/>
              <a:defRPr sz="3600" kern="1200">
                <a:solidFill>
                  <a:schemeClr val="tx1"/>
                </a:solidFill>
                <a:latin typeface="+mj-lt"/>
                <a:ea typeface="+mj-ea"/>
                <a:cs typeface="+mj-cs"/>
              </a:defRPr>
            </a:lvl1pPr>
          </a:lstStyle>
          <a:p>
            <a:pPr algn="ctr"/>
            <a:r>
              <a:rPr lang="en-US" b="1" dirty="0">
                <a:highlight>
                  <a:srgbClr val="FFFF00"/>
                </a:highlight>
              </a:rPr>
              <a:t>Why does a marketer do </a:t>
            </a:r>
          </a:p>
          <a:p>
            <a:pPr algn="ctr"/>
            <a:r>
              <a:rPr lang="en-US" b="1" dirty="0">
                <a:highlight>
                  <a:srgbClr val="FFFF00"/>
                </a:highlight>
              </a:rPr>
              <a:t>positioning?</a:t>
            </a:r>
            <a:endParaRPr lang="en-US" dirty="0"/>
          </a:p>
        </p:txBody>
      </p:sp>
    </p:spTree>
    <p:extLst>
      <p:ext uri="{BB962C8B-B14F-4D97-AF65-F5344CB8AC3E}">
        <p14:creationId xmlns:p14="http://schemas.microsoft.com/office/powerpoint/2010/main" val="136161156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88893" y="386141"/>
            <a:ext cx="8286750" cy="1325563"/>
          </a:xfrm>
        </p:spPr>
        <p:txBody>
          <a:bodyPr/>
          <a:lstStyle/>
          <a:p>
            <a:pPr algn="ctr"/>
            <a:r>
              <a:rPr lang="en-US" b="1" dirty="0"/>
              <a:t>International Positioning Objectives: </a:t>
            </a:r>
            <a:r>
              <a:rPr lang="en-US" b="1" dirty="0">
                <a:highlight>
                  <a:srgbClr val="FFFF00"/>
                </a:highlight>
              </a:rPr>
              <a:t>Differentiation</a:t>
            </a:r>
          </a:p>
        </p:txBody>
      </p:sp>
      <p:sp>
        <p:nvSpPr>
          <p:cNvPr id="3" name="Content Placeholder 2"/>
          <p:cNvSpPr>
            <a:spLocks noGrp="1"/>
          </p:cNvSpPr>
          <p:nvPr>
            <p:ph idx="1"/>
          </p:nvPr>
        </p:nvSpPr>
        <p:spPr>
          <a:xfrm>
            <a:off x="655154" y="2205227"/>
            <a:ext cx="7886700" cy="3657600"/>
          </a:xfrm>
        </p:spPr>
        <p:txBody>
          <a:bodyPr/>
          <a:lstStyle/>
          <a:p>
            <a:r>
              <a:rPr lang="en-US" b="1" dirty="0"/>
              <a:t>Differentiation </a:t>
            </a:r>
            <a:r>
              <a:rPr lang="en-US" dirty="0"/>
              <a:t>results from </a:t>
            </a:r>
            <a:r>
              <a:rPr lang="en-GB" dirty="0"/>
              <a:t>emphasising a unique benefit or component of a product that separates it from competitors</a:t>
            </a:r>
            <a:r>
              <a:rPr lang="en-US" dirty="0"/>
              <a:t>.</a:t>
            </a:r>
          </a:p>
        </p:txBody>
      </p:sp>
      <p:sp>
        <p:nvSpPr>
          <p:cNvPr id="5" name="Slide Number Placeholder 4"/>
          <p:cNvSpPr>
            <a:spLocks noGrp="1"/>
          </p:cNvSpPr>
          <p:nvPr>
            <p:ph type="sldNum" sz="quarter" idx="12"/>
          </p:nvPr>
        </p:nvSpPr>
        <p:spPr/>
        <p:txBody>
          <a:bodyPr/>
          <a:lstStyle/>
          <a:p>
            <a:fld id="{9CE62F59-9C4E-4709-9842-9496C6D856C6}" type="slidenum">
              <a:rPr lang="en-US" smtClean="0"/>
              <a:pPr/>
              <a:t>33</a:t>
            </a:fld>
            <a:endParaRPr lang="en-US"/>
          </a:p>
        </p:txBody>
      </p:sp>
    </p:spTree>
    <p:extLst>
      <p:ext uri="{BB962C8B-B14F-4D97-AF65-F5344CB8AC3E}">
        <p14:creationId xmlns:p14="http://schemas.microsoft.com/office/powerpoint/2010/main" val="394215170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8417" y="183133"/>
            <a:ext cx="8256933" cy="1325563"/>
          </a:xfrm>
        </p:spPr>
        <p:txBody>
          <a:bodyPr/>
          <a:lstStyle/>
          <a:p>
            <a:pPr algn="ctr"/>
            <a:r>
              <a:rPr lang="en-US" b="1" dirty="0"/>
              <a:t>International Positioning Objectives: </a:t>
            </a:r>
            <a:r>
              <a:rPr lang="en-US" b="1" dirty="0">
                <a:highlight>
                  <a:srgbClr val="FFFF00"/>
                </a:highlight>
              </a:rPr>
              <a:t>Brand Equity</a:t>
            </a:r>
          </a:p>
        </p:txBody>
      </p:sp>
      <p:sp>
        <p:nvSpPr>
          <p:cNvPr id="3" name="Content Placeholder 2"/>
          <p:cNvSpPr>
            <a:spLocks noGrp="1"/>
          </p:cNvSpPr>
          <p:nvPr>
            <p:ph idx="1"/>
          </p:nvPr>
        </p:nvSpPr>
        <p:spPr>
          <a:xfrm>
            <a:off x="628650" y="1676400"/>
            <a:ext cx="7886700" cy="3962400"/>
          </a:xfrm>
        </p:spPr>
        <p:txBody>
          <a:bodyPr>
            <a:normAutofit/>
          </a:bodyPr>
          <a:lstStyle/>
          <a:p>
            <a:r>
              <a:rPr lang="en-US" dirty="0"/>
              <a:t>Brand equity is the unique benefits that a product enjoys due solely to its brand name. </a:t>
            </a:r>
          </a:p>
          <a:p>
            <a:pPr lvl="1"/>
            <a:r>
              <a:rPr lang="en-US" dirty="0"/>
              <a:t>The sources of brand equity are the strong, </a:t>
            </a:r>
            <a:r>
              <a:rPr lang="en-US" dirty="0" err="1"/>
              <a:t>favourable</a:t>
            </a:r>
            <a:r>
              <a:rPr lang="en-US" dirty="0"/>
              <a:t>, and unique associations consumers have with the brand.</a:t>
            </a:r>
          </a:p>
          <a:p>
            <a:r>
              <a:rPr lang="en-US" dirty="0"/>
              <a:t>The benefits of brand equity include:</a:t>
            </a:r>
          </a:p>
          <a:p>
            <a:pPr lvl="1"/>
            <a:r>
              <a:rPr lang="en-US" dirty="0"/>
              <a:t>The ability to charge a higher price </a:t>
            </a:r>
          </a:p>
          <a:p>
            <a:pPr lvl="1"/>
            <a:r>
              <a:rPr lang="en-US" dirty="0"/>
              <a:t>Increased consumer loyalty</a:t>
            </a:r>
          </a:p>
          <a:p>
            <a:pPr lvl="1"/>
            <a:r>
              <a:rPr lang="en-US" dirty="0"/>
              <a:t>Higher stock price </a:t>
            </a:r>
          </a:p>
          <a:p>
            <a:r>
              <a:rPr lang="en-US" dirty="0"/>
              <a:t>Brand parity exists when brands within one product category are viewed as similar or undifferentiated. </a:t>
            </a:r>
          </a:p>
        </p:txBody>
      </p:sp>
      <p:sp>
        <p:nvSpPr>
          <p:cNvPr id="5" name="Slide Number Placeholder 4"/>
          <p:cNvSpPr>
            <a:spLocks noGrp="1"/>
          </p:cNvSpPr>
          <p:nvPr>
            <p:ph type="sldNum" sz="quarter" idx="12"/>
          </p:nvPr>
        </p:nvSpPr>
        <p:spPr/>
        <p:txBody>
          <a:bodyPr/>
          <a:lstStyle/>
          <a:p>
            <a:fld id="{9CE62F59-9C4E-4709-9842-9496C6D856C6}" type="slidenum">
              <a:rPr lang="en-US" smtClean="0"/>
              <a:pPr/>
              <a:t>34</a:t>
            </a:fld>
            <a:endParaRPr lang="en-US"/>
          </a:p>
        </p:txBody>
      </p:sp>
    </p:spTree>
    <p:extLst>
      <p:ext uri="{BB962C8B-B14F-4D97-AF65-F5344CB8AC3E}">
        <p14:creationId xmlns:p14="http://schemas.microsoft.com/office/powerpoint/2010/main" val="264690400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409332"/>
            <a:ext cx="7886700" cy="1325563"/>
          </a:xfrm>
        </p:spPr>
        <p:txBody>
          <a:bodyPr/>
          <a:lstStyle/>
          <a:p>
            <a:pPr algn="ctr"/>
            <a:r>
              <a:rPr lang="en-US" b="1" dirty="0">
                <a:highlight>
                  <a:srgbClr val="FFFF00"/>
                </a:highlight>
              </a:rPr>
              <a:t>International Product Positioning Challenges</a:t>
            </a:r>
          </a:p>
        </p:txBody>
      </p:sp>
      <p:sp>
        <p:nvSpPr>
          <p:cNvPr id="3" name="Content Placeholder 2"/>
          <p:cNvSpPr>
            <a:spLocks noGrp="1"/>
          </p:cNvSpPr>
          <p:nvPr>
            <p:ph idx="1"/>
          </p:nvPr>
        </p:nvSpPr>
        <p:spPr>
          <a:xfrm>
            <a:off x="635276" y="1734895"/>
            <a:ext cx="7886700" cy="3810000"/>
          </a:xfrm>
        </p:spPr>
        <p:txBody>
          <a:bodyPr>
            <a:normAutofit lnSpcReduction="10000"/>
          </a:bodyPr>
          <a:lstStyle/>
          <a:p>
            <a:r>
              <a:rPr lang="en-US" dirty="0"/>
              <a:t>Changes in Technology</a:t>
            </a:r>
          </a:p>
          <a:p>
            <a:pPr lvl="1"/>
            <a:r>
              <a:rPr lang="en-US" dirty="0"/>
              <a:t>The Digital Divide</a:t>
            </a:r>
          </a:p>
          <a:p>
            <a:pPr lvl="1"/>
            <a:r>
              <a:rPr lang="en-US" dirty="0"/>
              <a:t>Consumer Reluctance</a:t>
            </a:r>
          </a:p>
          <a:p>
            <a:r>
              <a:rPr lang="en-US" dirty="0"/>
              <a:t>Country-of-Origin (COO) Effects</a:t>
            </a:r>
          </a:p>
          <a:p>
            <a:pPr lvl="1"/>
            <a:r>
              <a:rPr lang="en-US" dirty="0"/>
              <a:t>The country-of-origin effect summarizes the response a consumer has to a product due to the country that is the source, in the consumer’s mind, of the product.</a:t>
            </a:r>
          </a:p>
          <a:p>
            <a:pPr lvl="1"/>
            <a:r>
              <a:rPr lang="en-US" dirty="0"/>
              <a:t>The country-of-origin effect can drastically alter the position of the product in the minds of consumers.</a:t>
            </a:r>
          </a:p>
          <a:p>
            <a:r>
              <a:rPr lang="en-US" dirty="0"/>
              <a:t>Source of COO effect: Home country, Origin country, Made-in country, designed in country.</a:t>
            </a:r>
          </a:p>
        </p:txBody>
      </p:sp>
      <p:sp>
        <p:nvSpPr>
          <p:cNvPr id="5" name="Slide Number Placeholder 4"/>
          <p:cNvSpPr>
            <a:spLocks noGrp="1"/>
          </p:cNvSpPr>
          <p:nvPr>
            <p:ph type="sldNum" sz="quarter" idx="12"/>
          </p:nvPr>
        </p:nvSpPr>
        <p:spPr/>
        <p:txBody>
          <a:bodyPr/>
          <a:lstStyle/>
          <a:p>
            <a:fld id="{9CE62F59-9C4E-4709-9842-9496C6D856C6}" type="slidenum">
              <a:rPr lang="en-US" smtClean="0"/>
              <a:pPr/>
              <a:t>35</a:t>
            </a:fld>
            <a:endParaRPr lang="en-US"/>
          </a:p>
        </p:txBody>
      </p:sp>
    </p:spTree>
    <p:extLst>
      <p:ext uri="{BB962C8B-B14F-4D97-AF65-F5344CB8AC3E}">
        <p14:creationId xmlns:p14="http://schemas.microsoft.com/office/powerpoint/2010/main" val="328573822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Country Image</a:t>
            </a:r>
          </a:p>
        </p:txBody>
      </p:sp>
      <p:sp>
        <p:nvSpPr>
          <p:cNvPr id="3" name="Content Placeholder 2"/>
          <p:cNvSpPr>
            <a:spLocks noGrp="1"/>
          </p:cNvSpPr>
          <p:nvPr>
            <p:ph sz="half" idx="1"/>
          </p:nvPr>
        </p:nvSpPr>
        <p:spPr>
          <a:xfrm>
            <a:off x="628650" y="1865589"/>
            <a:ext cx="3886200" cy="4163227"/>
          </a:xfrm>
        </p:spPr>
        <p:txBody>
          <a:bodyPr/>
          <a:lstStyle/>
          <a:p>
            <a:r>
              <a:rPr lang="en-US" dirty="0"/>
              <a:t>Country-of-origin effects are often based on stereotyped conceptions consumers have about countries or the country’s image.</a:t>
            </a:r>
          </a:p>
          <a:p>
            <a:r>
              <a:rPr lang="en-US" dirty="0"/>
              <a:t>Country image consists of the attitudes and knowledge consumers have about a country. </a:t>
            </a:r>
          </a:p>
        </p:txBody>
      </p:sp>
      <p:pic>
        <p:nvPicPr>
          <p:cNvPr id="4099" name="Picture 3"/>
          <p:cNvPicPr>
            <a:picLocks noGrp="1" noChangeAspect="1" noChangeArrowheads="1"/>
          </p:cNvPicPr>
          <p:nvPr>
            <p:ph sz="half" idx="2"/>
          </p:nvPr>
        </p:nvPicPr>
        <p:blipFill>
          <a:blip r:embed="rId3" cstate="print"/>
          <a:stretch>
            <a:fillRect/>
          </a:stretch>
        </p:blipFill>
        <p:spPr>
          <a:xfrm>
            <a:off x="6561858" y="4251743"/>
            <a:ext cx="20783" cy="16626"/>
          </a:xfrm>
        </p:spPr>
      </p:pic>
      <p:pic>
        <p:nvPicPr>
          <p:cNvPr id="4101" name="Picture 5"/>
          <p:cNvPicPr>
            <a:picLocks noChangeAspect="1" noChangeArrowheads="1"/>
          </p:cNvPicPr>
          <p:nvPr/>
        </p:nvPicPr>
        <p:blipFill>
          <a:blip r:embed="rId4" cstate="print"/>
          <a:srcRect/>
          <a:stretch>
            <a:fillRect/>
          </a:stretch>
        </p:blipFill>
        <p:spPr bwMode="auto">
          <a:xfrm>
            <a:off x="5638800" y="2360863"/>
            <a:ext cx="2590802" cy="2136274"/>
          </a:xfrm>
          <a:prstGeom prst="rect">
            <a:avLst/>
          </a:prstGeom>
          <a:noFill/>
          <a:ln w="9525">
            <a:noFill/>
            <a:miter lim="800000"/>
            <a:headEnd/>
            <a:tailEnd/>
          </a:ln>
        </p:spPr>
      </p:pic>
      <p:sp>
        <p:nvSpPr>
          <p:cNvPr id="4" name="Slide Number Placeholder 3"/>
          <p:cNvSpPr>
            <a:spLocks noGrp="1"/>
          </p:cNvSpPr>
          <p:nvPr>
            <p:ph type="sldNum" sz="quarter" idx="12"/>
          </p:nvPr>
        </p:nvSpPr>
        <p:spPr/>
        <p:txBody>
          <a:bodyPr/>
          <a:lstStyle/>
          <a:p>
            <a:fld id="{9CE62F59-9C4E-4709-9842-9496C6D856C6}" type="slidenum">
              <a:rPr lang="en-US" smtClean="0"/>
              <a:pPr/>
              <a:t>36</a:t>
            </a:fld>
            <a:endParaRPr lang="en-US"/>
          </a:p>
        </p:txBody>
      </p:sp>
    </p:spTree>
    <p:extLst>
      <p:ext uri="{BB962C8B-B14F-4D97-AF65-F5344CB8AC3E}">
        <p14:creationId xmlns:p14="http://schemas.microsoft.com/office/powerpoint/2010/main" val="194575617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a:highlight>
                  <a:srgbClr val="FFFF00"/>
                </a:highlight>
              </a:rPr>
              <a:t>Steps for International Positioning</a:t>
            </a:r>
          </a:p>
        </p:txBody>
      </p:sp>
      <p:pic>
        <p:nvPicPr>
          <p:cNvPr id="7170" name="Picture 2"/>
          <p:cNvPicPr>
            <a:picLocks noGrp="1" noChangeAspect="1" noChangeArrowheads="1"/>
          </p:cNvPicPr>
          <p:nvPr>
            <p:ph idx="1"/>
          </p:nvPr>
        </p:nvPicPr>
        <p:blipFill>
          <a:blip r:embed="rId2" cstate="print"/>
          <a:srcRect b="19196"/>
          <a:stretch/>
        </p:blipFill>
        <p:spPr>
          <a:xfrm>
            <a:off x="2743200" y="2148681"/>
            <a:ext cx="3086100" cy="2560638"/>
          </a:xfrm>
        </p:spPr>
      </p:pic>
      <p:sp>
        <p:nvSpPr>
          <p:cNvPr id="3" name="Slide Number Placeholder 2"/>
          <p:cNvSpPr>
            <a:spLocks noGrp="1"/>
          </p:cNvSpPr>
          <p:nvPr>
            <p:ph type="sldNum" sz="quarter" idx="12"/>
          </p:nvPr>
        </p:nvSpPr>
        <p:spPr/>
        <p:txBody>
          <a:bodyPr/>
          <a:lstStyle/>
          <a:p>
            <a:fld id="{9CE62F59-9C4E-4709-9842-9496C6D856C6}" type="slidenum">
              <a:rPr lang="en-US" smtClean="0"/>
              <a:pPr/>
              <a:t>37</a:t>
            </a:fld>
            <a:endParaRPr lang="en-US"/>
          </a:p>
        </p:txBody>
      </p:sp>
    </p:spTree>
    <p:extLst>
      <p:ext uri="{BB962C8B-B14F-4D97-AF65-F5344CB8AC3E}">
        <p14:creationId xmlns:p14="http://schemas.microsoft.com/office/powerpoint/2010/main" val="96612238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Different Types of Competition</a:t>
            </a:r>
          </a:p>
        </p:txBody>
      </p:sp>
      <p:sp>
        <p:nvSpPr>
          <p:cNvPr id="3" name="Content Placeholder 2"/>
          <p:cNvSpPr>
            <a:spLocks noGrp="1"/>
          </p:cNvSpPr>
          <p:nvPr>
            <p:ph idx="1"/>
          </p:nvPr>
        </p:nvSpPr>
        <p:spPr/>
        <p:txBody>
          <a:bodyPr>
            <a:normAutofit/>
          </a:bodyPr>
          <a:lstStyle/>
          <a:p>
            <a:r>
              <a:rPr lang="en-US" dirty="0"/>
              <a:t>Product versus Product</a:t>
            </a:r>
          </a:p>
          <a:p>
            <a:r>
              <a:rPr lang="en-US" dirty="0"/>
              <a:t>Product Line versus Product Line</a:t>
            </a:r>
          </a:p>
          <a:p>
            <a:pPr lvl="1"/>
            <a:r>
              <a:rPr lang="en-US" dirty="0"/>
              <a:t>A product line consists of similar products within a particular category.</a:t>
            </a:r>
          </a:p>
          <a:p>
            <a:r>
              <a:rPr lang="en-US" dirty="0"/>
              <a:t>Brand versus Brand</a:t>
            </a:r>
          </a:p>
          <a:p>
            <a:r>
              <a:rPr lang="en-US" dirty="0"/>
              <a:t>Company versus Company</a:t>
            </a:r>
          </a:p>
          <a:p>
            <a:r>
              <a:rPr lang="en-US" dirty="0"/>
              <a:t>Industry versus Industry</a:t>
            </a:r>
          </a:p>
        </p:txBody>
      </p:sp>
      <p:sp>
        <p:nvSpPr>
          <p:cNvPr id="5" name="Slide Number Placeholder 4"/>
          <p:cNvSpPr>
            <a:spLocks noGrp="1"/>
          </p:cNvSpPr>
          <p:nvPr>
            <p:ph type="sldNum" sz="quarter" idx="12"/>
          </p:nvPr>
        </p:nvSpPr>
        <p:spPr/>
        <p:txBody>
          <a:bodyPr/>
          <a:lstStyle/>
          <a:p>
            <a:fld id="{9CE62F59-9C4E-4709-9842-9496C6D856C6}" type="slidenum">
              <a:rPr lang="en-US" smtClean="0"/>
              <a:pPr/>
              <a:t>38</a:t>
            </a:fld>
            <a:endParaRPr lang="en-US"/>
          </a:p>
        </p:txBody>
      </p:sp>
    </p:spTree>
    <p:extLst>
      <p:ext uri="{BB962C8B-B14F-4D97-AF65-F5344CB8AC3E}">
        <p14:creationId xmlns:p14="http://schemas.microsoft.com/office/powerpoint/2010/main" val="79062307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a:extLst>
              <a:ext uri="{FF2B5EF4-FFF2-40B4-BE49-F238E27FC236}">
                <a16:creationId xmlns:a16="http://schemas.microsoft.com/office/drawing/2014/main" id="{A7EAC52A-667E-7F48-B21D-C57A6B821CE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37355" y="250508"/>
            <a:ext cx="2939498" cy="1981200"/>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2" descr="Get to know SKIN1004 – Korean Skincare UK">
            <a:extLst>
              <a:ext uri="{FF2B5EF4-FFF2-40B4-BE49-F238E27FC236}">
                <a16:creationId xmlns:a16="http://schemas.microsoft.com/office/drawing/2014/main" id="{556F1774-B8D9-8F36-1DF5-182C555CD55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562600" y="2986087"/>
            <a:ext cx="2971800" cy="297180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Clarifying Starter Kit, , large, image1">
            <a:extLst>
              <a:ext uri="{FF2B5EF4-FFF2-40B4-BE49-F238E27FC236}">
                <a16:creationId xmlns:a16="http://schemas.microsoft.com/office/drawing/2014/main" id="{B90E806B-B018-4B29-DB5C-2D6CA4301A0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54516" y="2959417"/>
            <a:ext cx="3305175" cy="3305175"/>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46606552-4C60-3772-34CC-16BBAE16A342}"/>
              </a:ext>
            </a:extLst>
          </p:cNvPr>
          <p:cNvSpPr txBox="1">
            <a:spLocks/>
          </p:cNvSpPr>
          <p:nvPr/>
        </p:nvSpPr>
        <p:spPr>
          <a:xfrm>
            <a:off x="276225" y="250508"/>
            <a:ext cx="1524000" cy="823912"/>
          </a:xfrm>
          <a:prstGeom prst="rect">
            <a:avLst/>
          </a:prstGeom>
        </p:spPr>
        <p:txBody>
          <a:bodyPr>
            <a:normAutofit fontScale="85000" lnSpcReduction="20000"/>
          </a:bodyPr>
          <a:lstStyle>
            <a:lvl1pPr marL="228600" indent="-228600"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1pPr>
            <a:lvl2pPr marL="515938" indent="-287338"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2pPr>
            <a:lvl3pPr marL="855663" indent="-279400" algn="l" defTabSz="914400" rtl="0" eaLnBrk="1" latinLnBrk="0" hangingPunct="1">
              <a:lnSpc>
                <a:spcPct val="100000"/>
              </a:lnSpc>
              <a:spcBef>
                <a:spcPts val="500"/>
              </a:spcBef>
              <a:buFont typeface="Courier New" panose="02070309020205020404" pitchFamily="49" charset="0"/>
              <a:buChar char="o"/>
              <a:defRPr sz="2200" kern="1200">
                <a:solidFill>
                  <a:schemeClr val="tx1"/>
                </a:solidFill>
                <a:latin typeface="+mn-lt"/>
                <a:ea typeface="+mn-ea"/>
                <a:cs typeface="+mn-cs"/>
              </a:defRPr>
            </a:lvl3pPr>
            <a:lvl4pPr marL="1143000" indent="-287338"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4pPr>
            <a:lvl5pPr marL="1490663" indent="-347663"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b="1" dirty="0"/>
              <a:t>Product versus Product</a:t>
            </a:r>
          </a:p>
        </p:txBody>
      </p:sp>
      <p:pic>
        <p:nvPicPr>
          <p:cNvPr id="1030" name="Picture 6" descr="Starbucks vs. two Japanese rivals – Who makes the best matcha latte?【Taste  test】 | SoraNews24 —Japan News—">
            <a:extLst>
              <a:ext uri="{FF2B5EF4-FFF2-40B4-BE49-F238E27FC236}">
                <a16:creationId xmlns:a16="http://schemas.microsoft.com/office/drawing/2014/main" id="{20E14A61-1E77-B67B-F410-01AFD789A7F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562600" y="83343"/>
            <a:ext cx="3305175" cy="2478881"/>
          </a:xfrm>
          <a:prstGeom prst="rect">
            <a:avLst/>
          </a:prstGeom>
          <a:noFill/>
          <a:extLst>
            <a:ext uri="{909E8E84-426E-40DD-AFC4-6F175D3DCCD1}">
              <a14:hiddenFill xmlns:a14="http://schemas.microsoft.com/office/drawing/2010/main">
                <a:solidFill>
                  <a:srgbClr val="FFFFFF"/>
                </a:solidFill>
              </a14:hiddenFill>
            </a:ext>
          </a:extLst>
        </p:spPr>
      </p:pic>
      <p:sp>
        <p:nvSpPr>
          <p:cNvPr id="4" name="Content Placeholder 2">
            <a:extLst>
              <a:ext uri="{FF2B5EF4-FFF2-40B4-BE49-F238E27FC236}">
                <a16:creationId xmlns:a16="http://schemas.microsoft.com/office/drawing/2014/main" id="{EF4F66E1-1CC1-E593-42B4-D2F5FCC4E264}"/>
              </a:ext>
            </a:extLst>
          </p:cNvPr>
          <p:cNvSpPr txBox="1">
            <a:spLocks/>
          </p:cNvSpPr>
          <p:nvPr/>
        </p:nvSpPr>
        <p:spPr>
          <a:xfrm>
            <a:off x="129062" y="2959417"/>
            <a:ext cx="1524000" cy="823912"/>
          </a:xfrm>
          <a:prstGeom prst="rect">
            <a:avLst/>
          </a:prstGeom>
        </p:spPr>
        <p:txBody>
          <a:bodyPr>
            <a:normAutofit fontScale="77500" lnSpcReduction="20000"/>
          </a:bodyPr>
          <a:lstStyle>
            <a:lvl1pPr marL="228600" indent="-228600"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1pPr>
            <a:lvl2pPr marL="515938" indent="-287338"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2pPr>
            <a:lvl3pPr marL="855663" indent="-279400" algn="l" defTabSz="914400" rtl="0" eaLnBrk="1" latinLnBrk="0" hangingPunct="1">
              <a:lnSpc>
                <a:spcPct val="100000"/>
              </a:lnSpc>
              <a:spcBef>
                <a:spcPts val="500"/>
              </a:spcBef>
              <a:buFont typeface="Courier New" panose="02070309020205020404" pitchFamily="49" charset="0"/>
              <a:buChar char="o"/>
              <a:defRPr sz="2200" kern="1200">
                <a:solidFill>
                  <a:schemeClr val="tx1"/>
                </a:solidFill>
                <a:latin typeface="+mn-lt"/>
                <a:ea typeface="+mn-ea"/>
                <a:cs typeface="+mn-cs"/>
              </a:defRPr>
            </a:lvl3pPr>
            <a:lvl4pPr marL="1143000" indent="-287338"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4pPr>
            <a:lvl5pPr marL="1490663" indent="-347663"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b="1" dirty="0"/>
              <a:t>Product line versus Product line</a:t>
            </a:r>
          </a:p>
        </p:txBody>
      </p:sp>
    </p:spTree>
    <p:extLst>
      <p:ext uri="{BB962C8B-B14F-4D97-AF65-F5344CB8AC3E}">
        <p14:creationId xmlns:p14="http://schemas.microsoft.com/office/powerpoint/2010/main" val="237899789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Identifying Points-of-Difference</a:t>
            </a:r>
          </a:p>
        </p:txBody>
      </p:sp>
      <p:sp>
        <p:nvSpPr>
          <p:cNvPr id="3" name="Content Placeholder 2"/>
          <p:cNvSpPr>
            <a:spLocks noGrp="1"/>
          </p:cNvSpPr>
          <p:nvPr>
            <p:ph idx="1"/>
          </p:nvPr>
        </p:nvSpPr>
        <p:spPr/>
        <p:txBody>
          <a:bodyPr/>
          <a:lstStyle/>
          <a:p>
            <a:r>
              <a:rPr lang="en-US" dirty="0"/>
              <a:t>Tangible product benefits are the value drawn from the physical components of the product. </a:t>
            </a:r>
          </a:p>
          <a:p>
            <a:r>
              <a:rPr lang="en-US" dirty="0"/>
              <a:t>Intangible product benefits are the value drawn from the social, emotional, and nonphysical aspects of consumption.</a:t>
            </a:r>
          </a:p>
          <a:p>
            <a:r>
              <a:rPr lang="en-US" dirty="0"/>
              <a:t>Positioning maps are tools used to map the company and its competitors in terms of consumer attitudes or perceptions.</a:t>
            </a:r>
          </a:p>
        </p:txBody>
      </p:sp>
      <p:sp>
        <p:nvSpPr>
          <p:cNvPr id="5" name="Slide Number Placeholder 4"/>
          <p:cNvSpPr>
            <a:spLocks noGrp="1"/>
          </p:cNvSpPr>
          <p:nvPr>
            <p:ph type="sldNum" sz="quarter" idx="12"/>
          </p:nvPr>
        </p:nvSpPr>
        <p:spPr/>
        <p:txBody>
          <a:bodyPr/>
          <a:lstStyle/>
          <a:p>
            <a:fld id="{9CE62F59-9C4E-4709-9842-9496C6D856C6}" type="slidenum">
              <a:rPr lang="en-US" smtClean="0"/>
              <a:pPr/>
              <a:t>40</a:t>
            </a:fld>
            <a:endParaRPr lang="en-US"/>
          </a:p>
        </p:txBody>
      </p:sp>
    </p:spTree>
    <p:extLst>
      <p:ext uri="{BB962C8B-B14F-4D97-AF65-F5344CB8AC3E}">
        <p14:creationId xmlns:p14="http://schemas.microsoft.com/office/powerpoint/2010/main" val="333709881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Example of Positioning Maps</a:t>
            </a:r>
          </a:p>
        </p:txBody>
      </p:sp>
      <p:pic>
        <p:nvPicPr>
          <p:cNvPr id="8194" name="Picture 2"/>
          <p:cNvPicPr>
            <a:picLocks noGrp="1" noChangeAspect="1" noChangeArrowheads="1"/>
          </p:cNvPicPr>
          <p:nvPr>
            <p:ph sz="half" idx="1"/>
          </p:nvPr>
        </p:nvPicPr>
        <p:blipFill>
          <a:blip r:embed="rId2" cstate="print"/>
          <a:srcRect/>
          <a:stretch>
            <a:fillRect/>
          </a:stretch>
        </p:blipFill>
        <p:spPr>
          <a:xfrm>
            <a:off x="1447800" y="1858963"/>
            <a:ext cx="5638800" cy="3283994"/>
          </a:xfrm>
        </p:spPr>
      </p:pic>
      <p:sp>
        <p:nvSpPr>
          <p:cNvPr id="3" name="Slide Number Placeholder 2"/>
          <p:cNvSpPr>
            <a:spLocks noGrp="1"/>
          </p:cNvSpPr>
          <p:nvPr>
            <p:ph type="sldNum" sz="quarter" idx="12"/>
          </p:nvPr>
        </p:nvSpPr>
        <p:spPr/>
        <p:txBody>
          <a:bodyPr/>
          <a:lstStyle/>
          <a:p>
            <a:fld id="{9CE62F59-9C4E-4709-9842-9496C6D856C6}" type="slidenum">
              <a:rPr lang="en-US" smtClean="0"/>
              <a:pPr/>
              <a:t>41</a:t>
            </a:fld>
            <a:endParaRPr lang="en-US"/>
          </a:p>
        </p:txBody>
      </p:sp>
    </p:spTree>
    <p:extLst>
      <p:ext uri="{BB962C8B-B14F-4D97-AF65-F5344CB8AC3E}">
        <p14:creationId xmlns:p14="http://schemas.microsoft.com/office/powerpoint/2010/main" val="356661595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96080"/>
            <a:ext cx="7886700" cy="1325563"/>
          </a:xfrm>
        </p:spPr>
        <p:txBody>
          <a:bodyPr/>
          <a:lstStyle/>
          <a:p>
            <a:pPr algn="ctr"/>
            <a:r>
              <a:rPr lang="en-US" dirty="0">
                <a:highlight>
                  <a:srgbClr val="FFFF00"/>
                </a:highlight>
              </a:rPr>
              <a:t>Sustainability and International Positioning</a:t>
            </a:r>
          </a:p>
        </p:txBody>
      </p:sp>
      <p:sp>
        <p:nvSpPr>
          <p:cNvPr id="3" name="Content Placeholder 2"/>
          <p:cNvSpPr>
            <a:spLocks noGrp="1"/>
          </p:cNvSpPr>
          <p:nvPr>
            <p:ph idx="1"/>
          </p:nvPr>
        </p:nvSpPr>
        <p:spPr>
          <a:xfrm>
            <a:off x="628650" y="2001872"/>
            <a:ext cx="7886700" cy="3810000"/>
          </a:xfrm>
        </p:spPr>
        <p:txBody>
          <a:bodyPr/>
          <a:lstStyle/>
          <a:p>
            <a:r>
              <a:rPr lang="en-US" dirty="0"/>
              <a:t>Positioning a company, business practice, and product as being more environmentally conscious allows the organization to occupy a unique space in the minds of consumers. </a:t>
            </a:r>
          </a:p>
          <a:p>
            <a:pPr lvl="1"/>
            <a:r>
              <a:rPr lang="en-US" dirty="0"/>
              <a:t>Sustainable business practices have become popular around the world.</a:t>
            </a:r>
          </a:p>
          <a:p>
            <a:r>
              <a:rPr lang="en-US" dirty="0"/>
              <a:t>The potential benefits have led to greenwashing, or the practice of exaggerating or even fabricating the degree of the sustainable or green activities taking place in the organization. </a:t>
            </a:r>
          </a:p>
        </p:txBody>
      </p:sp>
      <p:sp>
        <p:nvSpPr>
          <p:cNvPr id="5" name="Slide Number Placeholder 4"/>
          <p:cNvSpPr>
            <a:spLocks noGrp="1"/>
          </p:cNvSpPr>
          <p:nvPr>
            <p:ph type="sldNum" sz="quarter" idx="12"/>
          </p:nvPr>
        </p:nvSpPr>
        <p:spPr/>
        <p:txBody>
          <a:bodyPr/>
          <a:lstStyle/>
          <a:p>
            <a:fld id="{9CE62F59-9C4E-4709-9842-9496C6D856C6}" type="slidenum">
              <a:rPr lang="en-US" smtClean="0"/>
              <a:pPr/>
              <a:t>42</a:t>
            </a:fld>
            <a:endParaRPr lang="en-US"/>
          </a:p>
        </p:txBody>
      </p:sp>
    </p:spTree>
    <p:extLst>
      <p:ext uri="{BB962C8B-B14F-4D97-AF65-F5344CB8AC3E}">
        <p14:creationId xmlns:p14="http://schemas.microsoft.com/office/powerpoint/2010/main" val="218174083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Greenwashing Sins</a:t>
            </a:r>
          </a:p>
        </p:txBody>
      </p:sp>
      <p:pic>
        <p:nvPicPr>
          <p:cNvPr id="10242" name="Picture 2"/>
          <p:cNvPicPr>
            <a:picLocks noGrp="1" noChangeAspect="1" noChangeArrowheads="1"/>
          </p:cNvPicPr>
          <p:nvPr>
            <p:ph idx="1"/>
          </p:nvPr>
        </p:nvPicPr>
        <p:blipFill>
          <a:blip r:embed="rId2" cstate="print"/>
          <a:srcRect/>
          <a:stretch>
            <a:fillRect/>
          </a:stretch>
        </p:blipFill>
        <p:spPr>
          <a:xfrm>
            <a:off x="1752600" y="2075279"/>
            <a:ext cx="5368306" cy="2933698"/>
          </a:xfrm>
        </p:spPr>
      </p:pic>
      <p:sp>
        <p:nvSpPr>
          <p:cNvPr id="3" name="Slide Number Placeholder 2"/>
          <p:cNvSpPr>
            <a:spLocks noGrp="1"/>
          </p:cNvSpPr>
          <p:nvPr>
            <p:ph type="sldNum" sz="quarter" idx="12"/>
          </p:nvPr>
        </p:nvSpPr>
        <p:spPr/>
        <p:txBody>
          <a:bodyPr/>
          <a:lstStyle/>
          <a:p>
            <a:fld id="{9CE62F59-9C4E-4709-9842-9496C6D856C6}" type="slidenum">
              <a:rPr lang="en-US" smtClean="0"/>
              <a:pPr/>
              <a:t>43</a:t>
            </a:fld>
            <a:endParaRPr lang="en-US"/>
          </a:p>
        </p:txBody>
      </p:sp>
    </p:spTree>
    <p:extLst>
      <p:ext uri="{BB962C8B-B14F-4D97-AF65-F5344CB8AC3E}">
        <p14:creationId xmlns:p14="http://schemas.microsoft.com/office/powerpoint/2010/main" val="339927362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111B85-0276-B91B-0DFA-038195CA0165}"/>
            </a:ext>
          </a:extLst>
        </p:cNvPr>
        <p:cNvGrpSpPr/>
        <p:nvPr/>
      </p:nvGrpSpPr>
      <p:grpSpPr>
        <a:xfrm>
          <a:off x="0" y="0"/>
          <a:ext cx="0" cy="0"/>
          <a:chOff x="0" y="0"/>
          <a:chExt cx="0" cy="0"/>
        </a:xfrm>
      </p:grpSpPr>
      <p:sp>
        <p:nvSpPr>
          <p:cNvPr id="5" name="Content Placeholder 2">
            <a:extLst>
              <a:ext uri="{FF2B5EF4-FFF2-40B4-BE49-F238E27FC236}">
                <a16:creationId xmlns:a16="http://schemas.microsoft.com/office/drawing/2014/main" id="{1CDCF730-A2BA-BE6A-6665-468A4C977A2B}"/>
              </a:ext>
            </a:extLst>
          </p:cNvPr>
          <p:cNvSpPr>
            <a:spLocks noGrp="1"/>
          </p:cNvSpPr>
          <p:nvPr/>
        </p:nvSpPr>
        <p:spPr>
          <a:xfrm>
            <a:off x="254213" y="1295400"/>
            <a:ext cx="8635573" cy="426720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buClr>
                <a:srgbClr val="0070C0"/>
              </a:buClr>
              <a:buFont typeface="Wingdings" panose="05000000000000000000" pitchFamily="2" charset="2"/>
              <a:buChar char="q"/>
            </a:pPr>
            <a:r>
              <a:rPr lang="en-GB" sz="2400" dirty="0"/>
              <a:t>Ethnocentrism, animosity, nationalism, and religiosity influence consumer perceptions of products. Consider how these factors affect the positioning of the following brands:</a:t>
            </a:r>
          </a:p>
          <a:p>
            <a:pPr marL="685800" lvl="1">
              <a:buClr>
                <a:srgbClr val="0070C0"/>
              </a:buClr>
            </a:pPr>
            <a:r>
              <a:rPr lang="en-GB" dirty="0"/>
              <a:t>Starbucks, when entering France</a:t>
            </a:r>
          </a:p>
          <a:p>
            <a:pPr marL="685800" lvl="1">
              <a:buClr>
                <a:srgbClr val="0070C0"/>
              </a:buClr>
            </a:pPr>
            <a:r>
              <a:rPr lang="en-GB" dirty="0"/>
              <a:t>Royal Dutch Shell, when entering Saudi Arabia</a:t>
            </a:r>
          </a:p>
          <a:p>
            <a:pPr marL="685800" lvl="1">
              <a:buClr>
                <a:srgbClr val="0070C0"/>
              </a:buClr>
            </a:pPr>
            <a:endParaRPr lang="en-GB" dirty="0"/>
          </a:p>
          <a:p>
            <a:pPr>
              <a:buClr>
                <a:srgbClr val="0070C0"/>
              </a:buClr>
              <a:buFont typeface="Wingdings" panose="05000000000000000000" pitchFamily="2" charset="2"/>
              <a:buChar char="q"/>
            </a:pPr>
            <a:r>
              <a:rPr lang="en-GB" sz="2400" dirty="0"/>
              <a:t>Draw a Starbucks positioning map (price and quality) in France and the UK, using the perspective of a college student (you are the target customer).  Is Starbucks' positioning similar in both countries?</a:t>
            </a:r>
          </a:p>
        </p:txBody>
      </p:sp>
      <p:sp>
        <p:nvSpPr>
          <p:cNvPr id="2" name="Title 1">
            <a:extLst>
              <a:ext uri="{FF2B5EF4-FFF2-40B4-BE49-F238E27FC236}">
                <a16:creationId xmlns:a16="http://schemas.microsoft.com/office/drawing/2014/main" id="{032C80BD-F923-746F-254B-8836251F60B8}"/>
              </a:ext>
            </a:extLst>
          </p:cNvPr>
          <p:cNvSpPr txBox="1">
            <a:spLocks/>
          </p:cNvSpPr>
          <p:nvPr/>
        </p:nvSpPr>
        <p:spPr>
          <a:xfrm>
            <a:off x="609600" y="311785"/>
            <a:ext cx="7772400" cy="914400"/>
          </a:xfrm>
          <a:prstGeom prst="rect">
            <a:avLst/>
          </a:prstGeom>
        </p:spPr>
        <p:txBody>
          <a:bodyPr vert="horz" lIns="91440" tIns="45720" rIns="91440" bIns="45720" rtlCol="0" anchor="t">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200" b="1" dirty="0">
                <a:highlight>
                  <a:srgbClr val="FFFF00"/>
                </a:highlight>
              </a:rPr>
              <a:t>In Pair Activity </a:t>
            </a:r>
            <a:r>
              <a:rPr lang="en-US" sz="1600" dirty="0"/>
              <a:t>– </a:t>
            </a:r>
            <a:r>
              <a:rPr lang="en-US" sz="2400" dirty="0"/>
              <a:t>30 Minutes</a:t>
            </a:r>
            <a:r>
              <a:rPr lang="en-US" sz="2400" dirty="0">
                <a:highlight>
                  <a:srgbClr val="FFFF00"/>
                </a:highlight>
              </a:rPr>
              <a:t> </a:t>
            </a:r>
            <a:endParaRPr lang="en-US" sz="3600" b="1" dirty="0"/>
          </a:p>
        </p:txBody>
      </p:sp>
    </p:spTree>
    <p:extLst>
      <p:ext uri="{BB962C8B-B14F-4D97-AF65-F5344CB8AC3E}">
        <p14:creationId xmlns:p14="http://schemas.microsoft.com/office/powerpoint/2010/main" val="342658461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AA0257-8615-1ED0-1A83-1CA7674F23EF}"/>
            </a:ext>
          </a:extLst>
        </p:cNvPr>
        <p:cNvGrpSpPr/>
        <p:nvPr/>
      </p:nvGrpSpPr>
      <p:grpSpPr>
        <a:xfrm>
          <a:off x="0" y="0"/>
          <a:ext cx="0" cy="0"/>
          <a:chOff x="0" y="0"/>
          <a:chExt cx="0" cy="0"/>
        </a:xfrm>
      </p:grpSpPr>
      <p:sp>
        <p:nvSpPr>
          <p:cNvPr id="2" name="Content Placeholder 2">
            <a:extLst>
              <a:ext uri="{FF2B5EF4-FFF2-40B4-BE49-F238E27FC236}">
                <a16:creationId xmlns:a16="http://schemas.microsoft.com/office/drawing/2014/main" id="{052875F1-6CAB-7F65-9041-0DBD6DE9E63F}"/>
              </a:ext>
            </a:extLst>
          </p:cNvPr>
          <p:cNvSpPr>
            <a:spLocks noGrp="1"/>
          </p:cNvSpPr>
          <p:nvPr/>
        </p:nvSpPr>
        <p:spPr>
          <a:xfrm>
            <a:off x="2971800" y="3810000"/>
            <a:ext cx="5806988" cy="1405515"/>
          </a:xfrm>
          <a:prstGeom prst="rect">
            <a:avLst/>
          </a:prstGeom>
        </p:spPr>
        <p:txBody>
          <a:bodyPr vert="horz" lIns="91440" tIns="45720" rIns="91440" bIns="45720" rtlCol="0">
            <a:normAutofit fontScale="77500" lnSpcReduction="2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GB" sz="2800" dirty="0"/>
              <a:t>Next week we will study</a:t>
            </a:r>
          </a:p>
          <a:p>
            <a:pPr marL="0" indent="0" algn="ctr">
              <a:buNone/>
            </a:pPr>
            <a:r>
              <a:rPr lang="en-GB" sz="2800" b="1" dirty="0"/>
              <a:t>Targeting</a:t>
            </a:r>
          </a:p>
          <a:p>
            <a:pPr marL="0" indent="0" algn="ctr">
              <a:buNone/>
            </a:pPr>
            <a:r>
              <a:rPr lang="en-GB" sz="2800" b="1" dirty="0"/>
              <a:t>International Product Strategies and Branding</a:t>
            </a:r>
          </a:p>
          <a:p>
            <a:pPr algn="ctr">
              <a:buFont typeface="Wingdings" pitchFamily="2" charset="2"/>
              <a:buChar char="v"/>
            </a:pPr>
            <a:endParaRPr lang="en-GB" dirty="0"/>
          </a:p>
          <a:p>
            <a:pPr algn="ctr">
              <a:buFont typeface="Wingdings" pitchFamily="2" charset="2"/>
              <a:buChar char="v"/>
            </a:pPr>
            <a:endParaRPr lang="en-GB" dirty="0"/>
          </a:p>
          <a:p>
            <a:pPr algn="ctr"/>
            <a:endParaRPr lang="en-GB" dirty="0"/>
          </a:p>
        </p:txBody>
      </p:sp>
      <p:sp>
        <p:nvSpPr>
          <p:cNvPr id="3" name="TextBox 4">
            <a:extLst>
              <a:ext uri="{FF2B5EF4-FFF2-40B4-BE49-F238E27FC236}">
                <a16:creationId xmlns:a16="http://schemas.microsoft.com/office/drawing/2014/main" id="{5120C0F2-0D23-0ED8-9D89-4B66AD19E2BC}"/>
              </a:ext>
            </a:extLst>
          </p:cNvPr>
          <p:cNvSpPr txBox="1"/>
          <p:nvPr/>
        </p:nvSpPr>
        <p:spPr>
          <a:xfrm>
            <a:off x="76200" y="457200"/>
            <a:ext cx="4112213" cy="584775"/>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buNone/>
            </a:pPr>
            <a:r>
              <a:rPr lang="en-GB" sz="3200" b="1" dirty="0">
                <a:highlight>
                  <a:srgbClr val="FFFF00"/>
                </a:highlight>
              </a:rPr>
              <a:t>Any Questions?</a:t>
            </a:r>
            <a:endParaRPr lang="en-GB" sz="3600" b="1" dirty="0">
              <a:highlight>
                <a:srgbClr val="FFFF00"/>
              </a:highlight>
            </a:endParaRPr>
          </a:p>
        </p:txBody>
      </p:sp>
      <p:pic>
        <p:nvPicPr>
          <p:cNvPr id="4" name="Picture 3" descr="Image result for any questions gif">
            <a:extLst>
              <a:ext uri="{FF2B5EF4-FFF2-40B4-BE49-F238E27FC236}">
                <a16:creationId xmlns:a16="http://schemas.microsoft.com/office/drawing/2014/main" id="{73F1C5A4-488F-D9AA-47DC-B20F8A7F713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8387" y="1075346"/>
            <a:ext cx="3500026" cy="21181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1507107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3F09BC-F1AB-3DBA-E0C8-F4028AE8E5BD}"/>
              </a:ext>
            </a:extLst>
          </p:cNvPr>
          <p:cNvSpPr txBox="1">
            <a:spLocks/>
          </p:cNvSpPr>
          <p:nvPr/>
        </p:nvSpPr>
        <p:spPr>
          <a:xfrm>
            <a:off x="628650" y="533400"/>
            <a:ext cx="7886700" cy="1325563"/>
          </a:xfrm>
          <a:prstGeom prst="rect">
            <a:avLst/>
          </a:prstGeom>
        </p:spPr>
        <p:txBody>
          <a:bodyPr/>
          <a:lstStyle>
            <a:lvl1pPr algn="l" defTabSz="914400" rtl="0" eaLnBrk="1" latinLnBrk="0" hangingPunct="1">
              <a:lnSpc>
                <a:spcPct val="90000"/>
              </a:lnSpc>
              <a:spcBef>
                <a:spcPct val="0"/>
              </a:spcBef>
              <a:buNone/>
              <a:defRPr sz="3600" kern="1200">
                <a:solidFill>
                  <a:schemeClr val="tx1"/>
                </a:solidFill>
                <a:latin typeface="+mj-lt"/>
                <a:ea typeface="+mj-ea"/>
                <a:cs typeface="+mj-cs"/>
              </a:defRPr>
            </a:lvl1pPr>
          </a:lstStyle>
          <a:p>
            <a:r>
              <a:rPr lang="en-US" dirty="0"/>
              <a:t>References</a:t>
            </a:r>
          </a:p>
        </p:txBody>
      </p:sp>
      <p:sp>
        <p:nvSpPr>
          <p:cNvPr id="3" name="Content Placeholder 2">
            <a:extLst>
              <a:ext uri="{FF2B5EF4-FFF2-40B4-BE49-F238E27FC236}">
                <a16:creationId xmlns:a16="http://schemas.microsoft.com/office/drawing/2014/main" id="{1C3DF2C6-A3C3-EDAD-D110-1452F43595EE}"/>
              </a:ext>
            </a:extLst>
          </p:cNvPr>
          <p:cNvSpPr txBox="1">
            <a:spLocks/>
          </p:cNvSpPr>
          <p:nvPr/>
        </p:nvSpPr>
        <p:spPr>
          <a:xfrm>
            <a:off x="628650" y="1352524"/>
            <a:ext cx="7886700" cy="4152952"/>
          </a:xfrm>
          <a:prstGeom prst="rect">
            <a:avLst/>
          </a:prstGeom>
        </p:spPr>
        <p:txBody>
          <a:bodyPr>
            <a:normAutofit/>
          </a:bodyPr>
          <a:lstStyle>
            <a:lvl1pPr marL="228600" indent="-228600"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1pPr>
            <a:lvl2pPr marL="515938" indent="-287338"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2pPr>
            <a:lvl3pPr marL="855663" indent="-279400" algn="l" defTabSz="914400" rtl="0" eaLnBrk="1" latinLnBrk="0" hangingPunct="1">
              <a:lnSpc>
                <a:spcPct val="100000"/>
              </a:lnSpc>
              <a:spcBef>
                <a:spcPts val="500"/>
              </a:spcBef>
              <a:buFont typeface="Courier New" panose="02070309020205020404" pitchFamily="49" charset="0"/>
              <a:buChar char="o"/>
              <a:defRPr sz="2200" kern="1200">
                <a:solidFill>
                  <a:schemeClr val="tx1"/>
                </a:solidFill>
                <a:latin typeface="+mn-lt"/>
                <a:ea typeface="+mn-ea"/>
                <a:cs typeface="+mn-cs"/>
              </a:defRPr>
            </a:lvl3pPr>
            <a:lvl4pPr marL="1143000" indent="-287338"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4pPr>
            <a:lvl5pPr marL="1490663" indent="-347663"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ts val="0"/>
              </a:spcBef>
              <a:spcAft>
                <a:spcPts val="600"/>
              </a:spcAft>
              <a:buFont typeface="Arial" panose="020B0604020202020204" pitchFamily="34" charset="0"/>
              <a:buNone/>
            </a:pPr>
            <a:endParaRPr lang="en-GB" sz="1400" b="0" i="0" dirty="0">
              <a:effectLst/>
              <a:latin typeface="Aptos" panose="020B0004020202020204" pitchFamily="34" charset="0"/>
            </a:endParaRPr>
          </a:p>
          <a:p>
            <a:pPr>
              <a:spcBef>
                <a:spcPts val="0"/>
              </a:spcBef>
              <a:spcAft>
                <a:spcPts val="600"/>
              </a:spcAft>
            </a:pPr>
            <a:r>
              <a:rPr lang="en-GB" sz="1400" b="0" i="0" dirty="0">
                <a:effectLst/>
                <a:latin typeface="Aptos" panose="020B0004020202020204" pitchFamily="34" charset="0"/>
              </a:rPr>
              <a:t>Baack, D. G. (2018). </a:t>
            </a:r>
            <a:r>
              <a:rPr lang="en-GB" sz="1400" b="0" i="1" dirty="0">
                <a:effectLst/>
                <a:latin typeface="Aptos" panose="020B0004020202020204" pitchFamily="34" charset="0"/>
              </a:rPr>
              <a:t>International marketing</a:t>
            </a:r>
            <a:r>
              <a:rPr lang="en-GB" sz="1400" b="0" i="0" dirty="0">
                <a:effectLst/>
                <a:latin typeface="Aptos" panose="020B0004020202020204" pitchFamily="34" charset="0"/>
              </a:rPr>
              <a:t>., 2nd edition. London: SAGE Publications.</a:t>
            </a:r>
          </a:p>
          <a:p>
            <a:pPr>
              <a:spcBef>
                <a:spcPts val="0"/>
              </a:spcBef>
              <a:spcAft>
                <a:spcPts val="600"/>
              </a:spcAft>
            </a:pPr>
            <a:r>
              <a:rPr lang="en-GB" sz="1400" dirty="0" err="1">
                <a:latin typeface="Aptos" panose="020B0004020202020204" pitchFamily="34" charset="0"/>
              </a:rPr>
              <a:t>Czinkota</a:t>
            </a:r>
            <a:r>
              <a:rPr lang="en-GB" sz="1400" dirty="0">
                <a:latin typeface="Aptos" panose="020B0004020202020204" pitchFamily="34" charset="0"/>
              </a:rPr>
              <a:t>, M.R. (2011) </a:t>
            </a:r>
            <a:r>
              <a:rPr lang="en-GB" sz="1400" i="1" dirty="0">
                <a:latin typeface="Aptos" panose="020B0004020202020204" pitchFamily="34" charset="0"/>
              </a:rPr>
              <a:t>International Marketing</a:t>
            </a:r>
            <a:r>
              <a:rPr lang="en-GB" sz="1400" dirty="0">
                <a:latin typeface="Aptos" panose="020B0004020202020204" pitchFamily="34" charset="0"/>
              </a:rPr>
              <a:t>. </a:t>
            </a:r>
            <a:r>
              <a:rPr lang="en-GB" sz="1400" dirty="0" err="1">
                <a:latin typeface="Aptos" panose="020B0004020202020204" pitchFamily="34" charset="0"/>
              </a:rPr>
              <a:t>Hampsire</a:t>
            </a:r>
            <a:r>
              <a:rPr lang="en-GB" sz="1400" dirty="0">
                <a:latin typeface="Aptos" panose="020B0004020202020204" pitchFamily="34" charset="0"/>
              </a:rPr>
              <a:t>: Cengage Learning.</a:t>
            </a:r>
          </a:p>
          <a:p>
            <a:pPr>
              <a:spcBef>
                <a:spcPts val="0"/>
              </a:spcBef>
              <a:spcAft>
                <a:spcPts val="600"/>
              </a:spcAft>
            </a:pPr>
            <a:r>
              <a:rPr lang="en-GB" sz="1400" b="0" i="0" dirty="0">
                <a:solidFill>
                  <a:srgbClr val="3A3A3A"/>
                </a:solidFill>
                <a:effectLst/>
                <a:latin typeface="Aptos" panose="020B0004020202020204" pitchFamily="34" charset="0"/>
              </a:rPr>
              <a:t>De </a:t>
            </a:r>
            <a:r>
              <a:rPr lang="en-GB" sz="1400" b="0" i="0" dirty="0" err="1">
                <a:solidFill>
                  <a:srgbClr val="3A3A3A"/>
                </a:solidFill>
                <a:effectLst/>
                <a:latin typeface="Aptos" panose="020B0004020202020204" pitchFamily="34" charset="0"/>
              </a:rPr>
              <a:t>Búrca</a:t>
            </a:r>
            <a:r>
              <a:rPr lang="en-GB" sz="1400" b="0" i="0" dirty="0">
                <a:solidFill>
                  <a:srgbClr val="3A3A3A"/>
                </a:solidFill>
                <a:effectLst/>
                <a:latin typeface="Aptos" panose="020B0004020202020204" pitchFamily="34" charset="0"/>
              </a:rPr>
              <a:t>, S., Fletcher, R. and Brown, L. (2004) </a:t>
            </a:r>
            <a:r>
              <a:rPr lang="en-GB" sz="1400" b="0" i="1" dirty="0">
                <a:solidFill>
                  <a:srgbClr val="3A3A3A"/>
                </a:solidFill>
                <a:effectLst/>
                <a:latin typeface="Aptos" panose="020B0004020202020204" pitchFamily="34" charset="0"/>
              </a:rPr>
              <a:t>International marketing : an SME perspective</a:t>
            </a:r>
            <a:r>
              <a:rPr lang="en-GB" sz="1400" b="0" i="0" dirty="0">
                <a:solidFill>
                  <a:srgbClr val="3A3A3A"/>
                </a:solidFill>
                <a:effectLst/>
                <a:latin typeface="Aptos" panose="020B0004020202020204" pitchFamily="34" charset="0"/>
              </a:rPr>
              <a:t>. 1st ed. Harlow, England: FT Prentice Hall.</a:t>
            </a:r>
            <a:endParaRPr lang="en-GB" sz="1400" dirty="0">
              <a:latin typeface="Aptos" panose="020B0004020202020204" pitchFamily="34" charset="0"/>
            </a:endParaRPr>
          </a:p>
          <a:p>
            <a:pPr>
              <a:spcBef>
                <a:spcPts val="0"/>
              </a:spcBef>
              <a:spcAft>
                <a:spcPts val="600"/>
              </a:spcAft>
            </a:pPr>
            <a:r>
              <a:rPr lang="en-GB" sz="1400" dirty="0">
                <a:latin typeface="Aptos" panose="020B0004020202020204" pitchFamily="34" charset="0"/>
              </a:rPr>
              <a:t>Doole, I. and Lowe, R. (2012) </a:t>
            </a:r>
            <a:r>
              <a:rPr lang="en-GB" sz="1400" i="1" dirty="0">
                <a:latin typeface="Aptos" panose="020B0004020202020204" pitchFamily="34" charset="0"/>
              </a:rPr>
              <a:t>International marketing strategy : analysis, development and implementation</a:t>
            </a:r>
            <a:r>
              <a:rPr lang="en-GB" sz="1400" dirty="0">
                <a:latin typeface="Aptos" panose="020B0004020202020204" pitchFamily="34" charset="0"/>
              </a:rPr>
              <a:t>. Cengage Learning.</a:t>
            </a:r>
          </a:p>
          <a:p>
            <a:pPr>
              <a:spcBef>
                <a:spcPts val="0"/>
              </a:spcBef>
              <a:spcAft>
                <a:spcPts val="600"/>
              </a:spcAft>
            </a:pPr>
            <a:r>
              <a:rPr lang="en-GB" sz="1400" dirty="0">
                <a:latin typeface="Aptos" panose="020B0004020202020204" pitchFamily="34" charset="0"/>
              </a:rPr>
              <a:t>Keegan, W.J. and Green, M.C. (2013) </a:t>
            </a:r>
            <a:r>
              <a:rPr lang="en-GB" sz="1400" i="1" dirty="0">
                <a:latin typeface="Aptos" panose="020B0004020202020204" pitchFamily="34" charset="0"/>
              </a:rPr>
              <a:t>Global marketing</a:t>
            </a:r>
            <a:r>
              <a:rPr lang="en-GB" sz="1400" dirty="0">
                <a:latin typeface="Aptos" panose="020B0004020202020204" pitchFamily="34" charset="0"/>
              </a:rPr>
              <a:t>. 7th ed., global ed. Boston, Mass. ; London: Pearson.</a:t>
            </a:r>
          </a:p>
          <a:p>
            <a:pPr>
              <a:spcBef>
                <a:spcPts val="0"/>
              </a:spcBef>
              <a:spcAft>
                <a:spcPts val="600"/>
              </a:spcAft>
            </a:pPr>
            <a:r>
              <a:rPr lang="en-GB" sz="1400" dirty="0">
                <a:latin typeface="Aptos" panose="020B0004020202020204" pitchFamily="34" charset="0"/>
              </a:rPr>
              <a:t>Ko, E., Kim, E., Taylor, C. R., Kim, K. H., &amp; Kang, I. J. (2007). Cross-national market segmentation in the fashion industry: A study of European, Korean, and US consumers. International Marketing Review, 24(5), 629–651. </a:t>
            </a:r>
          </a:p>
          <a:p>
            <a:pPr>
              <a:spcBef>
                <a:spcPts val="0"/>
              </a:spcBef>
              <a:spcAft>
                <a:spcPts val="600"/>
              </a:spcAft>
            </a:pPr>
            <a:r>
              <a:rPr lang="en-GB" sz="1400" dirty="0">
                <a:latin typeface="Aptos" panose="020B0004020202020204" pitchFamily="34" charset="0"/>
              </a:rPr>
              <a:t>Mathur, U. C. (2008). </a:t>
            </a:r>
            <a:r>
              <a:rPr lang="en-GB" sz="1400" i="1" dirty="0">
                <a:latin typeface="Aptos" panose="020B0004020202020204" pitchFamily="34" charset="0"/>
              </a:rPr>
              <a:t>International marketing management : text and cases</a:t>
            </a:r>
            <a:r>
              <a:rPr lang="en-GB" sz="1400" dirty="0">
                <a:latin typeface="Aptos" panose="020B0004020202020204" pitchFamily="34" charset="0"/>
              </a:rPr>
              <a:t>. SAGE.</a:t>
            </a:r>
          </a:p>
          <a:p>
            <a:pPr>
              <a:spcBef>
                <a:spcPts val="0"/>
              </a:spcBef>
              <a:spcAft>
                <a:spcPts val="600"/>
              </a:spcAft>
            </a:pPr>
            <a:r>
              <a:rPr lang="en-GB" sz="1400" dirty="0">
                <a:latin typeface="Aptos" panose="020B0004020202020204" pitchFamily="34" charset="0"/>
              </a:rPr>
              <a:t>Wind, Y., &amp; Douglas, S. P. (1972). International market segmentation. European Journal of Marketing, 6(1), 17–25.</a:t>
            </a:r>
          </a:p>
          <a:p>
            <a:pPr marL="0" indent="0">
              <a:spcBef>
                <a:spcPts val="0"/>
              </a:spcBef>
              <a:spcAft>
                <a:spcPts val="600"/>
              </a:spcAft>
              <a:buNone/>
            </a:pPr>
            <a:endParaRPr lang="en-GB" sz="1400" dirty="0">
              <a:latin typeface="Aptos" panose="020B0004020202020204" pitchFamily="34" charset="0"/>
            </a:endParaRPr>
          </a:p>
        </p:txBody>
      </p:sp>
    </p:spTree>
    <p:extLst>
      <p:ext uri="{BB962C8B-B14F-4D97-AF65-F5344CB8AC3E}">
        <p14:creationId xmlns:p14="http://schemas.microsoft.com/office/powerpoint/2010/main" val="2216678865"/>
      </p:ext>
    </p:extLst>
  </p:cSld>
  <p:clrMapOvr>
    <a:masterClrMapping/>
  </p:clrMapOvr>
</p:sld>
</file>

<file path=ppt/theme/theme1.xml><?xml version="1.0" encoding="utf-8"?>
<a:theme xmlns:a="http://schemas.openxmlformats.org/drawingml/2006/main" name="Custom Design">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CDC PPT master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rial">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DC PPT master theme" id="{54717623-23ED-4358-9C73-6518671C19EC}" vid="{8348790F-27F1-4F39-885D-2376FA45C8DD}"/>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_activity xmlns="d97129d6-5105-44aa-8953-de11b416c376"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F17F0BAA444E2C478D04B3C300BA99D3" ma:contentTypeVersion="11" ma:contentTypeDescription="Create a new document." ma:contentTypeScope="" ma:versionID="b3e034b9cfe95bf25d9ebd403f11ceb7">
  <xsd:schema xmlns:xsd="http://www.w3.org/2001/XMLSchema" xmlns:xs="http://www.w3.org/2001/XMLSchema" xmlns:p="http://schemas.microsoft.com/office/2006/metadata/properties" xmlns:ns3="d97129d6-5105-44aa-8953-de11b416c376" targetNamespace="http://schemas.microsoft.com/office/2006/metadata/properties" ma:root="true" ma:fieldsID="80a173d080483538636c9b385a11b276" ns3:_="">
    <xsd:import namespace="d97129d6-5105-44aa-8953-de11b416c376"/>
    <xsd:element name="properties">
      <xsd:complexType>
        <xsd:sequence>
          <xsd:element name="documentManagement">
            <xsd:complexType>
              <xsd:all>
                <xsd:element ref="ns3:MediaServiceDateTaken" minOccurs="0"/>
                <xsd:element ref="ns3:MediaServiceMetadata" minOccurs="0"/>
                <xsd:element ref="ns3:MediaServiceFastMetadata" minOccurs="0"/>
                <xsd:element ref="ns3:MediaServiceSearchProperties" minOccurs="0"/>
                <xsd:element ref="ns3:MediaServiceObjectDetectorVersions" minOccurs="0"/>
                <xsd:element ref="ns3:_activity" minOccurs="0"/>
                <xsd:element ref="ns3:MediaServiceSystemTags" minOccurs="0"/>
                <xsd:element ref="ns3:MediaServiceGenerationTime" minOccurs="0"/>
                <xsd:element ref="ns3:MediaServiceEventHashCode" minOccurs="0"/>
                <xsd:element ref="ns3:MediaLengthInSeconds" minOccurs="0"/>
                <xsd:element ref="ns3: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97129d6-5105-44aa-8953-de11b416c376" elementFormDefault="qualified">
    <xsd:import namespace="http://schemas.microsoft.com/office/2006/documentManagement/types"/>
    <xsd:import namespace="http://schemas.microsoft.com/office/infopath/2007/PartnerControls"/>
    <xsd:element name="MediaServiceDateTaken" ma:index="8" nillable="true" ma:displayName="MediaServiceDateTaken" ma:hidden="true" ma:indexed="true" ma:internalName="MediaServiceDateTaken" ma:readOnly="true">
      <xsd:simpleType>
        <xsd:restriction base="dms:Text"/>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SearchProperties" ma:index="11" nillable="true" ma:displayName="MediaServiceSearchProperties" ma:hidden="true" ma:internalName="MediaServiceSearchProperties" ma:readOnly="true">
      <xsd:simpleType>
        <xsd:restriction base="dms:Note"/>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_activity" ma:index="13" nillable="true" ma:displayName="_activity" ma:hidden="true" ma:internalName="_activity">
      <xsd:simpleType>
        <xsd:restriction base="dms:Note"/>
      </xsd:simpleType>
    </xsd:element>
    <xsd:element name="MediaServiceSystemTags" ma:index="14" nillable="true" ma:displayName="MediaServiceSystemTags" ma:hidden="true" ma:internalName="MediaServiceSystemTags" ma:readOnly="true">
      <xsd:simpleType>
        <xsd:restriction base="dms:Note"/>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E6475352-6F4D-45E9-AC24-EB016A7078A2}">
  <ds:schemaRefs>
    <ds:schemaRef ds:uri="http://schemas.microsoft.com/sharepoint/v3/contenttype/forms"/>
  </ds:schemaRefs>
</ds:datastoreItem>
</file>

<file path=customXml/itemProps2.xml><?xml version="1.0" encoding="utf-8"?>
<ds:datastoreItem xmlns:ds="http://schemas.openxmlformats.org/officeDocument/2006/customXml" ds:itemID="{82E7FFA0-6E59-496F-AD30-0601A9C77CA6}">
  <ds:schemaRefs>
    <ds:schemaRef ds:uri="http://schemas.microsoft.com/office/2006/documentManagement/types"/>
    <ds:schemaRef ds:uri="http://schemas.microsoft.com/office/2006/metadata/properties"/>
    <ds:schemaRef ds:uri="http://purl.org/dc/dcmitype/"/>
    <ds:schemaRef ds:uri="http://purl.org/dc/elements/1.1/"/>
    <ds:schemaRef ds:uri="http://schemas.microsoft.com/office/infopath/2007/PartnerControls"/>
    <ds:schemaRef ds:uri="http://www.w3.org/XML/1998/namespace"/>
    <ds:schemaRef ds:uri="http://schemas.openxmlformats.org/package/2006/metadata/core-properties"/>
    <ds:schemaRef ds:uri="d97129d6-5105-44aa-8953-de11b416c376"/>
    <ds:schemaRef ds:uri="http://purl.org/dc/terms/"/>
  </ds:schemaRefs>
</ds:datastoreItem>
</file>

<file path=customXml/itemProps3.xml><?xml version="1.0" encoding="utf-8"?>
<ds:datastoreItem xmlns:ds="http://schemas.openxmlformats.org/officeDocument/2006/customXml" ds:itemID="{E2ACF93F-9AA1-42EC-A2F9-609D132FA1D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97129d6-5105-44aa-8953-de11b416c37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CW_TEMPLATE_PPTX</Template>
  <TotalTime>8316</TotalTime>
  <Words>2364</Words>
  <Application>Microsoft Office PowerPoint</Application>
  <PresentationFormat>On-screen Show (4:3)</PresentationFormat>
  <Paragraphs>255</Paragraphs>
  <Slides>46</Slides>
  <Notes>10</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46</vt:i4>
      </vt:variant>
    </vt:vector>
  </HeadingPairs>
  <TitlesOfParts>
    <vt:vector size="55" baseType="lpstr">
      <vt:lpstr>Aptos</vt:lpstr>
      <vt:lpstr>Aptos Display</vt:lpstr>
      <vt:lpstr>Arial</vt:lpstr>
      <vt:lpstr>Calibri</vt:lpstr>
      <vt:lpstr>Courier New</vt:lpstr>
      <vt:lpstr>Symbol</vt:lpstr>
      <vt:lpstr>Wingdings</vt:lpstr>
      <vt:lpstr>Custom Design</vt:lpstr>
      <vt:lpstr>CDC PPT master theme</vt:lpstr>
      <vt:lpstr>International Marketing: Principles and Practices LCMB 7026</vt:lpstr>
      <vt:lpstr>Week Five</vt:lpstr>
      <vt:lpstr>Last Week</vt:lpstr>
      <vt:lpstr>PowerPoint Presentation</vt:lpstr>
      <vt:lpstr>Learning Objective 1</vt:lpstr>
      <vt:lpstr>The STP approach to markets</vt:lpstr>
      <vt:lpstr>Markets and Market segmentation</vt:lpstr>
      <vt:lpstr>International Market Segmentation</vt:lpstr>
      <vt:lpstr>Market Segment `1 of 2</vt:lpstr>
      <vt:lpstr>Market Segment  2 of 2</vt:lpstr>
      <vt:lpstr>International Market Segmentation</vt:lpstr>
      <vt:lpstr>International Market Segmentation</vt:lpstr>
      <vt:lpstr>Learning Objective 2</vt:lpstr>
      <vt:lpstr>International Consumer Market Segments</vt:lpstr>
      <vt:lpstr>Demographics</vt:lpstr>
      <vt:lpstr>Psychographics</vt:lpstr>
      <vt:lpstr>Geographic Area</vt:lpstr>
      <vt:lpstr>Geodemographic Segmentation</vt:lpstr>
      <vt:lpstr>Benefit Segmentation</vt:lpstr>
      <vt:lpstr>PowerPoint Presentation</vt:lpstr>
      <vt:lpstr>PowerPoint Presentation</vt:lpstr>
      <vt:lpstr>How to target: 1. Assessing Market Potential</vt:lpstr>
      <vt:lpstr>How to target: 2. Select the segment</vt:lpstr>
      <vt:lpstr>PowerPoint Presentation</vt:lpstr>
      <vt:lpstr>PowerPoint Presentation</vt:lpstr>
      <vt:lpstr>Learning Objective 3</vt:lpstr>
      <vt:lpstr>The nature of International Product Positioning</vt:lpstr>
      <vt:lpstr>Positioning Statements and Approaches</vt:lpstr>
      <vt:lpstr>PowerPoint Presentation</vt:lpstr>
      <vt:lpstr>PowerPoint Presentation</vt:lpstr>
      <vt:lpstr>PowerPoint Presentation</vt:lpstr>
      <vt:lpstr>PowerPoint Presentation</vt:lpstr>
      <vt:lpstr>International Positioning Objectives: Differentiation</vt:lpstr>
      <vt:lpstr>International Positioning Objectives: Brand Equity</vt:lpstr>
      <vt:lpstr>International Product Positioning Challenges</vt:lpstr>
      <vt:lpstr>Country Image</vt:lpstr>
      <vt:lpstr>Steps for International Positioning</vt:lpstr>
      <vt:lpstr>Different Types of Competition</vt:lpstr>
      <vt:lpstr>PowerPoint Presentation</vt:lpstr>
      <vt:lpstr>Identifying Points-of-Difference</vt:lpstr>
      <vt:lpstr>Example of Positioning Maps</vt:lpstr>
      <vt:lpstr>Sustainability and International Positioning</vt:lpstr>
      <vt:lpstr>Greenwashing Sins</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Part One Essentials of International Marketing   Chapter One Introduction to International Marketing</dc:title>
  <dc:creator>Dan Baack</dc:creator>
  <cp:lastModifiedBy>Dian Mayasari</cp:lastModifiedBy>
  <cp:revision>797</cp:revision>
  <dcterms:created xsi:type="dcterms:W3CDTF">2011-10-11T02:36:14Z</dcterms:created>
  <dcterms:modified xsi:type="dcterms:W3CDTF">2026-10-06T12:13:20Z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0x010100F17F0BAA444E2C478D04B3C300BA99D3</vt:lpwstr>
  </property>
</Properties>
</file>