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3436C-23EE-425A-B4E6-1201478221A4}" v="20" dt="2024-12-05T13:15:56.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5D5326-6ECD-4D7D-941E-BBBC26233625}"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450C2C-D66F-4233-A78B-E4116CFFDBE2}" type="slidenum">
              <a:rPr lang="en-GB" smtClean="0"/>
              <a:t>‹#›</a:t>
            </a:fld>
            <a:endParaRPr lang="en-GB"/>
          </a:p>
        </p:txBody>
      </p:sp>
    </p:spTree>
    <p:extLst>
      <p:ext uri="{BB962C8B-B14F-4D97-AF65-F5344CB8AC3E}">
        <p14:creationId xmlns:p14="http://schemas.microsoft.com/office/powerpoint/2010/main" val="806411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450C2C-D66F-4233-A78B-E4116CFFDBE2}" type="slidenum">
              <a:rPr lang="en-GB" smtClean="0"/>
              <a:t>2</a:t>
            </a:fld>
            <a:endParaRPr lang="en-GB"/>
          </a:p>
        </p:txBody>
      </p:sp>
    </p:spTree>
    <p:extLst>
      <p:ext uri="{BB962C8B-B14F-4D97-AF65-F5344CB8AC3E}">
        <p14:creationId xmlns:p14="http://schemas.microsoft.com/office/powerpoint/2010/main" val="3543959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19/07/2026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www.nice.org.uk/guidance/cg178" TargetMode="External"/><Relationship Id="rId3" Type="http://schemas.openxmlformats.org/officeDocument/2006/relationships/hyperlink" Target="https://www.columbiapsychiatry.org/research/research-areas/child-and-adolescent-psychiatry/sultan-lab-mental-health-informatics/research-areas/schizophrenia-and-psychosis" TargetMode="External"/><Relationship Id="rId7" Type="http://schemas.openxmlformats.org/officeDocument/2006/relationships/hyperlink" Target="https://doi.org/10.1007/978-1-4612-3248-3_1" TargetMode="External"/><Relationship Id="rId12" Type="http://schemas.openxmlformats.org/officeDocument/2006/relationships/hyperlink" Target="https://doi.org/10.1007/978-1-4039-3759-9_3" TargetMode="External"/><Relationship Id="rId2" Type="http://schemas.openxmlformats.org/officeDocument/2006/relationships/hyperlink" Target="https://www.bbc.co.uk/news/stories-55854145" TargetMode="External"/><Relationship Id="rId1" Type="http://schemas.openxmlformats.org/officeDocument/2006/relationships/slideLayout" Target="../slideLayouts/slideLayout2.xml"/><Relationship Id="rId6" Type="http://schemas.openxmlformats.org/officeDocument/2006/relationships/hyperlink" Target="https://icd.who.int/browse/2024-01/mms/en#405565289" TargetMode="External"/><Relationship Id="rId11" Type="http://schemas.openxmlformats.org/officeDocument/2006/relationships/hyperlink" Target="https://www.ucl.ac.uk/impact/case-studies/2014/dec/improving-management-schizophrenia-and-severe-mental-illnesses-general" TargetMode="External"/><Relationship Id="rId5" Type="http://schemas.openxmlformats.org/officeDocument/2006/relationships/hyperlink" Target="https://pmc.ncbi.nlm.nih.gov/articles/PMC4002061/" TargetMode="External"/><Relationship Id="rId10" Type="http://schemas.openxmlformats.org/officeDocument/2006/relationships/hyperlink" Target="https://pmc.ncbi.nlm.nih.gov/articles/PMC3666566/" TargetMode="External"/><Relationship Id="rId4" Type="http://schemas.openxmlformats.org/officeDocument/2006/relationships/hyperlink" Target="https://pmc.ncbi.nlm.nih.gov/articles/PMC11205978/" TargetMode="External"/><Relationship Id="rId9" Type="http://schemas.openxmlformats.org/officeDocument/2006/relationships/hyperlink" Target="https://www.england.nhs.uk/long-read/improving-the-physical-health-of-people-living-with-severe-mental-illness/#_ftn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Student Name: Angela Sinclair</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Student Number: 2228051</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363686"/>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Title of Poster: Schizophrenia</a:t>
            </a:r>
          </a:p>
          <a:p>
            <a:endParaRPr lang="en-GB" dirty="0">
              <a:solidFill>
                <a:schemeClr val="tx1"/>
              </a:solidFill>
            </a:endParaRPr>
          </a:p>
        </p:txBody>
      </p:sp>
      <p:sp>
        <p:nvSpPr>
          <p:cNvPr id="3" name="Rectangle: Rounded Corners 2">
            <a:extLst>
              <a:ext uri="{FF2B5EF4-FFF2-40B4-BE49-F238E27FC236}">
                <a16:creationId xmlns:a16="http://schemas.microsoft.com/office/drawing/2014/main" id="{C802160B-83B5-42B8-5285-BE23ED3453B9}"/>
              </a:ext>
            </a:extLst>
          </p:cNvPr>
          <p:cNvSpPr/>
          <p:nvPr/>
        </p:nvSpPr>
        <p:spPr>
          <a:xfrm>
            <a:off x="438912" y="4401748"/>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Lecturer: Neale Haddon</a:t>
            </a:r>
          </a:p>
          <a:p>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266700" y="282574"/>
            <a:ext cx="11658600" cy="6292852"/>
            <a:chOff x="266701" y="282574"/>
            <a:chExt cx="11658600" cy="6292852"/>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282574"/>
              <a:ext cx="9705975" cy="581025"/>
            </a:xfrm>
            <a:prstGeom prst="roundRect">
              <a:avLst/>
            </a:prstGeom>
            <a:grpFill/>
            <a:ln w="38100">
              <a:solidFill>
                <a:schemeClr val="accent1"/>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Understanding Schizophrenia </a:t>
              </a:r>
              <a:endParaRPr lang="en-GB" dirty="0">
                <a:solidFill>
                  <a:schemeClr val="tx1"/>
                </a:solidFill>
                <a:latin typeface="Arial" panose="020B0604020202020204" pitchFamily="34" charset="0"/>
                <a:cs typeface="Arial" panose="020B0604020202020204" pitchFamily="34" charset="0"/>
              </a:endParaRPr>
            </a:p>
          </p:txBody>
        </p:sp>
        <p:grpSp>
          <p:nvGrpSpPr>
            <p:cNvPr id="28" name="Group 27">
              <a:extLst>
                <a:ext uri="{FF2B5EF4-FFF2-40B4-BE49-F238E27FC236}">
                  <a16:creationId xmlns:a16="http://schemas.microsoft.com/office/drawing/2014/main" id="{A899E3C8-FBC0-BA67-C236-5C1405EA8FAF}"/>
                </a:ext>
              </a:extLst>
            </p:cNvPr>
            <p:cNvGrpSpPr/>
            <p:nvPr/>
          </p:nvGrpSpPr>
          <p:grpSpPr>
            <a:xfrm>
              <a:off x="266701" y="1246909"/>
              <a:ext cx="3623656" cy="5328517"/>
              <a:chOff x="266701" y="1246909"/>
              <a:chExt cx="3623656" cy="5328517"/>
            </a:xfrm>
            <a:grpFill/>
          </p:grpSpPr>
          <p:sp>
            <p:nvSpPr>
              <p:cNvPr id="5" name="Rectangle 4">
                <a:extLst>
                  <a:ext uri="{FF2B5EF4-FFF2-40B4-BE49-F238E27FC236}">
                    <a16:creationId xmlns:a16="http://schemas.microsoft.com/office/drawing/2014/main" id="{4A3A58DC-499D-5885-0006-D9F2BFD2F81C}"/>
                  </a:ext>
                </a:extLst>
              </p:cNvPr>
              <p:cNvSpPr/>
              <p:nvPr/>
            </p:nvSpPr>
            <p:spPr>
              <a:xfrm>
                <a:off x="266701" y="1845425"/>
                <a:ext cx="3623656" cy="4730001"/>
              </a:xfrm>
              <a:prstGeom prst="rect">
                <a:avLst/>
              </a:prstGeom>
              <a:grp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A98E5413-CA6B-4511-7F6B-FAE5304BD3D6}"/>
                  </a:ext>
                </a:extLst>
              </p:cNvPr>
              <p:cNvSpPr/>
              <p:nvPr/>
            </p:nvSpPr>
            <p:spPr>
              <a:xfrm>
                <a:off x="266701"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What is Schizophrenia?</a:t>
                </a:r>
              </a:p>
            </p:txBody>
          </p:sp>
        </p:grpSp>
        <p:grpSp>
          <p:nvGrpSpPr>
            <p:cNvPr id="29" name="Group 28">
              <a:extLst>
                <a:ext uri="{FF2B5EF4-FFF2-40B4-BE49-F238E27FC236}">
                  <a16:creationId xmlns:a16="http://schemas.microsoft.com/office/drawing/2014/main" id="{DCAB7B23-2205-4D26-AA83-08E69303A0E7}"/>
                </a:ext>
              </a:extLst>
            </p:cNvPr>
            <p:cNvGrpSpPr/>
            <p:nvPr/>
          </p:nvGrpSpPr>
          <p:grpSpPr>
            <a:xfrm>
              <a:off x="4284171" y="1246908"/>
              <a:ext cx="3623658" cy="5328517"/>
              <a:chOff x="4284171" y="1246908"/>
              <a:chExt cx="3623658" cy="5328517"/>
            </a:xfrm>
            <a:grpFill/>
          </p:grpSpPr>
          <p:sp>
            <p:nvSpPr>
              <p:cNvPr id="18" name="Rectangle 17">
                <a:extLst>
                  <a:ext uri="{FF2B5EF4-FFF2-40B4-BE49-F238E27FC236}">
                    <a16:creationId xmlns:a16="http://schemas.microsoft.com/office/drawing/2014/main" id="{4A028C44-DEF5-CF7C-425B-72E17CF2FE44}"/>
                  </a:ext>
                </a:extLst>
              </p:cNvPr>
              <p:cNvSpPr/>
              <p:nvPr/>
            </p:nvSpPr>
            <p:spPr>
              <a:xfrm>
                <a:off x="4284173" y="1845424"/>
                <a:ext cx="3623656" cy="4730001"/>
              </a:xfrm>
              <a:prstGeom prst="rect">
                <a:avLst/>
              </a:prstGeom>
              <a:grp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795070E1-507E-91F5-40A3-F5AB4694A5DA}"/>
                  </a:ext>
                </a:extLst>
              </p:cNvPr>
              <p:cNvSpPr/>
              <p:nvPr/>
            </p:nvSpPr>
            <p:spPr>
              <a:xfrm>
                <a:off x="4284171" y="1246908"/>
                <a:ext cx="3623656" cy="89777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Attitudes, Practices &amp; Policies</a:t>
                </a:r>
              </a:p>
            </p:txBody>
          </p:sp>
        </p:grpSp>
        <p:grpSp>
          <p:nvGrpSpPr>
            <p:cNvPr id="30" name="Group 29">
              <a:extLst>
                <a:ext uri="{FF2B5EF4-FFF2-40B4-BE49-F238E27FC236}">
                  <a16:creationId xmlns:a16="http://schemas.microsoft.com/office/drawing/2014/main" id="{21F412CF-CF89-D823-2DCC-93133C9E1EA7}"/>
                </a:ext>
              </a:extLst>
            </p:cNvPr>
            <p:cNvGrpSpPr/>
            <p:nvPr/>
          </p:nvGrpSpPr>
          <p:grpSpPr>
            <a:xfrm>
              <a:off x="8301645" y="1246909"/>
              <a:ext cx="3623656" cy="5328517"/>
              <a:chOff x="8301645" y="1246909"/>
              <a:chExt cx="3623656" cy="5328517"/>
            </a:xfrm>
            <a:grpFill/>
          </p:grpSpPr>
          <p:sp>
            <p:nvSpPr>
              <p:cNvPr id="20" name="Rectangle 19">
                <a:extLst>
                  <a:ext uri="{FF2B5EF4-FFF2-40B4-BE49-F238E27FC236}">
                    <a16:creationId xmlns:a16="http://schemas.microsoft.com/office/drawing/2014/main" id="{C5E5F9FD-F4F2-83B8-96E7-53E103EA5B97}"/>
                  </a:ext>
                </a:extLst>
              </p:cNvPr>
              <p:cNvSpPr/>
              <p:nvPr/>
            </p:nvSpPr>
            <p:spPr>
              <a:xfrm>
                <a:off x="8301645" y="1845425"/>
                <a:ext cx="3623656" cy="4730001"/>
              </a:xfrm>
              <a:prstGeom prst="rect">
                <a:avLst/>
              </a:prstGeom>
              <a:grp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21" name="Rectangle: Rounded Corners 20">
                <a:extLst>
                  <a:ext uri="{FF2B5EF4-FFF2-40B4-BE49-F238E27FC236}">
                    <a16:creationId xmlns:a16="http://schemas.microsoft.com/office/drawing/2014/main" id="{74EEC248-20B5-B5F1-FD7C-B0BA70C2A99F}"/>
                  </a:ext>
                </a:extLst>
              </p:cNvPr>
              <p:cNvSpPr/>
              <p:nvPr/>
            </p:nvSpPr>
            <p:spPr>
              <a:xfrm>
                <a:off x="8301645"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Recommendations</a:t>
                </a:r>
              </a:p>
            </p:txBody>
          </p:sp>
        </p:gr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1023834079"/>
              </p:ext>
            </p:extLst>
          </p:nvPr>
        </p:nvGraphicFramePr>
        <p:xfrm>
          <a:off x="356866" y="2177933"/>
          <a:ext cx="3443317" cy="100584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956352">
                <a:tc>
                  <a:txBody>
                    <a:bodyPr/>
                    <a:lstStyle/>
                    <a:p>
                      <a:pPr algn="ctr"/>
                      <a:r>
                        <a:rPr lang="en-GB" sz="1200" b="0" dirty="0">
                          <a:solidFill>
                            <a:schemeClr val="tx1"/>
                          </a:solidFill>
                          <a:latin typeface="Arial" panose="020B0604020202020204" pitchFamily="34" charset="0"/>
                          <a:cs typeface="Arial" panose="020B0604020202020204" pitchFamily="34" charset="0"/>
                        </a:rPr>
                        <a:t>Historically, schizophrenia was often called mania or melancholia and referred to individuals who were overly excited, aggressive, had a lack of control, suffered from hallucinations and paranoia (Kales et al., 1990).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222694798"/>
              </p:ext>
            </p:extLst>
          </p:nvPr>
        </p:nvGraphicFramePr>
        <p:xfrm>
          <a:off x="4374335" y="2177933"/>
          <a:ext cx="3443317" cy="173736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79388">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dirty="0">
                          <a:solidFill>
                            <a:schemeClr val="tx1"/>
                          </a:solidFill>
                          <a:latin typeface="Arial" panose="020B0604020202020204" pitchFamily="34" charset="0"/>
                          <a:cs typeface="Arial" panose="020B0604020202020204" pitchFamily="34" charset="0"/>
                        </a:rPr>
                        <a:t>Since schizophrenia was believed to be a systemic disease and an early form of dementia, the earliest attempts to treat schizophrenia focused on: </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Removal of brain tissue</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Lobotomies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Shock therapies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Electroconvulsive therapy (ECT)</a:t>
                      </a:r>
                    </a:p>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0" dirty="0">
                          <a:solidFill>
                            <a:schemeClr val="tx1"/>
                          </a:solidFill>
                          <a:latin typeface="Arial" panose="020B0604020202020204" pitchFamily="34" charset="0"/>
                          <a:cs typeface="Arial" panose="020B0604020202020204" pitchFamily="34" charset="0"/>
                        </a:rPr>
                        <a:t>(Soares, 2013)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3105902637"/>
              </p:ext>
            </p:extLst>
          </p:nvPr>
        </p:nvGraphicFramePr>
        <p:xfrm>
          <a:off x="8391810" y="2177934"/>
          <a:ext cx="3443317" cy="82296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81563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Despite the changes in practices and policies, people with schizophrenia still face stigma, discrimination and can face human rights violations.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213434152"/>
              </p:ext>
            </p:extLst>
          </p:nvPr>
        </p:nvGraphicFramePr>
        <p:xfrm>
          <a:off x="356865" y="4951363"/>
          <a:ext cx="3443317" cy="1286097"/>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28609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The ICD-11 Classification of Schizophrenia 6A20 states that schizophrenia is a psychotic disorder which have various symptoms which include persistent hallucinations, disorganised thinking which are disorganised speech disorganised behaviour (ICD-11, 2024).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6" name="Table 25">
            <a:extLst>
              <a:ext uri="{FF2B5EF4-FFF2-40B4-BE49-F238E27FC236}">
                <a16:creationId xmlns:a16="http://schemas.microsoft.com/office/drawing/2014/main" id="{1EC5F9CC-1280-1C25-2CD9-9A72A83ACC19}"/>
              </a:ext>
            </a:extLst>
          </p:cNvPr>
          <p:cNvGraphicFramePr>
            <a:graphicFrameLocks noGrp="1"/>
          </p:cNvGraphicFramePr>
          <p:nvPr>
            <p:extLst>
              <p:ext uri="{D42A27DB-BD31-4B8C-83A1-F6EECF244321}">
                <p14:modId xmlns:p14="http://schemas.microsoft.com/office/powerpoint/2010/main" val="1127868473"/>
              </p:ext>
            </p:extLst>
          </p:nvPr>
        </p:nvGraphicFramePr>
        <p:xfrm>
          <a:off x="4374334" y="5143795"/>
          <a:ext cx="3443317" cy="137160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5141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The introduction of the 1983 Mental Health Act introduced tighter controls and more oversight which contributed to the decrease in lobotomies and shock therapies (BBC News, 2021). The Mental Health Act 2007 and the Mental Capacity Act 2005 also help to protect the treatment of people with schizophrenia.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354415950"/>
                  </a:ext>
                </a:extLst>
              </a:tr>
            </a:tbl>
          </a:graphicData>
        </a:graphic>
      </p:graphicFrame>
      <p:graphicFrame>
        <p:nvGraphicFramePr>
          <p:cNvPr id="27" name="Table 26">
            <a:extLst>
              <a:ext uri="{FF2B5EF4-FFF2-40B4-BE49-F238E27FC236}">
                <a16:creationId xmlns:a16="http://schemas.microsoft.com/office/drawing/2014/main" id="{B0BC5727-C440-4B38-2F27-C9C92B1BB165}"/>
              </a:ext>
            </a:extLst>
          </p:cNvPr>
          <p:cNvGraphicFramePr>
            <a:graphicFrameLocks noGrp="1"/>
          </p:cNvGraphicFramePr>
          <p:nvPr>
            <p:extLst>
              <p:ext uri="{D42A27DB-BD31-4B8C-83A1-F6EECF244321}">
                <p14:modId xmlns:p14="http://schemas.microsoft.com/office/powerpoint/2010/main" val="41430299"/>
              </p:ext>
            </p:extLst>
          </p:nvPr>
        </p:nvGraphicFramePr>
        <p:xfrm>
          <a:off x="8391812" y="4955771"/>
          <a:ext cx="3443317" cy="155448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495432">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Provide support for people with schizophrenia to enter and remain in the community.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Care packages that address their physical and mental health needs.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solidFill>
                            <a:schemeClr val="tx1"/>
                          </a:solidFill>
                          <a:latin typeface="Arial" panose="020B0604020202020204" pitchFamily="34" charset="0"/>
                          <a:cs typeface="Arial" panose="020B0604020202020204" pitchFamily="34" charset="0"/>
                        </a:rPr>
                        <a:t>More support, information and educational programs for families and carers (Fleischhacker et al., 2014).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3" name="Table 2">
            <a:extLst>
              <a:ext uri="{FF2B5EF4-FFF2-40B4-BE49-F238E27FC236}">
                <a16:creationId xmlns:a16="http://schemas.microsoft.com/office/drawing/2014/main" id="{13A52777-751C-FBDD-C70A-88CD7601930E}"/>
              </a:ext>
            </a:extLst>
          </p:cNvPr>
          <p:cNvGraphicFramePr>
            <a:graphicFrameLocks noGrp="1"/>
          </p:cNvGraphicFramePr>
          <p:nvPr>
            <p:extLst>
              <p:ext uri="{D42A27DB-BD31-4B8C-83A1-F6EECF244321}">
                <p14:modId xmlns:p14="http://schemas.microsoft.com/office/powerpoint/2010/main" val="3066263065"/>
              </p:ext>
            </p:extLst>
          </p:nvPr>
        </p:nvGraphicFramePr>
        <p:xfrm>
          <a:off x="356865" y="3491282"/>
          <a:ext cx="3443317" cy="11887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1525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Before the term ‘schizophrenia’ was introduced by Eugen Bleuler in 1908, people were believed to be possessed by evil spirits, affected by witchcraft or gifted with prophetic powers (Columbia University Department of Psychiatry, 2026).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7" name="Table 6">
            <a:extLst>
              <a:ext uri="{FF2B5EF4-FFF2-40B4-BE49-F238E27FC236}">
                <a16:creationId xmlns:a16="http://schemas.microsoft.com/office/drawing/2014/main" id="{56B0FB07-AF22-BBC5-A56E-445E12B8BC0A}"/>
              </a:ext>
            </a:extLst>
          </p:cNvPr>
          <p:cNvGraphicFramePr>
            <a:graphicFrameLocks noGrp="1"/>
          </p:cNvGraphicFramePr>
          <p:nvPr>
            <p:extLst>
              <p:ext uri="{D42A27DB-BD31-4B8C-83A1-F6EECF244321}">
                <p14:modId xmlns:p14="http://schemas.microsoft.com/office/powerpoint/2010/main" val="3692153253"/>
              </p:ext>
            </p:extLst>
          </p:nvPr>
        </p:nvGraphicFramePr>
        <p:xfrm>
          <a:off x="4374334" y="4026624"/>
          <a:ext cx="3443317" cy="100584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92521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However, treatment has changed over time with the development and introduction of antipsychotic medications like chlorpromazine, holistic care and psychological interventions (de </a:t>
                      </a:r>
                      <a:r>
                        <a:rPr lang="en-GB" sz="1200" b="0" dirty="0" err="1">
                          <a:solidFill>
                            <a:schemeClr val="tx1"/>
                          </a:solidFill>
                          <a:latin typeface="Arial" panose="020B0604020202020204" pitchFamily="34" charset="0"/>
                          <a:cs typeface="Arial" panose="020B0604020202020204" pitchFamily="34" charset="0"/>
                        </a:rPr>
                        <a:t>Mangoux</a:t>
                      </a:r>
                      <a:r>
                        <a:rPr lang="en-GB" sz="1200" b="0" dirty="0">
                          <a:solidFill>
                            <a:schemeClr val="tx1"/>
                          </a:solidFill>
                          <a:latin typeface="Arial" panose="020B0604020202020204" pitchFamily="34" charset="0"/>
                          <a:cs typeface="Arial" panose="020B0604020202020204" pitchFamily="34" charset="0"/>
                        </a:rPr>
                        <a:t>, 2022).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354415950"/>
                  </a:ext>
                </a:extLst>
              </a:tr>
            </a:tbl>
          </a:graphicData>
        </a:graphic>
      </p:graphicFrame>
      <p:graphicFrame>
        <p:nvGraphicFramePr>
          <p:cNvPr id="9" name="Table 8">
            <a:extLst>
              <a:ext uri="{FF2B5EF4-FFF2-40B4-BE49-F238E27FC236}">
                <a16:creationId xmlns:a16="http://schemas.microsoft.com/office/drawing/2014/main" id="{395071A2-B132-7E4A-E40A-B288AF627179}"/>
              </a:ext>
            </a:extLst>
          </p:cNvPr>
          <p:cNvGraphicFramePr>
            <a:graphicFrameLocks noGrp="1"/>
          </p:cNvGraphicFramePr>
          <p:nvPr>
            <p:extLst>
              <p:ext uri="{D42A27DB-BD31-4B8C-83A1-F6EECF244321}">
                <p14:modId xmlns:p14="http://schemas.microsoft.com/office/powerpoint/2010/main" val="1335727265"/>
              </p:ext>
            </p:extLst>
          </p:nvPr>
        </p:nvGraphicFramePr>
        <p:xfrm>
          <a:off x="8391809" y="3109652"/>
          <a:ext cx="3443317" cy="173736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66960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According to Public Health England, people with severe mental illness face one of the greatest health gaps in England and their life expectancy is 15-20 years shorter than the greater population due to preventable physical illnesses (NHS England, 2025). As a result of these findings, NICE updated its guidance on schizophrenia in 2009 to recommend annual psychical reviews for patients (UCL, 2014).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688977" y="163287"/>
            <a:ext cx="10814045" cy="1426028"/>
          </a:xfrm>
        </p:spPr>
        <p:txBody>
          <a:bodyPr/>
          <a:lstStyle/>
          <a:p>
            <a:r>
              <a:rPr lang="en-GB"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688978" y="1589314"/>
            <a:ext cx="10814045" cy="5105400"/>
          </a:xfrm>
          <a:solidFill>
            <a:schemeClr val="bg2"/>
          </a:solidFill>
        </p:spPr>
        <p:txBody>
          <a:bodyPr>
            <a:normAutofit fontScale="92500"/>
          </a:bodyPr>
          <a:lstStyle/>
          <a:p>
            <a:r>
              <a:rPr lang="en-GB" sz="1200" dirty="0">
                <a:latin typeface="Arial" panose="020B0604020202020204" pitchFamily="34" charset="0"/>
                <a:cs typeface="Arial" panose="020B0604020202020204" pitchFamily="34" charset="0"/>
              </a:rPr>
              <a:t>BBC News (2021) </a:t>
            </a:r>
            <a:r>
              <a:rPr lang="en-GB" sz="1200" i="1" dirty="0">
                <a:latin typeface="Arial" panose="020B0604020202020204" pitchFamily="34" charset="0"/>
                <a:cs typeface="Arial" panose="020B0604020202020204" pitchFamily="34" charset="0"/>
              </a:rPr>
              <a:t>Lobotomy: The brain op described as ‘easier than curing a toothache’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https://www.bbc.co.uk/news/stories-55854145</a:t>
            </a:r>
            <a:r>
              <a:rPr lang="en-GB" sz="1200" dirty="0">
                <a:latin typeface="Arial" panose="020B0604020202020204" pitchFamily="34" charset="0"/>
                <a:cs typeface="Arial" panose="020B0604020202020204" pitchFamily="34" charset="0"/>
              </a:rPr>
              <a:t> (Accessed: 13 July 2026).</a:t>
            </a:r>
          </a:p>
          <a:p>
            <a:r>
              <a:rPr lang="en-GB" sz="1200" dirty="0">
                <a:latin typeface="Arial" panose="020B0604020202020204" pitchFamily="34" charset="0"/>
                <a:cs typeface="Arial" panose="020B0604020202020204" pitchFamily="34" charset="0"/>
              </a:rPr>
              <a:t>Columbia University Department of Psychiatry (2026) </a:t>
            </a:r>
            <a:r>
              <a:rPr lang="en-GB" sz="1200" i="1" dirty="0">
                <a:latin typeface="Arial" panose="020B0604020202020204" pitchFamily="34" charset="0"/>
                <a:cs typeface="Arial" panose="020B0604020202020204" pitchFamily="34" charset="0"/>
              </a:rPr>
              <a:t>Schizophrenia and Psychosis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https://www.columbiapsychiatry.org/research/research-areas/child-and-adolescent-psychiatry/sultan-lab-mental-health-informatics/research-areas/schizophrenia-and-psychosis</a:t>
            </a:r>
            <a:r>
              <a:rPr lang="en-GB" sz="1200" dirty="0">
                <a:latin typeface="Arial" panose="020B0604020202020204" pitchFamily="34" charset="0"/>
                <a:cs typeface="Arial" panose="020B0604020202020204" pitchFamily="34" charset="0"/>
              </a:rPr>
              <a:t> (Accessed: 14 July 2026).</a:t>
            </a:r>
          </a:p>
          <a:p>
            <a:r>
              <a:rPr lang="en-GB" sz="1200" dirty="0">
                <a:latin typeface="Arial" panose="020B0604020202020204" pitchFamily="34" charset="0"/>
                <a:cs typeface="Arial" panose="020B0604020202020204" pitchFamily="34" charset="0"/>
              </a:rPr>
              <a:t>de </a:t>
            </a:r>
            <a:r>
              <a:rPr lang="en-GB" sz="1200" dirty="0" err="1">
                <a:latin typeface="Arial" panose="020B0604020202020204" pitchFamily="34" charset="0"/>
                <a:cs typeface="Arial" panose="020B0604020202020204" pitchFamily="34" charset="0"/>
              </a:rPr>
              <a:t>Mangoux</a:t>
            </a:r>
            <a:r>
              <a:rPr lang="en-GB" sz="1200" dirty="0">
                <a:latin typeface="Arial" panose="020B0604020202020204" pitchFamily="34" charset="0"/>
                <a:cs typeface="Arial" panose="020B0604020202020204" pitchFamily="34" charset="0"/>
              </a:rPr>
              <a:t>, G. C., Amad, A., </a:t>
            </a:r>
            <a:r>
              <a:rPr lang="en-GB" sz="1200" dirty="0" err="1">
                <a:latin typeface="Arial" panose="020B0604020202020204" pitchFamily="34" charset="0"/>
                <a:cs typeface="Arial" panose="020B0604020202020204" pitchFamily="34" charset="0"/>
              </a:rPr>
              <a:t>Quilès</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Schürhoff</a:t>
            </a:r>
            <a:r>
              <a:rPr lang="en-GB" sz="1200" dirty="0">
                <a:latin typeface="Arial" panose="020B0604020202020204" pitchFamily="34" charset="0"/>
                <a:cs typeface="Arial" panose="020B0604020202020204" pitchFamily="34" charset="0"/>
              </a:rPr>
              <a:t>, F., </a:t>
            </a:r>
            <a:r>
              <a:rPr lang="en-GB" sz="1200" dirty="0" err="1">
                <a:latin typeface="Arial" panose="020B0604020202020204" pitchFamily="34" charset="0"/>
                <a:cs typeface="Arial" panose="020B0604020202020204" pitchFamily="34" charset="0"/>
              </a:rPr>
              <a:t>Pignon</a:t>
            </a:r>
            <a:r>
              <a:rPr lang="en-GB" sz="1200" dirty="0">
                <a:latin typeface="Arial" panose="020B0604020202020204" pitchFamily="34" charset="0"/>
                <a:cs typeface="Arial" panose="020B0604020202020204" pitchFamily="34" charset="0"/>
              </a:rPr>
              <a:t>, B. (2022) ‘History of ECT in Schizophrenia: From Discovery to Current Use’, Schizophrenia Bulletin Open, 3(1). Available at: </a:t>
            </a:r>
            <a:r>
              <a:rPr lang="en-GB" sz="1200" dirty="0">
                <a:latin typeface="Arial" panose="020B0604020202020204" pitchFamily="34" charset="0"/>
                <a:cs typeface="Arial" panose="020B0604020202020204" pitchFamily="34" charset="0"/>
                <a:hlinkClick r:id="rId4"/>
              </a:rPr>
              <a:t>https://pmc.ncbi.nlm.nih.gov/articles/PMC11205978/</a:t>
            </a:r>
            <a:r>
              <a:rPr lang="en-GB" sz="1200" dirty="0">
                <a:latin typeface="Arial" panose="020B0604020202020204" pitchFamily="34" charset="0"/>
                <a:cs typeface="Arial" panose="020B0604020202020204" pitchFamily="34" charset="0"/>
              </a:rPr>
              <a:t> (Accessed: 14 July 2026).</a:t>
            </a:r>
          </a:p>
          <a:p>
            <a:r>
              <a:rPr lang="en-GB" sz="1200" dirty="0">
                <a:latin typeface="Arial" panose="020B0604020202020204" pitchFamily="34" charset="0"/>
                <a:cs typeface="Arial" panose="020B0604020202020204" pitchFamily="34" charset="0"/>
              </a:rPr>
              <a:t>Fleischhacker, W. W., Arango, C., </a:t>
            </a:r>
            <a:r>
              <a:rPr lang="en-GB" sz="1200" dirty="0" err="1">
                <a:latin typeface="Arial" panose="020B0604020202020204" pitchFamily="34" charset="0"/>
                <a:cs typeface="Arial" panose="020B0604020202020204" pitchFamily="34" charset="0"/>
              </a:rPr>
              <a:t>Arteel</a:t>
            </a:r>
            <a:r>
              <a:rPr lang="en-GB" sz="1200" dirty="0">
                <a:latin typeface="Arial" panose="020B0604020202020204" pitchFamily="34" charset="0"/>
                <a:cs typeface="Arial" panose="020B0604020202020204" pitchFamily="34" charset="0"/>
              </a:rPr>
              <a:t>, P., Barnes, T. R., Carpenter, W., Duckworth, K., </a:t>
            </a:r>
            <a:r>
              <a:rPr lang="en-GB" sz="1200" dirty="0" err="1">
                <a:latin typeface="Arial" panose="020B0604020202020204" pitchFamily="34" charset="0"/>
                <a:cs typeface="Arial" panose="020B0604020202020204" pitchFamily="34" charset="0"/>
              </a:rPr>
              <a:t>Galderisi</a:t>
            </a:r>
            <a:r>
              <a:rPr lang="en-GB" sz="1200" dirty="0">
                <a:latin typeface="Arial" panose="020B0604020202020204" pitchFamily="34" charset="0"/>
                <a:cs typeface="Arial" panose="020B0604020202020204" pitchFamily="34" charset="0"/>
              </a:rPr>
              <a:t>, S., Halpern, L., Knapp, M., Marder, S. R., Moller, M., Sartorius, N., Woodruff, P. (2014) ‘Schizophrenia – Time to Commit to Policy Change’, </a:t>
            </a:r>
            <a:r>
              <a:rPr lang="en-GB" sz="1200" i="1" dirty="0">
                <a:latin typeface="Arial" panose="020B0604020202020204" pitchFamily="34" charset="0"/>
                <a:cs typeface="Arial" panose="020B0604020202020204" pitchFamily="34" charset="0"/>
              </a:rPr>
              <a:t>Schizophrenia Bulletin</a:t>
            </a:r>
            <a:r>
              <a:rPr lang="en-GB" sz="1200" dirty="0">
                <a:latin typeface="Arial" panose="020B0604020202020204" pitchFamily="34" charset="0"/>
                <a:cs typeface="Arial" panose="020B0604020202020204" pitchFamily="34" charset="0"/>
              </a:rPr>
              <a:t>, 40(3). Available at: </a:t>
            </a:r>
            <a:r>
              <a:rPr lang="en-GB" sz="1200" dirty="0">
                <a:latin typeface="Arial" panose="020B0604020202020204" pitchFamily="34" charset="0"/>
                <a:cs typeface="Arial" panose="020B0604020202020204" pitchFamily="34" charset="0"/>
                <a:hlinkClick r:id="rId5"/>
              </a:rPr>
              <a:t>https://pmc.ncbi.nlm.nih.gov/articles/PMC4002061/</a:t>
            </a:r>
            <a:r>
              <a:rPr lang="en-GB" sz="1200" dirty="0">
                <a:latin typeface="Arial" panose="020B0604020202020204" pitchFamily="34" charset="0"/>
                <a:cs typeface="Arial" panose="020B0604020202020204" pitchFamily="34" charset="0"/>
              </a:rPr>
              <a:t> (Accessed: 13 July 2026).</a:t>
            </a:r>
          </a:p>
          <a:p>
            <a:r>
              <a:rPr lang="en-GB" sz="1200" dirty="0">
                <a:latin typeface="Arial" panose="020B0604020202020204" pitchFamily="34" charset="0"/>
                <a:cs typeface="Arial" panose="020B0604020202020204" pitchFamily="34" charset="0"/>
              </a:rPr>
              <a:t>ICD-11 (2024) </a:t>
            </a:r>
            <a:r>
              <a:rPr lang="en-GB" sz="1200" i="1" dirty="0">
                <a:latin typeface="Arial" panose="020B0604020202020204" pitchFamily="34" charset="0"/>
                <a:cs typeface="Arial" panose="020B0604020202020204" pitchFamily="34" charset="0"/>
              </a:rPr>
              <a:t>Schizophrenia or other primary psychotic disorders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https://icd.who.int/browse/2024-01/mms/en#405565289</a:t>
            </a:r>
            <a:r>
              <a:rPr lang="en-GB" sz="1200" dirty="0">
                <a:latin typeface="Arial" panose="020B0604020202020204" pitchFamily="34" charset="0"/>
                <a:cs typeface="Arial" panose="020B0604020202020204" pitchFamily="34" charset="0"/>
              </a:rPr>
              <a:t> (Accessed: 12 July 2026).</a:t>
            </a:r>
          </a:p>
          <a:p>
            <a:r>
              <a:rPr lang="en-GB" sz="1200" dirty="0">
                <a:latin typeface="Arial" panose="020B0604020202020204" pitchFamily="34" charset="0"/>
                <a:cs typeface="Arial" panose="020B0604020202020204" pitchFamily="34" charset="0"/>
              </a:rPr>
              <a:t>Kales, A., Kales, D. J., Vela-Bueno, A. (1990) </a:t>
            </a:r>
            <a:r>
              <a:rPr lang="en-GB" sz="1200" i="1" dirty="0">
                <a:latin typeface="Arial" panose="020B0604020202020204" pitchFamily="34" charset="0"/>
                <a:cs typeface="Arial" panose="020B0604020202020204" pitchFamily="34" charset="0"/>
              </a:rPr>
              <a:t>Schizophrenia: Historical Perspectives</a:t>
            </a:r>
            <a:r>
              <a:rPr lang="en-GB" sz="1200" dirty="0">
                <a:latin typeface="Arial" panose="020B0604020202020204" pitchFamily="34" charset="0"/>
                <a:cs typeface="Arial" panose="020B0604020202020204" pitchFamily="34" charset="0"/>
              </a:rPr>
              <a:t>. In: Recent Advances in Schizophrenia. International Perspectives Series: Psychiatry, Psychology, and Neuroscience. Springer, New York. Available at: </a:t>
            </a:r>
            <a:r>
              <a:rPr lang="en-GB" sz="1200" dirty="0">
                <a:latin typeface="Arial" panose="020B0604020202020204" pitchFamily="34" charset="0"/>
                <a:cs typeface="Arial" panose="020B0604020202020204" pitchFamily="34" charset="0"/>
                <a:hlinkClick r:id="rId7"/>
              </a:rPr>
              <a:t>https://doi.org/10.1007/978-1-4612-3248-3_1</a:t>
            </a:r>
            <a:r>
              <a:rPr lang="en-GB" sz="1200" dirty="0">
                <a:latin typeface="Arial" panose="020B0604020202020204" pitchFamily="34" charset="0"/>
                <a:cs typeface="Arial" panose="020B0604020202020204" pitchFamily="34" charset="0"/>
              </a:rPr>
              <a:t> (Accessed: 15 July 2026).</a:t>
            </a:r>
          </a:p>
          <a:p>
            <a:r>
              <a:rPr lang="en-GB" sz="1200" dirty="0">
                <a:latin typeface="Arial" panose="020B0604020202020204" pitchFamily="34" charset="0"/>
                <a:cs typeface="Arial" panose="020B0604020202020204" pitchFamily="34" charset="0"/>
              </a:rPr>
              <a:t>National Institute for Health and Care Excellence (2025) </a:t>
            </a:r>
            <a:r>
              <a:rPr lang="en-GB" sz="1200" i="1" dirty="0">
                <a:latin typeface="Arial" panose="020B0604020202020204" pitchFamily="34" charset="0"/>
                <a:cs typeface="Arial" panose="020B0604020202020204" pitchFamily="34" charset="0"/>
              </a:rPr>
              <a:t>Psychosis and schizophrenia in adults: prevention and management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https://www.nice.org.uk/guidance/cg178</a:t>
            </a:r>
            <a:r>
              <a:rPr lang="en-GB" sz="1200" dirty="0">
                <a:latin typeface="Arial" panose="020B0604020202020204" pitchFamily="34" charset="0"/>
                <a:cs typeface="Arial" panose="020B0604020202020204" pitchFamily="34" charset="0"/>
              </a:rPr>
              <a:t> (Accessed: 16 July 2026).</a:t>
            </a:r>
          </a:p>
          <a:p>
            <a:r>
              <a:rPr lang="en-GB" sz="1200" dirty="0">
                <a:latin typeface="Arial" panose="020B0604020202020204" pitchFamily="34" charset="0"/>
                <a:cs typeface="Arial" panose="020B0604020202020204" pitchFamily="34" charset="0"/>
              </a:rPr>
              <a:t>NHS England (2025) </a:t>
            </a:r>
            <a:r>
              <a:rPr lang="en-GB" sz="1200" i="1" dirty="0">
                <a:latin typeface="Arial" panose="020B0604020202020204" pitchFamily="34" charset="0"/>
                <a:cs typeface="Arial" panose="020B0604020202020204" pitchFamily="34" charset="0"/>
              </a:rPr>
              <a:t>Improving the physical health of people living with severe mental illness.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https://www.england.nhs.uk/long-read/improving-the-physical-health-of-people-living-with-severe-mental-illness/#_ftn1</a:t>
            </a:r>
            <a:r>
              <a:rPr lang="en-GB" sz="1200" dirty="0">
                <a:latin typeface="Arial" panose="020B0604020202020204" pitchFamily="34" charset="0"/>
                <a:cs typeface="Arial" panose="020B0604020202020204" pitchFamily="34" charset="0"/>
              </a:rPr>
              <a:t> (Accessed: 16 July 2026).</a:t>
            </a:r>
          </a:p>
          <a:p>
            <a:r>
              <a:rPr lang="en-GB" sz="1200" dirty="0">
                <a:latin typeface="Arial" panose="020B0604020202020204" pitchFamily="34" charset="0"/>
                <a:cs typeface="Arial" panose="020B0604020202020204" pitchFamily="34" charset="0"/>
              </a:rPr>
              <a:t>Soares, M. S., Paiva, W. S., </a:t>
            </a:r>
            <a:r>
              <a:rPr lang="en-GB" sz="1200" dirty="0" err="1">
                <a:latin typeface="Arial" panose="020B0604020202020204" pitchFamily="34" charset="0"/>
                <a:cs typeface="Arial" panose="020B0604020202020204" pitchFamily="34" charset="0"/>
              </a:rPr>
              <a:t>Guertzenstein</a:t>
            </a:r>
            <a:r>
              <a:rPr lang="en-GB" sz="1200" dirty="0">
                <a:latin typeface="Arial" panose="020B0604020202020204" pitchFamily="34" charset="0"/>
                <a:cs typeface="Arial" panose="020B0604020202020204" pitchFamily="34" charset="0"/>
              </a:rPr>
              <a:t>, E. Z., Amorim, R. L., Bernardo, L. S., Pereira, J. F., </a:t>
            </a:r>
            <a:r>
              <a:rPr lang="en-GB" sz="1200" dirty="0" err="1">
                <a:latin typeface="Arial" panose="020B0604020202020204" pitchFamily="34" charset="0"/>
                <a:cs typeface="Arial" panose="020B0604020202020204" pitchFamily="34" charset="0"/>
              </a:rPr>
              <a:t>Fonoff</a:t>
            </a:r>
            <a:r>
              <a:rPr lang="en-GB" sz="1200" dirty="0">
                <a:latin typeface="Arial" panose="020B0604020202020204" pitchFamily="34" charset="0"/>
                <a:cs typeface="Arial" panose="020B0604020202020204" pitchFamily="34" charset="0"/>
              </a:rPr>
              <a:t>, E. T., Teixeira, M. J. (2013) ‘Psychosurgery for Schizophrenia: history and perspectives’, </a:t>
            </a:r>
            <a:r>
              <a:rPr lang="en-GB" sz="1200" i="1" dirty="0">
                <a:latin typeface="Arial" panose="020B0604020202020204" pitchFamily="34" charset="0"/>
                <a:cs typeface="Arial" panose="020B0604020202020204" pitchFamily="34" charset="0"/>
              </a:rPr>
              <a:t>Neuropsychiatric Disease and Treatment</a:t>
            </a:r>
            <a:r>
              <a:rPr lang="en-GB" sz="1200" dirty="0">
                <a:latin typeface="Arial" panose="020B0604020202020204" pitchFamily="34" charset="0"/>
                <a:cs typeface="Arial" panose="020B0604020202020204" pitchFamily="34" charset="0"/>
              </a:rPr>
              <a:t>, 9. Available at: </a:t>
            </a:r>
            <a:r>
              <a:rPr lang="en-GB" sz="1200" dirty="0">
                <a:latin typeface="Arial" panose="020B0604020202020204" pitchFamily="34" charset="0"/>
                <a:cs typeface="Arial" panose="020B0604020202020204" pitchFamily="34" charset="0"/>
                <a:hlinkClick r:id="rId10"/>
              </a:rPr>
              <a:t>https://pmc.ncbi.nlm.nih.gov/articles/PMC3666566/</a:t>
            </a:r>
            <a:r>
              <a:rPr lang="en-GB" sz="1200" dirty="0">
                <a:latin typeface="Arial" panose="020B0604020202020204" pitchFamily="34" charset="0"/>
                <a:cs typeface="Arial" panose="020B0604020202020204" pitchFamily="34" charset="0"/>
              </a:rPr>
              <a:t> (Accessed: 14 July 2026).</a:t>
            </a:r>
          </a:p>
          <a:p>
            <a:r>
              <a:rPr lang="en-GB" sz="1200" dirty="0">
                <a:latin typeface="Arial" panose="020B0604020202020204" pitchFamily="34" charset="0"/>
                <a:cs typeface="Arial" panose="020B0604020202020204" pitchFamily="34" charset="0"/>
              </a:rPr>
              <a:t>University College London (2014) </a:t>
            </a:r>
            <a:r>
              <a:rPr lang="en-GB" sz="1200" i="1" dirty="0">
                <a:latin typeface="Arial" panose="020B0604020202020204" pitchFamily="34" charset="0"/>
                <a:cs typeface="Arial" panose="020B0604020202020204" pitchFamily="34" charset="0"/>
              </a:rPr>
              <a:t>Improving management of schizophrenia and severe mental illnesses in general practice.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https://www.ucl.ac.uk/impact/case-studies/2014/dec/improving-management-schizophrenia-and-severe-mental-illnesses-general</a:t>
            </a:r>
            <a:r>
              <a:rPr lang="en-GB" sz="1200" dirty="0">
                <a:latin typeface="Arial" panose="020B0604020202020204" pitchFamily="34" charset="0"/>
                <a:cs typeface="Arial" panose="020B0604020202020204" pitchFamily="34" charset="0"/>
              </a:rPr>
              <a:t> (Accessed: 15 July 2026).</a:t>
            </a:r>
          </a:p>
          <a:p>
            <a:r>
              <a:rPr lang="en-GB" sz="1200" dirty="0">
                <a:latin typeface="Arial" panose="020B0604020202020204" pitchFamily="34" charset="0"/>
                <a:cs typeface="Arial" panose="020B0604020202020204" pitchFamily="34" charset="0"/>
              </a:rPr>
              <a:t>Williams, S. (2002) </a:t>
            </a:r>
            <a:r>
              <a:rPr lang="en-GB" sz="1200" i="1" dirty="0">
                <a:latin typeface="Arial" panose="020B0604020202020204" pitchFamily="34" charset="0"/>
                <a:cs typeface="Arial" panose="020B0604020202020204" pitchFamily="34" charset="0"/>
              </a:rPr>
              <a:t>Politics and Policies of Schizophrenia</a:t>
            </a:r>
            <a:r>
              <a:rPr lang="en-GB" sz="1200" dirty="0">
                <a:latin typeface="Arial" panose="020B0604020202020204" pitchFamily="34" charset="0"/>
                <a:cs typeface="Arial" panose="020B0604020202020204" pitchFamily="34" charset="0"/>
              </a:rPr>
              <a:t>. Palgrave, London. Available at: </a:t>
            </a:r>
            <a:r>
              <a:rPr lang="en-GB" sz="1200" dirty="0">
                <a:latin typeface="Arial" panose="020B0604020202020204" pitchFamily="34" charset="0"/>
                <a:cs typeface="Arial" panose="020B0604020202020204" pitchFamily="34" charset="0"/>
                <a:hlinkClick r:id="rId12"/>
              </a:rPr>
              <a:t>https://doi.org/10.1007/978-1-4039-3759-9_3</a:t>
            </a:r>
            <a:r>
              <a:rPr lang="en-GB" sz="1200" dirty="0">
                <a:latin typeface="Arial" panose="020B0604020202020204" pitchFamily="34" charset="0"/>
                <a:cs typeface="Arial" panose="020B0604020202020204" pitchFamily="34" charset="0"/>
              </a:rPr>
              <a:t> (Accessed: 15 July 2026).</a:t>
            </a: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1469</TotalTime>
  <Words>1030</Words>
  <Application>Microsoft Office PowerPoint</Application>
  <PresentationFormat>Widescreen</PresentationFormat>
  <Paragraphs>38</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Arial</vt:lpstr>
      <vt:lpstr>Corbel</vt:lpstr>
      <vt:lpstr>Parallax</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Angela Sinclair</cp:lastModifiedBy>
  <cp:revision>13</cp:revision>
  <dcterms:created xsi:type="dcterms:W3CDTF">2024-12-04T18:07:56Z</dcterms:created>
  <dcterms:modified xsi:type="dcterms:W3CDTF">2026-07-19T10:12:57Z</dcterms:modified>
</cp:coreProperties>
</file>