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89750" cy="100187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hris Griffiths" initials="CG" lastIdx="1" clrIdx="0">
    <p:extLst>
      <p:ext uri="{19B8F6BF-5375-455C-9EA6-DF929625EA0E}">
        <p15:presenceInfo xmlns:p15="http://schemas.microsoft.com/office/powerpoint/2012/main" userId="cad0a394831bd8b5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FEDB76-568A-48ED-BDCE-9F8E1892F324}" v="4" dt="2021-02-07T16:18:03.3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1080" autoAdjust="0"/>
  </p:normalViewPr>
  <p:slideViewPr>
    <p:cSldViewPr snapToGrid="0">
      <p:cViewPr varScale="1">
        <p:scale>
          <a:sx n="76" d="100"/>
          <a:sy n="76" d="100"/>
        </p:scale>
        <p:origin x="216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 Griffiths" userId="cad0a394831bd8b5" providerId="LiveId" clId="{10FEDB76-568A-48ED-BDCE-9F8E1892F324}"/>
    <pc:docChg chg="undo custSel mod addSld modSld modNotesMaster">
      <pc:chgData name="Chris Griffiths" userId="cad0a394831bd8b5" providerId="LiveId" clId="{10FEDB76-568A-48ED-BDCE-9F8E1892F324}" dt="2021-02-07T16:18:57.717" v="1277" actId="115"/>
      <pc:docMkLst>
        <pc:docMk/>
      </pc:docMkLst>
      <pc:sldChg chg="addSp delSp modSp mod setBg setClrOvrMap">
        <pc:chgData name="Chris Griffiths" userId="cad0a394831bd8b5" providerId="LiveId" clId="{10FEDB76-568A-48ED-BDCE-9F8E1892F324}" dt="2021-02-04T13:32:34.223" v="37" actId="26606"/>
        <pc:sldMkLst>
          <pc:docMk/>
          <pc:sldMk cId="2614631447" sldId="257"/>
        </pc:sldMkLst>
        <pc:spChg chg="mod">
          <ac:chgData name="Chris Griffiths" userId="cad0a394831bd8b5" providerId="LiveId" clId="{10FEDB76-568A-48ED-BDCE-9F8E1892F324}" dt="2021-02-04T13:32:34.223" v="37" actId="26606"/>
          <ac:spMkLst>
            <pc:docMk/>
            <pc:sldMk cId="2614631447" sldId="257"/>
            <ac:spMk id="2" creationId="{A6730FB4-A4F1-4A14-9FC6-D884E5265757}"/>
          </ac:spMkLst>
        </pc:spChg>
        <pc:spChg chg="mod">
          <ac:chgData name="Chris Griffiths" userId="cad0a394831bd8b5" providerId="LiveId" clId="{10FEDB76-568A-48ED-BDCE-9F8E1892F324}" dt="2021-02-04T13:32:34.223" v="37" actId="26606"/>
          <ac:spMkLst>
            <pc:docMk/>
            <pc:sldMk cId="2614631447" sldId="257"/>
            <ac:spMk id="3" creationId="{E9A709B3-7D77-4F55-BB91-925891ABA1FF}"/>
          </ac:spMkLst>
        </pc:spChg>
        <pc:spChg chg="add del">
          <ac:chgData name="Chris Griffiths" userId="cad0a394831bd8b5" providerId="LiveId" clId="{10FEDB76-568A-48ED-BDCE-9F8E1892F324}" dt="2021-02-04T13:32:34.223" v="37" actId="26606"/>
          <ac:spMkLst>
            <pc:docMk/>
            <pc:sldMk cId="2614631447" sldId="257"/>
            <ac:spMk id="8" creationId="{E8A8EAB8-D2FF-444D-B34B-7D32F106AD0E}"/>
          </ac:spMkLst>
        </pc:spChg>
        <pc:spChg chg="add del">
          <ac:chgData name="Chris Griffiths" userId="cad0a394831bd8b5" providerId="LiveId" clId="{10FEDB76-568A-48ED-BDCE-9F8E1892F324}" dt="2021-02-04T13:32:34.170" v="36" actId="26606"/>
          <ac:spMkLst>
            <pc:docMk/>
            <pc:sldMk cId="2614631447" sldId="257"/>
            <ac:spMk id="71" creationId="{7C432AFE-B3D2-4BFF-BF8F-96C27AFF1AC7}"/>
          </ac:spMkLst>
        </pc:spChg>
        <pc:spChg chg="add del">
          <ac:chgData name="Chris Griffiths" userId="cad0a394831bd8b5" providerId="LiveId" clId="{10FEDB76-568A-48ED-BDCE-9F8E1892F324}" dt="2021-02-04T13:32:34.170" v="36" actId="26606"/>
          <ac:spMkLst>
            <pc:docMk/>
            <pc:sldMk cId="2614631447" sldId="257"/>
            <ac:spMk id="73" creationId="{AF2F604E-43BE-4DC3-B983-E071523364F8}"/>
          </ac:spMkLst>
        </pc:spChg>
        <pc:spChg chg="add del">
          <ac:chgData name="Chris Griffiths" userId="cad0a394831bd8b5" providerId="LiveId" clId="{10FEDB76-568A-48ED-BDCE-9F8E1892F324}" dt="2021-02-04T13:32:34.170" v="36" actId="26606"/>
          <ac:spMkLst>
            <pc:docMk/>
            <pc:sldMk cId="2614631447" sldId="257"/>
            <ac:spMk id="75" creationId="{08C9B587-E65E-4B52-B37C-ABEBB6E87928}"/>
          </ac:spMkLst>
        </pc:spChg>
        <pc:spChg chg="add">
          <ac:chgData name="Chris Griffiths" userId="cad0a394831bd8b5" providerId="LiveId" clId="{10FEDB76-568A-48ED-BDCE-9F8E1892F324}" dt="2021-02-04T13:32:34.223" v="37" actId="26606"/>
          <ac:spMkLst>
            <pc:docMk/>
            <pc:sldMk cId="2614631447" sldId="257"/>
            <ac:spMk id="2052" creationId="{C5E6CFF1-2F42-4E10-9A97-F116F46F53FE}"/>
          </ac:spMkLst>
        </pc:spChg>
        <pc:picChg chg="add mod ord">
          <ac:chgData name="Chris Griffiths" userId="cad0a394831bd8b5" providerId="LiveId" clId="{10FEDB76-568A-48ED-BDCE-9F8E1892F324}" dt="2021-02-04T13:32:34.223" v="37" actId="26606"/>
          <ac:picMkLst>
            <pc:docMk/>
            <pc:sldMk cId="2614631447" sldId="257"/>
            <ac:picMk id="2050" creationId="{CA39F8F9-E780-4534-941C-357C74F861C5}"/>
          </ac:picMkLst>
        </pc:picChg>
        <pc:cxnChg chg="add del">
          <ac:chgData name="Chris Griffiths" userId="cad0a394831bd8b5" providerId="LiveId" clId="{10FEDB76-568A-48ED-BDCE-9F8E1892F324}" dt="2021-02-04T13:32:34.223" v="37" actId="26606"/>
          <ac:cxnSpMkLst>
            <pc:docMk/>
            <pc:sldMk cId="2614631447" sldId="257"/>
            <ac:cxnSpMk id="10" creationId="{067633D1-6EE6-4118-B9F0-B363477BEE7A}"/>
          </ac:cxnSpMkLst>
        </pc:cxnChg>
        <pc:cxnChg chg="add del">
          <ac:chgData name="Chris Griffiths" userId="cad0a394831bd8b5" providerId="LiveId" clId="{10FEDB76-568A-48ED-BDCE-9F8E1892F324}" dt="2021-02-04T13:32:34.223" v="37" actId="26606"/>
          <ac:cxnSpMkLst>
            <pc:docMk/>
            <pc:sldMk cId="2614631447" sldId="257"/>
            <ac:cxnSpMk id="12" creationId="{4AD7FFC6-42A9-49CB-B5E9-B3F6B038331B}"/>
          </ac:cxnSpMkLst>
        </pc:cxnChg>
        <pc:cxnChg chg="add">
          <ac:chgData name="Chris Griffiths" userId="cad0a394831bd8b5" providerId="LiveId" clId="{10FEDB76-568A-48ED-BDCE-9F8E1892F324}" dt="2021-02-04T13:32:34.223" v="37" actId="26606"/>
          <ac:cxnSpMkLst>
            <pc:docMk/>
            <pc:sldMk cId="2614631447" sldId="257"/>
            <ac:cxnSpMk id="2053" creationId="{67182200-4859-4C8D-BCBB-55B245C28BA3}"/>
          </ac:cxnSpMkLst>
        </pc:cxnChg>
      </pc:sldChg>
      <pc:sldChg chg="modNotesTx">
        <pc:chgData name="Chris Griffiths" userId="cad0a394831bd8b5" providerId="LiveId" clId="{10FEDB76-568A-48ED-BDCE-9F8E1892F324}" dt="2021-02-05T11:00:39.523" v="834" actId="20577"/>
        <pc:sldMkLst>
          <pc:docMk/>
          <pc:sldMk cId="123336123" sldId="258"/>
        </pc:sldMkLst>
      </pc:sldChg>
      <pc:sldChg chg="modSp mod modNotesTx">
        <pc:chgData name="Chris Griffiths" userId="cad0a394831bd8b5" providerId="LiveId" clId="{10FEDB76-568A-48ED-BDCE-9F8E1892F324}" dt="2021-02-07T15:59:47.409" v="1048" actId="313"/>
        <pc:sldMkLst>
          <pc:docMk/>
          <pc:sldMk cId="1575872759" sldId="259"/>
        </pc:sldMkLst>
        <pc:spChg chg="mod">
          <ac:chgData name="Chris Griffiths" userId="cad0a394831bd8b5" providerId="LiveId" clId="{10FEDB76-568A-48ED-BDCE-9F8E1892F324}" dt="2021-02-07T15:59:47.409" v="1048" actId="313"/>
          <ac:spMkLst>
            <pc:docMk/>
            <pc:sldMk cId="1575872759" sldId="259"/>
            <ac:spMk id="2058" creationId="{A3B72474-F11F-4815-9BD5-6F10172457DF}"/>
          </ac:spMkLst>
        </pc:spChg>
      </pc:sldChg>
      <pc:sldChg chg="modSp mod modNotesTx">
        <pc:chgData name="Chris Griffiths" userId="cad0a394831bd8b5" providerId="LiveId" clId="{10FEDB76-568A-48ED-BDCE-9F8E1892F324}" dt="2021-02-07T16:00:13.346" v="1088" actId="1076"/>
        <pc:sldMkLst>
          <pc:docMk/>
          <pc:sldMk cId="2765933801" sldId="261"/>
        </pc:sldMkLst>
        <pc:spChg chg="mod">
          <ac:chgData name="Chris Griffiths" userId="cad0a394831bd8b5" providerId="LiveId" clId="{10FEDB76-568A-48ED-BDCE-9F8E1892F324}" dt="2021-02-07T16:00:13.346" v="1088" actId="1076"/>
          <ac:spMkLst>
            <pc:docMk/>
            <pc:sldMk cId="2765933801" sldId="261"/>
            <ac:spMk id="4" creationId="{382EDFF7-EAF3-4218-8291-BE7CD03B6CEB}"/>
          </ac:spMkLst>
        </pc:spChg>
      </pc:sldChg>
      <pc:sldChg chg="modSp mod modNotesTx">
        <pc:chgData name="Chris Griffiths" userId="cad0a394831bd8b5" providerId="LiveId" clId="{10FEDB76-568A-48ED-BDCE-9F8E1892F324}" dt="2021-02-07T16:05:54.535" v="1149" actId="20577"/>
        <pc:sldMkLst>
          <pc:docMk/>
          <pc:sldMk cId="905932868" sldId="262"/>
        </pc:sldMkLst>
        <pc:spChg chg="mod">
          <ac:chgData name="Chris Griffiths" userId="cad0a394831bd8b5" providerId="LiveId" clId="{10FEDB76-568A-48ED-BDCE-9F8E1892F324}" dt="2021-02-07T16:05:54.535" v="1149" actId="20577"/>
          <ac:spMkLst>
            <pc:docMk/>
            <pc:sldMk cId="905932868" sldId="262"/>
            <ac:spMk id="3" creationId="{4A6370F1-AF88-4080-A93A-ECA08E837D07}"/>
          </ac:spMkLst>
        </pc:spChg>
      </pc:sldChg>
      <pc:sldChg chg="modNotesTx">
        <pc:chgData name="Chris Griffiths" userId="cad0a394831bd8b5" providerId="LiveId" clId="{10FEDB76-568A-48ED-BDCE-9F8E1892F324}" dt="2021-02-05T11:01:02.956" v="838" actId="20577"/>
        <pc:sldMkLst>
          <pc:docMk/>
          <pc:sldMk cId="3329315267" sldId="263"/>
        </pc:sldMkLst>
      </pc:sldChg>
      <pc:sldChg chg="modSp mod setBg">
        <pc:chgData name="Chris Griffiths" userId="cad0a394831bd8b5" providerId="LiveId" clId="{10FEDB76-568A-48ED-BDCE-9F8E1892F324}" dt="2021-02-07T16:18:57.717" v="1277" actId="115"/>
        <pc:sldMkLst>
          <pc:docMk/>
          <pc:sldMk cId="1667064106" sldId="264"/>
        </pc:sldMkLst>
        <pc:spChg chg="mod">
          <ac:chgData name="Chris Griffiths" userId="cad0a394831bd8b5" providerId="LiveId" clId="{10FEDB76-568A-48ED-BDCE-9F8E1892F324}" dt="2021-02-07T16:07:36.641" v="1162" actId="207"/>
          <ac:spMkLst>
            <pc:docMk/>
            <pc:sldMk cId="1667064106" sldId="264"/>
            <ac:spMk id="2" creationId="{697A2FB3-B77A-41AD-B517-C39B9521A9F5}"/>
          </ac:spMkLst>
        </pc:spChg>
        <pc:spChg chg="mod">
          <ac:chgData name="Chris Griffiths" userId="cad0a394831bd8b5" providerId="LiveId" clId="{10FEDB76-568A-48ED-BDCE-9F8E1892F324}" dt="2021-02-07T16:18:57.717" v="1277" actId="115"/>
          <ac:spMkLst>
            <pc:docMk/>
            <pc:sldMk cId="1667064106" sldId="264"/>
            <ac:spMk id="3" creationId="{1104A544-0DF6-47E4-8BFC-1A5AB9FE20BB}"/>
          </ac:spMkLst>
        </pc:spChg>
      </pc:sldChg>
      <pc:sldChg chg="modSp new mod setBg">
        <pc:chgData name="Chris Griffiths" userId="cad0a394831bd8b5" providerId="LiveId" clId="{10FEDB76-568A-48ED-BDCE-9F8E1892F324}" dt="2021-02-07T16:18:47.073" v="1274" actId="115"/>
        <pc:sldMkLst>
          <pc:docMk/>
          <pc:sldMk cId="2125082972" sldId="265"/>
        </pc:sldMkLst>
        <pc:spChg chg="mod">
          <ac:chgData name="Chris Griffiths" userId="cad0a394831bd8b5" providerId="LiveId" clId="{10FEDB76-568A-48ED-BDCE-9F8E1892F324}" dt="2021-02-07T16:18:47.073" v="1274" actId="115"/>
          <ac:spMkLst>
            <pc:docMk/>
            <pc:sldMk cId="2125082972" sldId="265"/>
            <ac:spMk id="2" creationId="{42987005-8162-4B9B-B830-ABF5B066B694}"/>
          </ac:spMkLst>
        </pc:spChg>
        <pc:spChg chg="mod">
          <ac:chgData name="Chris Griffiths" userId="cad0a394831bd8b5" providerId="LiveId" clId="{10FEDB76-568A-48ED-BDCE-9F8E1892F324}" dt="2021-02-07T16:17:46.058" v="1269" actId="207"/>
          <ac:spMkLst>
            <pc:docMk/>
            <pc:sldMk cId="2125082972" sldId="265"/>
            <ac:spMk id="3" creationId="{4F926D87-5D23-4DD9-890A-6E61B003B25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2676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7" y="0"/>
            <a:ext cx="2985558" cy="502676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r">
              <a:defRPr sz="1300"/>
            </a:lvl1pPr>
          </a:lstStyle>
          <a:p>
            <a:fld id="{9DAB6AE1-B5A3-4A0C-8F31-F79677B09B7C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10275" cy="33813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16" tIns="48308" rIns="96616" bIns="4830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821506"/>
            <a:ext cx="5511800" cy="3944868"/>
          </a:xfrm>
          <a:prstGeom prst="rect">
            <a:avLst/>
          </a:prstGeom>
        </p:spPr>
        <p:txBody>
          <a:bodyPr vert="horz" lIns="96616" tIns="48308" rIns="96616" bIns="48308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6039"/>
            <a:ext cx="2985558" cy="50267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7" y="9516039"/>
            <a:ext cx="2985558" cy="50267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r">
              <a:defRPr sz="1300"/>
            </a:lvl1pPr>
          </a:lstStyle>
          <a:p>
            <a:fld id="{E347EBB1-FCD8-4320-94EC-4B8FC477D5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3329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47EBB1-FCD8-4320-94EC-4B8FC477D53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0991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47EBB1-FCD8-4320-94EC-4B8FC477D53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4277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81154" indent="-181154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47EBB1-FCD8-4320-94EC-4B8FC477D53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5105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81154" indent="-181154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47EBB1-FCD8-4320-94EC-4B8FC477D53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0413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without question the deadliest terror attack in human history and subsequently kick started President Bush’s War on Terror campaign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47EBB1-FCD8-4320-94EC-4B8FC477D53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7096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81154" indent="-181154">
              <a:buFont typeface="Arial" panose="020B0604020202020204" pitchFamily="34" charset="0"/>
              <a:buChar char="•"/>
            </a:pPr>
            <a:endParaRPr lang="en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47EBB1-FCD8-4320-94EC-4B8FC477D53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8106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81154" indent="-181154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47EBB1-FCD8-4320-94EC-4B8FC477D53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7609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47EBB1-FCD8-4320-94EC-4B8FC477D53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8651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47EBB1-FCD8-4320-94EC-4B8FC477D53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67738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D01EB-B373-41C5-A91A-7B03740D2A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89B2BB-15B3-421B-8C5F-2D33A8A342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D6185A-C803-47C0-8529-1DE1610D21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B55D7-5ECD-43F0-83F2-3EB8533389E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55A2A8-F87E-468D-8DDE-667E0EA4DA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89A5A0-A953-426F-8004-C9024D91EB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8786A-BBFE-4D62-8F01-AB1B8461E3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52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7C68B6-B692-4830-8028-B505CF7255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8110F6-7585-4600-8AE8-112C02D156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E4805C-D8EE-4474-B663-F478749C68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B55D7-5ECD-43F0-83F2-3EB8533389E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C15FA9-7931-4FD9-A7A6-720612E5AA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B5EE6-2934-494C-A0B7-43F24FC93F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8786A-BBFE-4D62-8F01-AB1B8461E3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1306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3F10F-D61F-4664-AC6C-4FC24C40FE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F15663-57B3-4443-AAC6-C950F9518F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2F3C43-93A3-48CD-9DF6-81A2C8A443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B55D7-5ECD-43F0-83F2-3EB8533389E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EF3E74-4595-4164-8423-057E709EA2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DD212-05B0-4802-B4A7-E41BC6BC4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8786A-BBFE-4D62-8F01-AB1B8461E3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3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A2DE3-1747-43D4-98CF-7A7E5FCAF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6EF05B-C996-4543-BC50-49644F7426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F24B42-02D1-47FE-8918-0563D16822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94120C-9B1F-473A-92B1-EB43A6CC1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B55D7-5ECD-43F0-83F2-3EB8533389E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36C48B-12DD-4325-B925-83B408E75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7AF34C-6C33-447D-BA31-69C44F299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8786A-BBFE-4D62-8F01-AB1B8461E3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23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B432F-9E17-4013-A471-4E3E7E9CF5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625958-51A9-4CB9-A2F7-E9D9D2BFCC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C4B5FD-99D2-454C-91EB-F8CF738E9C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27CA4F8-AEB7-49F8-98B3-18CD5F2F75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4D5BEA-3151-40B0-BD93-BF22E794F3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BC06889-F237-4180-A6C6-9050686029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B55D7-5ECD-43F0-83F2-3EB8533389E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2650F0E-7ECC-4EAB-A569-1C31985E8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912DBDE-7A91-4D72-9847-A80AA13B4B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8786A-BBFE-4D62-8F01-AB1B8461E3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510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A4F1F-93B1-4921-8BDE-3B487930EC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0E54EA-EDB2-49E2-9EFA-7137BEE97C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B55D7-5ECD-43F0-83F2-3EB8533389E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879EB8-E591-4AFC-B186-ED7B1A8F91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ACB41B-D450-4C0F-9406-19078A8B9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8786A-BBFE-4D62-8F01-AB1B8461E3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71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F8C113D-92D3-4A8D-AB88-CEFEF67E9B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B55D7-5ECD-43F0-83F2-3EB8533389E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5B91AB-1B93-4328-9606-C453D07BF2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275F97-873A-4860-B01A-C7D025D536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8786A-BBFE-4D62-8F01-AB1B8461E3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346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7C0951-146C-4DAA-8FA0-123CD231C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6257B6-AE2F-4A44-B663-30E048ADB0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B778AB-DC86-498C-8BE2-D6699C28A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563B75-F8C2-45D0-B97B-EB878F5B45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B55D7-5ECD-43F0-83F2-3EB8533389E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8C98AB-7B44-45C6-AEB6-8753192C68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DC61A-AF09-46FC-AA5D-1E6597FEA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8786A-BBFE-4D62-8F01-AB1B8461E3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2588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8B295-8B69-40F2-91C0-F0ECF26E20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1B6595C-A81A-4440-B472-15B444D227C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4A8476-FE34-48EB-9FD7-4F17F92D27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E4F283-ECD8-421A-A0FA-3439A86E4F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B55D7-5ECD-43F0-83F2-3EB8533389E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FC9503-5B57-44DD-B33A-7C88D861D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5E754C-7093-411E-8092-F3E93718AB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8786A-BBFE-4D62-8F01-AB1B8461E3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096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C586B-C6AE-4482-9860-94436A554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0CC563-F97F-43B6-B001-A5A7304E3B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628BAF-1883-49FC-A926-671C72B22B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B55D7-5ECD-43F0-83F2-3EB8533389E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8EAC58-C85F-4135-828A-BAE7F030E0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EBC759-7143-449C-B753-AB1661786B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8786A-BBFE-4D62-8F01-AB1B8461E3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7349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5A753B0-7281-4385-93B9-46699ABC878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F91666-19A4-4B75-8D1C-9D72E13E51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6586AD-8EA0-4498-9AC7-204A2AA1C8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B55D7-5ECD-43F0-83F2-3EB8533389E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A28EF2-8E4C-4EF1-953C-C6882084A4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8BC1E3-B5D9-4C1E-B9EE-DD7E8F8251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8786A-BBFE-4D62-8F01-AB1B8461E3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3556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AA3F109-C3A5-4858-BBAA-95C841BB0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4A0D14-2818-4748-96A2-D5DF4EAC56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69F471-BF21-4A53-AEAF-90240698F5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DB55D7-5ECD-43F0-83F2-3EB8533389E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AD6E95-4EBC-406E-99D3-743E925E121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D67C33-1924-4A80-BDDD-1160F4FC48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18786A-BBFE-4D62-8F01-AB1B8461E3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5209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as1ngleimage.com/2015/08/26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911 Ground Zero Tour &amp; Museum Skip-the-Line Access 2021 - New York City">
            <a:extLst>
              <a:ext uri="{FF2B5EF4-FFF2-40B4-BE49-F238E27FC236}">
                <a16:creationId xmlns:a16="http://schemas.microsoft.com/office/drawing/2014/main" id="{5DB06036-CF59-485F-A10C-BF1BB181E8F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1" r="23298"/>
          <a:stretch/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989C5D-6E60-42B0-BE1E-EE628F31F6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/>
              <a:t>Ground Zero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027EE3-9A2F-4BAB-BCBE-922F2B3C17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sz="2000"/>
              <a:t>The National September 11 Memorial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69CFDC3-E758-452F-931B-87DB2BB381B7}"/>
              </a:ext>
            </a:extLst>
          </p:cNvPr>
          <p:cNvSpPr/>
          <p:nvPr/>
        </p:nvSpPr>
        <p:spPr>
          <a:xfrm>
            <a:off x="390617" y="452761"/>
            <a:ext cx="870012" cy="443884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3550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70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Image result for 9/11 memorial">
            <a:extLst>
              <a:ext uri="{FF2B5EF4-FFF2-40B4-BE49-F238E27FC236}">
                <a16:creationId xmlns:a16="http://schemas.microsoft.com/office/drawing/2014/main" id="{CA39F8F9-E780-4534-941C-357C74F861C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61"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6730FB4-A4F1-4A14-9FC6-D884E5265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r"/>
            <a:r>
              <a:rPr lang="en-GB" sz="4000" u="sng">
                <a:solidFill>
                  <a:srgbClr val="FFFFFF"/>
                </a:solidFill>
              </a:rPr>
              <a:t>Introduction</a:t>
            </a:r>
          </a:p>
        </p:txBody>
      </p:sp>
      <p:cxnSp>
        <p:nvCxnSpPr>
          <p:cNvPr id="2053" name="Straight Connector 72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A709B3-7D77-4F55-BB91-925891ABA1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379" y="1065862"/>
            <a:ext cx="5744685" cy="4726276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FFFFFF"/>
                </a:solidFill>
              </a:rPr>
              <a:t>The Twin Towers</a:t>
            </a:r>
          </a:p>
          <a:p>
            <a:r>
              <a:rPr lang="en-GB" sz="2000">
                <a:solidFill>
                  <a:srgbClr val="FFFFFF"/>
                </a:solidFill>
              </a:rPr>
              <a:t>The 9/11 attacks</a:t>
            </a:r>
          </a:p>
          <a:p>
            <a:r>
              <a:rPr lang="en-GB" sz="2000">
                <a:solidFill>
                  <a:srgbClr val="FFFFFF"/>
                </a:solidFill>
              </a:rPr>
              <a:t>Aftermath</a:t>
            </a:r>
          </a:p>
          <a:p>
            <a:r>
              <a:rPr lang="en-GB" sz="2000">
                <a:solidFill>
                  <a:srgbClr val="FFFFFF"/>
                </a:solidFill>
              </a:rPr>
              <a:t>Dark Tourism</a:t>
            </a:r>
          </a:p>
          <a:p>
            <a:r>
              <a:rPr lang="en-GB" sz="2000">
                <a:solidFill>
                  <a:srgbClr val="FFFFFF"/>
                </a:solidFill>
              </a:rPr>
              <a:t>Conclusion</a:t>
            </a:r>
          </a:p>
          <a:p>
            <a:r>
              <a:rPr lang="en-GB" sz="2000">
                <a:solidFill>
                  <a:srgbClr val="FFFFFF"/>
                </a:solidFill>
              </a:rPr>
              <a:t>Bibliography </a:t>
            </a:r>
          </a:p>
        </p:txBody>
      </p:sp>
    </p:spTree>
    <p:extLst>
      <p:ext uri="{BB962C8B-B14F-4D97-AF65-F5344CB8AC3E}">
        <p14:creationId xmlns:p14="http://schemas.microsoft.com/office/powerpoint/2010/main" val="26146314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91CDD-DDC2-44AE-A634-FE168FF79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254496" cy="1828800"/>
          </a:xfrm>
        </p:spPr>
        <p:txBody>
          <a:bodyPr>
            <a:normAutofit/>
          </a:bodyPr>
          <a:lstStyle/>
          <a:p>
            <a:r>
              <a:rPr lang="en-GB" u="sng" dirty="0"/>
              <a:t>The Twin Towers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FFAA8A-9AFE-4075-B0C1-69C23CE9C4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22576"/>
            <a:ext cx="6254496" cy="3858768"/>
          </a:xfrm>
        </p:spPr>
        <p:txBody>
          <a:bodyPr>
            <a:normAutofit/>
          </a:bodyPr>
          <a:lstStyle/>
          <a:p>
            <a:r>
              <a:rPr lang="en-GB" sz="2400" dirty="0"/>
              <a:t>Plans to build the towers were controversial </a:t>
            </a:r>
          </a:p>
          <a:p>
            <a:r>
              <a:rPr lang="en-GB" sz="2400" dirty="0"/>
              <a:t>Opened 4</a:t>
            </a:r>
            <a:r>
              <a:rPr lang="en-GB" sz="2400" baseline="30000" dirty="0"/>
              <a:t>th</a:t>
            </a:r>
            <a:r>
              <a:rPr lang="en-GB" sz="2400" dirty="0"/>
              <a:t> of April 1973</a:t>
            </a:r>
          </a:p>
          <a:p>
            <a:r>
              <a:rPr lang="en-GB" sz="2400" dirty="0"/>
              <a:t>Tallest buildings in the world at the time</a:t>
            </a:r>
          </a:p>
          <a:p>
            <a:r>
              <a:rPr lang="en-GB" sz="2400" dirty="0"/>
              <a:t>Aesthetic and usage was highly criticized</a:t>
            </a:r>
          </a:p>
          <a:p>
            <a:r>
              <a:rPr lang="en-GB" sz="2400" dirty="0"/>
              <a:t>Survivor of major incidents  </a:t>
            </a:r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2107A6AD-AE50-435C-8848-E3CE17360FD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6"/>
          <a:stretch/>
        </p:blipFill>
        <p:spPr bwMode="auto">
          <a:xfrm>
            <a:off x="7552266" y="10"/>
            <a:ext cx="4639733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3361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114C78B5-EC6B-4A39-8860-705100867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9E6E46-1927-4053-9F10-5B641B6E7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669978"/>
            <a:ext cx="4391024" cy="1173700"/>
          </a:xfrm>
        </p:spPr>
        <p:txBody>
          <a:bodyPr anchor="t">
            <a:normAutofit/>
          </a:bodyPr>
          <a:lstStyle/>
          <a:p>
            <a:r>
              <a:rPr lang="en-GB" sz="4000" u="sng" dirty="0">
                <a:solidFill>
                  <a:schemeClr val="bg1"/>
                </a:solidFill>
              </a:rPr>
              <a:t>The 9/11 attacks</a:t>
            </a:r>
          </a:p>
        </p:txBody>
      </p:sp>
      <p:pic>
        <p:nvPicPr>
          <p:cNvPr id="2056" name="Picture 8" descr="Defining images from the 9/11 attacks | Reuters.com">
            <a:extLst>
              <a:ext uri="{FF2B5EF4-FFF2-40B4-BE49-F238E27FC236}">
                <a16:creationId xmlns:a16="http://schemas.microsoft.com/office/drawing/2014/main" id="{430A26B6-8496-4EBE-B78E-9013FFDA01F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75" r="3" b="3"/>
          <a:stretch/>
        </p:blipFill>
        <p:spPr bwMode="auto">
          <a:xfrm>
            <a:off x="20" y="10"/>
            <a:ext cx="4000480" cy="3904882"/>
          </a:xfrm>
          <a:custGeom>
            <a:avLst/>
            <a:gdLst/>
            <a:ahLst/>
            <a:cxnLst/>
            <a:rect l="l" t="t" r="r" b="b"/>
            <a:pathLst>
              <a:path w="4000500" h="3413410">
                <a:moveTo>
                  <a:pt x="0" y="0"/>
                </a:moveTo>
                <a:lnTo>
                  <a:pt x="4000500" y="0"/>
                </a:lnTo>
                <a:lnTo>
                  <a:pt x="4000500" y="3330603"/>
                </a:lnTo>
                <a:lnTo>
                  <a:pt x="416174" y="3413410"/>
                </a:lnTo>
                <a:lnTo>
                  <a:pt x="0" y="340816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0" descr="September 11 terrorist attack: Truth behind the 9/11 Falling Man photo">
            <a:extLst>
              <a:ext uri="{FF2B5EF4-FFF2-40B4-BE49-F238E27FC236}">
                <a16:creationId xmlns:a16="http://schemas.microsoft.com/office/drawing/2014/main" id="{2411DEBB-753C-4B09-AC24-E193C25B5DA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678" r="1" b="19704"/>
          <a:stretch/>
        </p:blipFill>
        <p:spPr bwMode="auto">
          <a:xfrm>
            <a:off x="4191002" y="10"/>
            <a:ext cx="3809998" cy="3904881"/>
          </a:xfrm>
          <a:custGeom>
            <a:avLst/>
            <a:gdLst/>
            <a:ahLst/>
            <a:cxnLst/>
            <a:rect l="l" t="t" r="r" b="b"/>
            <a:pathLst>
              <a:path w="3809998" h="3361533">
                <a:moveTo>
                  <a:pt x="0" y="0"/>
                </a:moveTo>
                <a:lnTo>
                  <a:pt x="3809998" y="0"/>
                </a:lnTo>
                <a:lnTo>
                  <a:pt x="3809998" y="3353206"/>
                </a:lnTo>
                <a:lnTo>
                  <a:pt x="1781628" y="3181423"/>
                </a:lnTo>
                <a:lnTo>
                  <a:pt x="0" y="336153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WTC ten years on: How the twin towers collapsed - New Civil Engineer">
            <a:extLst>
              <a:ext uri="{FF2B5EF4-FFF2-40B4-BE49-F238E27FC236}">
                <a16:creationId xmlns:a16="http://schemas.microsoft.com/office/drawing/2014/main" id="{5A467B0E-0E0A-465D-828C-69CD2656AE1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852"/>
          <a:stretch/>
        </p:blipFill>
        <p:spPr bwMode="auto">
          <a:xfrm>
            <a:off x="8191500" y="-1"/>
            <a:ext cx="4000500" cy="4008409"/>
          </a:xfrm>
          <a:custGeom>
            <a:avLst/>
            <a:gdLst/>
            <a:ahLst/>
            <a:cxnLst/>
            <a:rect l="l" t="t" r="r" b="b"/>
            <a:pathLst>
              <a:path w="4000500" h="3403026">
                <a:moveTo>
                  <a:pt x="0" y="0"/>
                </a:moveTo>
                <a:lnTo>
                  <a:pt x="4000500" y="0"/>
                </a:lnTo>
                <a:lnTo>
                  <a:pt x="4000500" y="3403026"/>
                </a:lnTo>
                <a:lnTo>
                  <a:pt x="9072" y="3370108"/>
                </a:lnTo>
                <a:lnTo>
                  <a:pt x="0" y="336934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1" name="Group 80">
            <a:extLst>
              <a:ext uri="{FF2B5EF4-FFF2-40B4-BE49-F238E27FC236}">
                <a16:creationId xmlns:a16="http://schemas.microsoft.com/office/drawing/2014/main" id="{A50943B0-FDF7-4C2C-B784-9208C945A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528992"/>
            <a:ext cx="12192000" cy="757168"/>
            <a:chOff x="0" y="2959818"/>
            <a:chExt cx="12192000" cy="757168"/>
          </a:xfrm>
        </p:grpSpPr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64021FAB-FA86-49DE-8FC9-585A1729B7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7B58B526-A432-4EB5-AA70-2BB897257A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6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058" name="Content Placeholder 2057">
            <a:extLst>
              <a:ext uri="{FF2B5EF4-FFF2-40B4-BE49-F238E27FC236}">
                <a16:creationId xmlns:a16="http://schemas.microsoft.com/office/drawing/2014/main" id="{A3B72474-F11F-4815-9BD5-6F10172457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9224" y="4521825"/>
            <a:ext cx="6287273" cy="1937969"/>
          </a:xfrm>
        </p:spPr>
        <p:txBody>
          <a:bodyPr>
            <a:normAutofit fontScale="92500" lnSpcReduction="20000"/>
          </a:bodyPr>
          <a:lstStyle/>
          <a:p>
            <a:r>
              <a:rPr lang="en-US" sz="1800" dirty="0">
                <a:solidFill>
                  <a:schemeClr val="bg1">
                    <a:alpha val="80000"/>
                  </a:schemeClr>
                </a:solidFill>
              </a:rPr>
              <a:t>The Twin Towers are attacked on September 11, 2001</a:t>
            </a:r>
          </a:p>
          <a:p>
            <a:r>
              <a:rPr lang="en-US" sz="1800" dirty="0">
                <a:solidFill>
                  <a:schemeClr val="bg1">
                    <a:alpha val="80000"/>
                  </a:schemeClr>
                </a:solidFill>
              </a:rPr>
              <a:t>No escape for those above the impact zone</a:t>
            </a:r>
          </a:p>
          <a:p>
            <a:r>
              <a:rPr lang="en-US" sz="1800" dirty="0">
                <a:solidFill>
                  <a:schemeClr val="bg1">
                    <a:alpha val="80000"/>
                  </a:schemeClr>
                </a:solidFill>
              </a:rPr>
              <a:t>South tower collapses at 9:59 am after 56 minutes of burning</a:t>
            </a:r>
          </a:p>
          <a:p>
            <a:r>
              <a:rPr lang="en-US" sz="1800" dirty="0">
                <a:solidFill>
                  <a:schemeClr val="bg1">
                    <a:alpha val="80000"/>
                  </a:schemeClr>
                </a:solidFill>
              </a:rPr>
              <a:t>North tower collapses at 10:28 am after 102 minutes of burning</a:t>
            </a:r>
          </a:p>
          <a:p>
            <a:r>
              <a:rPr lang="en-US" sz="1800" dirty="0">
                <a:solidFill>
                  <a:schemeClr val="bg1">
                    <a:alpha val="80000"/>
                  </a:schemeClr>
                </a:solidFill>
              </a:rPr>
              <a:t>Deadliest terror attack in human history</a:t>
            </a:r>
          </a:p>
          <a:p>
            <a:r>
              <a:rPr lang="en-US" sz="1800" dirty="0">
                <a:solidFill>
                  <a:schemeClr val="bg1">
                    <a:alpha val="80000"/>
                  </a:schemeClr>
                </a:solidFill>
              </a:rPr>
              <a:t>Death toll stands at 2,977</a:t>
            </a:r>
          </a:p>
        </p:txBody>
      </p:sp>
    </p:spTree>
    <p:extLst>
      <p:ext uri="{BB962C8B-B14F-4D97-AF65-F5344CB8AC3E}">
        <p14:creationId xmlns:p14="http://schemas.microsoft.com/office/powerpoint/2010/main" val="15758727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2" name="Picture 10" descr="The Deadly 9/11 Dust Cloud — 9/11 Victim Compensation Fund Law Firm">
            <a:extLst>
              <a:ext uri="{FF2B5EF4-FFF2-40B4-BE49-F238E27FC236}">
                <a16:creationId xmlns:a16="http://schemas.microsoft.com/office/drawing/2014/main" id="{F5706670-3694-4BF5-BA2A-3AF48857A87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51" r="2049"/>
          <a:stretch/>
        </p:blipFill>
        <p:spPr bwMode="auto">
          <a:xfrm>
            <a:off x="-1" y="10"/>
            <a:ext cx="7370057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Remembering September 11th - Photos - The Big Picture - Boston.com">
            <a:extLst>
              <a:ext uri="{FF2B5EF4-FFF2-40B4-BE49-F238E27FC236}">
                <a16:creationId xmlns:a16="http://schemas.microsoft.com/office/drawing/2014/main" id="{269DCFC1-539E-4837-96BF-36A3DFAAFC4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79" r="-3" b="-3"/>
          <a:stretch/>
        </p:blipFill>
        <p:spPr bwMode="auto">
          <a:xfrm>
            <a:off x="7534656" y="1"/>
            <a:ext cx="4657344" cy="3346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Feds To Rule On Cancer Aid For WTC Dust Exposure At Ground Zero – CBS New  York">
            <a:extLst>
              <a:ext uri="{FF2B5EF4-FFF2-40B4-BE49-F238E27FC236}">
                <a16:creationId xmlns:a16="http://schemas.microsoft.com/office/drawing/2014/main" id="{EE87C31F-483F-4049-BC34-F0816914CBD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07" r="4313" b="-2"/>
          <a:stretch/>
        </p:blipFill>
        <p:spPr bwMode="auto">
          <a:xfrm>
            <a:off x="7534654" y="3511296"/>
            <a:ext cx="4657346" cy="3346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40160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90323-51E9-4C27-964C-F25CF4780B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662" y="5059761"/>
            <a:ext cx="4921603" cy="10443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800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Aftermath</a:t>
            </a:r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75" name="Oval 74">
            <a:extLst>
              <a:ext uri="{FF2B5EF4-FFF2-40B4-BE49-F238E27FC236}">
                <a16:creationId xmlns:a16="http://schemas.microsoft.com/office/drawing/2014/main" id="{0C45045A-6083-4B3E-956A-675823375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744" y="832894"/>
            <a:ext cx="3300984" cy="330098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E3ECA792-1337-4C49-8593-697BC679670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52" b="3"/>
          <a:stretch/>
        </p:blipFill>
        <p:spPr bwMode="auto">
          <a:xfrm>
            <a:off x="895336" y="997486"/>
            <a:ext cx="2971800" cy="2971800"/>
          </a:xfrm>
          <a:custGeom>
            <a:avLst/>
            <a:gdLst/>
            <a:ahLst/>
            <a:cxnLst/>
            <a:rect l="l" t="t" r="r" b="b"/>
            <a:pathLst>
              <a:path w="2971800" h="2971800">
                <a:moveTo>
                  <a:pt x="1485900" y="0"/>
                </a:moveTo>
                <a:cubicBezTo>
                  <a:pt x="2306540" y="0"/>
                  <a:pt x="2971800" y="665260"/>
                  <a:pt x="2971800" y="1485900"/>
                </a:cubicBezTo>
                <a:cubicBezTo>
                  <a:pt x="2971800" y="2306540"/>
                  <a:pt x="2306540" y="2971800"/>
                  <a:pt x="1485900" y="2971800"/>
                </a:cubicBezTo>
                <a:cubicBezTo>
                  <a:pt x="665260" y="2971800"/>
                  <a:pt x="0" y="2306540"/>
                  <a:pt x="0" y="1485900"/>
                </a:cubicBezTo>
                <a:cubicBezTo>
                  <a:pt x="0" y="665260"/>
                  <a:pt x="665260" y="0"/>
                  <a:pt x="1485900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Oval 76">
            <a:extLst>
              <a:ext uri="{FF2B5EF4-FFF2-40B4-BE49-F238E27FC236}">
                <a16:creationId xmlns:a16="http://schemas.microsoft.com/office/drawing/2014/main" id="{42875DDC-0225-45F8-B745-78688F2D1A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45509" y="832894"/>
            <a:ext cx="3300984" cy="330098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100" name="Picture 4">
            <a:extLst>
              <a:ext uri="{FF2B5EF4-FFF2-40B4-BE49-F238E27FC236}">
                <a16:creationId xmlns:a16="http://schemas.microsoft.com/office/drawing/2014/main" id="{4BE63C21-69F7-4DB1-8019-465EBDB64E9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34" r="10566"/>
          <a:stretch/>
        </p:blipFill>
        <p:spPr bwMode="auto">
          <a:xfrm>
            <a:off x="4610101" y="997486"/>
            <a:ext cx="2971800" cy="2971800"/>
          </a:xfrm>
          <a:custGeom>
            <a:avLst/>
            <a:gdLst/>
            <a:ahLst/>
            <a:cxnLst/>
            <a:rect l="l" t="t" r="r" b="b"/>
            <a:pathLst>
              <a:path w="2971800" h="2971800">
                <a:moveTo>
                  <a:pt x="1485900" y="0"/>
                </a:moveTo>
                <a:cubicBezTo>
                  <a:pt x="2306540" y="0"/>
                  <a:pt x="2971800" y="665260"/>
                  <a:pt x="2971800" y="1485900"/>
                </a:cubicBezTo>
                <a:cubicBezTo>
                  <a:pt x="2971800" y="2306540"/>
                  <a:pt x="2306540" y="2971800"/>
                  <a:pt x="1485900" y="2971800"/>
                </a:cubicBezTo>
                <a:cubicBezTo>
                  <a:pt x="665260" y="2971800"/>
                  <a:pt x="0" y="2306540"/>
                  <a:pt x="0" y="1485900"/>
                </a:cubicBezTo>
                <a:cubicBezTo>
                  <a:pt x="0" y="665260"/>
                  <a:pt x="665260" y="0"/>
                  <a:pt x="1485900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9" name="Oval 78">
            <a:extLst>
              <a:ext uri="{FF2B5EF4-FFF2-40B4-BE49-F238E27FC236}">
                <a16:creationId xmlns:a16="http://schemas.microsoft.com/office/drawing/2014/main" id="{12617755-D451-4BAF-9B55-518297BFF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0273" y="832894"/>
            <a:ext cx="3300984" cy="330098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102" name="Picture 6">
            <a:extLst>
              <a:ext uri="{FF2B5EF4-FFF2-40B4-BE49-F238E27FC236}">
                <a16:creationId xmlns:a16="http://schemas.microsoft.com/office/drawing/2014/main" id="{15C2424C-72A1-4CE2-A34F-E02CE5B1F0B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49" r="24701"/>
          <a:stretch/>
        </p:blipFill>
        <p:spPr bwMode="auto">
          <a:xfrm>
            <a:off x="8324865" y="997486"/>
            <a:ext cx="2971800" cy="2971800"/>
          </a:xfrm>
          <a:custGeom>
            <a:avLst/>
            <a:gdLst/>
            <a:ahLst/>
            <a:cxnLst/>
            <a:rect l="l" t="t" r="r" b="b"/>
            <a:pathLst>
              <a:path w="2971800" h="2971800">
                <a:moveTo>
                  <a:pt x="1485900" y="0"/>
                </a:moveTo>
                <a:cubicBezTo>
                  <a:pt x="2306540" y="0"/>
                  <a:pt x="2971800" y="665260"/>
                  <a:pt x="2971800" y="1485900"/>
                </a:cubicBezTo>
                <a:cubicBezTo>
                  <a:pt x="2971800" y="2306540"/>
                  <a:pt x="2306540" y="2971800"/>
                  <a:pt x="1485900" y="2971800"/>
                </a:cubicBezTo>
                <a:cubicBezTo>
                  <a:pt x="665260" y="2971800"/>
                  <a:pt x="0" y="2306540"/>
                  <a:pt x="0" y="1485900"/>
                </a:cubicBezTo>
                <a:cubicBezTo>
                  <a:pt x="0" y="665260"/>
                  <a:pt x="665260" y="0"/>
                  <a:pt x="1485900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82EDFF7-EAF3-4218-8291-BE7CD03B6CEB}"/>
              </a:ext>
            </a:extLst>
          </p:cNvPr>
          <p:cNvSpPr txBox="1"/>
          <p:nvPr/>
        </p:nvSpPr>
        <p:spPr>
          <a:xfrm>
            <a:off x="6096000" y="4768645"/>
            <a:ext cx="431636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Design competition launched in 2003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Reflecting Absence </a:t>
            </a:r>
            <a:r>
              <a:rPr lang="en-GB" dirty="0"/>
              <a:t>is the winning design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Opened September 11</a:t>
            </a:r>
            <a:r>
              <a:rPr lang="en-GB" baseline="30000" dirty="0"/>
              <a:t>th</a:t>
            </a:r>
            <a:r>
              <a:rPr lang="en-GB" dirty="0"/>
              <a:t> 2011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place for victims families to grieve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Park 51 controversy </a:t>
            </a:r>
          </a:p>
        </p:txBody>
      </p:sp>
    </p:spTree>
    <p:extLst>
      <p:ext uri="{BB962C8B-B14F-4D97-AF65-F5344CB8AC3E}">
        <p14:creationId xmlns:p14="http://schemas.microsoft.com/office/powerpoint/2010/main" val="27659338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B76D444-2756-434F-AE61-96D69830C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4A6ECE-4C67-43D8-8FE8-6D4C20AD8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932961"/>
            <a:ext cx="4887685" cy="1777419"/>
          </a:xfrm>
        </p:spPr>
        <p:txBody>
          <a:bodyPr anchor="b">
            <a:normAutofit/>
          </a:bodyPr>
          <a:lstStyle/>
          <a:p>
            <a:pPr algn="ctr"/>
            <a:r>
              <a:rPr lang="en-GB" sz="4000" u="sng" dirty="0"/>
              <a:t>Dark Tourism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370F1-AF88-4080-A93A-ECA08E837D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894530"/>
            <a:ext cx="4887685" cy="3209544"/>
          </a:xfrm>
        </p:spPr>
        <p:txBody>
          <a:bodyPr anchor="t">
            <a:normAutofit/>
          </a:bodyPr>
          <a:lstStyle/>
          <a:p>
            <a:r>
              <a:rPr lang="en-GB" sz="2000" dirty="0"/>
              <a:t>Ground Zero attracts up to 4-5 million people a year</a:t>
            </a:r>
          </a:p>
          <a:p>
            <a:r>
              <a:rPr lang="en-GB" sz="2000" dirty="0"/>
              <a:t>Not initially built for tourism</a:t>
            </a:r>
          </a:p>
          <a:p>
            <a:r>
              <a:rPr lang="en-GB" sz="2000" dirty="0"/>
              <a:t>Museum opened May 21</a:t>
            </a:r>
            <a:r>
              <a:rPr lang="en-GB" sz="2000" baseline="30000" dirty="0"/>
              <a:t>st</a:t>
            </a:r>
            <a:r>
              <a:rPr lang="en-GB" sz="2000" dirty="0"/>
              <a:t>, 2004</a:t>
            </a:r>
          </a:p>
          <a:p>
            <a:r>
              <a:rPr lang="en-GB" sz="2000" dirty="0"/>
              <a:t>A money making venture for the city?</a:t>
            </a:r>
          </a:p>
          <a:p>
            <a:r>
              <a:rPr lang="en-GB" sz="2000" dirty="0"/>
              <a:t>A place of high political power</a:t>
            </a:r>
          </a:p>
          <a:p>
            <a:r>
              <a:rPr lang="en-GB" sz="2000" dirty="0"/>
              <a:t>Conspiracy theories</a:t>
            </a:r>
          </a:p>
          <a:p>
            <a:endParaRPr lang="en-GB" sz="2000" dirty="0"/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CF8F36E2-BBE5-43FE-822F-AD8CAE08C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8597" y="1417320"/>
            <a:ext cx="0" cy="402336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 descr="Visiting the 9/11 Memorial – as1ngleimage">
            <a:extLst>
              <a:ext uri="{FF2B5EF4-FFF2-40B4-BE49-F238E27FC236}">
                <a16:creationId xmlns:a16="http://schemas.microsoft.com/office/drawing/2014/main" id="{2C3EEF31-EA61-4DCC-BCF3-D4810E99F14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6074"/>
          <a:stretch/>
        </p:blipFill>
        <p:spPr bwMode="auto">
          <a:xfrm>
            <a:off x="6749145" y="573678"/>
            <a:ext cx="5103206" cy="5710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59328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mage result for 9/11 memorial names list">
            <a:extLst>
              <a:ext uri="{FF2B5EF4-FFF2-40B4-BE49-F238E27FC236}">
                <a16:creationId xmlns:a16="http://schemas.microsoft.com/office/drawing/2014/main" id="{A4387011-6C20-42C5-B5CE-7A450784C1B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53" r="23289" b="3038"/>
          <a:stretch/>
        </p:blipFill>
        <p:spPr bwMode="auto">
          <a:xfrm>
            <a:off x="3522468" y="10"/>
            <a:ext cx="866953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0" name="Rectangle 72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EF65D8-6C14-4FC5-A6C5-2FEBCB3C4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pPr algn="ctr"/>
            <a:r>
              <a:rPr lang="en-GB" sz="4000" u="sng" dirty="0"/>
              <a:t>Conclusion</a:t>
            </a:r>
          </a:p>
        </p:txBody>
      </p:sp>
      <p:sp>
        <p:nvSpPr>
          <p:cNvPr id="1031" name="Rectangle 7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32" name="Rectangle 7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0C131-E60F-4C0C-A263-B9A5BB12E7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GB" sz="2000" dirty="0"/>
              <a:t>Unimaginable human tragedy</a:t>
            </a:r>
          </a:p>
          <a:p>
            <a:r>
              <a:rPr lang="en-GB" sz="2000" dirty="0"/>
              <a:t>A Modern day attack </a:t>
            </a:r>
          </a:p>
          <a:p>
            <a:r>
              <a:rPr lang="en-GB" sz="2000" dirty="0"/>
              <a:t>A teaching resource</a:t>
            </a:r>
          </a:p>
          <a:p>
            <a:r>
              <a:rPr lang="en-GB" sz="2000" dirty="0"/>
              <a:t>A reminder of the fragility of human life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9FBBE4-9E77-4695-8153-01B25E9DDACC}"/>
              </a:ext>
            </a:extLst>
          </p:cNvPr>
          <p:cNvSpPr txBox="1"/>
          <p:nvPr/>
        </p:nvSpPr>
        <p:spPr>
          <a:xfrm>
            <a:off x="185351" y="693461"/>
            <a:ext cx="1173892" cy="45392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93152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A2FB3-B77A-41AD-B517-C39B9521A9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>
                <a:solidFill>
                  <a:schemeClr val="bg1"/>
                </a:solidFill>
              </a:rPr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4A544-0DF6-47E4-8BFC-1A5AB9FE20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900" u="sng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Images</a:t>
            </a:r>
            <a:endParaRPr lang="en-GB" sz="19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Wikipedia -https://en.wikipedia.org/wiki/</a:t>
            </a:r>
            <a:r>
              <a:rPr lang="en-GB" sz="1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World_Trade_Center</a:t>
            </a: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_(1973%E2%80%932001)#/media/File:World_Trade_Center,_New_York_City_-_aerial_view_(March_2001).jpg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Britannica -https://www.britannica.com/event/September-11-attacks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News.com -https://www.news.com.au/world/north-america/the-falling-man-story-behind-the-most-powerful-image-of-911/news-story/33c7bd71bf1de7f158c02e372c3244c1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Archive Boston -http://archive.boston.com/</a:t>
            </a:r>
            <a:r>
              <a:rPr lang="en-GB" sz="1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bigpicture</a:t>
            </a: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/2009/09/remembering_september_11th.html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Cellpath</a:t>
            </a: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-https://www.cellpath.com/latest-news/disease-in-the-aftermath-of-911/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https://as1ngleimage.com/2015/08/26/</a:t>
            </a: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visiting-the-911-memorial/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September 11, 2001 Commemoration | National September 11 Memorial &amp; Museum (911memorial.org)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70641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87005-8162-4B9B-B830-ABF5B066B69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pPr algn="ctr"/>
            <a:r>
              <a:rPr lang="en-GB" u="sng" dirty="0">
                <a:solidFill>
                  <a:schemeClr val="bg1"/>
                </a:solidFill>
              </a:rPr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26D87-5D23-4DD9-890A-6E61B003B2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u="sng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Online Sources</a:t>
            </a:r>
            <a:endParaRPr lang="en-GB" sz="1800" dirty="0">
              <a:solidFill>
                <a:schemeClr val="bg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9/11 Memorial Website, (2021) &lt;https://www.911memorial.org/&gt; [accessed 1 February 2021].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History.co.uk, </a:t>
            </a:r>
            <a:r>
              <a:rPr lang="en-GB" sz="1800" i="1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5 Compelling 9/11 Conspiracy Theories</a:t>
            </a:r>
            <a:r>
              <a:rPr lang="en-GB" sz="18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(2020) &lt;https://www.history.co.uk/shows/road-to-911/articles/5-compelling-911-conspiracy-theories&gt; [accessed 2 February 2021].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Rohrer. F, </a:t>
            </a:r>
            <a:r>
              <a:rPr lang="en-GB" sz="1800" i="1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battle over the 'Ground Zero mosque'</a:t>
            </a:r>
            <a:r>
              <a:rPr lang="en-GB" sz="18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(2010) &lt;https://www.bbc.co.uk/news/world-us-canada-10846716&gt; [accessed 3 February 2021].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Dunbar</a:t>
            </a:r>
            <a:r>
              <a:rPr lang="en-GB" sz="1800" dirty="0">
                <a:solidFill>
                  <a:schemeClr val="bg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. D,</a:t>
            </a:r>
            <a:r>
              <a:rPr lang="en-GB" sz="18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i="1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Debunking 9/11 Myths</a:t>
            </a:r>
            <a:r>
              <a:rPr lang="en-GB" sz="18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(New York, NY: Hearst Books, 2011).</a:t>
            </a:r>
          </a:p>
          <a:p>
            <a:r>
              <a:rPr lang="en-GB" sz="1800" dirty="0">
                <a:solidFill>
                  <a:schemeClr val="bg1"/>
                </a:solidFill>
              </a:rPr>
              <a:t>Dwyer. J, </a:t>
            </a:r>
            <a:r>
              <a:rPr lang="en-GB" sz="1800" i="1" dirty="0">
                <a:solidFill>
                  <a:schemeClr val="bg1"/>
                </a:solidFill>
              </a:rPr>
              <a:t>102 Minutes</a:t>
            </a:r>
            <a:r>
              <a:rPr lang="en-GB" sz="1800" dirty="0">
                <a:solidFill>
                  <a:schemeClr val="bg1"/>
                </a:solidFill>
              </a:rPr>
              <a:t> (New York, NY: Arrow, 2005).</a:t>
            </a:r>
          </a:p>
        </p:txBody>
      </p:sp>
    </p:spTree>
    <p:extLst>
      <p:ext uri="{BB962C8B-B14F-4D97-AF65-F5344CB8AC3E}">
        <p14:creationId xmlns:p14="http://schemas.microsoft.com/office/powerpoint/2010/main" val="21250829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503</Words>
  <Application>Microsoft Office PowerPoint</Application>
  <PresentationFormat>Widescreen</PresentationFormat>
  <Paragraphs>66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Ground Zero</vt:lpstr>
      <vt:lpstr>Introduction</vt:lpstr>
      <vt:lpstr>The Twin Towers</vt:lpstr>
      <vt:lpstr>The 9/11 attacks</vt:lpstr>
      <vt:lpstr>PowerPoint Presentation</vt:lpstr>
      <vt:lpstr>Aftermath </vt:lpstr>
      <vt:lpstr>Dark Tourism</vt:lpstr>
      <vt:lpstr>Conclusion</vt:lpstr>
      <vt:lpstr>Bibliography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Ground Zero</dc:title>
  <dc:creator>Chris Griffiths</dc:creator>
  <cp:lastModifiedBy>Chris Griffiths</cp:lastModifiedBy>
  <cp:revision>1</cp:revision>
  <cp:lastPrinted>2021-02-04T13:37:23Z</cp:lastPrinted>
  <dcterms:created xsi:type="dcterms:W3CDTF">2021-02-04T13:30:49Z</dcterms:created>
  <dcterms:modified xsi:type="dcterms:W3CDTF">2021-02-07T16:19:00Z</dcterms:modified>
</cp:coreProperties>
</file>