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30"/>
  </p:notesMasterIdLst>
  <p:sldIdLst>
    <p:sldId id="258" r:id="rId6"/>
    <p:sldId id="366" r:id="rId7"/>
    <p:sldId id="381" r:id="rId8"/>
    <p:sldId id="373" r:id="rId9"/>
    <p:sldId id="316" r:id="rId10"/>
    <p:sldId id="367" r:id="rId11"/>
    <p:sldId id="364" r:id="rId12"/>
    <p:sldId id="350" r:id="rId13"/>
    <p:sldId id="349" r:id="rId14"/>
    <p:sldId id="378" r:id="rId15"/>
    <p:sldId id="382" r:id="rId16"/>
    <p:sldId id="374" r:id="rId17"/>
    <p:sldId id="376" r:id="rId18"/>
    <p:sldId id="375" r:id="rId19"/>
    <p:sldId id="377" r:id="rId20"/>
    <p:sldId id="384" r:id="rId21"/>
    <p:sldId id="368" r:id="rId22"/>
    <p:sldId id="369" r:id="rId23"/>
    <p:sldId id="370" r:id="rId24"/>
    <p:sldId id="371" r:id="rId25"/>
    <p:sldId id="372" r:id="rId26"/>
    <p:sldId id="379" r:id="rId27"/>
    <p:sldId id="380" r:id="rId28"/>
    <p:sldId id="385"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646" autoAdjust="0"/>
    <p:restoredTop sz="94608" autoAdjust="0"/>
  </p:normalViewPr>
  <p:slideViewPr>
    <p:cSldViewPr snapToGrid="0">
      <p:cViewPr varScale="1">
        <p:scale>
          <a:sx n="63" d="100"/>
          <a:sy n="63" d="100"/>
        </p:scale>
        <p:origin x="956" y="5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sewa" userId="7153b114-9c5f-4c29-915c-99c7071106ec" providerId="ADAL" clId="{2853B727-7417-4147-BA8E-7A92B75C22F2}"/>
    <pc:docChg chg="undo custSel addSld delSld modSld">
      <pc:chgData name="Adesewa" userId="7153b114-9c5f-4c29-915c-99c7071106ec" providerId="ADAL" clId="{2853B727-7417-4147-BA8E-7A92B75C22F2}" dt="2021-03-08T17:56:52.907" v="741" actId="20577"/>
      <pc:docMkLst>
        <pc:docMk/>
      </pc:docMkLst>
      <pc:sldChg chg="modSp mod">
        <pc:chgData name="Adesewa" userId="7153b114-9c5f-4c29-915c-99c7071106ec" providerId="ADAL" clId="{2853B727-7417-4147-BA8E-7A92B75C22F2}" dt="2021-03-08T17:56:52.907" v="741" actId="20577"/>
        <pc:sldMkLst>
          <pc:docMk/>
          <pc:sldMk cId="0" sldId="258"/>
        </pc:sldMkLst>
        <pc:spChg chg="mod">
          <ac:chgData name="Adesewa" userId="7153b114-9c5f-4c29-915c-99c7071106ec" providerId="ADAL" clId="{2853B727-7417-4147-BA8E-7A92B75C22F2}" dt="2021-03-08T17:56:52.907" v="741" actId="20577"/>
          <ac:spMkLst>
            <pc:docMk/>
            <pc:sldMk cId="0" sldId="258"/>
            <ac:spMk id="4" creationId="{C57F80F3-7162-FF41-B3B7-DFDEEC4861D4}"/>
          </ac:spMkLst>
        </pc:spChg>
      </pc:sldChg>
      <pc:sldChg chg="modSp mod">
        <pc:chgData name="Adesewa" userId="7153b114-9c5f-4c29-915c-99c7071106ec" providerId="ADAL" clId="{2853B727-7417-4147-BA8E-7A92B75C22F2}" dt="2021-03-08T17:42:33.309" v="3" actId="14100"/>
        <pc:sldMkLst>
          <pc:docMk/>
          <pc:sldMk cId="2569850802" sldId="379"/>
        </pc:sldMkLst>
        <pc:picChg chg="mod">
          <ac:chgData name="Adesewa" userId="7153b114-9c5f-4c29-915c-99c7071106ec" providerId="ADAL" clId="{2853B727-7417-4147-BA8E-7A92B75C22F2}" dt="2021-03-08T17:42:33.309" v="3" actId="14100"/>
          <ac:picMkLst>
            <pc:docMk/>
            <pc:sldMk cId="2569850802" sldId="379"/>
            <ac:picMk id="6" creationId="{A1493AC1-4FC3-4AF2-8E1D-E18B418CE7EE}"/>
          </ac:picMkLst>
        </pc:picChg>
      </pc:sldChg>
      <pc:sldChg chg="addSp modSp mod">
        <pc:chgData name="Adesewa" userId="7153b114-9c5f-4c29-915c-99c7071106ec" providerId="ADAL" clId="{2853B727-7417-4147-BA8E-7A92B75C22F2}" dt="2021-03-08T17:50:49.210" v="382" actId="1076"/>
        <pc:sldMkLst>
          <pc:docMk/>
          <pc:sldMk cId="1100097252" sldId="380"/>
        </pc:sldMkLst>
        <pc:spChg chg="mod">
          <ac:chgData name="Adesewa" userId="7153b114-9c5f-4c29-915c-99c7071106ec" providerId="ADAL" clId="{2853B727-7417-4147-BA8E-7A92B75C22F2}" dt="2021-03-08T17:48:07.519" v="253" actId="14100"/>
          <ac:spMkLst>
            <pc:docMk/>
            <pc:sldMk cId="1100097252" sldId="380"/>
            <ac:spMk id="2" creationId="{835153A0-6391-48DD-A721-58BD6C697AE3}"/>
          </ac:spMkLst>
        </pc:spChg>
        <pc:spChg chg="mod">
          <ac:chgData name="Adesewa" userId="7153b114-9c5f-4c29-915c-99c7071106ec" providerId="ADAL" clId="{2853B727-7417-4147-BA8E-7A92B75C22F2}" dt="2021-03-08T17:50:49.210" v="382" actId="1076"/>
          <ac:spMkLst>
            <pc:docMk/>
            <pc:sldMk cId="1100097252" sldId="380"/>
            <ac:spMk id="4" creationId="{89A0E4D5-0542-4C6A-95C6-6D941F8297F8}"/>
          </ac:spMkLst>
        </pc:spChg>
        <pc:picChg chg="add mod modCrop">
          <ac:chgData name="Adesewa" userId="7153b114-9c5f-4c29-915c-99c7071106ec" providerId="ADAL" clId="{2853B727-7417-4147-BA8E-7A92B75C22F2}" dt="2021-03-08T17:50:46.134" v="381" actId="1076"/>
          <ac:picMkLst>
            <pc:docMk/>
            <pc:sldMk cId="1100097252" sldId="380"/>
            <ac:picMk id="6" creationId="{42A62608-D4A9-4DB0-B175-16219CCAB06F}"/>
          </ac:picMkLst>
        </pc:picChg>
      </pc:sldChg>
      <pc:sldChg chg="del">
        <pc:chgData name="Adesewa" userId="7153b114-9c5f-4c29-915c-99c7071106ec" providerId="ADAL" clId="{2853B727-7417-4147-BA8E-7A92B75C22F2}" dt="2021-03-08T17:54:51.645" v="698" actId="47"/>
        <pc:sldMkLst>
          <pc:docMk/>
          <pc:sldMk cId="0" sldId="383"/>
        </pc:sldMkLst>
      </pc:sldChg>
      <pc:sldChg chg="addSp delSp modSp new mod">
        <pc:chgData name="Adesewa" userId="7153b114-9c5f-4c29-915c-99c7071106ec" providerId="ADAL" clId="{2853B727-7417-4147-BA8E-7A92B75C22F2}" dt="2021-03-08T17:56:30.973" v="729" actId="14100"/>
        <pc:sldMkLst>
          <pc:docMk/>
          <pc:sldMk cId="2868132245" sldId="385"/>
        </pc:sldMkLst>
        <pc:spChg chg="mod">
          <ac:chgData name="Adesewa" userId="7153b114-9c5f-4c29-915c-99c7071106ec" providerId="ADAL" clId="{2853B727-7417-4147-BA8E-7A92B75C22F2}" dt="2021-03-08T17:56:17.394" v="724" actId="20577"/>
          <ac:spMkLst>
            <pc:docMk/>
            <pc:sldMk cId="2868132245" sldId="385"/>
            <ac:spMk id="2" creationId="{DC811CE7-21E2-423A-8DE7-6B13C495B13E}"/>
          </ac:spMkLst>
        </pc:spChg>
        <pc:spChg chg="del">
          <ac:chgData name="Adesewa" userId="7153b114-9c5f-4c29-915c-99c7071106ec" providerId="ADAL" clId="{2853B727-7417-4147-BA8E-7A92B75C22F2}" dt="2021-03-08T17:45:40.589" v="158" actId="478"/>
          <ac:spMkLst>
            <pc:docMk/>
            <pc:sldMk cId="2868132245" sldId="385"/>
            <ac:spMk id="3" creationId="{327A96DF-9662-4D91-9F25-384CD768BB03}"/>
          </ac:spMkLst>
        </pc:spChg>
        <pc:spChg chg="add mod">
          <ac:chgData name="Adesewa" userId="7153b114-9c5f-4c29-915c-99c7071106ec" providerId="ADAL" clId="{2853B727-7417-4147-BA8E-7A92B75C22F2}" dt="2021-03-08T17:56:06.014" v="722" actId="20577"/>
          <ac:spMkLst>
            <pc:docMk/>
            <pc:sldMk cId="2868132245" sldId="385"/>
            <ac:spMk id="6" creationId="{211E6458-C969-4121-B626-4C7D59DDC141}"/>
          </ac:spMkLst>
        </pc:spChg>
        <pc:picChg chg="add mod">
          <ac:chgData name="Adesewa" userId="7153b114-9c5f-4c29-915c-99c7071106ec" providerId="ADAL" clId="{2853B727-7417-4147-BA8E-7A92B75C22F2}" dt="2021-03-08T17:56:27.248" v="727" actId="14100"/>
          <ac:picMkLst>
            <pc:docMk/>
            <pc:sldMk cId="2868132245" sldId="385"/>
            <ac:picMk id="7" creationId="{C2F26207-CE74-43B6-82FA-9400BBB75264}"/>
          </ac:picMkLst>
        </pc:picChg>
        <pc:picChg chg="add del mod modCrop">
          <ac:chgData name="Adesewa" userId="7153b114-9c5f-4c29-915c-99c7071106ec" providerId="ADAL" clId="{2853B727-7417-4147-BA8E-7A92B75C22F2}" dt="2021-03-08T17:55:21.658" v="706" actId="478"/>
          <ac:picMkLst>
            <pc:docMk/>
            <pc:sldMk cId="2868132245" sldId="385"/>
            <ac:picMk id="8" creationId="{6CBAA656-C51B-444B-A5F3-0847ADCD32E3}"/>
          </ac:picMkLst>
        </pc:picChg>
        <pc:picChg chg="add mod">
          <ac:chgData name="Adesewa" userId="7153b114-9c5f-4c29-915c-99c7071106ec" providerId="ADAL" clId="{2853B727-7417-4147-BA8E-7A92B75C22F2}" dt="2021-03-08T17:56:30.973" v="729" actId="14100"/>
          <ac:picMkLst>
            <pc:docMk/>
            <pc:sldMk cId="2868132245" sldId="385"/>
            <ac:picMk id="9" creationId="{5F5CAD19-9807-4E1B-A9C7-EF5DFC246A0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71600" y="1099956"/>
            <a:ext cx="6400800" cy="1098330"/>
          </a:xfrm>
        </p:spPr>
        <p:txBody>
          <a:bodyPr>
            <a:normAutofit fontScale="70000" lnSpcReduction="20000"/>
          </a:bodyPr>
          <a:lstStyle/>
          <a:p>
            <a:endParaRPr lang="en-GB" b="1" dirty="0">
              <a:solidFill>
                <a:schemeClr val="tx1"/>
              </a:solidFill>
            </a:endParaRPr>
          </a:p>
          <a:p>
            <a:r>
              <a:rPr lang="en-GB" b="1" dirty="0">
                <a:solidFill>
                  <a:schemeClr val="tx1"/>
                </a:solidFill>
              </a:rPr>
              <a:t>BMSW 4004  </a:t>
            </a:r>
          </a:p>
          <a:p>
            <a:r>
              <a:rPr lang="en-GB" b="1" dirty="0">
                <a:solidFill>
                  <a:schemeClr val="tx1"/>
                </a:solidFill>
              </a:rPr>
              <a:t>Problem Solving Techniques - 1</a:t>
            </a:r>
          </a:p>
        </p:txBody>
      </p:sp>
      <p:sp>
        <p:nvSpPr>
          <p:cNvPr id="2" name="TextBox 1">
            <a:extLst>
              <a:ext uri="{FF2B5EF4-FFF2-40B4-BE49-F238E27FC236}">
                <a16:creationId xmlns:a16="http://schemas.microsoft.com/office/drawing/2014/main" id="{5583F6F4-2C45-9048-B029-C926B392F60D}"/>
              </a:ext>
            </a:extLst>
          </p:cNvPr>
          <p:cNvSpPr txBox="1"/>
          <p:nvPr/>
        </p:nvSpPr>
        <p:spPr>
          <a:xfrm>
            <a:off x="1700011" y="1996225"/>
            <a:ext cx="6568226" cy="1077218"/>
          </a:xfrm>
          <a:prstGeom prst="rect">
            <a:avLst/>
          </a:prstGeom>
          <a:noFill/>
        </p:spPr>
        <p:txBody>
          <a:bodyPr wrap="square" rtlCol="0">
            <a:spAutoFit/>
          </a:bodyPr>
          <a:lstStyle/>
          <a:p>
            <a:pPr algn="ctr"/>
            <a:r>
              <a:rPr lang="en-US" sz="3200" b="1" dirty="0"/>
              <a:t>Cause and Effect Analysis</a:t>
            </a:r>
          </a:p>
          <a:p>
            <a:pPr algn="ctr"/>
            <a:r>
              <a:rPr lang="en-US" sz="3200" b="1" dirty="0"/>
              <a:t>(Fishbone/Ishikawa)</a:t>
            </a:r>
          </a:p>
        </p:txBody>
      </p:sp>
      <p:sp>
        <p:nvSpPr>
          <p:cNvPr id="4" name="TextBox 3">
            <a:extLst>
              <a:ext uri="{FF2B5EF4-FFF2-40B4-BE49-F238E27FC236}">
                <a16:creationId xmlns:a16="http://schemas.microsoft.com/office/drawing/2014/main" id="{C57F80F3-7162-FF41-B3B7-DFDEEC4861D4}"/>
              </a:ext>
            </a:extLst>
          </p:cNvPr>
          <p:cNvSpPr txBox="1"/>
          <p:nvPr/>
        </p:nvSpPr>
        <p:spPr>
          <a:xfrm>
            <a:off x="3715555" y="3415226"/>
            <a:ext cx="2537138" cy="369332"/>
          </a:xfrm>
          <a:prstGeom prst="rect">
            <a:avLst/>
          </a:prstGeom>
          <a:noFill/>
        </p:spPr>
        <p:txBody>
          <a:bodyPr wrap="square" rtlCol="0">
            <a:spAutoFit/>
          </a:bodyPr>
          <a:lstStyle/>
          <a:p>
            <a:r>
              <a:rPr lang="en-US" dirty="0">
                <a:highlight>
                  <a:srgbClr val="FFFF00"/>
                </a:highlight>
              </a:rPr>
              <a:t>Week </a:t>
            </a:r>
            <a:r>
              <a:rPr lang="en-US">
                <a:highlight>
                  <a:srgbClr val="FFFF00"/>
                </a:highlight>
              </a:rPr>
              <a:t>5 HSC</a:t>
            </a:r>
            <a:endParaRPr lang="en-US"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391305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Define Cause and Effect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Identify the cause and effect in a solution</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what a fishbone diagram 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how and when to use a fishbone diagram</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the benefits of using fishbone diagrams in problem solving</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Build your own fishbone diagram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28050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What is fishbone analysis tool?</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When to use it?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How is it used?</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important tips of Fishbone analysis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Example of </a:t>
            </a:r>
            <a:r>
              <a:rPr lang="en-US" sz="2400">
                <a:solidFill>
                  <a:srgbClr val="090909"/>
                </a:solidFill>
                <a:latin typeface="+mn-lt"/>
                <a:cs typeface="Helvetica"/>
              </a:rPr>
              <a:t>Fishbone analysis</a:t>
            </a:r>
            <a:endParaRPr lang="en-US" sz="2400" dirty="0">
              <a:solidFill>
                <a:srgbClr val="090909"/>
              </a:solidFill>
              <a:latin typeface="+mn-lt"/>
              <a:cs typeface="Helvetic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What is Cause and Effect?</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54001" y="1516654"/>
            <a:ext cx="8669866" cy="2793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lvl="1" indent="-285750" algn="just">
              <a:lnSpc>
                <a:spcPct val="150000"/>
              </a:lnSpc>
              <a:buFont typeface="Arial" panose="020B0604020202020204" pitchFamily="34" charset="0"/>
              <a:buChar char="•"/>
            </a:pPr>
            <a:r>
              <a:rPr lang="en-US" sz="2400" b="1" dirty="0">
                <a:solidFill>
                  <a:srgbClr val="090909"/>
                </a:solidFill>
                <a:cs typeface="Arial" panose="020B0604020202020204" pitchFamily="34" charset="0"/>
              </a:rPr>
              <a:t>Cause: Cause is the reason why something happens</a:t>
            </a:r>
          </a:p>
          <a:p>
            <a:pPr algn="just">
              <a:lnSpc>
                <a:spcPct val="150000"/>
              </a:lnSpc>
            </a:pPr>
            <a:r>
              <a:rPr lang="en-US" sz="2400" b="1" dirty="0">
                <a:solidFill>
                  <a:srgbClr val="090909"/>
                </a:solidFill>
                <a:cs typeface="Arial" panose="020B0604020202020204" pitchFamily="34" charset="0"/>
              </a:rPr>
              <a:t>Example: </a:t>
            </a:r>
            <a:r>
              <a:rPr lang="en-US" sz="2400" dirty="0">
                <a:solidFill>
                  <a:srgbClr val="090909"/>
                </a:solidFill>
                <a:cs typeface="Arial" panose="020B0604020202020204" pitchFamily="34" charset="0"/>
              </a:rPr>
              <a:t>I did not bring my homework because I was unwell</a:t>
            </a:r>
          </a:p>
          <a:p>
            <a:pPr algn="just">
              <a:lnSpc>
                <a:spcPct val="150000"/>
              </a:lnSpc>
            </a:pPr>
            <a:endParaRPr lang="en-US" sz="2400" b="1" dirty="0">
              <a:solidFill>
                <a:srgbClr val="090909"/>
              </a:solidFill>
              <a:cs typeface="Arial" panose="020B0604020202020204" pitchFamily="34" charset="0"/>
            </a:endParaRPr>
          </a:p>
          <a:p>
            <a:pPr marL="342900" indent="-342900" algn="just">
              <a:lnSpc>
                <a:spcPct val="150000"/>
              </a:lnSpc>
              <a:buFont typeface="Arial" panose="020B0604020202020204" pitchFamily="34" charset="0"/>
              <a:buChar char="•"/>
            </a:pPr>
            <a:r>
              <a:rPr lang="en-US" sz="2400" b="1" dirty="0">
                <a:solidFill>
                  <a:srgbClr val="090909"/>
                </a:solidFill>
                <a:cs typeface="Arial" panose="020B0604020202020204" pitchFamily="34" charset="0"/>
              </a:rPr>
              <a:t>Effect: Effect is the result of something happening</a:t>
            </a:r>
          </a:p>
          <a:p>
            <a:pPr algn="just">
              <a:lnSpc>
                <a:spcPct val="150000"/>
              </a:lnSpc>
            </a:pPr>
            <a:r>
              <a:rPr lang="en-US" sz="2400" b="1" dirty="0">
                <a:solidFill>
                  <a:srgbClr val="090909"/>
                </a:solidFill>
                <a:cs typeface="Arial" panose="020B0604020202020204" pitchFamily="34" charset="0"/>
              </a:rPr>
              <a:t>Example: </a:t>
            </a:r>
            <a:r>
              <a:rPr lang="en-US" sz="2400" dirty="0">
                <a:solidFill>
                  <a:srgbClr val="090909"/>
                </a:solidFill>
                <a:cs typeface="Arial" panose="020B0604020202020204" pitchFamily="34" charset="0"/>
              </a:rPr>
              <a:t>I am so happy today because today is my birthday</a:t>
            </a:r>
          </a:p>
        </p:txBody>
      </p:sp>
    </p:spTree>
    <p:extLst>
      <p:ext uri="{BB962C8B-B14F-4D97-AF65-F5344CB8AC3E}">
        <p14:creationId xmlns:p14="http://schemas.microsoft.com/office/powerpoint/2010/main" val="1477089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What is Cause and Effect Analysis</a:t>
            </a:r>
          </a:p>
        </p:txBody>
      </p:sp>
      <p:sp>
        <p:nvSpPr>
          <p:cNvPr id="8195" name="Rectangle 4">
            <a:extLst>
              <a:ext uri="{FF2B5EF4-FFF2-40B4-BE49-F238E27FC236}">
                <a16:creationId xmlns:a16="http://schemas.microsoft.com/office/drawing/2014/main" id="{7962E7C2-FCF4-426E-AA14-FDB92CD78DEF}"/>
              </a:ext>
            </a:extLst>
          </p:cNvPr>
          <p:cNvSpPr>
            <a:spLocks noGrp="1" noChangeArrowheads="1"/>
          </p:cNvSpPr>
          <p:nvPr>
            <p:ph idx="1"/>
          </p:nvPr>
        </p:nvSpPr>
        <p:spPr bwMode="auto">
          <a:xfrm>
            <a:off x="0" y="1673295"/>
            <a:ext cx="9144000" cy="2691680"/>
          </a:xfrm>
        </p:spPr>
        <p:txBody>
          <a:bodyPr wrap="square" numCol="1" anchor="t" anchorCtr="0" compatLnSpc="1">
            <a:prstTxWarp prst="textNoShape">
              <a:avLst/>
            </a:prstTxWarp>
            <a:noAutofit/>
          </a:bodyPr>
          <a:lstStyle/>
          <a:p>
            <a:pPr algn="just">
              <a:lnSpc>
                <a:spcPct val="150000"/>
              </a:lnSpc>
              <a:spcBef>
                <a:spcPct val="0"/>
              </a:spcBef>
              <a:buFontTx/>
              <a:buNone/>
            </a:pPr>
            <a:r>
              <a:rPr lang="en-GB" altLang="en-US" sz="2400" dirty="0">
                <a:solidFill>
                  <a:srgbClr val="000000"/>
                </a:solidFill>
                <a:latin typeface="Arial" panose="020B0604020202020204" pitchFamily="34" charset="0"/>
                <a:cs typeface="Arial" panose="020B0604020202020204" pitchFamily="34" charset="0"/>
              </a:rPr>
              <a:t>  Cause and Effect Analysis is a technique for identifying all the possible causes (inputs) associated with a particular problem / effect (output) before narrowing down to the small number of main, root causes which need to be addressed.</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5</a:t>
            </a:fld>
            <a:endParaRPr lang="en-US" altLang="en-US"/>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図 4" descr="signs_going_everywhere_800_clr_15206.png">
            <a:extLst>
              <a:ext uri="{FF2B5EF4-FFF2-40B4-BE49-F238E27FC236}">
                <a16:creationId xmlns:a16="http://schemas.microsoft.com/office/drawing/2014/main" id="{0D20E70E-4220-4C5B-9B9A-A37798DDAF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59388" y="1803400"/>
            <a:ext cx="3602036" cy="3842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雲形吹き出し 5">
            <a:extLst>
              <a:ext uri="{FF2B5EF4-FFF2-40B4-BE49-F238E27FC236}">
                <a16:creationId xmlns:a16="http://schemas.microsoft.com/office/drawing/2014/main" id="{C2446823-331D-422C-85E6-B7468B3F63D7}"/>
              </a:ext>
            </a:extLst>
          </p:cNvPr>
          <p:cNvSpPr/>
          <p:nvPr/>
        </p:nvSpPr>
        <p:spPr>
          <a:xfrm>
            <a:off x="777875" y="225425"/>
            <a:ext cx="7112000" cy="2290762"/>
          </a:xfrm>
          <a:prstGeom prst="cloudCallout">
            <a:avLst>
              <a:gd name="adj1" fmla="val -31707"/>
              <a:gd name="adj2" fmla="val 54112"/>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r>
              <a:rPr lang="en-US" altLang="ja-JP" sz="2400" i="1" dirty="0">
                <a:solidFill>
                  <a:schemeClr val="tx1"/>
                </a:solidFill>
                <a:latin typeface="Arial Unicode MS"/>
                <a:cs typeface="Arial Unicode MS"/>
              </a:rPr>
              <a:t>If</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root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cause(s)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are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identified properly,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any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countermeasures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could</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be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come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up</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with…</a:t>
            </a:r>
            <a:endParaRPr lang="ja-JP" altLang="en-US" sz="2400" i="1" dirty="0">
              <a:solidFill>
                <a:schemeClr val="tx1"/>
              </a:solidFill>
              <a:latin typeface="Arial Unicode MS"/>
              <a:cs typeface="Arial Unicode MS"/>
            </a:endParaRPr>
          </a:p>
        </p:txBody>
      </p:sp>
      <p:sp>
        <p:nvSpPr>
          <p:cNvPr id="8" name="雲形吹き出し 7">
            <a:extLst>
              <a:ext uri="{FF2B5EF4-FFF2-40B4-BE49-F238E27FC236}">
                <a16:creationId xmlns:a16="http://schemas.microsoft.com/office/drawing/2014/main" id="{941AFE9C-7768-48C7-BE59-69077FD4BD23}"/>
              </a:ext>
            </a:extLst>
          </p:cNvPr>
          <p:cNvSpPr/>
          <p:nvPr/>
        </p:nvSpPr>
        <p:spPr>
          <a:xfrm>
            <a:off x="315119" y="1955169"/>
            <a:ext cx="4481513" cy="1895475"/>
          </a:xfrm>
          <a:prstGeom prst="cloudCallout">
            <a:avLst>
              <a:gd name="adj1" fmla="val 50181"/>
              <a:gd name="adj2" fmla="val 39907"/>
            </a:avLst>
          </a:prstGeom>
        </p:spPr>
        <p:style>
          <a:lnRef idx="0">
            <a:schemeClr val="accent2"/>
          </a:lnRef>
          <a:fillRef idx="3">
            <a:schemeClr val="accent2"/>
          </a:fillRef>
          <a:effectRef idx="3">
            <a:schemeClr val="accent2"/>
          </a:effectRef>
          <a:fontRef idx="minor">
            <a:schemeClr val="lt1"/>
          </a:fontRef>
        </p:style>
        <p:txBody>
          <a:bodyPr anchor="ctr"/>
          <a:lstStyle/>
          <a:p>
            <a:pPr>
              <a:defRPr/>
            </a:pPr>
            <a:r>
              <a:rPr lang="en-US" altLang="ja-JP" sz="2800" b="1" i="1" dirty="0">
                <a:solidFill>
                  <a:srgbClr val="000000"/>
                </a:solidFill>
                <a:latin typeface="Arial Unicode MS"/>
                <a:cs typeface="Arial Unicode MS"/>
              </a:rPr>
              <a:t>The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problem</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will</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never</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be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solved!!</a:t>
            </a:r>
            <a:endParaRPr lang="ja-JP" altLang="en-US" sz="2800" b="1" i="1" dirty="0">
              <a:solidFill>
                <a:srgbClr val="000000"/>
              </a:solidFill>
              <a:latin typeface="Arial Unicode MS"/>
              <a:cs typeface="Arial Unicode M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1">
            <a:extLst>
              <a:ext uri="{FF2B5EF4-FFF2-40B4-BE49-F238E27FC236}">
                <a16:creationId xmlns:a16="http://schemas.microsoft.com/office/drawing/2014/main" id="{48EBF301-44AE-4D0A-83F5-70A24E586FD2}"/>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0E38402A-AAF3-42C0-9CEC-6AEE69AC9FC0}" type="slidenum">
              <a:rPr lang="en-US" altLang="en-US"/>
              <a:pPr/>
              <a:t>7</a:t>
            </a:fld>
            <a:endParaRPr lang="en-US" altLang="en-US"/>
          </a:p>
        </p:txBody>
      </p:sp>
      <p:sp>
        <p:nvSpPr>
          <p:cNvPr id="9219" name="Rectangle 4">
            <a:extLst>
              <a:ext uri="{FF2B5EF4-FFF2-40B4-BE49-F238E27FC236}">
                <a16:creationId xmlns:a16="http://schemas.microsoft.com/office/drawing/2014/main" id="{1D5FD096-18F6-419C-BE59-FC02CFDA592D}"/>
              </a:ext>
            </a:extLst>
          </p:cNvPr>
          <p:cNvSpPr>
            <a:spLocks noChangeArrowheads="1"/>
          </p:cNvSpPr>
          <p:nvPr/>
        </p:nvSpPr>
        <p:spPr bwMode="auto">
          <a:xfrm>
            <a:off x="0" y="733734"/>
            <a:ext cx="9144000" cy="4779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r>
              <a:rPr lang="en-GB" altLang="en-US" sz="2400" b="1" dirty="0">
                <a:solidFill>
                  <a:srgbClr val="000000"/>
                </a:solidFill>
                <a:cs typeface="Arial" panose="020B0604020202020204" pitchFamily="34" charset="0"/>
              </a:rPr>
              <a:t>Cause and Effect Analysis is a valuable tool for:</a:t>
            </a:r>
          </a:p>
          <a:p>
            <a:pPr algn="just" eaLnBrk="1" hangingPunct="1"/>
            <a:endParaRPr lang="en-GB" altLang="en-US" sz="2400" b="1" dirty="0">
              <a:solidFill>
                <a:srgbClr val="000000"/>
              </a:solidFill>
              <a:cs typeface="Arial" panose="020B0604020202020204" pitchFamily="34" charset="0"/>
            </a:endParaRPr>
          </a:p>
          <a:p>
            <a:pPr algn="just" eaLnBrk="1" hangingPunct="1">
              <a:lnSpc>
                <a:spcPct val="120000"/>
              </a:lnSpc>
              <a:buFontTx/>
              <a:buChar char="•"/>
            </a:pPr>
            <a:r>
              <a:rPr lang="en-GB" altLang="en-US" sz="2400" b="1" dirty="0">
                <a:solidFill>
                  <a:srgbClr val="000000"/>
                </a:solidFill>
                <a:cs typeface="Arial" panose="020B0604020202020204" pitchFamily="34" charset="0"/>
              </a:rPr>
              <a:t>  </a:t>
            </a:r>
            <a:r>
              <a:rPr lang="en-GB" altLang="en-US" sz="2400" dirty="0">
                <a:solidFill>
                  <a:srgbClr val="000000"/>
                </a:solidFill>
                <a:cs typeface="Arial" panose="020B0604020202020204" pitchFamily="34" charset="0"/>
              </a:rPr>
              <a:t>Focusing on causes not symptoms capturing the collective knowledge and experience of a group</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Providing a picture of why an effect/problem is happening</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Establishing a sound basis for further data gathering and action</a:t>
            </a:r>
          </a:p>
          <a:p>
            <a:pPr algn="just" eaLnBrk="1" hangingPunct="1">
              <a:lnSpc>
                <a:spcPct val="120000"/>
              </a:lnSpc>
              <a:buFontTx/>
              <a:buChar char="•"/>
            </a:pPr>
            <a:endParaRPr lang="en-GB" altLang="en-US" sz="2400" dirty="0">
              <a:solidFill>
                <a:srgbClr val="000000"/>
              </a:solidFill>
              <a:cs typeface="Arial" panose="020B0604020202020204" pitchFamily="34" charset="0"/>
            </a:endParaRPr>
          </a:p>
          <a:p>
            <a:pPr algn="just" eaLnBrk="1" hangingPunct="1">
              <a:lnSpc>
                <a:spcPct val="120000"/>
              </a:lnSpc>
              <a:buFontTx/>
              <a:buChar char="•"/>
            </a:pPr>
            <a:r>
              <a:rPr lang="en-GB" altLang="en-US" sz="2400" dirty="0">
                <a:solidFill>
                  <a:srgbClr val="000000"/>
                </a:solidFill>
                <a:cs typeface="Arial" panose="020B0604020202020204" pitchFamily="34" charset="0"/>
              </a:rPr>
              <a:t>  Cause and Effect Analysis can also be used to identify all of the areas that need to be tackled to generate a positive effect.</a:t>
            </a:r>
          </a:p>
        </p:txBody>
      </p:sp>
      <p:sp>
        <p:nvSpPr>
          <p:cNvPr id="9220" name="Rectangle 5">
            <a:extLst>
              <a:ext uri="{FF2B5EF4-FFF2-40B4-BE49-F238E27FC236}">
                <a16:creationId xmlns:a16="http://schemas.microsoft.com/office/drawing/2014/main" id="{02CB9894-B45C-46D4-A379-935532F8304D}"/>
              </a:ext>
            </a:extLst>
          </p:cNvPr>
          <p:cNvSpPr>
            <a:spLocks noChangeArrowheads="1"/>
          </p:cNvSpPr>
          <p:nvPr/>
        </p:nvSpPr>
        <p:spPr bwMode="auto">
          <a:xfrm>
            <a:off x="1164454" y="192940"/>
            <a:ext cx="6815091" cy="5407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6653" tIns="48326" rIns="96653" bIns="48326" anchor="b">
            <a:spAutoFit/>
          </a:bodyPr>
          <a:lstStyle>
            <a:lvl1pPr defTabSz="966788">
              <a:defRPr>
                <a:solidFill>
                  <a:schemeClr val="tx1"/>
                </a:solidFill>
                <a:latin typeface="Arial" panose="020B0604020202020204" pitchFamily="34" charset="0"/>
              </a:defRPr>
            </a:lvl1pPr>
            <a:lvl2pPr marL="576263" indent="-233363" defTabSz="966788">
              <a:defRPr>
                <a:solidFill>
                  <a:schemeClr val="tx1"/>
                </a:solidFill>
                <a:latin typeface="Arial" panose="020B0604020202020204" pitchFamily="34" charset="0"/>
              </a:defRPr>
            </a:lvl2pPr>
            <a:lvl3pPr marL="925513" indent="-234950" defTabSz="966788">
              <a:defRPr>
                <a:solidFill>
                  <a:schemeClr val="tx1"/>
                </a:solidFill>
                <a:latin typeface="Arial" panose="020B0604020202020204" pitchFamily="34" charset="0"/>
              </a:defRPr>
            </a:lvl3pPr>
            <a:lvl4pPr marL="1282700" indent="-242888" defTabSz="966788">
              <a:defRPr>
                <a:solidFill>
                  <a:schemeClr val="tx1"/>
                </a:solidFill>
                <a:latin typeface="Arial" panose="020B0604020202020204" pitchFamily="34" charset="0"/>
              </a:defRPr>
            </a:lvl4pPr>
            <a:lvl5pPr marL="1639888" indent="-242888" defTabSz="966788">
              <a:defRPr>
                <a:solidFill>
                  <a:schemeClr val="tx1"/>
                </a:solidFill>
                <a:latin typeface="Arial" panose="020B0604020202020204" pitchFamily="34" charset="0"/>
              </a:defRPr>
            </a:lvl5pPr>
            <a:lvl6pPr marL="2097088" indent="-242888" defTabSz="966788" eaLnBrk="0" fontAlgn="base" hangingPunct="0">
              <a:spcBef>
                <a:spcPct val="0"/>
              </a:spcBef>
              <a:spcAft>
                <a:spcPct val="0"/>
              </a:spcAft>
              <a:defRPr>
                <a:solidFill>
                  <a:schemeClr val="tx1"/>
                </a:solidFill>
                <a:latin typeface="Arial" panose="020B0604020202020204" pitchFamily="34" charset="0"/>
              </a:defRPr>
            </a:lvl6pPr>
            <a:lvl7pPr marL="2554288" indent="-242888" defTabSz="966788" eaLnBrk="0" fontAlgn="base" hangingPunct="0">
              <a:spcBef>
                <a:spcPct val="0"/>
              </a:spcBef>
              <a:spcAft>
                <a:spcPct val="0"/>
              </a:spcAft>
              <a:defRPr>
                <a:solidFill>
                  <a:schemeClr val="tx1"/>
                </a:solidFill>
                <a:latin typeface="Arial" panose="020B0604020202020204" pitchFamily="34" charset="0"/>
              </a:defRPr>
            </a:lvl7pPr>
            <a:lvl8pPr marL="3011488" indent="-242888" defTabSz="966788" eaLnBrk="0" fontAlgn="base" hangingPunct="0">
              <a:spcBef>
                <a:spcPct val="0"/>
              </a:spcBef>
              <a:spcAft>
                <a:spcPct val="0"/>
              </a:spcAft>
              <a:defRPr>
                <a:solidFill>
                  <a:schemeClr val="tx1"/>
                </a:solidFill>
                <a:latin typeface="Arial" panose="020B0604020202020204" pitchFamily="34" charset="0"/>
              </a:defRPr>
            </a:lvl8pPr>
            <a:lvl9pPr marL="3468688" indent="-242888"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3200" b="1" dirty="0">
                <a:solidFill>
                  <a:srgbClr val="0070C0"/>
                </a:solidFill>
                <a:latin typeface="+mn-lt"/>
              </a:rPr>
              <a:t>Why use Cause and Effect Analysis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7B413A0-4B9A-4056-9CE1-862898D8C214}"/>
              </a:ext>
            </a:extLst>
          </p:cNvPr>
          <p:cNvSpPr>
            <a:spLocks noGrp="1" noChangeArrowheads="1"/>
          </p:cNvSpPr>
          <p:nvPr>
            <p:ph type="title"/>
          </p:nvPr>
        </p:nvSpPr>
        <p:spPr>
          <a:xfrm>
            <a:off x="418306" y="28698"/>
            <a:ext cx="8307388" cy="479425"/>
          </a:xfrm>
        </p:spPr>
        <p:txBody>
          <a:bodyPr>
            <a:noAutofit/>
          </a:bodyPr>
          <a:lstStyle/>
          <a:p>
            <a:r>
              <a:rPr lang="en-US" altLang="en-US" sz="3200" b="1" dirty="0">
                <a:solidFill>
                  <a:srgbClr val="0070C0"/>
                </a:solidFill>
                <a:latin typeface="+mn-lt"/>
              </a:rPr>
              <a:t>What is a Cause and Effect Diagram</a:t>
            </a:r>
          </a:p>
        </p:txBody>
      </p:sp>
      <p:sp>
        <p:nvSpPr>
          <p:cNvPr id="11268" name="Text Box 4">
            <a:extLst>
              <a:ext uri="{FF2B5EF4-FFF2-40B4-BE49-F238E27FC236}">
                <a16:creationId xmlns:a16="http://schemas.microsoft.com/office/drawing/2014/main" id="{C53DE9E3-2DD9-46ED-8EE6-A9CE2AE91F97}"/>
              </a:ext>
            </a:extLst>
          </p:cNvPr>
          <p:cNvSpPr txBox="1">
            <a:spLocks noChangeArrowheads="1"/>
          </p:cNvSpPr>
          <p:nvPr/>
        </p:nvSpPr>
        <p:spPr bwMode="auto">
          <a:xfrm>
            <a:off x="190830" y="508123"/>
            <a:ext cx="8762340" cy="5203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a:lnSpc>
                <a:spcPct val="140000"/>
              </a:lnSpc>
            </a:pPr>
            <a:r>
              <a:rPr lang="en-GB" altLang="en-US" sz="2400" dirty="0">
                <a:solidFill>
                  <a:srgbClr val="000000"/>
                </a:solidFill>
                <a:cs typeface="Arial" panose="020B0604020202020204" pitchFamily="34" charset="0"/>
              </a:rPr>
              <a:t>A Cause and Effect diagram (also known as a Fishbone or Ishikawa diagram) graphically illustrates the results of the analysis and is constructed in steps. </a:t>
            </a:r>
            <a:r>
              <a:rPr kumimoji="1" lang="en-US" altLang="ja-JP" sz="2400" dirty="0">
                <a:ea typeface="Arial Unicode MS" panose="020B0604020202020204" pitchFamily="34" charset="-128"/>
                <a:cs typeface="Arial" panose="020B0604020202020204" pitchFamily="34" charset="0"/>
              </a:rPr>
              <a:t>It was developed by Prof. Kaoru Ishikawa.</a:t>
            </a:r>
          </a:p>
          <a:p>
            <a:pPr marL="342900" indent="-342900" algn="just">
              <a:lnSpc>
                <a:spcPct val="140000"/>
              </a:lnSpc>
              <a:buFont typeface="Arial" panose="020B0604020202020204" pitchFamily="34" charset="0"/>
              <a:buChar char="•"/>
            </a:pPr>
            <a:r>
              <a:rPr kumimoji="1" lang="en-US" altLang="ja-JP" sz="2400" dirty="0">
                <a:ea typeface="Arial Unicode MS" panose="020B0604020202020204" pitchFamily="34" charset="-128"/>
                <a:cs typeface="Arial" panose="020B0604020202020204" pitchFamily="34" charset="0"/>
              </a:rPr>
              <a:t>It connects “effect” and “cause(s)” systematically with line</a:t>
            </a:r>
          </a:p>
          <a:p>
            <a:pPr marL="342900" indent="-342900" algn="just">
              <a:lnSpc>
                <a:spcPct val="140000"/>
              </a:lnSpc>
              <a:buFont typeface="Arial" panose="020B0604020202020204" pitchFamily="34" charset="0"/>
              <a:buChar char="•"/>
            </a:pPr>
            <a:r>
              <a:rPr kumimoji="1" lang="en-US" altLang="ja-JP" sz="2400" dirty="0">
                <a:ea typeface="Arial Unicode MS" panose="020B0604020202020204" pitchFamily="34" charset="-128"/>
                <a:cs typeface="Arial" panose="020B0604020202020204" pitchFamily="34" charset="0"/>
              </a:rPr>
              <a:t>Clarification of relations between effect and cause(s)</a:t>
            </a:r>
          </a:p>
          <a:p>
            <a:pPr marL="342900" indent="-342900" algn="just">
              <a:lnSpc>
                <a:spcPct val="140000"/>
              </a:lnSpc>
              <a:buFont typeface="Arial" panose="020B0604020202020204" pitchFamily="34" charset="0"/>
              <a:buChar char="•"/>
            </a:pPr>
            <a:r>
              <a:rPr lang="en-US" altLang="en-US" sz="2400" dirty="0">
                <a:cs typeface="Arial" panose="020B0604020202020204" pitchFamily="34" charset="0"/>
              </a:rPr>
              <a:t>Cause-and-Effect diagrams graphically display potential causes of a problem</a:t>
            </a:r>
          </a:p>
          <a:p>
            <a:pPr marL="342900" indent="-342900" algn="just">
              <a:lnSpc>
                <a:spcPct val="140000"/>
              </a:lnSpc>
              <a:buFont typeface="Arial" panose="020B0604020202020204" pitchFamily="34" charset="0"/>
              <a:buChar char="•"/>
            </a:pPr>
            <a:r>
              <a:rPr lang="en-US" altLang="en-US" sz="2400" dirty="0">
                <a:cs typeface="Arial" panose="020B0604020202020204" pitchFamily="34" charset="0"/>
              </a:rPr>
              <a:t>The layout shows Cause-and-Effect relationships between the potential causes</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D545E6D-6FFD-4E07-9102-ADE6CA981803}"/>
              </a:ext>
            </a:extLst>
          </p:cNvPr>
          <p:cNvSpPr>
            <a:spLocks noGrp="1" noChangeArrowheads="1"/>
          </p:cNvSpPr>
          <p:nvPr>
            <p:ph type="title"/>
          </p:nvPr>
        </p:nvSpPr>
        <p:spPr>
          <a:xfrm>
            <a:off x="393700" y="218798"/>
            <a:ext cx="8356600" cy="479425"/>
          </a:xfrm>
        </p:spPr>
        <p:txBody>
          <a:bodyPr>
            <a:noAutofit/>
          </a:bodyPr>
          <a:lstStyle/>
          <a:p>
            <a:r>
              <a:rPr lang="en-US" altLang="en-US" sz="3200" b="1" dirty="0">
                <a:solidFill>
                  <a:srgbClr val="0070C0"/>
                </a:solidFill>
                <a:latin typeface="+mn-lt"/>
              </a:rPr>
              <a:t>Why use a Cause and Effect Diagram</a:t>
            </a:r>
          </a:p>
        </p:txBody>
      </p:sp>
      <p:sp>
        <p:nvSpPr>
          <p:cNvPr id="12291" name="Rectangle 3">
            <a:extLst>
              <a:ext uri="{FF2B5EF4-FFF2-40B4-BE49-F238E27FC236}">
                <a16:creationId xmlns:a16="http://schemas.microsoft.com/office/drawing/2014/main" id="{22A87857-8D73-430A-8E71-9D61DC054DF1}"/>
              </a:ext>
            </a:extLst>
          </p:cNvPr>
          <p:cNvSpPr>
            <a:spLocks noGrp="1" noChangeArrowheads="1"/>
          </p:cNvSpPr>
          <p:nvPr>
            <p:ph idx="1"/>
          </p:nvPr>
        </p:nvSpPr>
        <p:spPr bwMode="auto">
          <a:xfrm>
            <a:off x="1" y="698223"/>
            <a:ext cx="9143999" cy="4797054"/>
          </a:xfrm>
        </p:spPr>
        <p:txBody>
          <a:bodyPr wrap="square" numCol="1" anchor="t" anchorCtr="0" compatLnSpc="1">
            <a:prstTxWarp prst="textNoShape">
              <a:avLst/>
            </a:prstTxWarp>
            <a:noAutofit/>
          </a:bodyPr>
          <a:lstStyle/>
          <a:p>
            <a:pPr marL="0" indent="0" algn="just">
              <a:lnSpc>
                <a:spcPct val="120000"/>
              </a:lnSpc>
              <a:buClr>
                <a:schemeClr val="tx1"/>
              </a:buClr>
              <a:buNone/>
            </a:pPr>
            <a:r>
              <a:rPr lang="en-US" altLang="en-US" sz="2400" dirty="0">
                <a:latin typeface="Arial" panose="020B0604020202020204" pitchFamily="34" charset="0"/>
                <a:cs typeface="Arial" panose="020B0604020202020204" pitchFamily="34" charset="0"/>
              </a:rPr>
              <a:t>It is common for people working on improvement efforts to jump to conclusions without studying the causes, target one possible cause while ignoring others, and take actions aimed at surface symptoms</a:t>
            </a:r>
          </a:p>
          <a:p>
            <a:pPr algn="just">
              <a:lnSpc>
                <a:spcPct val="120000"/>
              </a:lnSpc>
              <a:buClr>
                <a:schemeClr val="tx1"/>
              </a:buClr>
            </a:pPr>
            <a:r>
              <a:rPr lang="en-US" altLang="en-US" sz="2400" dirty="0">
                <a:latin typeface="Arial" panose="020B0604020202020204" pitchFamily="34" charset="0"/>
                <a:cs typeface="Arial" panose="020B0604020202020204" pitchFamily="34" charset="0"/>
              </a:rPr>
              <a:t>Cause-and-effect diagrams are designed to:</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Stimulating thinking during a brainstorm of potential causes</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Providing a structure to understand the relationships between many possible causes of a problem</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Giving people a framework for planning what data to collect</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Serving as a visual display of causes that have been studied</a:t>
            </a:r>
          </a:p>
          <a:p>
            <a:pPr lvl="1" algn="just">
              <a:lnSpc>
                <a:spcPct val="120000"/>
              </a:lnSpc>
              <a:buClr>
                <a:schemeClr val="tx1"/>
              </a:buClr>
            </a:pPr>
            <a:r>
              <a:rPr lang="en-US" altLang="en-US" sz="2400" dirty="0">
                <a:latin typeface="Arial" panose="020B0604020202020204" pitchFamily="34" charset="0"/>
                <a:cs typeface="Arial" panose="020B0604020202020204" pitchFamily="34" charset="0"/>
              </a:rPr>
              <a:t>Helping team members communicate within the team and with the rest of the organization</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D545E6D-6FFD-4E07-9102-ADE6CA981803}"/>
              </a:ext>
            </a:extLst>
          </p:cNvPr>
          <p:cNvSpPr>
            <a:spLocks noGrp="1" noChangeArrowheads="1"/>
          </p:cNvSpPr>
          <p:nvPr>
            <p:ph type="title"/>
          </p:nvPr>
        </p:nvSpPr>
        <p:spPr>
          <a:xfrm>
            <a:off x="393700" y="218798"/>
            <a:ext cx="8356600" cy="479425"/>
          </a:xfrm>
        </p:spPr>
        <p:txBody>
          <a:bodyPr>
            <a:noAutofit/>
          </a:bodyPr>
          <a:lstStyle/>
          <a:p>
            <a:r>
              <a:rPr lang="en-US" altLang="en-US" sz="3200" b="1" dirty="0">
                <a:solidFill>
                  <a:srgbClr val="0070C0"/>
                </a:solidFill>
                <a:latin typeface="+mn-lt"/>
              </a:rPr>
              <a:t>Why Do We Need to Implement this? </a:t>
            </a:r>
          </a:p>
        </p:txBody>
      </p:sp>
      <p:sp>
        <p:nvSpPr>
          <p:cNvPr id="2" name="TextBox 1">
            <a:extLst>
              <a:ext uri="{FF2B5EF4-FFF2-40B4-BE49-F238E27FC236}">
                <a16:creationId xmlns:a16="http://schemas.microsoft.com/office/drawing/2014/main" id="{13A1ACEC-3013-E947-A5E2-E12D2D8BCAA5}"/>
              </a:ext>
            </a:extLst>
          </p:cNvPr>
          <p:cNvSpPr txBox="1"/>
          <p:nvPr/>
        </p:nvSpPr>
        <p:spPr>
          <a:xfrm>
            <a:off x="0" y="1012954"/>
            <a:ext cx="9144000" cy="4832092"/>
          </a:xfrm>
          <a:prstGeom prst="rect">
            <a:avLst/>
          </a:prstGeom>
          <a:noFill/>
        </p:spPr>
        <p:txBody>
          <a:bodyPr wrap="square" rtlCol="0">
            <a:spAutoFit/>
          </a:bodyPr>
          <a:lstStyle/>
          <a:p>
            <a:pPr marL="285750" indent="-285750">
              <a:buFont typeface="Arial" panose="020B0604020202020204" pitchFamily="34" charset="0"/>
              <a:buChar char="•"/>
            </a:pPr>
            <a:r>
              <a:rPr lang="en-US" sz="2800" dirty="0"/>
              <a:t>It helps determine the root causes of a problem using a structured approach</a:t>
            </a:r>
          </a:p>
          <a:p>
            <a:pPr marL="285750" indent="-285750">
              <a:buFont typeface="Arial" panose="020B0604020202020204" pitchFamily="34" charset="0"/>
              <a:buChar char="•"/>
            </a:pPr>
            <a:r>
              <a:rPr lang="en-US" sz="2800" dirty="0"/>
              <a:t>It encourages group participation and utilizes group knowledge of the process </a:t>
            </a:r>
          </a:p>
          <a:p>
            <a:pPr marL="285750" indent="-285750">
              <a:buFont typeface="Arial" panose="020B0604020202020204" pitchFamily="34" charset="0"/>
              <a:buChar char="•"/>
            </a:pPr>
            <a:r>
              <a:rPr lang="en-US" sz="2800" dirty="0"/>
              <a:t>It uses an orderly, easy-to-read format to diagram cause-and-effect relationships </a:t>
            </a:r>
          </a:p>
          <a:p>
            <a:pPr marL="285750" indent="-285750">
              <a:buFont typeface="Arial" panose="020B0604020202020204" pitchFamily="34" charset="0"/>
              <a:buChar char="•"/>
            </a:pPr>
            <a:r>
              <a:rPr lang="en-US" sz="2800" dirty="0"/>
              <a:t>It indicates possible causes of variation in a process</a:t>
            </a:r>
          </a:p>
          <a:p>
            <a:pPr marL="285750" indent="-285750">
              <a:buFont typeface="Arial" panose="020B0604020202020204" pitchFamily="34" charset="0"/>
              <a:buChar char="•"/>
            </a:pPr>
            <a:r>
              <a:rPr lang="en-US" sz="2800" dirty="0"/>
              <a:t>It increases knowledge of the process by helping everyone to learn at work and how they relate </a:t>
            </a:r>
          </a:p>
          <a:p>
            <a:pPr marL="285750" indent="-285750">
              <a:buFont typeface="Arial" panose="020B0604020202020204" pitchFamily="34" charset="0"/>
              <a:buChar char="•"/>
            </a:pPr>
            <a:r>
              <a:rPr lang="en-US" sz="2800" dirty="0"/>
              <a:t>It identifies areas where data should be collected for further study</a:t>
            </a:r>
          </a:p>
        </p:txBody>
      </p:sp>
    </p:spTree>
    <p:extLst>
      <p:ext uri="{BB962C8B-B14F-4D97-AF65-F5344CB8AC3E}">
        <p14:creationId xmlns:p14="http://schemas.microsoft.com/office/powerpoint/2010/main" val="285257798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9" y="223025"/>
            <a:ext cx="6396361" cy="930279"/>
          </a:xfrm>
        </p:spPr>
        <p:txBody>
          <a:bodyPr>
            <a:noAutofit/>
          </a:bodyPr>
          <a:lstStyle/>
          <a:p>
            <a:r>
              <a:rPr lang="en-US" sz="3200" b="1" dirty="0">
                <a:solidFill>
                  <a:srgbClr val="0B6BB5"/>
                </a:solidFill>
                <a:latin typeface="+mn-lt"/>
                <a:cs typeface="Arial Rounded MT Bold" panose="020F0704030504030204" pitchFamily="34" charset="0"/>
              </a:rPr>
              <a:t>Fishbone Analysis:</a:t>
            </a:r>
            <a:br>
              <a:rPr lang="en-US" sz="3200" b="1" dirty="0">
                <a:solidFill>
                  <a:srgbClr val="0B6BB5"/>
                </a:solidFill>
                <a:latin typeface="+mn-lt"/>
                <a:cs typeface="Arial Rounded MT Bold" panose="020F0704030504030204" pitchFamily="34" charset="0"/>
              </a:rPr>
            </a:br>
            <a:r>
              <a:rPr lang="en-US" sz="3200" b="1" dirty="0">
                <a:solidFill>
                  <a:srgbClr val="0B6BB5"/>
                </a:solidFill>
                <a:latin typeface="+mn-lt"/>
                <a:cs typeface="Arial Rounded MT Bold" panose="020F0704030504030204" pitchFamily="34" charset="0"/>
              </a:rPr>
              <a:t>What is the fishbone analysis tool?</a:t>
            </a:r>
            <a:endParaRPr lang="en-US" altLang="ja-JP" sz="3200" dirty="0">
              <a:latin typeface="+mn-lt"/>
            </a:endParaRPr>
          </a:p>
        </p:txBody>
      </p:sp>
      <p:sp>
        <p:nvSpPr>
          <p:cNvPr id="2" name="TextBox 1">
            <a:extLst>
              <a:ext uri="{FF2B5EF4-FFF2-40B4-BE49-F238E27FC236}">
                <a16:creationId xmlns:a16="http://schemas.microsoft.com/office/drawing/2014/main" id="{183C638A-9720-4444-A790-7DD731E87FF9}"/>
              </a:ext>
            </a:extLst>
          </p:cNvPr>
          <p:cNvSpPr txBox="1"/>
          <p:nvPr/>
        </p:nvSpPr>
        <p:spPr>
          <a:xfrm>
            <a:off x="0" y="1427360"/>
            <a:ext cx="9144000" cy="4154984"/>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diagram is an analysis tool which provides a systematic way of understanding problems and the root cause of those problems. </a:t>
            </a:r>
          </a:p>
          <a:p>
            <a:pPr marL="285750" indent="-285750" algn="just">
              <a:buFont typeface="Arial" panose="020B0604020202020204" pitchFamily="34" charset="0"/>
              <a:buChar char="•"/>
            </a:pPr>
            <a:r>
              <a:rPr lang="en-US" sz="2400" dirty="0"/>
              <a:t>The design of the diagram looks like the skeleton of a fish hence, it is referred to as the fishbone diagram</a:t>
            </a:r>
          </a:p>
          <a:p>
            <a:pPr marL="285750" indent="-285750" algn="just">
              <a:buFont typeface="Arial" panose="020B0604020202020204" pitchFamily="34" charset="0"/>
              <a:buChar char="•"/>
            </a:pPr>
            <a:r>
              <a:rPr lang="en-US" sz="2400" dirty="0"/>
              <a:t>Invented by Dr. Kaoru </a:t>
            </a:r>
            <a:r>
              <a:rPr lang="en-US" sz="2400" dirty="0" err="1"/>
              <a:t>Ishikaya</a:t>
            </a:r>
            <a:r>
              <a:rPr lang="en-US" sz="2400" dirty="0"/>
              <a:t>, a Japanese quality control statistician, also referred to as the Ishikawa diagram or cause-and-effect diagram</a:t>
            </a:r>
          </a:p>
          <a:p>
            <a:pPr marL="285750" indent="-285750" algn="just">
              <a:buFont typeface="Arial" panose="020B0604020202020204" pitchFamily="34" charset="0"/>
              <a:buChar char="•"/>
            </a:pPr>
            <a:r>
              <a:rPr lang="en-US" sz="2400" dirty="0"/>
              <a:t>Fishbone diagram is of great value in assisting teams in categorizing the many potential causes of problem or issues in a systematic way and helps identify root causes. </a:t>
            </a:r>
          </a:p>
        </p:txBody>
      </p:sp>
    </p:spTree>
    <p:extLst>
      <p:ext uri="{BB962C8B-B14F-4D97-AF65-F5344CB8AC3E}">
        <p14:creationId xmlns:p14="http://schemas.microsoft.com/office/powerpoint/2010/main" val="521320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660400" y="211197"/>
            <a:ext cx="7941733" cy="515884"/>
          </a:xfrm>
        </p:spPr>
        <p:txBody>
          <a:bodyPr>
            <a:noAutofit/>
          </a:bodyPr>
          <a:lstStyle/>
          <a:p>
            <a:r>
              <a:rPr lang="en-US" sz="3200" b="1" dirty="0">
                <a:solidFill>
                  <a:srgbClr val="0B6BB5"/>
                </a:solidFill>
                <a:latin typeface="+mn-lt"/>
                <a:cs typeface="Arial Rounded MT Bold" panose="020F0704030504030204" pitchFamily="34" charset="0"/>
              </a:rPr>
              <a:t>Fishbone analysis: When to use? </a:t>
            </a:r>
            <a:endParaRPr lang="en-US" altLang="ja-JP" sz="3200" dirty="0">
              <a:latin typeface="+mn-lt"/>
            </a:endParaRPr>
          </a:p>
        </p:txBody>
      </p:sp>
      <p:sp>
        <p:nvSpPr>
          <p:cNvPr id="4" name="TextBox 3">
            <a:extLst>
              <a:ext uri="{FF2B5EF4-FFF2-40B4-BE49-F238E27FC236}">
                <a16:creationId xmlns:a16="http://schemas.microsoft.com/office/drawing/2014/main" id="{9B2AA8E5-40BE-9647-A02C-57E0F2354FCF}"/>
              </a:ext>
            </a:extLst>
          </p:cNvPr>
          <p:cNvSpPr txBox="1"/>
          <p:nvPr/>
        </p:nvSpPr>
        <p:spPr>
          <a:xfrm>
            <a:off x="0" y="1166842"/>
            <a:ext cx="9144000" cy="4216539"/>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analysis is drawn as part of a brainstorming session, the central problem is visualized as the head of the fish, with the skeleton divided into branches showing contributing causes of different parts of the problem.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800" b="1" dirty="0"/>
              <a:t>Fishbone analysis is used when – </a:t>
            </a:r>
          </a:p>
          <a:p>
            <a:pPr marL="342900" indent="-342900" algn="just">
              <a:buFontTx/>
              <a:buChar char="-"/>
            </a:pPr>
            <a:r>
              <a:rPr lang="en-US" sz="2400" dirty="0"/>
              <a:t>You need to study a problem to determine the root cause</a:t>
            </a:r>
          </a:p>
          <a:p>
            <a:pPr marL="342900" indent="-342900" algn="just">
              <a:buFontTx/>
              <a:buChar char="-"/>
            </a:pPr>
            <a:r>
              <a:rPr lang="en-US" sz="2400" dirty="0"/>
              <a:t>Want to study all the possible reasons why a process is having difficulties or problems </a:t>
            </a:r>
          </a:p>
          <a:p>
            <a:pPr marL="342900" indent="-342900" algn="just">
              <a:buFontTx/>
              <a:buChar char="-"/>
            </a:pPr>
            <a:r>
              <a:rPr lang="en-US" sz="2400" dirty="0"/>
              <a:t>To study why a </a:t>
            </a:r>
            <a:r>
              <a:rPr lang="en-US" sz="2400"/>
              <a:t>process is </a:t>
            </a:r>
            <a:r>
              <a:rPr lang="en-US" sz="2400" dirty="0"/>
              <a:t>not performing properly and/or not producing the expected results</a:t>
            </a:r>
          </a:p>
        </p:txBody>
      </p:sp>
    </p:spTree>
    <p:extLst>
      <p:ext uri="{BB962C8B-B14F-4D97-AF65-F5344CB8AC3E}">
        <p14:creationId xmlns:p14="http://schemas.microsoft.com/office/powerpoint/2010/main" val="3559255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11197"/>
            <a:ext cx="8991600" cy="515884"/>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(1 of 2)?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727081"/>
            <a:ext cx="9144000" cy="4955203"/>
          </a:xfrm>
          <a:prstGeom prst="rect">
            <a:avLst/>
          </a:prstGeom>
          <a:noFill/>
        </p:spPr>
        <p:txBody>
          <a:bodyPr wrap="square" rtlCol="0">
            <a:spAutoFit/>
          </a:bodyPr>
          <a:lstStyle/>
          <a:p>
            <a:pPr marL="457200" indent="-457200" algn="just">
              <a:buFont typeface="Arial" panose="020B0604020202020204" pitchFamily="34" charset="0"/>
              <a:buChar char="•"/>
            </a:pPr>
            <a:r>
              <a:rPr lang="en-US" sz="2500" dirty="0"/>
              <a:t>Draw a fishbone diagram</a:t>
            </a:r>
          </a:p>
          <a:p>
            <a:pPr marL="457200" indent="-457200" algn="just">
              <a:buFont typeface="Arial" panose="020B0604020202020204" pitchFamily="34" charset="0"/>
              <a:buChar char="•"/>
            </a:pPr>
            <a:r>
              <a:rPr lang="en-US" sz="2500" dirty="0"/>
              <a:t>List the problem/issue to the studied in the head of the fish</a:t>
            </a:r>
          </a:p>
          <a:p>
            <a:pPr marL="457200" indent="-457200" algn="just">
              <a:buFont typeface="Arial" panose="020B0604020202020204" pitchFamily="34" charset="0"/>
              <a:buChar char="•"/>
            </a:pPr>
            <a:r>
              <a:rPr lang="en-US" sz="2500" dirty="0"/>
              <a:t>Label each bone of the fish. The major categories typically used are: </a:t>
            </a:r>
          </a:p>
          <a:p>
            <a:pPr marL="457200" indent="-457200" algn="just">
              <a:buFontTx/>
              <a:buChar char="-"/>
            </a:pPr>
            <a:r>
              <a:rPr lang="en-US" sz="2400" b="1" dirty="0"/>
              <a:t>The 6 M’s: Method, Machine, Materials, Manpower, Measurement and Management </a:t>
            </a:r>
          </a:p>
          <a:p>
            <a:pPr marL="457200" indent="-457200" algn="just">
              <a:buFontTx/>
              <a:buChar char="-"/>
            </a:pPr>
            <a:r>
              <a:rPr lang="en-US" sz="2400" b="1" dirty="0"/>
              <a:t>The 4 P’s: Place, Procedure, People and Policies. </a:t>
            </a:r>
          </a:p>
          <a:p>
            <a:pPr marL="457200" indent="-457200" algn="just">
              <a:buFontTx/>
              <a:buChar char="-"/>
            </a:pPr>
            <a:r>
              <a:rPr lang="en-US" sz="2400" b="1" dirty="0"/>
              <a:t>The 4 S’s: Surroundings, Suppliers, Systems and Skills. </a:t>
            </a:r>
          </a:p>
          <a:p>
            <a:pPr algn="just"/>
            <a:endParaRPr lang="en-US" sz="2400" dirty="0"/>
          </a:p>
          <a:p>
            <a:pPr marL="457200" indent="-457200" algn="just">
              <a:buFont typeface="Arial" panose="020B0604020202020204" pitchFamily="34" charset="0"/>
              <a:buChar char="•"/>
            </a:pPr>
            <a:r>
              <a:rPr lang="en-US" sz="2400" dirty="0"/>
              <a:t>Label each bone with one of these categories and for each category try to identify factors that account for the problem in each category. Continue asking, “Why is this happening?” and put additional factors </a:t>
            </a:r>
          </a:p>
        </p:txBody>
      </p:sp>
    </p:spTree>
    <p:extLst>
      <p:ext uri="{BB962C8B-B14F-4D97-AF65-F5344CB8AC3E}">
        <p14:creationId xmlns:p14="http://schemas.microsoft.com/office/powerpoint/2010/main" val="3595059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43262"/>
            <a:ext cx="8991600" cy="916465"/>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(2 of 2)? </a:t>
            </a:r>
            <a:endParaRPr lang="en-US" altLang="ja-JP" sz="3200" dirty="0">
              <a:latin typeface="+mn-lt"/>
            </a:endParaRPr>
          </a:p>
        </p:txBody>
      </p:sp>
      <p:sp>
        <p:nvSpPr>
          <p:cNvPr id="3" name="TextBox 2">
            <a:extLst>
              <a:ext uri="{FF2B5EF4-FFF2-40B4-BE49-F238E27FC236}">
                <a16:creationId xmlns:a16="http://schemas.microsoft.com/office/drawing/2014/main" id="{B3A7B6B6-29FA-AA48-B5FF-74A8DD0B6828}"/>
              </a:ext>
            </a:extLst>
          </p:cNvPr>
          <p:cNvSpPr txBox="1"/>
          <p:nvPr/>
        </p:nvSpPr>
        <p:spPr>
          <a:xfrm>
            <a:off x="0" y="1159727"/>
            <a:ext cx="9144000" cy="4893647"/>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t>Continue until you no longer get useful information as you ask, “Why is that happening?”</a:t>
            </a:r>
          </a:p>
          <a:p>
            <a:pPr marL="342900" indent="-342900" algn="just">
              <a:buFont typeface="Arial" panose="020B0604020202020204" pitchFamily="34" charset="0"/>
              <a:buChar char="•"/>
            </a:pPr>
            <a:r>
              <a:rPr lang="en-US" sz="2400" dirty="0"/>
              <a:t>Analyze the results of the fishbone after you and your team members agree that an adequate amount of detail has been provided under each major category. </a:t>
            </a:r>
          </a:p>
          <a:p>
            <a:pPr marL="342900" indent="-342900" algn="just">
              <a:buFont typeface="Arial" panose="020B0604020202020204" pitchFamily="34" charset="0"/>
              <a:buChar char="•"/>
            </a:pPr>
            <a:endParaRPr lang="en-US" sz="2400" dirty="0"/>
          </a:p>
          <a:p>
            <a:pPr algn="just"/>
            <a:r>
              <a:rPr lang="en-US" sz="2400" dirty="0"/>
              <a:t>	- Do this by looking for those items that appear in more than one category. These become the ‘most likely causes’. </a:t>
            </a:r>
          </a:p>
          <a:p>
            <a:pPr algn="just"/>
            <a:endParaRPr lang="en-US" sz="2400" dirty="0"/>
          </a:p>
          <a:p>
            <a:pPr marL="342900" indent="-342900" algn="just">
              <a:buFont typeface="Arial" panose="020B0604020202020204" pitchFamily="34" charset="0"/>
              <a:buChar char="•"/>
            </a:pPr>
            <a:r>
              <a:rPr lang="en-US" sz="2400" dirty="0"/>
              <a:t>For those items identified as the ‘most likely causes’, the team should reach consensus on listing those items in priority order with the first item being the most probable” cause. </a:t>
            </a:r>
          </a:p>
          <a:p>
            <a:pPr algn="just"/>
            <a:endParaRPr lang="en-US" sz="2400" dirty="0"/>
          </a:p>
        </p:txBody>
      </p:sp>
    </p:spTree>
    <p:extLst>
      <p:ext uri="{BB962C8B-B14F-4D97-AF65-F5344CB8AC3E}">
        <p14:creationId xmlns:p14="http://schemas.microsoft.com/office/powerpoint/2010/main" val="745766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1"/>
            <a:ext cx="8991600" cy="1382110"/>
          </a:xfrm>
        </p:spPr>
        <p:txBody>
          <a:bodyPr>
            <a:noAutofit/>
          </a:bodyPr>
          <a:lstStyle/>
          <a:p>
            <a:r>
              <a:rPr lang="en-US" sz="3200" b="1" dirty="0">
                <a:solidFill>
                  <a:srgbClr val="0B6BB5"/>
                </a:solidFill>
                <a:latin typeface="+mn-lt"/>
                <a:cs typeface="Arial Rounded MT Bold" panose="020F0704030504030204" pitchFamily="34" charset="0"/>
              </a:rPr>
              <a:t>Use the fishbone diagram to solve a key problem? </a:t>
            </a:r>
            <a:endParaRPr lang="en-US" altLang="ja-JP" sz="3200" dirty="0">
              <a:latin typeface="+mn-lt"/>
            </a:endParaRPr>
          </a:p>
        </p:txBody>
      </p:sp>
      <p:pic>
        <p:nvPicPr>
          <p:cNvPr id="3" name="Picture 2">
            <a:extLst>
              <a:ext uri="{FF2B5EF4-FFF2-40B4-BE49-F238E27FC236}">
                <a16:creationId xmlns:a16="http://schemas.microsoft.com/office/drawing/2014/main" id="{43F44741-1C2B-C643-8B79-D4C39CCCDF70}"/>
              </a:ext>
            </a:extLst>
          </p:cNvPr>
          <p:cNvPicPr>
            <a:picLocks noChangeAspect="1"/>
          </p:cNvPicPr>
          <p:nvPr/>
        </p:nvPicPr>
        <p:blipFill>
          <a:blip r:embed="rId2"/>
          <a:stretch>
            <a:fillRect/>
          </a:stretch>
        </p:blipFill>
        <p:spPr>
          <a:xfrm>
            <a:off x="152401" y="1146767"/>
            <a:ext cx="8668214" cy="4518053"/>
          </a:xfrm>
          <a:prstGeom prst="rect">
            <a:avLst/>
          </a:prstGeom>
        </p:spPr>
      </p:pic>
    </p:spTree>
    <p:extLst>
      <p:ext uri="{BB962C8B-B14F-4D97-AF65-F5344CB8AC3E}">
        <p14:creationId xmlns:p14="http://schemas.microsoft.com/office/powerpoint/2010/main" val="3672936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6F2781-5804-E14D-9FF3-7294CB8A2BAF}"/>
              </a:ext>
            </a:extLst>
          </p:cNvPr>
          <p:cNvPicPr>
            <a:picLocks noChangeAspect="1"/>
          </p:cNvPicPr>
          <p:nvPr/>
        </p:nvPicPr>
        <p:blipFill>
          <a:blip r:embed="rId2"/>
          <a:stretch>
            <a:fillRect/>
          </a:stretch>
        </p:blipFill>
        <p:spPr>
          <a:xfrm>
            <a:off x="200721" y="893531"/>
            <a:ext cx="8675649" cy="4605569"/>
          </a:xfrm>
          <a:prstGeom prst="rect">
            <a:avLst/>
          </a:prstGeom>
        </p:spPr>
      </p:pic>
      <p:sp>
        <p:nvSpPr>
          <p:cNvPr id="7" name="Rectangle 2">
            <a:extLst>
              <a:ext uri="{FF2B5EF4-FFF2-40B4-BE49-F238E27FC236}">
                <a16:creationId xmlns:a16="http://schemas.microsoft.com/office/drawing/2014/main" id="{D45A78AE-E927-0F42-9010-EDD8EB856AA5}"/>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An Example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74638"/>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600201"/>
            <a:ext cx="8229600" cy="1185862"/>
          </a:xfrm>
        </p:spPr>
        <p:txBody>
          <a:bodyPr>
            <a:noAutofit/>
          </a:bodyPr>
          <a:lstStyle/>
          <a:p>
            <a:pPr marL="0" indent="0">
              <a:buNone/>
            </a:pPr>
            <a:r>
              <a:rPr lang="en-GB" sz="2400" dirty="0"/>
              <a:t>1. Identify the problem and consider it in detail: who is involved, when and where it occurs. Write the problem in a box and draw an arrow pointing towards it. </a:t>
            </a:r>
          </a:p>
          <a:p>
            <a:endParaRPr lang="en-US" sz="2400" dirty="0"/>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pic>
        <p:nvPicPr>
          <p:cNvPr id="6" name="Picture 5">
            <a:extLst>
              <a:ext uri="{FF2B5EF4-FFF2-40B4-BE49-F238E27FC236}">
                <a16:creationId xmlns:a16="http://schemas.microsoft.com/office/drawing/2014/main" id="{D2736285-5375-494E-9E8F-14D9B6CBDA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3426466"/>
            <a:ext cx="8229600" cy="1586081"/>
          </a:xfrm>
          <a:prstGeom prst="rect">
            <a:avLst/>
          </a:prstGeom>
        </p:spPr>
      </p:pic>
    </p:spTree>
    <p:extLst>
      <p:ext uri="{BB962C8B-B14F-4D97-AF65-F5344CB8AC3E}">
        <p14:creationId xmlns:p14="http://schemas.microsoft.com/office/powerpoint/2010/main" val="1271972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113636"/>
            <a:ext cx="8229600" cy="615433"/>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846267"/>
            <a:ext cx="8229600" cy="1996946"/>
          </a:xfrm>
        </p:spPr>
        <p:txBody>
          <a:bodyPr>
            <a:noAutofit/>
          </a:bodyPr>
          <a:lstStyle/>
          <a:p>
            <a:pPr marL="0" indent="0">
              <a:buNone/>
            </a:pPr>
            <a:r>
              <a:rPr lang="en-GB" sz="2000" dirty="0"/>
              <a:t>2. Identify the major factors, draw four or more branches off the large arrow to represent main categories of potential causes and label each line. Categories could include: equipment, environment, procedures and people. Make sure the categories are relevant to your particular problem. Alternatively, you could use the </a:t>
            </a:r>
            <a:r>
              <a:rPr lang="en-GB" sz="2000" b="1" dirty="0"/>
              <a:t>affinity diagram </a:t>
            </a:r>
            <a:r>
              <a:rPr lang="en-GB" sz="2000" dirty="0"/>
              <a:t>technique and group headings.</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pic>
        <p:nvPicPr>
          <p:cNvPr id="7" name="Picture 6">
            <a:extLst>
              <a:ext uri="{FF2B5EF4-FFF2-40B4-BE49-F238E27FC236}">
                <a16:creationId xmlns:a16="http://schemas.microsoft.com/office/drawing/2014/main" id="{D2B79677-1F6F-1A45-8544-3D0B057FA7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957513"/>
            <a:ext cx="8229600" cy="2713329"/>
          </a:xfrm>
          <a:prstGeom prst="rect">
            <a:avLst/>
          </a:prstGeom>
        </p:spPr>
      </p:pic>
    </p:spTree>
    <p:extLst>
      <p:ext uri="{BB962C8B-B14F-4D97-AF65-F5344CB8AC3E}">
        <p14:creationId xmlns:p14="http://schemas.microsoft.com/office/powerpoint/2010/main" val="2663111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8892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374135"/>
            <a:ext cx="8229600" cy="3297878"/>
          </a:xfrm>
        </p:spPr>
        <p:txBody>
          <a:bodyPr>
            <a:noAutofit/>
          </a:bodyPr>
          <a:lstStyle/>
          <a:p>
            <a:pPr marL="0" indent="0">
              <a:buNone/>
            </a:pPr>
            <a:r>
              <a:rPr lang="en-GB" sz="2400" dirty="0"/>
              <a:t>3. Take each of the main categories and brainstorm possible factors contributing to the problem. Explore each one to identify more specific ‘causes of causes’, adding and labelling more lines off the spine. </a:t>
            </a:r>
          </a:p>
          <a:p>
            <a:pPr marL="0" indent="0">
              <a:buNone/>
            </a:pPr>
            <a:endParaRPr lang="en-GB" sz="2400" dirty="0"/>
          </a:p>
          <a:p>
            <a:pPr marL="0" indent="0">
              <a:buNone/>
            </a:pPr>
            <a:r>
              <a:rPr lang="en-GB" sz="2400" dirty="0"/>
              <a:t>Continue branching off until every possible cause has been identified. You might want to break complex causes into sub-causes. Show these as lines coming off each cause line.</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Tree>
    <p:extLst>
      <p:ext uri="{BB962C8B-B14F-4D97-AF65-F5344CB8AC3E}">
        <p14:creationId xmlns:p14="http://schemas.microsoft.com/office/powerpoint/2010/main" val="3763350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pic>
        <p:nvPicPr>
          <p:cNvPr id="8" name="Picture 7">
            <a:extLst>
              <a:ext uri="{FF2B5EF4-FFF2-40B4-BE49-F238E27FC236}">
                <a16:creationId xmlns:a16="http://schemas.microsoft.com/office/drawing/2014/main" id="{9933CF36-7E06-9143-A8E9-A29F13C5C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697415"/>
          </a:xfrm>
          <a:prstGeom prst="rect">
            <a:avLst/>
          </a:prstGeom>
        </p:spPr>
      </p:pic>
    </p:spTree>
    <p:extLst>
      <p:ext uri="{BB962C8B-B14F-4D97-AF65-F5344CB8AC3E}">
        <p14:creationId xmlns:p14="http://schemas.microsoft.com/office/powerpoint/2010/main" val="3634461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38424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416998"/>
            <a:ext cx="8229600" cy="3583628"/>
          </a:xfrm>
        </p:spPr>
        <p:txBody>
          <a:bodyPr>
            <a:noAutofit/>
          </a:bodyPr>
          <a:lstStyle/>
          <a:p>
            <a:pPr marL="0" indent="0">
              <a:buNone/>
            </a:pPr>
            <a:r>
              <a:rPr lang="en-GB" sz="2400" dirty="0"/>
              <a:t>4. Analyse your diagram. By this stage you should have a diagram showing all the possible causes of your problem. Depending on its complexity and importance, you can now investigate the most likely causes further.</a:t>
            </a:r>
          </a:p>
          <a:p>
            <a:pPr marL="0" indent="0">
              <a:buNone/>
            </a:pPr>
            <a:endParaRPr lang="en-GB" sz="2400" dirty="0"/>
          </a:p>
          <a:p>
            <a:pPr marL="0" indent="0">
              <a:buNone/>
            </a:pPr>
            <a:r>
              <a:rPr lang="en-GB" sz="2400" dirty="0"/>
              <a:t>This may involve using more identification tools such as data check sheets, setting up interviews (see </a:t>
            </a:r>
            <a:r>
              <a:rPr lang="en-GB" sz="2400" b="1" dirty="0"/>
              <a:t>patient stories</a:t>
            </a:r>
            <a:r>
              <a:rPr lang="en-GB" sz="2400" dirty="0"/>
              <a:t>), carrying out </a:t>
            </a:r>
            <a:r>
              <a:rPr lang="en-GB" sz="2400" b="1" dirty="0"/>
              <a:t>process mapping </a:t>
            </a:r>
            <a:r>
              <a:rPr lang="en-GB" sz="2400" dirty="0"/>
              <a:t>or surveys that you can use to decide whether the causes identified are genuine and accurate. </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Tree>
    <p:extLst>
      <p:ext uri="{BB962C8B-B14F-4D97-AF65-F5344CB8AC3E}">
        <p14:creationId xmlns:p14="http://schemas.microsoft.com/office/powerpoint/2010/main" val="3166297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B96D2F-A0F3-46C7-80FE-C4EA1381CE0D}"/>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pic>
        <p:nvPicPr>
          <p:cNvPr id="6" name="Content Placeholder 5">
            <a:extLst>
              <a:ext uri="{FF2B5EF4-FFF2-40B4-BE49-F238E27FC236}">
                <a16:creationId xmlns:a16="http://schemas.microsoft.com/office/drawing/2014/main" id="{A1493AC1-4FC3-4AF2-8E1D-E18B418CE7EE}"/>
              </a:ext>
            </a:extLst>
          </p:cNvPr>
          <p:cNvPicPr>
            <a:picLocks noGrp="1" noChangeAspect="1"/>
          </p:cNvPicPr>
          <p:nvPr>
            <p:ph idx="4294967295"/>
          </p:nvPr>
        </p:nvPicPr>
        <p:blipFill rotWithShape="1">
          <a:blip r:embed="rId2"/>
          <a:srcRect l="1368" r="5134" b="10481"/>
          <a:stretch/>
        </p:blipFill>
        <p:spPr>
          <a:xfrm>
            <a:off x="0" y="-91440"/>
            <a:ext cx="9144000" cy="5788175"/>
          </a:xfrm>
        </p:spPr>
      </p:pic>
    </p:spTree>
    <p:extLst>
      <p:ext uri="{BB962C8B-B14F-4D97-AF65-F5344CB8AC3E}">
        <p14:creationId xmlns:p14="http://schemas.microsoft.com/office/powerpoint/2010/main" val="2569850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153A0-6391-48DD-A721-58BD6C697AE3}"/>
              </a:ext>
            </a:extLst>
          </p:cNvPr>
          <p:cNvSpPr>
            <a:spLocks noGrp="1"/>
          </p:cNvSpPr>
          <p:nvPr>
            <p:ph type="title"/>
          </p:nvPr>
        </p:nvSpPr>
        <p:spPr>
          <a:xfrm>
            <a:off x="0" y="0"/>
            <a:ext cx="9144000" cy="706208"/>
          </a:xfrm>
        </p:spPr>
        <p:txBody>
          <a:bodyPr>
            <a:normAutofit fontScale="90000"/>
          </a:bodyPr>
          <a:lstStyle/>
          <a:p>
            <a:r>
              <a:rPr lang="en-US" dirty="0"/>
              <a:t>CASE STUDY 5- HSC-  25 mins task </a:t>
            </a:r>
            <a:endParaRPr lang="en-GB" dirty="0"/>
          </a:p>
        </p:txBody>
      </p:sp>
      <p:sp>
        <p:nvSpPr>
          <p:cNvPr id="4" name="Content Placeholder 3">
            <a:extLst>
              <a:ext uri="{FF2B5EF4-FFF2-40B4-BE49-F238E27FC236}">
                <a16:creationId xmlns:a16="http://schemas.microsoft.com/office/drawing/2014/main" id="{89A0E4D5-0542-4C6A-95C6-6D941F8297F8}"/>
              </a:ext>
            </a:extLst>
          </p:cNvPr>
          <p:cNvSpPr>
            <a:spLocks noGrp="1"/>
          </p:cNvSpPr>
          <p:nvPr>
            <p:ph idx="1"/>
          </p:nvPr>
        </p:nvSpPr>
        <p:spPr>
          <a:xfrm>
            <a:off x="182880" y="3012845"/>
            <a:ext cx="8961120" cy="2621279"/>
          </a:xfrm>
        </p:spPr>
        <p:txBody>
          <a:bodyPr>
            <a:normAutofit fontScale="85000" lnSpcReduction="20000"/>
          </a:bodyPr>
          <a:lstStyle/>
          <a:p>
            <a:r>
              <a:rPr lang="en-US" sz="2400" dirty="0"/>
              <a:t>Read the case study provided on using fishbone analysis to investigate problems and answer the questions below.</a:t>
            </a:r>
          </a:p>
          <a:p>
            <a:pPr marL="0" indent="0">
              <a:buNone/>
            </a:pPr>
            <a:endParaRPr lang="en-US" sz="2400" dirty="0"/>
          </a:p>
          <a:p>
            <a:pPr marL="457200" indent="-457200">
              <a:buAutoNum type="arabicPeriod"/>
            </a:pPr>
            <a:r>
              <a:rPr lang="en-US" sz="2400" dirty="0"/>
              <a:t>Jot down some key points on how fishbone analysis can be used to identify and solve problems, and assist staff to make changes to benefit both patients and staff ?</a:t>
            </a:r>
          </a:p>
          <a:p>
            <a:pPr marL="0" indent="0">
              <a:buNone/>
            </a:pPr>
            <a:endParaRPr lang="en-US" sz="2400" dirty="0"/>
          </a:p>
          <a:p>
            <a:pPr marL="0" indent="0">
              <a:buNone/>
            </a:pPr>
            <a:r>
              <a:rPr lang="en-US" sz="2400" dirty="0"/>
              <a:t>2. What are the 7 key factors identified in the article that must be considered when using a fish bone diagram to identify issues?</a:t>
            </a:r>
          </a:p>
          <a:p>
            <a:pPr marL="457200" indent="-457200">
              <a:buAutoNum type="arabicPeriod"/>
            </a:pPr>
            <a:endParaRPr lang="en-US" sz="2400" dirty="0"/>
          </a:p>
          <a:p>
            <a:pPr marL="457200" indent="-457200">
              <a:buAutoNum type="arabicPeriod"/>
            </a:pPr>
            <a:endParaRPr lang="en-GB" sz="2400" dirty="0"/>
          </a:p>
        </p:txBody>
      </p:sp>
      <p:sp>
        <p:nvSpPr>
          <p:cNvPr id="3" name="Slide Number Placeholder 2">
            <a:extLst>
              <a:ext uri="{FF2B5EF4-FFF2-40B4-BE49-F238E27FC236}">
                <a16:creationId xmlns:a16="http://schemas.microsoft.com/office/drawing/2014/main" id="{5F247BC9-7BD6-4E29-B782-CB4DAA339D44}"/>
              </a:ext>
            </a:extLst>
          </p:cNvPr>
          <p:cNvSpPr>
            <a:spLocks noGrp="1"/>
          </p:cNvSpPr>
          <p:nvPr>
            <p:ph type="sldNum" sz="quarter" idx="12"/>
          </p:nvPr>
        </p:nvSpPr>
        <p:spPr/>
        <p:txBody>
          <a:bodyPr/>
          <a:lstStyle/>
          <a:p>
            <a:pPr>
              <a:defRPr/>
            </a:pPr>
            <a:fld id="{4CBE30DB-6960-4D7D-8B80-F67E4EA66F4E}" type="slidenum">
              <a:rPr lang="en-US" altLang="en-US" smtClean="0"/>
              <a:pPr>
                <a:defRPr/>
              </a:pPr>
              <a:t>23</a:t>
            </a:fld>
            <a:endParaRPr lang="en-US" altLang="en-US"/>
          </a:p>
        </p:txBody>
      </p:sp>
      <p:pic>
        <p:nvPicPr>
          <p:cNvPr id="6" name="Picture 5">
            <a:extLst>
              <a:ext uri="{FF2B5EF4-FFF2-40B4-BE49-F238E27FC236}">
                <a16:creationId xmlns:a16="http://schemas.microsoft.com/office/drawing/2014/main" id="{42A62608-D4A9-4DB0-B175-16219CCAB06F}"/>
              </a:ext>
            </a:extLst>
          </p:cNvPr>
          <p:cNvPicPr>
            <a:picLocks noChangeAspect="1"/>
          </p:cNvPicPr>
          <p:nvPr/>
        </p:nvPicPr>
        <p:blipFill rotWithShape="1">
          <a:blip r:embed="rId2"/>
          <a:srcRect t="5162" r="4788" b="10856"/>
          <a:stretch/>
        </p:blipFill>
        <p:spPr>
          <a:xfrm>
            <a:off x="120788" y="686064"/>
            <a:ext cx="8902423" cy="2077631"/>
          </a:xfrm>
          <a:prstGeom prst="rect">
            <a:avLst/>
          </a:prstGeom>
        </p:spPr>
      </p:pic>
    </p:spTree>
    <p:extLst>
      <p:ext uri="{BB962C8B-B14F-4D97-AF65-F5344CB8AC3E}">
        <p14:creationId xmlns:p14="http://schemas.microsoft.com/office/powerpoint/2010/main" val="1100097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11CE7-21E2-423A-8DE7-6B13C495B13E}"/>
              </a:ext>
            </a:extLst>
          </p:cNvPr>
          <p:cNvSpPr>
            <a:spLocks noGrp="1"/>
          </p:cNvSpPr>
          <p:nvPr>
            <p:ph type="title"/>
          </p:nvPr>
        </p:nvSpPr>
        <p:spPr>
          <a:xfrm>
            <a:off x="91440" y="62190"/>
            <a:ext cx="8839200" cy="626596"/>
          </a:xfrm>
        </p:spPr>
        <p:txBody>
          <a:bodyPr>
            <a:normAutofit fontScale="90000"/>
          </a:bodyPr>
          <a:lstStyle/>
          <a:p>
            <a:br>
              <a:rPr lang="en-US" dirty="0"/>
            </a:br>
            <a:r>
              <a:rPr lang="en-US" dirty="0"/>
              <a:t>25 minutes individual task </a:t>
            </a:r>
            <a:br>
              <a:rPr lang="en-US" dirty="0"/>
            </a:br>
            <a:endParaRPr lang="en-GB" dirty="0"/>
          </a:p>
        </p:txBody>
      </p:sp>
      <p:sp>
        <p:nvSpPr>
          <p:cNvPr id="4" name="Slide Number Placeholder 3">
            <a:extLst>
              <a:ext uri="{FF2B5EF4-FFF2-40B4-BE49-F238E27FC236}">
                <a16:creationId xmlns:a16="http://schemas.microsoft.com/office/drawing/2014/main" id="{B547ED79-CA45-49A4-A494-B0C8D20D8695}"/>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6" name="TextBox 5">
            <a:extLst>
              <a:ext uri="{FF2B5EF4-FFF2-40B4-BE49-F238E27FC236}">
                <a16:creationId xmlns:a16="http://schemas.microsoft.com/office/drawing/2014/main" id="{211E6458-C969-4121-B626-4C7D59DDC141}"/>
              </a:ext>
            </a:extLst>
          </p:cNvPr>
          <p:cNvSpPr txBox="1"/>
          <p:nvPr/>
        </p:nvSpPr>
        <p:spPr>
          <a:xfrm>
            <a:off x="172720" y="688786"/>
            <a:ext cx="8879840" cy="1200329"/>
          </a:xfrm>
          <a:prstGeom prst="rect">
            <a:avLst/>
          </a:prstGeom>
          <a:noFill/>
        </p:spPr>
        <p:txBody>
          <a:bodyPr wrap="square">
            <a:spAutoFit/>
          </a:bodyPr>
          <a:lstStyle/>
          <a:p>
            <a:r>
              <a:rPr lang="en-US" dirty="0"/>
              <a:t>Identify a work related problem in health and social care and create your own fish bone analysis to identify the root cause of the problem. </a:t>
            </a:r>
          </a:p>
          <a:p>
            <a:endParaRPr lang="en-US" dirty="0"/>
          </a:p>
          <a:p>
            <a:r>
              <a:rPr lang="en-US" dirty="0"/>
              <a:t>You may use the examples below to guide you.</a:t>
            </a:r>
            <a:endParaRPr lang="en-GB" dirty="0"/>
          </a:p>
        </p:txBody>
      </p:sp>
      <p:pic>
        <p:nvPicPr>
          <p:cNvPr id="7" name="Picture 6">
            <a:extLst>
              <a:ext uri="{FF2B5EF4-FFF2-40B4-BE49-F238E27FC236}">
                <a16:creationId xmlns:a16="http://schemas.microsoft.com/office/drawing/2014/main" id="{C2F26207-CE74-43B6-82FA-9400BBB75264}"/>
              </a:ext>
            </a:extLst>
          </p:cNvPr>
          <p:cNvPicPr>
            <a:picLocks noChangeAspect="1"/>
          </p:cNvPicPr>
          <p:nvPr/>
        </p:nvPicPr>
        <p:blipFill>
          <a:blip r:embed="rId2"/>
          <a:stretch>
            <a:fillRect/>
          </a:stretch>
        </p:blipFill>
        <p:spPr>
          <a:xfrm>
            <a:off x="-4352" y="1960880"/>
            <a:ext cx="4453028" cy="3775321"/>
          </a:xfrm>
          <a:prstGeom prst="rect">
            <a:avLst/>
          </a:prstGeom>
        </p:spPr>
      </p:pic>
      <p:pic>
        <p:nvPicPr>
          <p:cNvPr id="9" name="Picture 8">
            <a:extLst>
              <a:ext uri="{FF2B5EF4-FFF2-40B4-BE49-F238E27FC236}">
                <a16:creationId xmlns:a16="http://schemas.microsoft.com/office/drawing/2014/main" id="{5F5CAD19-9807-4E1B-A9C7-EF5DFC246A06}"/>
              </a:ext>
            </a:extLst>
          </p:cNvPr>
          <p:cNvPicPr>
            <a:picLocks noChangeAspect="1"/>
          </p:cNvPicPr>
          <p:nvPr/>
        </p:nvPicPr>
        <p:blipFill>
          <a:blip r:embed="rId3"/>
          <a:stretch>
            <a:fillRect/>
          </a:stretch>
        </p:blipFill>
        <p:spPr>
          <a:xfrm>
            <a:off x="4448676" y="2038661"/>
            <a:ext cx="4695324" cy="3593607"/>
          </a:xfrm>
          <a:prstGeom prst="rect">
            <a:avLst/>
          </a:prstGeom>
        </p:spPr>
      </p:pic>
    </p:spTree>
    <p:extLst>
      <p:ext uri="{BB962C8B-B14F-4D97-AF65-F5344CB8AC3E}">
        <p14:creationId xmlns:p14="http://schemas.microsoft.com/office/powerpoint/2010/main" val="2868132245"/>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571792F-8640-4951-A7A6-41C745E5408B}">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7947</TotalTime>
  <Words>1429</Words>
  <Application>Microsoft Office PowerPoint</Application>
  <PresentationFormat>On-screen Show (4:3)</PresentationFormat>
  <Paragraphs>123</Paragraphs>
  <Slides>24</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24</vt:i4>
      </vt:variant>
    </vt:vector>
  </HeadingPairs>
  <TitlesOfParts>
    <vt:vector size="32" baseType="lpstr">
      <vt:lpstr>Arial</vt:lpstr>
      <vt:lpstr>Arial Narrow</vt:lpstr>
      <vt:lpstr>Arial Unicode MS</vt:lpstr>
      <vt:lpstr>Myriad Pro</vt:lpstr>
      <vt:lpstr>Tahoma</vt:lpstr>
      <vt:lpstr>Wingdings</vt:lpstr>
      <vt:lpstr>1_Custom Design</vt:lpstr>
      <vt:lpstr>20140311PresentationUWTSDTemplate</vt:lpstr>
      <vt:lpstr>PowerPoint Presentation</vt:lpstr>
      <vt:lpstr>Learning Objectives:</vt:lpstr>
      <vt:lpstr>Learning Objectives:</vt:lpstr>
      <vt:lpstr>What is Cause and Effect?</vt:lpstr>
      <vt:lpstr>What is Cause and Effect Analysis</vt:lpstr>
      <vt:lpstr>PowerPoint Presentation</vt:lpstr>
      <vt:lpstr>PowerPoint Presentation</vt:lpstr>
      <vt:lpstr>What is a Cause and Effect Diagram</vt:lpstr>
      <vt:lpstr>Why use a Cause and Effect Diagram</vt:lpstr>
      <vt:lpstr>Why Do We Need to Implement this? </vt:lpstr>
      <vt:lpstr>Fishbone Analysis: What is the fishbone analysis tool?</vt:lpstr>
      <vt:lpstr>Fishbone analysis: When to use? </vt:lpstr>
      <vt:lpstr>Fishbone analysis: How is it used (1 of 2)? </vt:lpstr>
      <vt:lpstr>Fishbone Analysis: How is it Used (2 of 2)? </vt:lpstr>
      <vt:lpstr>Use the fishbone diagram to solve a key problem? </vt:lpstr>
      <vt:lpstr>Fishbone Analysis: An Example</vt:lpstr>
      <vt:lpstr>How to use it</vt:lpstr>
      <vt:lpstr>How to use it</vt:lpstr>
      <vt:lpstr>How to use it</vt:lpstr>
      <vt:lpstr>PowerPoint Presentation</vt:lpstr>
      <vt:lpstr>How to use it</vt:lpstr>
      <vt:lpstr>PowerPoint Presentation</vt:lpstr>
      <vt:lpstr>CASE STUDY 5- HSC-  25 mins task </vt:lpstr>
      <vt:lpstr> 25 minutes individual task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Adesewa Ajayi</cp:lastModifiedBy>
  <cp:revision>110</cp:revision>
  <dcterms:created xsi:type="dcterms:W3CDTF">2005-02-17T16:44:33Z</dcterms:created>
  <dcterms:modified xsi:type="dcterms:W3CDTF">2021-03-08T17:56:54Z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