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8" r:id="rId1"/>
  </p:sldMasterIdLst>
  <p:notesMasterIdLst>
    <p:notesMasterId r:id="rId32"/>
  </p:notesMasterIdLst>
  <p:sldIdLst>
    <p:sldId id="256" r:id="rId2"/>
    <p:sldId id="260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74" r:id="rId17"/>
    <p:sldId id="275" r:id="rId18"/>
    <p:sldId id="276" r:id="rId19"/>
    <p:sldId id="277" r:id="rId20"/>
    <p:sldId id="278" r:id="rId21"/>
    <p:sldId id="279" r:id="rId22"/>
    <p:sldId id="280" r:id="rId23"/>
    <p:sldId id="281" r:id="rId24"/>
    <p:sldId id="282" r:id="rId25"/>
    <p:sldId id="283" r:id="rId26"/>
    <p:sldId id="284" r:id="rId27"/>
    <p:sldId id="285" r:id="rId28"/>
    <p:sldId id="286" r:id="rId29"/>
    <p:sldId id="287" r:id="rId30"/>
    <p:sldId id="288" r:id="rId31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Franklin Gothic Book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Franklin Gothic Book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Franklin Gothic Book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Franklin Gothic Book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Franklin Gothic Book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Franklin Gothic Book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Franklin Gothic Book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Franklin Gothic Book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Franklin Gothic Book" pitchFamily="34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51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AA249ECA-4BE0-462E-8C33-738124B81DEE}" type="datetimeFigureOut">
              <a:rPr lang="en-GB"/>
              <a:pPr>
                <a:defRPr/>
              </a:pPr>
              <a:t>09/11/2015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text styles</a:t>
            </a:r>
          </a:p>
          <a:p>
            <a:pPr lvl="1"/>
            <a:r>
              <a:rPr lang="en-GB" altLang="en-US" smtClean="0"/>
              <a:t>Second level</a:t>
            </a:r>
          </a:p>
          <a:p>
            <a:pPr lvl="2"/>
            <a:r>
              <a:rPr lang="en-GB" altLang="en-US" smtClean="0"/>
              <a:t>Third level</a:t>
            </a:r>
          </a:p>
          <a:p>
            <a:pPr lvl="3"/>
            <a:r>
              <a:rPr lang="en-GB" altLang="en-US" smtClean="0"/>
              <a:t>Fourth level</a:t>
            </a:r>
          </a:p>
          <a:p>
            <a:pPr lvl="4"/>
            <a:r>
              <a:rPr lang="en-GB" altLang="en-US" smtClean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C2A8BD57-9C8A-4FD7-A190-0114610BB72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908034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CADF62B-794D-42AC-B10E-268E96EE5F07}" type="slidenum">
              <a:rPr lang="en-GB" smtClean="0"/>
              <a:pPr/>
              <a:t>4</a:t>
            </a:fld>
            <a:endParaRPr lang="en-GB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34220677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46226C2-185C-4025-BA62-0DFC5BEEEC97}" type="slidenum">
              <a:rPr lang="en-GB" smtClean="0"/>
              <a:pPr/>
              <a:t>7</a:t>
            </a:fld>
            <a:endParaRPr lang="en-GB" smtClean="0"/>
          </a:p>
        </p:txBody>
      </p:sp>
      <p:sp>
        <p:nvSpPr>
          <p:cNvPr id="358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8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389036799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31ED5E8-EA74-45B3-8D3B-FBAA24B87CB5}" type="slidenum">
              <a:rPr lang="en-GB" smtClean="0"/>
              <a:pPr/>
              <a:t>9</a:t>
            </a:fld>
            <a:endParaRPr lang="en-GB" smtClean="0"/>
          </a:p>
        </p:txBody>
      </p:sp>
      <p:sp>
        <p:nvSpPr>
          <p:cNvPr id="368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196760490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26D3CA9-3850-40DE-906E-1C1C32F91E52}" type="slidenum">
              <a:rPr lang="en-GB" smtClean="0"/>
              <a:pPr/>
              <a:t>10</a:t>
            </a:fld>
            <a:endParaRPr lang="en-GB" smtClean="0"/>
          </a:p>
        </p:txBody>
      </p:sp>
      <p:sp>
        <p:nvSpPr>
          <p:cNvPr id="378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210928395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721630A-514B-44F5-9162-5B23A48720E3}" type="slidenum">
              <a:rPr lang="en-GB" smtClean="0"/>
              <a:pPr/>
              <a:t>11</a:t>
            </a:fld>
            <a:endParaRPr lang="en-GB" smtClean="0"/>
          </a:p>
        </p:txBody>
      </p:sp>
      <p:sp>
        <p:nvSpPr>
          <p:cNvPr id="389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64329129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C0573A2-03A9-48C2-8024-F7460D98965A}" type="slidenum">
              <a:rPr lang="en-GB" smtClean="0"/>
              <a:pPr/>
              <a:t>12</a:t>
            </a:fld>
            <a:endParaRPr lang="en-GB" smtClean="0"/>
          </a:p>
        </p:txBody>
      </p:sp>
      <p:sp>
        <p:nvSpPr>
          <p:cNvPr id="399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994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132472683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448764EF-22F2-438E-A648-858E8309927B}" type="slidenum">
              <a:rPr lang="en-GB" smtClean="0"/>
              <a:pPr/>
              <a:t>16</a:t>
            </a:fld>
            <a:endParaRPr lang="en-GB" smtClean="0"/>
          </a:p>
        </p:txBody>
      </p:sp>
      <p:sp>
        <p:nvSpPr>
          <p:cNvPr id="409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300234482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ADAC13A-061D-476C-9E06-27386DEA42CF}" type="slidenum">
              <a:rPr lang="en-GB" smtClean="0"/>
              <a:pPr/>
              <a:t>19</a:t>
            </a:fld>
            <a:endParaRPr lang="en-GB" smtClean="0"/>
          </a:p>
        </p:txBody>
      </p:sp>
      <p:sp>
        <p:nvSpPr>
          <p:cNvPr id="419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9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102484479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47157E4E-004A-410B-BC82-42A0169CF6BE}" type="slidenum">
              <a:rPr lang="en-GB" smtClean="0"/>
              <a:pPr/>
              <a:t>22</a:t>
            </a:fld>
            <a:endParaRPr lang="en-GB" smtClean="0"/>
          </a:p>
        </p:txBody>
      </p:sp>
      <p:sp>
        <p:nvSpPr>
          <p:cNvPr id="430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7099379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67DDF98-7E93-4720-98E4-5E254F8238AC}" type="slidenum">
              <a:rPr lang="en-GB" smtClean="0"/>
              <a:pPr/>
              <a:t>23</a:t>
            </a:fld>
            <a:endParaRPr lang="en-GB" smtClean="0"/>
          </a:p>
        </p:txBody>
      </p:sp>
      <p:sp>
        <p:nvSpPr>
          <p:cNvPr id="440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0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33774992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ight Triangle 3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Freeform 4"/>
          <p:cNvSpPr/>
          <p:nvPr/>
        </p:nvSpPr>
        <p:spPr>
          <a:xfrm>
            <a:off x="-1588" y="-1588"/>
            <a:ext cx="9145588" cy="6859588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817112" y="1730403"/>
            <a:ext cx="5648623" cy="1204306"/>
          </a:xfrm>
        </p:spPr>
        <p:txBody>
          <a:bodyPr bIns="9144"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212277" y="2470925"/>
            <a:ext cx="6511131" cy="329259"/>
          </a:xfrm>
        </p:spPr>
        <p:txBody>
          <a:bodyPr tIns="9144">
            <a:normAutofit/>
          </a:bodyPr>
          <a:lstStyle>
            <a:lvl1pPr marL="0" indent="0" algn="l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119DBC-CCBC-442D-8C50-2D862EC23BDB}" type="datetimeFigureOut">
              <a:rPr lang="en-GB"/>
              <a:pPr>
                <a:defRPr/>
              </a:pPr>
              <a:t>09/11/2015</a:t>
            </a:fld>
            <a:endParaRPr lang="en-GB"/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EF11F3-B908-4CD6-863C-9247A62FF88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35533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288" y="5949950"/>
            <a:ext cx="1649412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325" y="5949950"/>
            <a:ext cx="2187575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0"/>
          </p:nvPr>
        </p:nvSpPr>
        <p:spPr>
          <a:xfrm>
            <a:off x="468313" y="5949950"/>
            <a:ext cx="7848600" cy="609600"/>
          </a:xfrm>
        </p:spPr>
        <p:txBody>
          <a:bodyPr/>
          <a:lstStyle>
            <a:lvl1pPr>
              <a:defRPr dirty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418A43-64EB-4453-B99A-6A4B25DA7C1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96296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3"/>
          <p:cNvSpPr/>
          <p:nvPr/>
        </p:nvSpPr>
        <p:spPr>
          <a:xfrm>
            <a:off x="-1588" y="-1588"/>
            <a:ext cx="9145588" cy="6859588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ight Triangle 4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19399" y="1726737"/>
            <a:ext cx="5650992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216152" y="2468304"/>
            <a:ext cx="6510528" cy="329184"/>
          </a:xfrm>
        </p:spPr>
        <p:txBody>
          <a:bodyPr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F93CAD-E750-4128-A0D8-4A12D11D0D82}" type="datetimeFigureOut">
              <a:rPr lang="en-GB"/>
              <a:pPr>
                <a:defRPr/>
              </a:pPr>
              <a:t>09/11/2015</a:t>
            </a:fld>
            <a:endParaRPr lang="en-GB"/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B40F19-45E0-4B09-B68F-101BE3F1CC8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49344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016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9D0F9A-6C7A-4D06-8FC2-C9DF3A1FEC95}" type="datetimeFigureOut">
              <a:rPr lang="en-GB"/>
              <a:pPr>
                <a:defRPr/>
              </a:pPr>
              <a:t>09/11/2015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5A5C0A2-366D-426F-9A17-15A415E00C6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62816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0016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AC0230-BB57-4EA8-A863-99CC3E53BECC}" type="datetimeFigureOut">
              <a:rPr lang="en-GB"/>
              <a:pPr>
                <a:defRPr/>
              </a:pPr>
              <a:t>09/11/2015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BFA0771-F21D-4A48-BF2F-8FBB57C47A1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21317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CBA2F3-2CDD-4852-AC0D-CB9E6F790F0C}" type="datetimeFigureOut">
              <a:rPr lang="en-GB"/>
              <a:pPr>
                <a:defRPr/>
              </a:pPr>
              <a:t>09/11/2015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D10D1E0-7BCD-404E-8ADC-C22CAD34373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72787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C626D8-5112-4F0A-8166-787063FCB769}" type="datetimeFigureOut">
              <a:rPr lang="en-GB"/>
              <a:pPr>
                <a:defRPr/>
              </a:pPr>
              <a:t>09/11/2015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B306DB-6631-491B-B714-9A5FAB82A67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09965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ight Triangle 4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Right Triangle 5"/>
          <p:cNvSpPr/>
          <p:nvPr/>
        </p:nvSpPr>
        <p:spPr>
          <a:xfrm rot="5400000">
            <a:off x="433388" y="-433388"/>
            <a:ext cx="6858000" cy="7724775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84930" y="1576103"/>
            <a:ext cx="521208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9552" y="2618912"/>
            <a:ext cx="380777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97954" y="2253385"/>
            <a:ext cx="5794760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1CF268-B23F-46FE-B1E8-9A9834B48ED6}" type="datetimeFigureOut">
              <a:rPr lang="en-GB"/>
              <a:pPr>
                <a:defRPr/>
              </a:pPr>
              <a:t>09/11/2015</a:t>
            </a:fld>
            <a:endParaRPr lang="en-GB"/>
          </a:p>
        </p:txBody>
      </p:sp>
      <p:sp>
        <p:nvSpPr>
          <p:cNvPr id="8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 smtClean="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076C3ED8-B55F-4B9B-B99A-A5AD8B49806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77345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ight Triangle 4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Freeform 5"/>
          <p:cNvSpPr/>
          <p:nvPr/>
        </p:nvSpPr>
        <p:spPr>
          <a:xfrm>
            <a:off x="0" y="5048250"/>
            <a:ext cx="3571875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rtlCol="0" anchor="ctr">
            <a:normAutofit/>
          </a:bodyPr>
          <a:lstStyle>
            <a:lvl1pPr algn="r">
              <a:defRPr/>
            </a:lvl1pPr>
          </a:lstStyle>
          <a:p>
            <a:pPr lvl="0"/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7B2654-9657-4696-9AE3-348BE9682D13}" type="datetimeFigureOut">
              <a:rPr lang="en-GB"/>
              <a:pPr>
                <a:defRPr/>
              </a:pPr>
              <a:t>09/11/2015</a:t>
            </a:fld>
            <a:endParaRPr lang="en-GB"/>
          </a:p>
        </p:txBody>
      </p:sp>
      <p:sp>
        <p:nvSpPr>
          <p:cNvPr id="8" name="Footer Placeholder 5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6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E32AFE-D854-40AE-8941-21788998CC7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68932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353CCD-C86C-415A-BD44-B04E00BBAE46}" type="datetimeFigureOut">
              <a:rPr lang="en-GB"/>
              <a:pPr>
                <a:defRPr/>
              </a:pPr>
              <a:t>09/11/2015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14F09BA-30B3-467A-9F27-F609D030FC3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71282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4678362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4678362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AEAE56-664E-45F8-B9F6-52FF3C54827D}" type="datetimeFigureOut">
              <a:rPr lang="en-GB"/>
              <a:pPr>
                <a:defRPr/>
              </a:pPr>
              <a:t>09/11/2015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84E0B34-8252-4871-B02F-31871C08AD0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26527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3175" y="5051425"/>
            <a:ext cx="3575050" cy="1806575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1588" y="5051425"/>
            <a:ext cx="9145588" cy="180657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325" y="365125"/>
            <a:ext cx="7521575" cy="5492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29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22325" y="1100138"/>
            <a:ext cx="7521575" cy="3579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  <a:endParaRPr lang="en-GB" alt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01613" y="5870575"/>
            <a:ext cx="2176462" cy="20161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82AD9B3-F781-4D40-A139-102E07B37420}" type="datetimeFigureOut">
              <a:rPr lang="en-GB"/>
              <a:pPr>
                <a:defRPr/>
              </a:pPr>
              <a:t>09/11/2015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17900" y="6284913"/>
            <a:ext cx="4724400" cy="27463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000" cap="all" spc="200" baseline="0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1050" y="6170613"/>
            <a:ext cx="503238" cy="503237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 fontAlgn="auto">
              <a:spcBef>
                <a:spcPts val="0"/>
              </a:spcBef>
              <a:spcAft>
                <a:spcPts val="0"/>
              </a:spcAft>
              <a:defRPr sz="1650" smtClean="0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30E779D-D84B-4A02-914C-A974E5145DE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1" r:id="rId1"/>
    <p:sldLayoutId id="2147483852" r:id="rId2"/>
    <p:sldLayoutId id="2147483853" r:id="rId3"/>
    <p:sldLayoutId id="2147483845" r:id="rId4"/>
    <p:sldLayoutId id="2147483846" r:id="rId5"/>
    <p:sldLayoutId id="2147483847" r:id="rId6"/>
    <p:sldLayoutId id="2147483848" r:id="rId7"/>
    <p:sldLayoutId id="2147483854" r:id="rId8"/>
    <p:sldLayoutId id="2147483855" r:id="rId9"/>
    <p:sldLayoutId id="2147483849" r:id="rId10"/>
    <p:sldLayoutId id="2147483850" r:id="rId11"/>
  </p:sldLayoutIdLst>
  <p:txStyles>
    <p:titleStyle>
      <a:lvl1pPr algn="l" rtl="0" eaLnBrk="1" fontAlgn="base" hangingPunct="1">
        <a:spcBef>
          <a:spcPct val="0"/>
        </a:spcBef>
        <a:spcAft>
          <a:spcPct val="0"/>
        </a:spcAft>
        <a:defRPr sz="2800" kern="1200" cap="all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Franklin Gothic Medium" pitchFamily="34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Franklin Gothic Medium" pitchFamily="34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Franklin Gothic Medium" pitchFamily="34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Franklin Gothic Medium" pitchFamily="34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Franklin Gothic Medium" pitchFamily="34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Franklin Gothic Medium" pitchFamily="34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Franklin Gothic Medium" pitchFamily="34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Franklin Gothic Medium" pitchFamily="34" charset="0"/>
        </a:defRPr>
      </a:lvl9pPr>
    </p:titleStyle>
    <p:bodyStyle>
      <a:lvl1pPr marL="342900" indent="-342900" algn="l" rtl="0" eaLnBrk="1" fontAlgn="base" hangingPunct="1">
        <a:spcBef>
          <a:spcPts val="800"/>
        </a:spcBef>
        <a:spcAft>
          <a:spcPct val="0"/>
        </a:spcAft>
        <a:buFont typeface="Arial" charset="0"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038" indent="-173038" algn="l" rtl="0" eaLnBrk="1" fontAlgn="base" hangingPunct="1">
        <a:spcBef>
          <a:spcPts val="300"/>
        </a:spcBef>
        <a:spcAft>
          <a:spcPct val="0"/>
        </a:spcAft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1638" indent="-163513" algn="l" rtl="0" eaLnBrk="1" fontAlgn="base" hangingPunct="1">
        <a:spcBef>
          <a:spcPts val="300"/>
        </a:spcBef>
        <a:spcAft>
          <a:spcPct val="0"/>
        </a:spcAft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238" indent="-163513" algn="l" rtl="0" eaLnBrk="1" fontAlgn="base" hangingPunct="1">
        <a:spcBef>
          <a:spcPts val="300"/>
        </a:spcBef>
        <a:spcAft>
          <a:spcPct val="0"/>
        </a:spcAft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8838" indent="-173038" algn="l" rtl="0" eaLnBrk="1" fontAlgn="base" hangingPunct="1">
        <a:spcBef>
          <a:spcPts val="300"/>
        </a:spcBef>
        <a:spcAft>
          <a:spcPct val="0"/>
        </a:spcAft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516188"/>
            <a:ext cx="7315200" cy="98425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dirty="0" smtClean="0"/>
              <a:t>Information engineering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0800000" flipV="1">
            <a:off x="1528763" y="3476625"/>
            <a:ext cx="6442075" cy="889000"/>
          </a:xfrm>
        </p:spPr>
        <p:txBody>
          <a:bodyPr rtlCol="0">
            <a:no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en-GB" sz="2800" dirty="0"/>
              <a:t>Form Design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Using the Create tab and the form wizard</a:t>
            </a:r>
            <a:endParaRPr lang="en-GB" dirty="0"/>
          </a:p>
        </p:txBody>
      </p:sp>
      <p:pic>
        <p:nvPicPr>
          <p:cNvPr id="563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l="49125" t="-131" r="15000" b="61939"/>
          <a:stretch>
            <a:fillRect/>
          </a:stretch>
        </p:blipFill>
        <p:spPr bwMode="auto">
          <a:xfrm>
            <a:off x="1043608" y="1124744"/>
            <a:ext cx="6537298" cy="22322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Box 4"/>
          <p:cNvSpPr txBox="1"/>
          <p:nvPr/>
        </p:nvSpPr>
        <p:spPr>
          <a:xfrm>
            <a:off x="323528" y="3431321"/>
            <a:ext cx="8906502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We can use several options to create a forms</a:t>
            </a:r>
          </a:p>
          <a:p>
            <a:pPr>
              <a:buFont typeface="Arial" pitchFamily="34" charset="0"/>
              <a:buChar char="•"/>
            </a:pPr>
            <a:r>
              <a:rPr lang="en-GB" dirty="0"/>
              <a:t>	</a:t>
            </a:r>
            <a:r>
              <a:rPr lang="en-GB" sz="1400" dirty="0" smtClean="0"/>
              <a:t>Form will pick up whatever object you are on and provide a default form</a:t>
            </a:r>
          </a:p>
          <a:p>
            <a:pPr>
              <a:buFont typeface="Arial" pitchFamily="34" charset="0"/>
              <a:buChar char="•"/>
            </a:pPr>
            <a:r>
              <a:rPr lang="en-GB" sz="1400" dirty="0"/>
              <a:t>	</a:t>
            </a:r>
            <a:r>
              <a:rPr lang="en-GB" sz="1400" dirty="0" smtClean="0"/>
              <a:t>Split form provides a visual of a form showing one record and the table view of the data for that 	form</a:t>
            </a:r>
          </a:p>
          <a:p>
            <a:pPr>
              <a:buFont typeface="Arial" pitchFamily="34" charset="0"/>
              <a:buChar char="•"/>
            </a:pPr>
            <a:r>
              <a:rPr lang="en-GB" sz="1400" dirty="0"/>
              <a:t>	</a:t>
            </a:r>
            <a:r>
              <a:rPr lang="en-GB" sz="1400" dirty="0" smtClean="0"/>
              <a:t>Multiple items proved a view of all records</a:t>
            </a:r>
          </a:p>
          <a:p>
            <a:pPr>
              <a:buFont typeface="Arial" pitchFamily="34" charset="0"/>
              <a:buChar char="•"/>
            </a:pPr>
            <a:r>
              <a:rPr lang="en-GB" sz="1400" dirty="0"/>
              <a:t>	</a:t>
            </a:r>
            <a:r>
              <a:rPr lang="en-GB" sz="1400" dirty="0" smtClean="0"/>
              <a:t>We will use the form wizard to build our data entry forms</a:t>
            </a:r>
          </a:p>
          <a:p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7219802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dirty="0" smtClean="0"/>
              <a:t>Form Wizard</a:t>
            </a:r>
            <a:endParaRPr lang="en-GB" dirty="0"/>
          </a:p>
        </p:txBody>
      </p:sp>
      <p:pic>
        <p:nvPicPr>
          <p:cNvPr id="10243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399504" y="1100138"/>
            <a:ext cx="6367217" cy="3579812"/>
          </a:xfrm>
          <a:noFill/>
        </p:spPr>
      </p:pic>
    </p:spTree>
    <p:extLst>
      <p:ext uri="{BB962C8B-B14F-4D97-AF65-F5344CB8AC3E}">
        <p14:creationId xmlns:p14="http://schemas.microsoft.com/office/powerpoint/2010/main" val="33220505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dirty="0" smtClean="0"/>
              <a:t>Labels</a:t>
            </a:r>
          </a:p>
        </p:txBody>
      </p:sp>
      <p:sp>
        <p:nvSpPr>
          <p:cNvPr id="11266" name="Rectangle 3"/>
          <p:cNvSpPr>
            <a:spLocks noGrp="1" noChangeArrowheads="1"/>
          </p:cNvSpPr>
          <p:nvPr>
            <p:ph idx="1"/>
          </p:nvPr>
        </p:nvSpPr>
        <p:spPr>
          <a:xfrm>
            <a:off x="827584" y="1052736"/>
            <a:ext cx="7837488" cy="4896842"/>
          </a:xfrm>
        </p:spPr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 smtClean="0"/>
              <a:t>By default the field names in the tables are used as labels.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 smtClean="0"/>
              <a:t>These labels are on the left hand side of the screen.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 smtClean="0"/>
              <a:t>You can change these without affecting the field names in the underlying table.</a:t>
            </a:r>
          </a:p>
        </p:txBody>
      </p:sp>
    </p:spTree>
    <p:extLst>
      <p:ext uri="{BB962C8B-B14F-4D97-AF65-F5344CB8AC3E}">
        <p14:creationId xmlns:p14="http://schemas.microsoft.com/office/powerpoint/2010/main" val="27078056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dirty="0" smtClean="0"/>
              <a:t>Objects on the form</a:t>
            </a:r>
            <a:endParaRPr lang="en-GB" dirty="0"/>
          </a:p>
        </p:txBody>
      </p:sp>
      <p:pic>
        <p:nvPicPr>
          <p:cNvPr id="12291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399504" y="1100138"/>
            <a:ext cx="6367217" cy="3579812"/>
          </a:xfrm>
          <a:noFill/>
        </p:spPr>
      </p:pic>
    </p:spTree>
    <p:extLst>
      <p:ext uri="{BB962C8B-B14F-4D97-AF65-F5344CB8AC3E}">
        <p14:creationId xmlns:p14="http://schemas.microsoft.com/office/powerpoint/2010/main" val="10788123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AutoShap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dirty="0" smtClean="0"/>
              <a:t>Selecting and Rearranging Objects</a:t>
            </a:r>
          </a:p>
        </p:txBody>
      </p:sp>
      <p:sp>
        <p:nvSpPr>
          <p:cNvPr id="13314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481138"/>
            <a:ext cx="8147248" cy="1875854"/>
          </a:xfrm>
        </p:spPr>
        <p:txBody>
          <a:bodyPr/>
          <a:lstStyle/>
          <a:p>
            <a:r>
              <a:rPr lang="en-GB" sz="1800" dirty="0" smtClean="0"/>
              <a:t>You can select objects by: </a:t>
            </a:r>
          </a:p>
          <a:p>
            <a:r>
              <a:rPr lang="en-GB" sz="1800" dirty="0" smtClean="0"/>
              <a:t>Clicking in a field or label.</a:t>
            </a:r>
          </a:p>
          <a:p>
            <a:r>
              <a:rPr lang="en-GB" sz="1800" dirty="0" smtClean="0"/>
              <a:t>This will allow you to move all the fields together.</a:t>
            </a:r>
          </a:p>
          <a:p>
            <a:r>
              <a:rPr lang="en-GB" sz="1800" dirty="0" smtClean="0"/>
              <a:t>To move individual fields you need to use the  </a:t>
            </a:r>
            <a:r>
              <a:rPr lang="en-GB" sz="1800" i="1" dirty="0" smtClean="0"/>
              <a:t>remove from stack </a:t>
            </a:r>
            <a:r>
              <a:rPr lang="en-GB" sz="1800" dirty="0" smtClean="0"/>
              <a:t>option to release each field and reorganise the form layout.</a:t>
            </a:r>
          </a:p>
          <a:p>
            <a:endParaRPr lang="en-GB" dirty="0" smtClean="0"/>
          </a:p>
        </p:txBody>
      </p:sp>
      <p:pic>
        <p:nvPicPr>
          <p:cNvPr id="9" name="Picture 8"/>
          <p:cNvPicPr/>
          <p:nvPr/>
        </p:nvPicPr>
        <p:blipFill>
          <a:blip r:embed="rId2" cstate="print"/>
          <a:srcRect l="48893" r="23230" b="38462"/>
          <a:stretch>
            <a:fillRect/>
          </a:stretch>
        </p:blipFill>
        <p:spPr bwMode="auto">
          <a:xfrm>
            <a:off x="1619672" y="3284984"/>
            <a:ext cx="5040560" cy="22322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9017399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mtClean="0"/>
              <a:t>Aligning Objects</a:t>
            </a:r>
          </a:p>
        </p:txBody>
      </p:sp>
      <p:sp>
        <p:nvSpPr>
          <p:cNvPr id="14338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sz="2400" smtClean="0"/>
              <a:t>Select the fields and labels that you want to move.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smtClean="0"/>
              <a:t>Click on Format from the menu bar.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smtClean="0"/>
              <a:t>Select Align and then chose Left, Right etc.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smtClean="0"/>
              <a:t>The arrange tab allows you to change the fields on the form.</a:t>
            </a:r>
          </a:p>
        </p:txBody>
      </p:sp>
    </p:spTree>
    <p:extLst>
      <p:ext uri="{BB962C8B-B14F-4D97-AF65-F5344CB8AC3E}">
        <p14:creationId xmlns:p14="http://schemas.microsoft.com/office/powerpoint/2010/main" val="41238266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mtClean="0"/>
              <a:t>Resizing</a:t>
            </a:r>
          </a:p>
        </p:txBody>
      </p:sp>
      <p:sp>
        <p:nvSpPr>
          <p:cNvPr id="15362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GB" sz="2000" dirty="0" smtClean="0"/>
              <a:t>Both the size of the fields and labels can be adjusted by simply clicking in the field or label to select it and then dragging the handles OR:</a:t>
            </a:r>
          </a:p>
          <a:p>
            <a:pPr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GB" sz="2000" dirty="0" smtClean="0"/>
              <a:t>Select the required objects.</a:t>
            </a:r>
          </a:p>
          <a:p>
            <a:pPr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GB" sz="2000" dirty="0" smtClean="0"/>
              <a:t>Select Format.</a:t>
            </a:r>
          </a:p>
          <a:p>
            <a:pPr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GB" sz="2000" dirty="0" smtClean="0"/>
              <a:t>Size.</a:t>
            </a:r>
          </a:p>
          <a:p>
            <a:pPr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GB" sz="2000" dirty="0" smtClean="0"/>
              <a:t>To Widest etc.</a:t>
            </a:r>
          </a:p>
          <a:p>
            <a:pPr>
              <a:lnSpc>
                <a:spcPct val="90000"/>
              </a:lnSpc>
              <a:buFont typeface="Courier New" panose="02070309020205020404" pitchFamily="49" charset="0"/>
              <a:buChar char="o"/>
            </a:pPr>
            <a:endParaRPr lang="en-GB" sz="2000" dirty="0" smtClean="0"/>
          </a:p>
        </p:txBody>
      </p:sp>
    </p:spTree>
    <p:extLst>
      <p:ext uri="{BB962C8B-B14F-4D97-AF65-F5344CB8AC3E}">
        <p14:creationId xmlns:p14="http://schemas.microsoft.com/office/powerpoint/2010/main" val="36396885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AutoShap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dirty="0" smtClean="0"/>
              <a:t>The Format tab can be seen when we are in the Form layout view</a:t>
            </a:r>
          </a:p>
        </p:txBody>
      </p:sp>
      <p:pic>
        <p:nvPicPr>
          <p:cNvPr id="16387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399504" y="1100138"/>
            <a:ext cx="6367217" cy="3579812"/>
          </a:xfrm>
          <a:noFill/>
        </p:spPr>
      </p:pic>
    </p:spTree>
    <p:extLst>
      <p:ext uri="{BB962C8B-B14F-4D97-AF65-F5344CB8AC3E}">
        <p14:creationId xmlns:p14="http://schemas.microsoft.com/office/powerpoint/2010/main" val="14373361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AutoShap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dirty="0" smtClean="0"/>
              <a:t>Creating a List Box / Combo Box</a:t>
            </a:r>
          </a:p>
        </p:txBody>
      </p:sp>
      <p:sp>
        <p:nvSpPr>
          <p:cNvPr id="17410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sz="2000" dirty="0" smtClean="0"/>
              <a:t>Using the course form click on the List box icon in the found in the controls area within the design tab.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 smtClean="0"/>
              <a:t>Click about a field’s width underneath the faculty responsible field.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 smtClean="0"/>
              <a:t>Select ‘I will type in the values I want’.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 smtClean="0"/>
              <a:t>Leave the number of columns as 1.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 smtClean="0"/>
              <a:t>Type in required values.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 smtClean="0"/>
              <a:t>Adjust the column width as required.</a:t>
            </a:r>
          </a:p>
        </p:txBody>
      </p:sp>
    </p:spTree>
    <p:extLst>
      <p:ext uri="{BB962C8B-B14F-4D97-AF65-F5344CB8AC3E}">
        <p14:creationId xmlns:p14="http://schemas.microsoft.com/office/powerpoint/2010/main" val="19367128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mtClean="0"/>
              <a:t>Creating a List Box</a:t>
            </a:r>
          </a:p>
        </p:txBody>
      </p:sp>
      <p:sp>
        <p:nvSpPr>
          <p:cNvPr id="18434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Click Next.</a:t>
            </a:r>
          </a:p>
          <a:p>
            <a:r>
              <a:rPr lang="en-GB" dirty="0" smtClean="0"/>
              <a:t>Select ‘store that value in this field’.</a:t>
            </a:r>
          </a:p>
          <a:p>
            <a:r>
              <a:rPr lang="en-GB" dirty="0" smtClean="0"/>
              <a:t>Select the appropriate field from the drop down box.</a:t>
            </a:r>
          </a:p>
          <a:p>
            <a:r>
              <a:rPr lang="en-GB" dirty="0" smtClean="0"/>
              <a:t>Save the list box giving it an appropriate name.</a:t>
            </a:r>
          </a:p>
          <a:p>
            <a:r>
              <a:rPr lang="en-GB" dirty="0" smtClean="0"/>
              <a:t>Click Finish.</a:t>
            </a:r>
          </a:p>
        </p:txBody>
      </p:sp>
    </p:spTree>
    <p:extLst>
      <p:ext uri="{BB962C8B-B14F-4D97-AF65-F5344CB8AC3E}">
        <p14:creationId xmlns:p14="http://schemas.microsoft.com/office/powerpoint/2010/main" val="121769468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mtClean="0"/>
              <a:t>Creating a List Box</a:t>
            </a:r>
          </a:p>
        </p:txBody>
      </p:sp>
      <p:sp>
        <p:nvSpPr>
          <p:cNvPr id="19458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 smtClean="0"/>
              <a:t>There are now two fields exactly the same on the form.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 smtClean="0"/>
              <a:t>Click in the original field, not in the newly created list box or any of the labels.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 smtClean="0"/>
              <a:t>Press the delete key.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 smtClean="0"/>
              <a:t>Tidy up by moving the fields around.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 smtClean="0"/>
              <a:t>Note: if you have created a lookup at table level this will automatically appear as a combo box on the form.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800" dirty="0" smtClean="0"/>
          </a:p>
        </p:txBody>
      </p:sp>
    </p:spTree>
    <p:extLst>
      <p:ext uri="{BB962C8B-B14F-4D97-AF65-F5344CB8AC3E}">
        <p14:creationId xmlns:p14="http://schemas.microsoft.com/office/powerpoint/2010/main" val="1200307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dirty="0" smtClean="0"/>
              <a:t>Adding  A Combo button</a:t>
            </a:r>
            <a:endParaRPr lang="en-GB" dirty="0"/>
          </a:p>
        </p:txBody>
      </p:sp>
      <p:pic>
        <p:nvPicPr>
          <p:cNvPr id="20483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399504" y="1100138"/>
            <a:ext cx="6367217" cy="3579812"/>
          </a:xfrm>
          <a:noFill/>
        </p:spPr>
      </p:pic>
    </p:spTree>
    <p:extLst>
      <p:ext uri="{BB962C8B-B14F-4D97-AF65-F5344CB8AC3E}">
        <p14:creationId xmlns:p14="http://schemas.microsoft.com/office/powerpoint/2010/main" val="398324746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mtClean="0"/>
              <a:t>Creating A Command Button</a:t>
            </a:r>
          </a:p>
        </p:txBody>
      </p:sp>
      <p:sp>
        <p:nvSpPr>
          <p:cNvPr id="21506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sz="2400" dirty="0" smtClean="0"/>
              <a:t>You can create buttons to do a variety of tasks.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 smtClean="0"/>
              <a:t>In Design view click on the Command Button Icon in the toolbox.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 smtClean="0"/>
              <a:t>Click in an empty space and drag out the shape that you want.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 smtClean="0"/>
              <a:t>The command button wizard appears.</a:t>
            </a:r>
          </a:p>
        </p:txBody>
      </p:sp>
    </p:spTree>
    <p:extLst>
      <p:ext uri="{BB962C8B-B14F-4D97-AF65-F5344CB8AC3E}">
        <p14:creationId xmlns:p14="http://schemas.microsoft.com/office/powerpoint/2010/main" val="220014226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mtClean="0"/>
              <a:t>Creating A Command Button</a:t>
            </a:r>
          </a:p>
        </p:txBody>
      </p:sp>
      <p:sp>
        <p:nvSpPr>
          <p:cNvPr id="22530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Select Record Operations &amp; Add New Record in the Actions box.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Click Next.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Type in an appropriate name in the text box.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Click Next.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Name the button appropriately.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Click Finish.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63721113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z="3200" smtClean="0"/>
              <a:t>Deleting Record Navigation</a:t>
            </a:r>
            <a:br>
              <a:rPr lang="en-GB" sz="3200" smtClean="0"/>
            </a:br>
            <a:r>
              <a:rPr lang="en-GB" sz="3200" smtClean="0"/>
              <a:t>&amp; Scroll Bars</a:t>
            </a:r>
          </a:p>
        </p:txBody>
      </p:sp>
      <p:sp>
        <p:nvSpPr>
          <p:cNvPr id="23554" name="Rectangle 3"/>
          <p:cNvSpPr>
            <a:spLocks noGrp="1" noChangeArrowheads="1"/>
          </p:cNvSpPr>
          <p:nvPr>
            <p:ph idx="1"/>
          </p:nvPr>
        </p:nvSpPr>
        <p:spPr>
          <a:xfrm>
            <a:off x="971600" y="1628800"/>
            <a:ext cx="7521575" cy="3579812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In Design view, click in the small box on the left at the top of the form.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Right click and select properties.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Select All.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Change the Scroll Bars from Both to Neither.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Record Selectors from Yes to No.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Navigation Buttons from Yes to No.</a:t>
            </a:r>
          </a:p>
        </p:txBody>
      </p:sp>
    </p:spTree>
    <p:extLst>
      <p:ext uri="{BB962C8B-B14F-4D97-AF65-F5344CB8AC3E}">
        <p14:creationId xmlns:p14="http://schemas.microsoft.com/office/powerpoint/2010/main" val="184539765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mtClean="0"/>
              <a:t>Creating a Tab Stop</a:t>
            </a:r>
          </a:p>
        </p:txBody>
      </p:sp>
      <p:sp>
        <p:nvSpPr>
          <p:cNvPr id="24578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sz="2000" dirty="0" smtClean="0"/>
              <a:t>Select the properties menu for e.g. the ID field.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 smtClean="0"/>
              <a:t>Select All.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 smtClean="0"/>
              <a:t>Change the tab stop from yes to NO.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 smtClean="0"/>
              <a:t>Change the </a:t>
            </a:r>
            <a:r>
              <a:rPr lang="en-GB" sz="2000" b="1" dirty="0" smtClean="0"/>
              <a:t>Enabled</a:t>
            </a:r>
            <a:r>
              <a:rPr lang="en-GB" sz="2000" dirty="0" smtClean="0"/>
              <a:t> property to NO.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 smtClean="0"/>
              <a:t>The ID field is now greyed out and the cursor is positioned in the next field.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000" dirty="0" smtClean="0"/>
          </a:p>
          <a:p>
            <a:pPr>
              <a:buFont typeface="Arial" panose="020B0604020202020204" pitchFamily="34" charset="0"/>
              <a:buChar char="•"/>
            </a:pPr>
            <a:endParaRPr lang="en-GB" sz="2000" dirty="0" smtClean="0"/>
          </a:p>
        </p:txBody>
      </p:sp>
    </p:spTree>
    <p:extLst>
      <p:ext uri="{BB962C8B-B14F-4D97-AF65-F5344CB8AC3E}">
        <p14:creationId xmlns:p14="http://schemas.microsoft.com/office/powerpoint/2010/main" val="27928667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mtClean="0"/>
              <a:t>Tab Order</a:t>
            </a:r>
          </a:p>
        </p:txBody>
      </p:sp>
      <p:sp>
        <p:nvSpPr>
          <p:cNvPr id="25602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sz="2000" dirty="0" smtClean="0"/>
              <a:t>The tab order can also be changed by: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 smtClean="0"/>
              <a:t> Select View.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 smtClean="0"/>
              <a:t>Select Tab Order from the menu bar.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 smtClean="0"/>
              <a:t>Select auto order to order the field from left to right and top to bottom.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 smtClean="0"/>
              <a:t>Then drag the fields into the required order.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 smtClean="0"/>
              <a:t>Click OK.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000" dirty="0" smtClean="0"/>
          </a:p>
        </p:txBody>
      </p:sp>
    </p:spTree>
    <p:extLst>
      <p:ext uri="{BB962C8B-B14F-4D97-AF65-F5344CB8AC3E}">
        <p14:creationId xmlns:p14="http://schemas.microsoft.com/office/powerpoint/2010/main" val="15782408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mtClean="0"/>
              <a:t>Creating a Combo Box</a:t>
            </a:r>
          </a:p>
        </p:txBody>
      </p:sp>
      <p:sp>
        <p:nvSpPr>
          <p:cNvPr id="26626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smtClean="0"/>
              <a:t>Click on the Combo Box tool.</a:t>
            </a:r>
          </a:p>
          <a:p>
            <a:r>
              <a:rPr lang="en-GB" smtClean="0"/>
              <a:t>Drag out a box on the form. </a:t>
            </a:r>
          </a:p>
          <a:p>
            <a:r>
              <a:rPr lang="en-GB" smtClean="0"/>
              <a:t>Select ‘I want the combo box to look up the values in a table or query’.</a:t>
            </a:r>
          </a:p>
          <a:p>
            <a:r>
              <a:rPr lang="en-GB" smtClean="0"/>
              <a:t>Click Next.</a:t>
            </a:r>
          </a:p>
          <a:p>
            <a:r>
              <a:rPr lang="en-GB" smtClean="0"/>
              <a:t>Select the appropriate table.</a:t>
            </a:r>
          </a:p>
          <a:p>
            <a:r>
              <a:rPr lang="en-GB" smtClean="0"/>
              <a:t>Select the appropriate fields.</a:t>
            </a:r>
          </a:p>
        </p:txBody>
      </p:sp>
    </p:spTree>
    <p:extLst>
      <p:ext uri="{BB962C8B-B14F-4D97-AF65-F5344CB8AC3E}">
        <p14:creationId xmlns:p14="http://schemas.microsoft.com/office/powerpoint/2010/main" val="326831288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mtClean="0"/>
              <a:t>Creating a Combo Box</a:t>
            </a:r>
          </a:p>
        </p:txBody>
      </p:sp>
      <p:sp>
        <p:nvSpPr>
          <p:cNvPr id="27650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smtClean="0"/>
              <a:t>Select how you want the combo box sorted or you can leave it blank.</a:t>
            </a:r>
          </a:p>
          <a:p>
            <a:r>
              <a:rPr lang="en-GB" smtClean="0"/>
              <a:t>Click Next.</a:t>
            </a:r>
          </a:p>
          <a:p>
            <a:r>
              <a:rPr lang="en-GB" smtClean="0"/>
              <a:t>Adjust the column width if necessary.</a:t>
            </a:r>
          </a:p>
          <a:p>
            <a:r>
              <a:rPr lang="en-GB" smtClean="0"/>
              <a:t>Click Next</a:t>
            </a:r>
          </a:p>
          <a:p>
            <a:r>
              <a:rPr lang="en-GB" smtClean="0"/>
              <a:t>Select ‘ store that value in this field’.</a:t>
            </a:r>
          </a:p>
          <a:p>
            <a:r>
              <a:rPr lang="en-GB" smtClean="0"/>
              <a:t>Select the field from the drop down box.</a:t>
            </a:r>
          </a:p>
        </p:txBody>
      </p:sp>
    </p:spTree>
    <p:extLst>
      <p:ext uri="{BB962C8B-B14F-4D97-AF65-F5344CB8AC3E}">
        <p14:creationId xmlns:p14="http://schemas.microsoft.com/office/powerpoint/2010/main" val="213241248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mtClean="0"/>
              <a:t>Creating a Combo Box</a:t>
            </a:r>
          </a:p>
        </p:txBody>
      </p:sp>
      <p:sp>
        <p:nvSpPr>
          <p:cNvPr id="28674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smtClean="0"/>
              <a:t>Rename the label for your combo box.</a:t>
            </a:r>
          </a:p>
          <a:p>
            <a:pPr>
              <a:lnSpc>
                <a:spcPct val="90000"/>
              </a:lnSpc>
            </a:pPr>
            <a:r>
              <a:rPr lang="en-GB" smtClean="0"/>
              <a:t>Click on Finish. </a:t>
            </a:r>
          </a:p>
          <a:p>
            <a:pPr>
              <a:lnSpc>
                <a:spcPct val="90000"/>
              </a:lnSpc>
            </a:pPr>
            <a:r>
              <a:rPr lang="en-GB" smtClean="0"/>
              <a:t>There are now two fields exactly the same on the form.</a:t>
            </a:r>
          </a:p>
          <a:p>
            <a:pPr>
              <a:lnSpc>
                <a:spcPct val="90000"/>
              </a:lnSpc>
            </a:pPr>
            <a:r>
              <a:rPr lang="en-GB" smtClean="0"/>
              <a:t>Click in the original field, not in the newly created list box or any of the labels.</a:t>
            </a:r>
          </a:p>
          <a:p>
            <a:pPr>
              <a:lnSpc>
                <a:spcPct val="90000"/>
              </a:lnSpc>
            </a:pPr>
            <a:r>
              <a:rPr lang="en-GB" smtClean="0"/>
              <a:t>Press the delete key.</a:t>
            </a:r>
          </a:p>
          <a:p>
            <a:pPr>
              <a:lnSpc>
                <a:spcPct val="90000"/>
              </a:lnSpc>
            </a:pPr>
            <a:r>
              <a:rPr lang="en-GB" smtClean="0"/>
              <a:t>Tidy up by moving the fields around.</a:t>
            </a:r>
          </a:p>
          <a:p>
            <a:pPr>
              <a:lnSpc>
                <a:spcPct val="90000"/>
              </a:lnSpc>
            </a:pPr>
            <a:endParaRPr lang="en-GB" smtClean="0"/>
          </a:p>
        </p:txBody>
      </p:sp>
    </p:spTree>
    <p:extLst>
      <p:ext uri="{BB962C8B-B14F-4D97-AF65-F5344CB8AC3E}">
        <p14:creationId xmlns:p14="http://schemas.microsoft.com/office/powerpoint/2010/main" val="3977201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mtClean="0"/>
              <a:t>Creating an Option Group</a:t>
            </a:r>
          </a:p>
        </p:txBody>
      </p:sp>
      <p:sp>
        <p:nvSpPr>
          <p:cNvPr id="29698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smtClean="0"/>
              <a:t>Select the option group button from the tool box.</a:t>
            </a:r>
          </a:p>
          <a:p>
            <a:r>
              <a:rPr lang="en-GB" smtClean="0"/>
              <a:t>Draw out a rectangle.</a:t>
            </a:r>
          </a:p>
          <a:p>
            <a:r>
              <a:rPr lang="en-GB" smtClean="0"/>
              <a:t>Name the labels.</a:t>
            </a:r>
          </a:p>
          <a:p>
            <a:r>
              <a:rPr lang="en-GB" smtClean="0"/>
              <a:t>Select whether you want a default choice.</a:t>
            </a:r>
          </a:p>
          <a:p>
            <a:r>
              <a:rPr lang="en-GB" smtClean="0"/>
              <a:t>Assign appropriate values.</a:t>
            </a:r>
          </a:p>
          <a:p>
            <a:r>
              <a:rPr lang="en-GB" smtClean="0"/>
              <a:t>Select ‘store the value in this field’.</a:t>
            </a:r>
          </a:p>
        </p:txBody>
      </p:sp>
    </p:spTree>
    <p:extLst>
      <p:ext uri="{BB962C8B-B14F-4D97-AF65-F5344CB8AC3E}">
        <p14:creationId xmlns:p14="http://schemas.microsoft.com/office/powerpoint/2010/main" val="13837717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mtClean="0"/>
              <a:t>Creating an Option Group</a:t>
            </a:r>
          </a:p>
        </p:txBody>
      </p:sp>
      <p:sp>
        <p:nvSpPr>
          <p:cNvPr id="30722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smtClean="0"/>
              <a:t>Select the appropriate field.</a:t>
            </a:r>
          </a:p>
          <a:p>
            <a:r>
              <a:rPr lang="en-GB" smtClean="0"/>
              <a:t>Click Next.</a:t>
            </a:r>
          </a:p>
          <a:p>
            <a:r>
              <a:rPr lang="en-GB" smtClean="0"/>
              <a:t>Leave the defaults.</a:t>
            </a:r>
          </a:p>
          <a:p>
            <a:r>
              <a:rPr lang="en-GB" smtClean="0"/>
              <a:t>Click Next.</a:t>
            </a:r>
          </a:p>
          <a:p>
            <a:r>
              <a:rPr lang="en-GB" smtClean="0"/>
              <a:t>Type the caption ‘Course Duration’.</a:t>
            </a:r>
          </a:p>
          <a:p>
            <a:r>
              <a:rPr lang="en-GB" smtClean="0"/>
              <a:t>Click Finish.</a:t>
            </a:r>
          </a:p>
        </p:txBody>
      </p:sp>
    </p:spTree>
    <p:extLst>
      <p:ext uri="{BB962C8B-B14F-4D97-AF65-F5344CB8AC3E}">
        <p14:creationId xmlns:p14="http://schemas.microsoft.com/office/powerpoint/2010/main" val="22874743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mtClean="0"/>
              <a:t>Creating an Option Group</a:t>
            </a:r>
          </a:p>
        </p:txBody>
      </p:sp>
      <p:sp>
        <p:nvSpPr>
          <p:cNvPr id="31746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sz="2000" dirty="0" smtClean="0"/>
              <a:t>Click in the original field, not in the newly created option box.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 smtClean="0"/>
              <a:t>Press the delete key.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 smtClean="0"/>
              <a:t>Tidy up by moving the option buttons around and by adjusting the size of the box around them.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000" dirty="0" smtClean="0"/>
          </a:p>
        </p:txBody>
      </p:sp>
    </p:spTree>
    <p:extLst>
      <p:ext uri="{BB962C8B-B14F-4D97-AF65-F5344CB8AC3E}">
        <p14:creationId xmlns:p14="http://schemas.microsoft.com/office/powerpoint/2010/main" val="312450357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AutoShap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mtClean="0"/>
              <a:t>Input Masks and Validation Rules</a:t>
            </a:r>
          </a:p>
        </p:txBody>
      </p:sp>
      <p:sp>
        <p:nvSpPr>
          <p:cNvPr id="32770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000" dirty="0" smtClean="0"/>
              <a:t>You can enter these on a form in the properties box exactly as you would when creating tables. 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000" dirty="0" smtClean="0"/>
              <a:t>However, if you have already entered these when designing your table, you cannot change them without deleting the relationships and re-entering.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000" dirty="0" smtClean="0"/>
              <a:t>Select the properties box of a field (not a label) and enter as appropriate.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GB" sz="2000" dirty="0" smtClean="0"/>
          </a:p>
        </p:txBody>
      </p:sp>
    </p:spTree>
    <p:extLst>
      <p:ext uri="{BB962C8B-B14F-4D97-AF65-F5344CB8AC3E}">
        <p14:creationId xmlns:p14="http://schemas.microsoft.com/office/powerpoint/2010/main" val="26641389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Creating a Main Menu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sz="1800" dirty="0" smtClean="0"/>
              <a:t>We can create a Main Menu for our database via two methods. We can generate the Main Menu by building a blank form and populating this with command buttons  that will allow the user to select and move to relevant data entry forms and reports.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dirty="0" smtClean="0"/>
              <a:t>Or we could use a database tool ( found on the Database tools tab) known as the switch board manager, which allows you to create a hierarchical menu structure.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46511237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Blank form method</a:t>
            </a:r>
            <a:endParaRPr lang="en-GB" dirty="0"/>
          </a:p>
        </p:txBody>
      </p:sp>
      <p:pic>
        <p:nvPicPr>
          <p:cNvPr id="573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l="49125" t="-131"/>
          <a:stretch>
            <a:fillRect/>
          </a:stretch>
        </p:blipFill>
        <p:spPr bwMode="auto">
          <a:xfrm>
            <a:off x="971600" y="1124744"/>
            <a:ext cx="6624736" cy="41820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80637760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 create buttons...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sz="2000" dirty="0" smtClean="0"/>
              <a:t>Once you have generated a blank form you can add buttons or tab control pages to design a user friendly menu system to navigate around you database system.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 smtClean="0"/>
              <a:t>Command buttons will invoke the command button wizard and you can create them to navigate to data entry forms reports etc.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 smtClean="0"/>
              <a:t>Remember that once you have navigated to a form you need a button on each form to return to the main menu. 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4246455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SwitchBoard</a:t>
            </a:r>
            <a:r>
              <a:rPr lang="en-GB" dirty="0" smtClean="0"/>
              <a:t> Method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481138"/>
            <a:ext cx="8229600" cy="1947862"/>
          </a:xfrm>
        </p:spPr>
        <p:txBody>
          <a:bodyPr/>
          <a:lstStyle/>
          <a:p>
            <a:r>
              <a:rPr lang="en-GB" dirty="0" smtClean="0"/>
              <a:t>To create a switchboard click on database tools tab and choose switchboard manager. If you do not have a switchboard you will be prompted to create one.</a:t>
            </a:r>
          </a:p>
          <a:p>
            <a:endParaRPr lang="en-GB" dirty="0"/>
          </a:p>
        </p:txBody>
      </p:sp>
      <p:pic>
        <p:nvPicPr>
          <p:cNvPr id="58371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2349295"/>
            <a:ext cx="4314825" cy="2628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33894127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Creating Switchboard form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481138"/>
            <a:ext cx="8229600" cy="2307902"/>
          </a:xfrm>
        </p:spPr>
        <p:txBody>
          <a:bodyPr/>
          <a:lstStyle/>
          <a:p>
            <a:pPr>
              <a:buNone/>
            </a:pPr>
            <a:r>
              <a:rPr lang="en-GB" dirty="0" smtClean="0"/>
              <a:t>We can rename items on the switchboard e.g. The main or default page can be called Main Menu. You can add further sub pages to open forms, reports etc in a similar way to creating you main menu through blank forms</a:t>
            </a:r>
            <a:endParaRPr lang="en-GB" dirty="0"/>
          </a:p>
        </p:txBody>
      </p:sp>
      <p:pic>
        <p:nvPicPr>
          <p:cNvPr id="59394" name="Picture 2"/>
          <p:cNvPicPr>
            <a:picLocks noChangeAspect="1" noChangeArrowheads="1"/>
          </p:cNvPicPr>
          <p:nvPr/>
        </p:nvPicPr>
        <p:blipFill>
          <a:blip r:embed="rId2" cstate="print"/>
          <a:srcRect l="56380" t="14700"/>
          <a:stretch>
            <a:fillRect/>
          </a:stretch>
        </p:blipFill>
        <p:spPr bwMode="auto">
          <a:xfrm>
            <a:off x="1475656" y="2564176"/>
            <a:ext cx="5184576" cy="25682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57482788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formation engineering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Angles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ngles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</TotalTime>
  <Words>1240</Words>
  <Application>Microsoft Office PowerPoint</Application>
  <PresentationFormat>On-screen Show (4:3)</PresentationFormat>
  <Paragraphs>148</Paragraphs>
  <Slides>30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8" baseType="lpstr">
      <vt:lpstr>Arial</vt:lpstr>
      <vt:lpstr>Calibri</vt:lpstr>
      <vt:lpstr>Courier New</vt:lpstr>
      <vt:lpstr>Franklin Gothic Book</vt:lpstr>
      <vt:lpstr>Franklin Gothic Medium</vt:lpstr>
      <vt:lpstr>Tunga</vt:lpstr>
      <vt:lpstr>Wingdings</vt:lpstr>
      <vt:lpstr>Information engineering</vt:lpstr>
      <vt:lpstr>Information engineering</vt:lpstr>
      <vt:lpstr>Using the Create tab and the form wizard</vt:lpstr>
      <vt:lpstr>Form Wizard</vt:lpstr>
      <vt:lpstr>Labels</vt:lpstr>
      <vt:lpstr>Objects on the form</vt:lpstr>
      <vt:lpstr>Selecting and Rearranging Objects</vt:lpstr>
      <vt:lpstr>Aligning Objects</vt:lpstr>
      <vt:lpstr>Resizing</vt:lpstr>
      <vt:lpstr>The Format tab can be seen when we are in the Form layout view</vt:lpstr>
      <vt:lpstr>Creating a List Box / Combo Box</vt:lpstr>
      <vt:lpstr>Creating a List Box</vt:lpstr>
      <vt:lpstr>Creating a List Box</vt:lpstr>
      <vt:lpstr>Adding  A Combo button</vt:lpstr>
      <vt:lpstr>Creating A Command Button</vt:lpstr>
      <vt:lpstr>Creating A Command Button</vt:lpstr>
      <vt:lpstr>Deleting Record Navigation &amp; Scroll Bars</vt:lpstr>
      <vt:lpstr>Creating a Tab Stop</vt:lpstr>
      <vt:lpstr>Tab Order</vt:lpstr>
      <vt:lpstr>Creating a Combo Box</vt:lpstr>
      <vt:lpstr>Creating a Combo Box</vt:lpstr>
      <vt:lpstr>Creating a Combo Box</vt:lpstr>
      <vt:lpstr>Creating an Option Group</vt:lpstr>
      <vt:lpstr>Creating an Option Group</vt:lpstr>
      <vt:lpstr>Creating an Option Group</vt:lpstr>
      <vt:lpstr>Input Masks and Validation Rules</vt:lpstr>
      <vt:lpstr>Creating a Main Menu</vt:lpstr>
      <vt:lpstr>Blank form method</vt:lpstr>
      <vt:lpstr>To create buttons...</vt:lpstr>
      <vt:lpstr>SwitchBoard Method</vt:lpstr>
      <vt:lpstr>Creating Switchboard form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Information engineering</dc:title>
  <dc:creator>Holland, Beverley</dc:creator>
  <cp:lastModifiedBy>Beverley Holland</cp:lastModifiedBy>
  <cp:revision>3</cp:revision>
  <dcterms:created xsi:type="dcterms:W3CDTF">2014-11-03T15:56:21Z</dcterms:created>
  <dcterms:modified xsi:type="dcterms:W3CDTF">2015-11-09T10:49:56Z</dcterms:modified>
</cp:coreProperties>
</file>