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9"/>
  </p:notesMasterIdLst>
  <p:sldIdLst>
    <p:sldId id="256" r:id="rId2"/>
    <p:sldId id="257" r:id="rId3"/>
    <p:sldId id="258" r:id="rId4"/>
    <p:sldId id="265" r:id="rId5"/>
    <p:sldId id="263" r:id="rId6"/>
    <p:sldId id="264"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49" autoAdjust="0"/>
    <p:restoredTop sz="63947" autoAdjust="0"/>
  </p:normalViewPr>
  <p:slideViewPr>
    <p:cSldViewPr snapToGrid="0">
      <p:cViewPr varScale="1">
        <p:scale>
          <a:sx n="57" d="100"/>
          <a:sy n="57" d="100"/>
        </p:scale>
        <p:origin x="162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740A07-187E-41F0-8916-74F62FB63876}" type="datetimeFigureOut">
              <a:rPr lang="en-GB" smtClean="0"/>
              <a:t>05/06/2018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D7E2B0-9735-446B-8077-7600DFF64387}" type="slidenum">
              <a:rPr lang="en-GB" smtClean="0"/>
              <a:t>‹#›</a:t>
            </a:fld>
            <a:endParaRPr lang="en-GB"/>
          </a:p>
        </p:txBody>
      </p:sp>
    </p:spTree>
    <p:extLst>
      <p:ext uri="{BB962C8B-B14F-4D97-AF65-F5344CB8AC3E}">
        <p14:creationId xmlns:p14="http://schemas.microsoft.com/office/powerpoint/2010/main" val="3037584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will look at the areas of inclusive practice and discus how the Well Being of Future Generations Act may promote a more sustainable and equal community </a:t>
            </a:r>
          </a:p>
        </p:txBody>
      </p:sp>
      <p:sp>
        <p:nvSpPr>
          <p:cNvPr id="4" name="Slide Number Placeholder 3"/>
          <p:cNvSpPr>
            <a:spLocks noGrp="1"/>
          </p:cNvSpPr>
          <p:nvPr>
            <p:ph type="sldNum" sz="quarter" idx="10"/>
          </p:nvPr>
        </p:nvSpPr>
        <p:spPr/>
        <p:txBody>
          <a:bodyPr/>
          <a:lstStyle/>
          <a:p>
            <a:fld id="{4AD7E2B0-9735-446B-8077-7600DFF64387}" type="slidenum">
              <a:rPr lang="en-GB" smtClean="0"/>
              <a:t>1</a:t>
            </a:fld>
            <a:endParaRPr lang="en-GB"/>
          </a:p>
        </p:txBody>
      </p:sp>
    </p:spTree>
    <p:extLst>
      <p:ext uri="{BB962C8B-B14F-4D97-AF65-F5344CB8AC3E}">
        <p14:creationId xmlns:p14="http://schemas.microsoft.com/office/powerpoint/2010/main" val="35081092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Inclusive practice refers to helping all individuals to be included within society regardless of their likes, dislikes, disabilities, race, age, sexuality and other things. Examples of this could include adding additional disabled accesses and supporting children with special educational needs. </a:t>
            </a:r>
          </a:p>
          <a:p>
            <a:pPr algn="just"/>
            <a:endParaRPr lang="en-GB" dirty="0"/>
          </a:p>
          <a:p>
            <a:pPr algn="just"/>
            <a:r>
              <a:rPr lang="en-GB" dirty="0"/>
              <a:t>I think inclusive practice really understands that there is such a diverse range of people within the world and we all deserve to be accepted and appreciated for those characteristics that help to establish who we are as individuals. </a:t>
            </a:r>
          </a:p>
        </p:txBody>
      </p:sp>
      <p:sp>
        <p:nvSpPr>
          <p:cNvPr id="4" name="Slide Number Placeholder 3"/>
          <p:cNvSpPr>
            <a:spLocks noGrp="1"/>
          </p:cNvSpPr>
          <p:nvPr>
            <p:ph type="sldNum" sz="quarter" idx="10"/>
          </p:nvPr>
        </p:nvSpPr>
        <p:spPr/>
        <p:txBody>
          <a:bodyPr/>
          <a:lstStyle/>
          <a:p>
            <a:fld id="{4AD7E2B0-9735-446B-8077-7600DFF64387}" type="slidenum">
              <a:rPr lang="en-GB" smtClean="0"/>
              <a:t>2</a:t>
            </a:fld>
            <a:endParaRPr lang="en-GB"/>
          </a:p>
        </p:txBody>
      </p:sp>
    </p:spTree>
    <p:extLst>
      <p:ext uri="{BB962C8B-B14F-4D97-AF65-F5344CB8AC3E}">
        <p14:creationId xmlns:p14="http://schemas.microsoft.com/office/powerpoint/2010/main" val="14451551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Well Being of Future Generations Act (2015) really looks at how it can help Welsh people and a holistic approach to aid the improvement of social, economic, environmental and cultural well-being of those individuals. It specifically looks a the possibilities of integrating individuals within the community and discusses the long term options of working with people and organisations within the community to prevent any underlying issues and combat issues by allowing all people to have an contribution towards any changes or problems within the community. </a:t>
            </a:r>
          </a:p>
          <a:p>
            <a:pPr algn="just"/>
            <a:endParaRPr lang="en-GB" dirty="0"/>
          </a:p>
          <a:p>
            <a:pPr algn="just"/>
            <a:r>
              <a:rPr lang="en-GB" dirty="0"/>
              <a:t>Essentially, it looks at the best options that help the people within the community and how it can change their lives for the better. </a:t>
            </a:r>
          </a:p>
        </p:txBody>
      </p:sp>
      <p:sp>
        <p:nvSpPr>
          <p:cNvPr id="4" name="Slide Number Placeholder 3"/>
          <p:cNvSpPr>
            <a:spLocks noGrp="1"/>
          </p:cNvSpPr>
          <p:nvPr>
            <p:ph type="sldNum" sz="quarter" idx="10"/>
          </p:nvPr>
        </p:nvSpPr>
        <p:spPr/>
        <p:txBody>
          <a:bodyPr/>
          <a:lstStyle/>
          <a:p>
            <a:fld id="{4AD7E2B0-9735-446B-8077-7600DFF64387}" type="slidenum">
              <a:rPr lang="en-GB" smtClean="0"/>
              <a:t>3</a:t>
            </a:fld>
            <a:endParaRPr lang="en-GB"/>
          </a:p>
        </p:txBody>
      </p:sp>
    </p:spTree>
    <p:extLst>
      <p:ext uri="{BB962C8B-B14F-4D97-AF65-F5344CB8AC3E}">
        <p14:creationId xmlns:p14="http://schemas.microsoft.com/office/powerpoint/2010/main" val="1657651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7 wellbeing goals consider the overall issues that affect all individuals within wales and ultimately, effect their lifestyle and wellbeing. </a:t>
            </a:r>
          </a:p>
          <a:p>
            <a:pPr algn="just"/>
            <a:endParaRPr lang="en-GB" dirty="0"/>
          </a:p>
          <a:p>
            <a:pPr algn="just"/>
            <a:r>
              <a:rPr lang="en-GB" dirty="0"/>
              <a:t>A prosperous Wales – is to ensure that everyone has a job and there is no poverty. </a:t>
            </a:r>
          </a:p>
          <a:p>
            <a:pPr algn="just"/>
            <a:r>
              <a:rPr lang="en-GB" dirty="0"/>
              <a:t>A Resilient Wales – Where Wales and people are prepared for natural disasters and issues like floods.</a:t>
            </a:r>
          </a:p>
          <a:p>
            <a:pPr algn="just"/>
            <a:r>
              <a:rPr lang="en-GB" dirty="0"/>
              <a:t>A healthier Wales – Where everyone is able to have a doctors appointment when it’s required. </a:t>
            </a:r>
          </a:p>
          <a:p>
            <a:pPr algn="just"/>
            <a:r>
              <a:rPr lang="en-GB" dirty="0"/>
              <a:t>A more equal Wales – Everyone has an equal chance regardless of their background. </a:t>
            </a:r>
          </a:p>
          <a:p>
            <a:pPr algn="just"/>
            <a:r>
              <a:rPr lang="en-GB" dirty="0"/>
              <a:t>A Wales of cohesive communities – Where all people can live happily together. </a:t>
            </a:r>
          </a:p>
          <a:p>
            <a:pPr algn="just"/>
            <a:r>
              <a:rPr lang="en-GB" dirty="0"/>
              <a:t>A Wales of vibrant culture and thriving Welsh language – ensuring that there are lots of opportunities to do a variety of different things and have the chance to speak Welsh. </a:t>
            </a:r>
          </a:p>
          <a:p>
            <a:pPr algn="just"/>
            <a:r>
              <a:rPr lang="en-GB" dirty="0"/>
              <a:t>A globally responsible Wales – Looking after the environment and think about other people around the World. </a:t>
            </a:r>
          </a:p>
          <a:p>
            <a:pPr algn="just"/>
            <a:endParaRPr lang="en-GB" dirty="0"/>
          </a:p>
          <a:p>
            <a:pPr algn="just"/>
            <a:r>
              <a:rPr lang="en-GB" dirty="0"/>
              <a:t>To show that organisations and individuals are working towards all 7 wellbeing goals but also to consider that they’ll be long term, aim to stop the problems that are happening in the first place. It’s important to consider how people work together and how they are involved within the decision making process. </a:t>
            </a:r>
          </a:p>
          <a:p>
            <a:pPr algn="just"/>
            <a:endParaRPr lang="en-GB" dirty="0"/>
          </a:p>
          <a:p>
            <a:pPr algn="just"/>
            <a:r>
              <a:rPr lang="en-GB" dirty="0"/>
              <a:t>As previously stated, there are suitable options available to ensure that all individuals are equal and that society runs in a sustainable manor in order to provide the best services and value for life.  </a:t>
            </a:r>
          </a:p>
          <a:p>
            <a:pPr algn="just"/>
            <a:endParaRPr lang="en-GB" dirty="0"/>
          </a:p>
          <a:p>
            <a:pPr algn="just"/>
            <a:r>
              <a:rPr lang="en-GB" dirty="0"/>
              <a:t>What interests me the most out of the 7 wellbeing goal are a more equal Wales and A globally responsible Wales. I think it’s incredibly important to recognise the diverse range of people within society and the world. There are options available to promote equality and inclusive communities within Wales and the world. An example of this is, is ensuring that here are enough disabled accesses and events that happen to ensure that the community is able to combat the issues that disabled people face in regard to accessibility. Whilst ensuring that able-bodied people understand the problems that disabled people face and have the knowledge and understanding on how to help disabled people be more accessible to life. </a:t>
            </a:r>
          </a:p>
          <a:p>
            <a:pPr algn="just"/>
            <a:endParaRPr lang="en-GB" dirty="0"/>
          </a:p>
          <a:p>
            <a:pPr algn="just"/>
            <a:r>
              <a:rPr lang="en-GB" dirty="0"/>
              <a:t>Secondly, a globally responsible Wales recognises how to create a more sustainable environment and how it can be encouraged across the world. This has been massively encourages globally already by taking action to discontinue plastic straw and buds. However, more could be done to change this, such as lift sharing to work and school, reusing coffee cups from </a:t>
            </a:r>
            <a:r>
              <a:rPr lang="en-GB" dirty="0" err="1"/>
              <a:t>starbucks</a:t>
            </a:r>
            <a:r>
              <a:rPr lang="en-GB" dirty="0"/>
              <a:t>/costa coffee and use wooden toothbrushes. There are these options available to create a more sustainable and environmentally friendly world for all. </a:t>
            </a:r>
          </a:p>
        </p:txBody>
      </p:sp>
      <p:sp>
        <p:nvSpPr>
          <p:cNvPr id="4" name="Slide Number Placeholder 3"/>
          <p:cNvSpPr>
            <a:spLocks noGrp="1"/>
          </p:cNvSpPr>
          <p:nvPr>
            <p:ph type="sldNum" sz="quarter" idx="10"/>
          </p:nvPr>
        </p:nvSpPr>
        <p:spPr/>
        <p:txBody>
          <a:bodyPr/>
          <a:lstStyle/>
          <a:p>
            <a:fld id="{4AD7E2B0-9735-446B-8077-7600DFF64387}" type="slidenum">
              <a:rPr lang="en-GB" smtClean="0"/>
              <a:t>4</a:t>
            </a:fld>
            <a:endParaRPr lang="en-GB"/>
          </a:p>
        </p:txBody>
      </p:sp>
    </p:spTree>
    <p:extLst>
      <p:ext uri="{BB962C8B-B14F-4D97-AF65-F5344CB8AC3E}">
        <p14:creationId xmlns:p14="http://schemas.microsoft.com/office/powerpoint/2010/main" val="5595360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As I’ve said previously, the act considers the benefits of sustainability and equality within society and individual communities. By focusing on what options are available to the communities and provide a happier environment. </a:t>
            </a:r>
          </a:p>
          <a:p>
            <a:pPr algn="just"/>
            <a:endParaRPr lang="en-GB" dirty="0"/>
          </a:p>
          <a:p>
            <a:pPr algn="just"/>
            <a:r>
              <a:rPr lang="en-GB" dirty="0"/>
              <a:t>Actions that could possibly encourage a more sustainable and equal environment have already been addressed previously but to reiterate, to create a more sustainable community could be to provide allotments for those wanting to grow their own fruit and veg. Again, encourage a plastic-free community and promote lift-shares. These can help to save money, reduce pollution, encourage a more organic and healthier lifestyle for people. </a:t>
            </a:r>
          </a:p>
          <a:p>
            <a:pPr algn="just"/>
            <a:endParaRPr lang="en-GB" dirty="0"/>
          </a:p>
          <a:p>
            <a:pPr algn="just"/>
            <a:r>
              <a:rPr lang="en-GB" dirty="0"/>
              <a:t>Again, in regards to equality, encouraging more facilities for people within the LGBTQ community and events to promote the diversity of people within society and the community and how their differences in sexuality should be applauded and praised for their bravery to be different and accept their differences. Another could be providing more disabled friendly events for those with physical and mental illnesses and recently, I discovered that this happens within our own community, on campus. The union holds a ‘disco’ every Tuesday for those with mental health and learning difficulties. It provides comfort for those with mental and physical health problems and a sense of homeliness and familiarity for those with those health issues. </a:t>
            </a:r>
          </a:p>
          <a:p>
            <a:pPr algn="just"/>
            <a:endParaRPr lang="en-GB" dirty="0"/>
          </a:p>
          <a:p>
            <a:pPr algn="just"/>
            <a:endParaRPr lang="en-GB" dirty="0"/>
          </a:p>
          <a:p>
            <a:pPr algn="just"/>
            <a:r>
              <a:rPr lang="en-GB" dirty="0"/>
              <a:t>No plastic waste, free vet care for animals. </a:t>
            </a:r>
          </a:p>
        </p:txBody>
      </p:sp>
      <p:sp>
        <p:nvSpPr>
          <p:cNvPr id="4" name="Slide Number Placeholder 3"/>
          <p:cNvSpPr>
            <a:spLocks noGrp="1"/>
          </p:cNvSpPr>
          <p:nvPr>
            <p:ph type="sldNum" sz="quarter" idx="10"/>
          </p:nvPr>
        </p:nvSpPr>
        <p:spPr/>
        <p:txBody>
          <a:bodyPr/>
          <a:lstStyle/>
          <a:p>
            <a:fld id="{4AD7E2B0-9735-446B-8077-7600DFF64387}" type="slidenum">
              <a:rPr lang="en-GB" smtClean="0"/>
              <a:t>5</a:t>
            </a:fld>
            <a:endParaRPr lang="en-GB"/>
          </a:p>
        </p:txBody>
      </p:sp>
    </p:spTree>
    <p:extLst>
      <p:ext uri="{BB962C8B-B14F-4D97-AF65-F5344CB8AC3E}">
        <p14:creationId xmlns:p14="http://schemas.microsoft.com/office/powerpoint/2010/main" val="16880825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Sustainability means that using things we need in our lives but ensuring that there are enough provisions left for future generations. Equality means that all individuals deserve to be accepted and included regardless of any additional circumstances.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The act believes that by 2050, Wales can have the opportunity to see the changes that is the act dreams of.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It suggests that organisations, businesses, and the government should be working together to fund, organise and manage services appropriately across Wales. They should be combating issues, fighting for rights and promoting equality and sustainability through working as a team. In addition to this, the act suggests that they want to create new jobs to help people be lifted from poverty and it also states that we should be using natural resources and sharing them with other parts of the world. These actions do fold in with the wellbeing goals especially, a globally responsible Wales and  prosperous Wales.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The act essentially provides comfort in knowing that change is happening and going to happen within the next years</a:t>
            </a:r>
          </a:p>
        </p:txBody>
      </p:sp>
      <p:sp>
        <p:nvSpPr>
          <p:cNvPr id="4" name="Slide Number Placeholder 3"/>
          <p:cNvSpPr>
            <a:spLocks noGrp="1"/>
          </p:cNvSpPr>
          <p:nvPr>
            <p:ph type="sldNum" sz="quarter" idx="10"/>
          </p:nvPr>
        </p:nvSpPr>
        <p:spPr/>
        <p:txBody>
          <a:bodyPr/>
          <a:lstStyle/>
          <a:p>
            <a:fld id="{4AD7E2B0-9735-446B-8077-7600DFF64387}" type="slidenum">
              <a:rPr lang="en-GB" smtClean="0"/>
              <a:t>6</a:t>
            </a:fld>
            <a:endParaRPr lang="en-GB"/>
          </a:p>
        </p:txBody>
      </p:sp>
    </p:spTree>
    <p:extLst>
      <p:ext uri="{BB962C8B-B14F-4D97-AF65-F5344CB8AC3E}">
        <p14:creationId xmlns:p14="http://schemas.microsoft.com/office/powerpoint/2010/main" val="3672671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AD7E2B0-9735-446B-8077-7600DFF64387}" type="slidenum">
              <a:rPr lang="en-GB" smtClean="0"/>
              <a:t>7</a:t>
            </a:fld>
            <a:endParaRPr lang="en-GB"/>
          </a:p>
        </p:txBody>
      </p:sp>
    </p:spTree>
    <p:extLst>
      <p:ext uri="{BB962C8B-B14F-4D97-AF65-F5344CB8AC3E}">
        <p14:creationId xmlns:p14="http://schemas.microsoft.com/office/powerpoint/2010/main" val="1485063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2ED61CF-77D8-435E-8F8A-2275257A14E1}" type="datetimeFigureOut">
              <a:rPr lang="en-GB" smtClean="0"/>
              <a:t>05/06/2018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D1A226-04B0-437E-ABBB-975AD3834C7F}" type="slidenum">
              <a:rPr lang="en-GB" smtClean="0"/>
              <a:t>‹#›</a:t>
            </a:fld>
            <a:endParaRPr lang="en-GB"/>
          </a:p>
        </p:txBody>
      </p:sp>
    </p:spTree>
    <p:extLst>
      <p:ext uri="{BB962C8B-B14F-4D97-AF65-F5344CB8AC3E}">
        <p14:creationId xmlns:p14="http://schemas.microsoft.com/office/powerpoint/2010/main" val="586647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ED61CF-77D8-435E-8F8A-2275257A14E1}" type="datetimeFigureOut">
              <a:rPr lang="en-GB" smtClean="0"/>
              <a:t>05/06/2018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D1A226-04B0-437E-ABBB-975AD3834C7F}" type="slidenum">
              <a:rPr lang="en-GB" smtClean="0"/>
              <a:t>‹#›</a:t>
            </a:fld>
            <a:endParaRPr lang="en-GB"/>
          </a:p>
        </p:txBody>
      </p:sp>
    </p:spTree>
    <p:extLst>
      <p:ext uri="{BB962C8B-B14F-4D97-AF65-F5344CB8AC3E}">
        <p14:creationId xmlns:p14="http://schemas.microsoft.com/office/powerpoint/2010/main" val="4189501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ED61CF-77D8-435E-8F8A-2275257A14E1}" type="datetimeFigureOut">
              <a:rPr lang="en-GB" smtClean="0"/>
              <a:t>05/06/2018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D1A226-04B0-437E-ABBB-975AD3834C7F}" type="slidenum">
              <a:rPr lang="en-GB" smtClean="0"/>
              <a:t>‹#›</a:t>
            </a:fld>
            <a:endParaRPr lang="en-GB"/>
          </a:p>
        </p:txBody>
      </p:sp>
    </p:spTree>
    <p:extLst>
      <p:ext uri="{BB962C8B-B14F-4D97-AF65-F5344CB8AC3E}">
        <p14:creationId xmlns:p14="http://schemas.microsoft.com/office/powerpoint/2010/main" val="2653836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2ED61CF-77D8-435E-8F8A-2275257A14E1}" type="datetimeFigureOut">
              <a:rPr lang="en-GB" smtClean="0"/>
              <a:t>05/06/2018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D1A226-04B0-437E-ABBB-975AD3834C7F}" type="slidenum">
              <a:rPr lang="en-GB" smtClean="0"/>
              <a:t>‹#›</a:t>
            </a:fld>
            <a:endParaRPr lang="en-GB"/>
          </a:p>
        </p:txBody>
      </p:sp>
    </p:spTree>
    <p:extLst>
      <p:ext uri="{BB962C8B-B14F-4D97-AF65-F5344CB8AC3E}">
        <p14:creationId xmlns:p14="http://schemas.microsoft.com/office/powerpoint/2010/main" val="35918048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2ED61CF-77D8-435E-8F8A-2275257A14E1}" type="datetimeFigureOut">
              <a:rPr lang="en-GB" smtClean="0"/>
              <a:t>05/06/2018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DD1A226-04B0-437E-ABBB-975AD3834C7F}" type="slidenum">
              <a:rPr lang="en-GB" smtClean="0"/>
              <a:t>‹#›</a:t>
            </a:fld>
            <a:endParaRPr lang="en-GB"/>
          </a:p>
        </p:txBody>
      </p:sp>
    </p:spTree>
    <p:extLst>
      <p:ext uri="{BB962C8B-B14F-4D97-AF65-F5344CB8AC3E}">
        <p14:creationId xmlns:p14="http://schemas.microsoft.com/office/powerpoint/2010/main" val="368481318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2ED61CF-77D8-435E-8F8A-2275257A14E1}" type="datetimeFigureOut">
              <a:rPr lang="en-GB" smtClean="0"/>
              <a:t>05/06/2018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DD1A226-04B0-437E-ABBB-975AD3834C7F}" type="slidenum">
              <a:rPr lang="en-GB" smtClean="0"/>
              <a:t>‹#›</a:t>
            </a:fld>
            <a:endParaRPr lang="en-GB"/>
          </a:p>
        </p:txBody>
      </p:sp>
    </p:spTree>
    <p:extLst>
      <p:ext uri="{BB962C8B-B14F-4D97-AF65-F5344CB8AC3E}">
        <p14:creationId xmlns:p14="http://schemas.microsoft.com/office/powerpoint/2010/main" val="2803974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ED61CF-77D8-435E-8F8A-2275257A14E1}" type="datetimeFigureOut">
              <a:rPr lang="en-GB" smtClean="0"/>
              <a:t>05/06/2018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DD1A226-04B0-437E-ABBB-975AD3834C7F}" type="slidenum">
              <a:rPr lang="en-GB" smtClean="0"/>
              <a:t>‹#›</a:t>
            </a:fld>
            <a:endParaRPr lang="en-GB"/>
          </a:p>
        </p:txBody>
      </p:sp>
    </p:spTree>
    <p:extLst>
      <p:ext uri="{BB962C8B-B14F-4D97-AF65-F5344CB8AC3E}">
        <p14:creationId xmlns:p14="http://schemas.microsoft.com/office/powerpoint/2010/main" val="1116305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2ED61CF-77D8-435E-8F8A-2275257A14E1}" type="datetimeFigureOut">
              <a:rPr lang="en-GB" smtClean="0"/>
              <a:t>05/06/2018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D1A226-04B0-437E-ABBB-975AD3834C7F}" type="slidenum">
              <a:rPr lang="en-GB" smtClean="0"/>
              <a:t>‹#›</a:t>
            </a:fld>
            <a:endParaRPr lang="en-GB"/>
          </a:p>
        </p:txBody>
      </p:sp>
    </p:spTree>
    <p:extLst>
      <p:ext uri="{BB962C8B-B14F-4D97-AF65-F5344CB8AC3E}">
        <p14:creationId xmlns:p14="http://schemas.microsoft.com/office/powerpoint/2010/main" val="1315680591"/>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2ED61CF-77D8-435E-8F8A-2275257A14E1}" type="datetimeFigureOut">
              <a:rPr lang="en-GB" smtClean="0"/>
              <a:t>05/06/2018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D1A226-04B0-437E-ABBB-975AD3834C7F}" type="slidenum">
              <a:rPr lang="en-GB" smtClean="0"/>
              <a:t>‹#›</a:t>
            </a:fld>
            <a:endParaRPr lang="en-GB"/>
          </a:p>
        </p:txBody>
      </p:sp>
    </p:spTree>
    <p:extLst>
      <p:ext uri="{BB962C8B-B14F-4D97-AF65-F5344CB8AC3E}">
        <p14:creationId xmlns:p14="http://schemas.microsoft.com/office/powerpoint/2010/main" val="1356577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ED61CF-77D8-435E-8F8A-2275257A14E1}" type="datetimeFigureOut">
              <a:rPr lang="en-GB" smtClean="0"/>
              <a:t>05/06/2018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D1A226-04B0-437E-ABBB-975AD3834C7F}" type="slidenum">
              <a:rPr lang="en-GB" smtClean="0"/>
              <a:t>‹#›</a:t>
            </a:fld>
            <a:endParaRPr lang="en-GB"/>
          </a:p>
        </p:txBody>
      </p:sp>
    </p:spTree>
    <p:extLst>
      <p:ext uri="{BB962C8B-B14F-4D97-AF65-F5344CB8AC3E}">
        <p14:creationId xmlns:p14="http://schemas.microsoft.com/office/powerpoint/2010/main" val="19721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ED61CF-77D8-435E-8F8A-2275257A14E1}" type="datetimeFigureOut">
              <a:rPr lang="en-GB" smtClean="0"/>
              <a:t>05/06/2018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D1A226-04B0-437E-ABBB-975AD3834C7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676826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ED61CF-77D8-435E-8F8A-2275257A14E1}" type="datetimeFigureOut">
              <a:rPr lang="en-GB" smtClean="0"/>
              <a:t>05/06/2018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D1A226-04B0-437E-ABBB-975AD3834C7F}" type="slidenum">
              <a:rPr lang="en-GB" smtClean="0"/>
              <a:t>‹#›</a:t>
            </a:fld>
            <a:endParaRPr lang="en-GB"/>
          </a:p>
        </p:txBody>
      </p:sp>
    </p:spTree>
    <p:extLst>
      <p:ext uri="{BB962C8B-B14F-4D97-AF65-F5344CB8AC3E}">
        <p14:creationId xmlns:p14="http://schemas.microsoft.com/office/powerpoint/2010/main" val="3775536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ED61CF-77D8-435E-8F8A-2275257A14E1}" type="datetimeFigureOut">
              <a:rPr lang="en-GB" smtClean="0"/>
              <a:t>05/06/2018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D1A226-04B0-437E-ABBB-975AD3834C7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82589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ED61CF-77D8-435E-8F8A-2275257A14E1}" type="datetimeFigureOut">
              <a:rPr lang="en-GB" smtClean="0"/>
              <a:t>05/06/2018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D1A226-04B0-437E-ABBB-975AD3834C7F}" type="slidenum">
              <a:rPr lang="en-GB" smtClean="0"/>
              <a:t>‹#›</a:t>
            </a:fld>
            <a:endParaRPr lang="en-GB"/>
          </a:p>
        </p:txBody>
      </p:sp>
    </p:spTree>
    <p:extLst>
      <p:ext uri="{BB962C8B-B14F-4D97-AF65-F5344CB8AC3E}">
        <p14:creationId xmlns:p14="http://schemas.microsoft.com/office/powerpoint/2010/main" val="29548535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ED61CF-77D8-435E-8F8A-2275257A14E1}" type="datetimeFigureOut">
              <a:rPr lang="en-GB" smtClean="0"/>
              <a:t>05/06/2018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D1A226-04B0-437E-ABBB-975AD3834C7F}" type="slidenum">
              <a:rPr lang="en-GB" smtClean="0"/>
              <a:t>‹#›</a:t>
            </a:fld>
            <a:endParaRPr lang="en-GB"/>
          </a:p>
        </p:txBody>
      </p:sp>
    </p:spTree>
    <p:extLst>
      <p:ext uri="{BB962C8B-B14F-4D97-AF65-F5344CB8AC3E}">
        <p14:creationId xmlns:p14="http://schemas.microsoft.com/office/powerpoint/2010/main" val="9042054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ED61CF-77D8-435E-8F8A-2275257A14E1}" type="datetimeFigureOut">
              <a:rPr lang="en-GB" smtClean="0"/>
              <a:t>05/06/2018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D1A226-04B0-437E-ABBB-975AD3834C7F}" type="slidenum">
              <a:rPr lang="en-GB" smtClean="0"/>
              <a:t>‹#›</a:t>
            </a:fld>
            <a:endParaRPr lang="en-GB"/>
          </a:p>
        </p:txBody>
      </p:sp>
    </p:spTree>
    <p:extLst>
      <p:ext uri="{BB962C8B-B14F-4D97-AF65-F5344CB8AC3E}">
        <p14:creationId xmlns:p14="http://schemas.microsoft.com/office/powerpoint/2010/main" val="3798360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2ED61CF-77D8-435E-8F8A-2275257A14E1}" type="datetimeFigureOut">
              <a:rPr lang="en-GB" smtClean="0"/>
              <a:t>05/06/2018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DD1A226-04B0-437E-ABBB-975AD3834C7F}" type="slidenum">
              <a:rPr lang="en-GB" smtClean="0"/>
              <a:t>‹#›</a:t>
            </a:fld>
            <a:endParaRPr lang="en-GB"/>
          </a:p>
        </p:txBody>
      </p:sp>
    </p:spTree>
    <p:extLst>
      <p:ext uri="{BB962C8B-B14F-4D97-AF65-F5344CB8AC3E}">
        <p14:creationId xmlns:p14="http://schemas.microsoft.com/office/powerpoint/2010/main" val="4234656257"/>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gov.wales/docs/dsjlg/publications/140218-wales-we-want-en.pdf"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gov.wales/docs/dsjlg/publications/160401-wfg-accessible-guide-for-young-people-en.pdf" TargetMode="External"/><Relationship Id="rId5" Type="http://schemas.openxmlformats.org/officeDocument/2006/relationships/hyperlink" Target="https://gov.wales/docs/dsjlg/publications/160401-wfg-easy-read-en.pdf" TargetMode="External"/><Relationship Id="rId4" Type="http://schemas.openxmlformats.org/officeDocument/2006/relationships/hyperlink" Target="https://gov.wales/topics/people-and-communities/people/future-generations-act/?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F8751-D0C9-4313-95ED-E0414AA65AC3}"/>
              </a:ext>
            </a:extLst>
          </p:cNvPr>
          <p:cNvSpPr>
            <a:spLocks noGrp="1"/>
          </p:cNvSpPr>
          <p:nvPr>
            <p:ph type="ctrTitle"/>
          </p:nvPr>
        </p:nvSpPr>
        <p:spPr/>
        <p:txBody>
          <a:bodyPr>
            <a:normAutofit fontScale="90000"/>
          </a:bodyPr>
          <a:lstStyle/>
          <a:p>
            <a:r>
              <a:rPr lang="en-GB" sz="2200" dirty="0">
                <a:latin typeface="Arial" panose="020B0604020202020204" pitchFamily="34" charset="0"/>
                <a:cs typeface="Arial" panose="020B0604020202020204" pitchFamily="34" charset="0"/>
              </a:rPr>
              <a:t>Consider an area of inclusive practice and critically evaluate how the Well Being of Future Generations (Wales) Act 2015 may promote a more “sustainable and equal community”. You may wish to choose between 2-3 of the Wellbeing Goals outlined to focus on.</a:t>
            </a:r>
            <a:br>
              <a:rPr lang="en-GB" dirty="0"/>
            </a:br>
            <a:endParaRPr lang="en-GB" dirty="0"/>
          </a:p>
        </p:txBody>
      </p:sp>
      <p:sp>
        <p:nvSpPr>
          <p:cNvPr id="3" name="Subtitle 2">
            <a:extLst>
              <a:ext uri="{FF2B5EF4-FFF2-40B4-BE49-F238E27FC236}">
                <a16:creationId xmlns:a16="http://schemas.microsoft.com/office/drawing/2014/main" id="{182A8C41-FD0E-45DB-991D-3529D1C0BA8E}"/>
              </a:ext>
            </a:extLst>
          </p:cNvPr>
          <p:cNvSpPr>
            <a:spLocks noGrp="1"/>
          </p:cNvSpPr>
          <p:nvPr>
            <p:ph type="subTitle" idx="1"/>
          </p:nvPr>
        </p:nvSpPr>
        <p:spPr>
          <a:xfrm>
            <a:off x="1507067" y="3227685"/>
            <a:ext cx="7766936" cy="1096899"/>
          </a:xfrm>
        </p:spPr>
        <p:txBody>
          <a:bodyPr>
            <a:normAutofit/>
          </a:bodyPr>
          <a:lstStyle/>
          <a:p>
            <a:r>
              <a:rPr lang="en-GB" dirty="0"/>
              <a:t>Bethan Davies </a:t>
            </a:r>
          </a:p>
          <a:p>
            <a:r>
              <a:rPr lang="en-GB" dirty="0"/>
              <a:t>1700447</a:t>
            </a:r>
          </a:p>
        </p:txBody>
      </p:sp>
    </p:spTree>
    <p:extLst>
      <p:ext uri="{BB962C8B-B14F-4D97-AF65-F5344CB8AC3E}">
        <p14:creationId xmlns:p14="http://schemas.microsoft.com/office/powerpoint/2010/main" val="632011401"/>
      </p:ext>
    </p:extLst>
  </p:cSld>
  <p:clrMapOvr>
    <a:masterClrMapping/>
  </p:clrMapOvr>
  <mc:AlternateContent xmlns:mc="http://schemas.openxmlformats.org/markup-compatibility/2006">
    <mc:Choice xmlns:p14="http://schemas.microsoft.com/office/powerpoint/2010/main" Requires="p14">
      <p:transition spd="slow" p14:dur="2000" advTm="27198"/>
    </mc:Choice>
    <mc:Fallback>
      <p:transition spd="slow" advTm="27198"/>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78D0E-7896-4439-9F16-DF823852D7D3}"/>
              </a:ext>
            </a:extLst>
          </p:cNvPr>
          <p:cNvSpPr>
            <a:spLocks noGrp="1"/>
          </p:cNvSpPr>
          <p:nvPr>
            <p:ph type="title"/>
          </p:nvPr>
        </p:nvSpPr>
        <p:spPr/>
        <p:txBody>
          <a:bodyPr/>
          <a:lstStyle/>
          <a:p>
            <a:r>
              <a:rPr lang="en-GB" dirty="0"/>
              <a:t>Inclusive Practice.. 		</a:t>
            </a:r>
            <a:br>
              <a:rPr lang="en-GB" dirty="0"/>
            </a:br>
            <a:r>
              <a:rPr lang="en-GB" dirty="0"/>
              <a:t>				</a:t>
            </a:r>
          </a:p>
        </p:txBody>
      </p:sp>
      <p:sp>
        <p:nvSpPr>
          <p:cNvPr id="3" name="Content Placeholder 2">
            <a:extLst>
              <a:ext uri="{FF2B5EF4-FFF2-40B4-BE49-F238E27FC236}">
                <a16:creationId xmlns:a16="http://schemas.microsoft.com/office/drawing/2014/main" id="{65E15D2B-ADC9-4CEF-8C69-7562313440D8}"/>
              </a:ext>
            </a:extLst>
          </p:cNvPr>
          <p:cNvSpPr>
            <a:spLocks noGrp="1"/>
          </p:cNvSpPr>
          <p:nvPr>
            <p:ph idx="1"/>
          </p:nvPr>
        </p:nvSpPr>
        <p:spPr>
          <a:xfrm>
            <a:off x="677334" y="1524001"/>
            <a:ext cx="8596668" cy="4517362"/>
          </a:xfrm>
        </p:spPr>
        <p:txBody>
          <a:bodyPr/>
          <a:lstStyle/>
          <a:p>
            <a:pPr marL="0" indent="0">
              <a:buNone/>
            </a:pPr>
            <a:r>
              <a:rPr lang="en-GB" dirty="0"/>
              <a:t>	Definition of inclusive practice:</a:t>
            </a:r>
          </a:p>
          <a:p>
            <a:pPr lvl="1"/>
            <a:r>
              <a:rPr lang="en-GB" dirty="0"/>
              <a:t>Refers to an approach in which enables all individuals to be included within society regardless of any additional circumstances. </a:t>
            </a:r>
          </a:p>
          <a:p>
            <a:pPr marL="457200" lvl="1" indent="0">
              <a:buNone/>
            </a:pPr>
            <a:r>
              <a:rPr lang="en-GB" sz="1800" dirty="0"/>
              <a:t>Examples of this include: </a:t>
            </a:r>
          </a:p>
          <a:p>
            <a:pPr lvl="1"/>
            <a:r>
              <a:rPr lang="en-GB"/>
              <a:t>Disabled access</a:t>
            </a:r>
          </a:p>
          <a:p>
            <a:pPr lvl="1"/>
            <a:r>
              <a:rPr lang="en-GB"/>
              <a:t>Special </a:t>
            </a:r>
            <a:r>
              <a:rPr lang="en-GB" dirty="0"/>
              <a:t>educational needs</a:t>
            </a:r>
          </a:p>
          <a:p>
            <a:pPr lvl="1"/>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1052818797"/>
      </p:ext>
    </p:extLst>
  </p:cSld>
  <p:clrMapOvr>
    <a:masterClrMapping/>
  </p:clrMapOvr>
  <mc:AlternateContent xmlns:mc="http://schemas.openxmlformats.org/markup-compatibility/2006">
    <mc:Choice xmlns:p14="http://schemas.microsoft.com/office/powerpoint/2010/main" Requires="p14">
      <p:transition spd="slow" p14:dur="2000" advTm="103619"/>
    </mc:Choice>
    <mc:Fallback>
      <p:transition spd="slow" advTm="103619"/>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25BE7-FECE-4590-8BBF-A3E764DFD239}"/>
              </a:ext>
            </a:extLst>
          </p:cNvPr>
          <p:cNvSpPr>
            <a:spLocks noGrp="1"/>
          </p:cNvSpPr>
          <p:nvPr>
            <p:ph type="title"/>
          </p:nvPr>
        </p:nvSpPr>
        <p:spPr/>
        <p:txBody>
          <a:bodyPr>
            <a:normAutofit/>
          </a:bodyPr>
          <a:lstStyle/>
          <a:p>
            <a:r>
              <a:rPr lang="en-GB" sz="3200" dirty="0"/>
              <a:t>Well Being of Future Generations Act (2015)</a:t>
            </a:r>
          </a:p>
        </p:txBody>
      </p:sp>
      <p:sp>
        <p:nvSpPr>
          <p:cNvPr id="3" name="Content Placeholder 2">
            <a:extLst>
              <a:ext uri="{FF2B5EF4-FFF2-40B4-BE49-F238E27FC236}">
                <a16:creationId xmlns:a16="http://schemas.microsoft.com/office/drawing/2014/main" id="{4036C902-E79E-443B-B811-E0B1501AC866}"/>
              </a:ext>
            </a:extLst>
          </p:cNvPr>
          <p:cNvSpPr>
            <a:spLocks noGrp="1"/>
          </p:cNvSpPr>
          <p:nvPr>
            <p:ph idx="1"/>
          </p:nvPr>
        </p:nvSpPr>
        <p:spPr>
          <a:xfrm>
            <a:off x="677334" y="1686561"/>
            <a:ext cx="8596668" cy="4354802"/>
          </a:xfrm>
        </p:spPr>
        <p:txBody>
          <a:bodyPr>
            <a:normAutofit lnSpcReduction="10000"/>
          </a:bodyPr>
          <a:lstStyle/>
          <a:p>
            <a:pPr algn="just"/>
            <a:r>
              <a:rPr lang="en-GB" sz="2000" dirty="0"/>
              <a:t>The act considers the holistic approach to aid the improvement of social, economic, environmental and cultural well-being of people in Wales. </a:t>
            </a:r>
          </a:p>
          <a:p>
            <a:pPr algn="just"/>
            <a:r>
              <a:rPr lang="en-GB" sz="2000" dirty="0"/>
              <a:t>It specifically considers the possibilities of integrating individuals within the community. </a:t>
            </a:r>
          </a:p>
          <a:p>
            <a:pPr algn="just"/>
            <a:r>
              <a:rPr lang="en-GB" sz="2000" dirty="0"/>
              <a:t>Thinks more about the long term options of working with people and within the community to prevent problems and combat issues by allowing everyone to contribute their input. </a:t>
            </a:r>
          </a:p>
          <a:p>
            <a:pPr algn="just"/>
            <a:endParaRPr lang="en-GB" sz="2000" dirty="0"/>
          </a:p>
          <a:p>
            <a:pPr algn="just"/>
            <a:endParaRPr lang="en-GB" sz="2000" dirty="0"/>
          </a:p>
          <a:p>
            <a:pPr algn="just"/>
            <a:r>
              <a:rPr lang="en-GB" sz="2000" dirty="0"/>
              <a:t>Essentially.. It seeks to do to the best for the people within the community. </a:t>
            </a:r>
          </a:p>
          <a:p>
            <a:pPr algn="just"/>
            <a:endParaRPr lang="en-GB" sz="2000" dirty="0"/>
          </a:p>
        </p:txBody>
      </p:sp>
    </p:spTree>
    <p:extLst>
      <p:ext uri="{BB962C8B-B14F-4D97-AF65-F5344CB8AC3E}">
        <p14:creationId xmlns:p14="http://schemas.microsoft.com/office/powerpoint/2010/main" val="87133966"/>
      </p:ext>
    </p:extLst>
  </p:cSld>
  <p:clrMapOvr>
    <a:masterClrMapping/>
  </p:clrMapOvr>
  <mc:AlternateContent xmlns:mc="http://schemas.openxmlformats.org/markup-compatibility/2006">
    <mc:Choice xmlns:p14="http://schemas.microsoft.com/office/powerpoint/2010/main" Requires="p14">
      <p:transition spd="slow" p14:dur="2000" advTm="74738"/>
    </mc:Choice>
    <mc:Fallback>
      <p:transition spd="slow" advTm="74738"/>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2007F-3EAE-44C6-A339-6F04B4AE43C9}"/>
              </a:ext>
            </a:extLst>
          </p:cNvPr>
          <p:cNvSpPr>
            <a:spLocks noGrp="1"/>
          </p:cNvSpPr>
          <p:nvPr>
            <p:ph type="title"/>
          </p:nvPr>
        </p:nvSpPr>
        <p:spPr/>
        <p:txBody>
          <a:bodyPr/>
          <a:lstStyle/>
          <a:p>
            <a:pPr algn="ctr"/>
            <a:r>
              <a:rPr lang="en-GB" dirty="0"/>
              <a:t>  Wellbeing Goals: </a:t>
            </a:r>
          </a:p>
        </p:txBody>
      </p:sp>
      <p:sp>
        <p:nvSpPr>
          <p:cNvPr id="3" name="Content Placeholder 2">
            <a:extLst>
              <a:ext uri="{FF2B5EF4-FFF2-40B4-BE49-F238E27FC236}">
                <a16:creationId xmlns:a16="http://schemas.microsoft.com/office/drawing/2014/main" id="{CC0A3816-AD55-4A32-A691-3530F9D4937E}"/>
              </a:ext>
            </a:extLst>
          </p:cNvPr>
          <p:cNvSpPr>
            <a:spLocks noGrp="1"/>
          </p:cNvSpPr>
          <p:nvPr>
            <p:ph idx="1"/>
          </p:nvPr>
        </p:nvSpPr>
        <p:spPr>
          <a:xfrm>
            <a:off x="677334" y="1672909"/>
            <a:ext cx="8596668" cy="3880773"/>
          </a:xfrm>
        </p:spPr>
        <p:txBody>
          <a:bodyPr/>
          <a:lstStyle/>
          <a:p>
            <a:pPr marL="0" indent="0" algn="ctr">
              <a:buNone/>
            </a:pPr>
            <a:r>
              <a:rPr lang="en-GB" dirty="0"/>
              <a:t>There are 7 wellbeing goals: 	</a:t>
            </a:r>
          </a:p>
          <a:p>
            <a:pPr lvl="1" algn="ctr">
              <a:buFont typeface="Courier New" panose="02070309020205020404" pitchFamily="49" charset="0"/>
              <a:buChar char="o"/>
            </a:pPr>
            <a:r>
              <a:rPr lang="en-GB" dirty="0"/>
              <a:t>A globally responsible Wales. </a:t>
            </a:r>
          </a:p>
          <a:p>
            <a:pPr lvl="1" algn="ctr">
              <a:buFont typeface="Courier New" panose="02070309020205020404" pitchFamily="49" charset="0"/>
              <a:buChar char="o"/>
            </a:pPr>
            <a:r>
              <a:rPr lang="en-GB" dirty="0"/>
              <a:t>A prosperous Wales. </a:t>
            </a:r>
          </a:p>
          <a:p>
            <a:pPr lvl="1" algn="ctr">
              <a:buFont typeface="Courier New" panose="02070309020205020404" pitchFamily="49" charset="0"/>
              <a:buChar char="o"/>
            </a:pPr>
            <a:r>
              <a:rPr lang="en-GB" dirty="0"/>
              <a:t>A resilient Wales. </a:t>
            </a:r>
          </a:p>
          <a:p>
            <a:pPr lvl="1" algn="ctr">
              <a:buFont typeface="Courier New" panose="02070309020205020404" pitchFamily="49" charset="0"/>
              <a:buChar char="o"/>
            </a:pPr>
            <a:r>
              <a:rPr lang="en-GB" dirty="0"/>
              <a:t>A healthier Wales. </a:t>
            </a:r>
          </a:p>
          <a:p>
            <a:pPr lvl="1" algn="ctr">
              <a:buFont typeface="Courier New" panose="02070309020205020404" pitchFamily="49" charset="0"/>
              <a:buChar char="o"/>
            </a:pPr>
            <a:r>
              <a:rPr lang="en-GB" dirty="0"/>
              <a:t>A more equal Wales. </a:t>
            </a:r>
          </a:p>
          <a:p>
            <a:pPr lvl="1" algn="ctr">
              <a:buFont typeface="Courier New" panose="02070309020205020404" pitchFamily="49" charset="0"/>
              <a:buChar char="o"/>
            </a:pPr>
            <a:r>
              <a:rPr lang="en-GB" dirty="0"/>
              <a:t>A Wales of cohesive communities. </a:t>
            </a:r>
          </a:p>
          <a:p>
            <a:pPr lvl="1" algn="ctr">
              <a:buFont typeface="Courier New" panose="02070309020205020404" pitchFamily="49" charset="0"/>
              <a:buChar char="o"/>
            </a:pPr>
            <a:r>
              <a:rPr lang="en-GB" dirty="0"/>
              <a:t>A Wales of vibrant culture and thriving Welsh language. </a:t>
            </a:r>
          </a:p>
          <a:p>
            <a:pPr marL="457200" lvl="1" indent="0" algn="ctr">
              <a:buNone/>
            </a:pPr>
            <a:endParaRPr lang="en-GB" dirty="0"/>
          </a:p>
          <a:p>
            <a:pPr marL="457200" lvl="1" indent="0" algn="ctr">
              <a:buNone/>
            </a:pPr>
            <a:r>
              <a:rPr lang="en-GB" dirty="0"/>
              <a:t>The public bodies aim to work on all goals, not just 1 or 2. </a:t>
            </a:r>
          </a:p>
        </p:txBody>
      </p:sp>
    </p:spTree>
    <p:extLst>
      <p:ext uri="{BB962C8B-B14F-4D97-AF65-F5344CB8AC3E}">
        <p14:creationId xmlns:p14="http://schemas.microsoft.com/office/powerpoint/2010/main" val="1067755226"/>
      </p:ext>
    </p:extLst>
  </p:cSld>
  <p:clrMapOvr>
    <a:masterClrMapping/>
  </p:clrMapOvr>
  <mc:AlternateContent xmlns:mc="http://schemas.openxmlformats.org/markup-compatibility/2006">
    <mc:Choice xmlns:p14="http://schemas.microsoft.com/office/powerpoint/2010/main" Requires="p14">
      <p:transition spd="slow" p14:dur="2000" advTm="356707"/>
    </mc:Choice>
    <mc:Fallback>
      <p:transition spd="slow" advTm="35670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0864E-3914-45B8-84DB-CB09BA41D04E}"/>
              </a:ext>
            </a:extLst>
          </p:cNvPr>
          <p:cNvSpPr>
            <a:spLocks noGrp="1"/>
          </p:cNvSpPr>
          <p:nvPr>
            <p:ph type="title"/>
          </p:nvPr>
        </p:nvSpPr>
        <p:spPr/>
        <p:txBody>
          <a:bodyPr/>
          <a:lstStyle/>
          <a:p>
            <a:r>
              <a:rPr lang="en-GB" dirty="0"/>
              <a:t>Sustainable and Equal Community </a:t>
            </a:r>
          </a:p>
        </p:txBody>
      </p:sp>
      <p:sp>
        <p:nvSpPr>
          <p:cNvPr id="3" name="Content Placeholder 2">
            <a:extLst>
              <a:ext uri="{FF2B5EF4-FFF2-40B4-BE49-F238E27FC236}">
                <a16:creationId xmlns:a16="http://schemas.microsoft.com/office/drawing/2014/main" id="{222351FA-F554-4224-B94F-C5F24EECD461}"/>
              </a:ext>
            </a:extLst>
          </p:cNvPr>
          <p:cNvSpPr>
            <a:spLocks noGrp="1"/>
          </p:cNvSpPr>
          <p:nvPr>
            <p:ph idx="1"/>
          </p:nvPr>
        </p:nvSpPr>
        <p:spPr>
          <a:xfrm>
            <a:off x="677334" y="1591629"/>
            <a:ext cx="10762826" cy="4697411"/>
          </a:xfrm>
        </p:spPr>
        <p:txBody>
          <a:bodyPr>
            <a:normAutofit fontScale="92500" lnSpcReduction="10000"/>
          </a:bodyPr>
          <a:lstStyle/>
          <a:p>
            <a:pPr marL="0" indent="0">
              <a:buNone/>
            </a:pPr>
            <a:r>
              <a:rPr lang="en-GB" dirty="0"/>
              <a:t>The act specifically considers the benefits of sustainable and equal living within the community. By focusing on what the available options are to the communities to provide a happier community and a diverse one. </a:t>
            </a:r>
          </a:p>
          <a:p>
            <a:endParaRPr lang="en-GB" dirty="0"/>
          </a:p>
          <a:p>
            <a:pPr marL="0" indent="0">
              <a:buNone/>
            </a:pPr>
            <a:r>
              <a:rPr lang="en-GB" dirty="0"/>
              <a:t>Possible actions that could encourage a more sustainable community: </a:t>
            </a:r>
          </a:p>
          <a:p>
            <a:r>
              <a:rPr lang="en-GB" dirty="0"/>
              <a:t>Provide allotments for those wanting to grow their own vegetables and fruits. </a:t>
            </a:r>
          </a:p>
          <a:p>
            <a:r>
              <a:rPr lang="en-GB" dirty="0"/>
              <a:t>Encourage a plastic-free community. </a:t>
            </a:r>
          </a:p>
          <a:p>
            <a:r>
              <a:rPr lang="en-GB" dirty="0"/>
              <a:t>Promote lift-shares to save money and reduce pollution. </a:t>
            </a:r>
          </a:p>
          <a:p>
            <a:endParaRPr lang="en-GB" dirty="0"/>
          </a:p>
          <a:p>
            <a:pPr marL="0" indent="0">
              <a:buNone/>
            </a:pPr>
            <a:r>
              <a:rPr lang="en-GB" dirty="0"/>
              <a:t>Possible actions that could encourage a more equal community: </a:t>
            </a:r>
          </a:p>
          <a:p>
            <a:r>
              <a:rPr lang="en-GB" dirty="0"/>
              <a:t>Providing facilities specifically for people within the LGBTQ community. </a:t>
            </a:r>
            <a:r>
              <a:rPr lang="en-GB" dirty="0" err="1"/>
              <a:t>I.e</a:t>
            </a:r>
            <a:r>
              <a:rPr lang="en-GB" dirty="0"/>
              <a:t> Night clubs, organised events (pride). </a:t>
            </a:r>
          </a:p>
          <a:p>
            <a:r>
              <a:rPr lang="en-GB" dirty="0"/>
              <a:t>Disabled friendly events (parties, crafts days) for those why physical and mental illnesses. – This happens within our community on campus, the union holds a ‘disco’ every Tuesday evening specifically for those with mental health and learning difficulties. </a:t>
            </a:r>
          </a:p>
          <a:p>
            <a:endParaRPr lang="en-GB" dirty="0"/>
          </a:p>
        </p:txBody>
      </p:sp>
    </p:spTree>
    <p:extLst>
      <p:ext uri="{BB962C8B-B14F-4D97-AF65-F5344CB8AC3E}">
        <p14:creationId xmlns:p14="http://schemas.microsoft.com/office/powerpoint/2010/main" val="4139685443"/>
      </p:ext>
    </p:extLst>
  </p:cSld>
  <p:clrMapOvr>
    <a:masterClrMapping/>
  </p:clrMapOvr>
  <mc:AlternateContent xmlns:mc="http://schemas.openxmlformats.org/markup-compatibility/2006">
    <mc:Choice xmlns:p14="http://schemas.microsoft.com/office/powerpoint/2010/main" Requires="p14">
      <p:transition spd="slow" p14:dur="2000" advTm="274456"/>
    </mc:Choice>
    <mc:Fallback>
      <p:transition spd="slow" advTm="274456"/>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6A635-F482-4D71-8DD1-6BFB44158D25}"/>
              </a:ext>
            </a:extLst>
          </p:cNvPr>
          <p:cNvSpPr>
            <a:spLocks noGrp="1"/>
          </p:cNvSpPr>
          <p:nvPr>
            <p:ph type="title"/>
          </p:nvPr>
        </p:nvSpPr>
        <p:spPr/>
        <p:txBody>
          <a:bodyPr/>
          <a:lstStyle/>
          <a:p>
            <a:r>
              <a:rPr lang="en-GB" dirty="0"/>
              <a:t>How the Act promotes sustainability and equality.</a:t>
            </a:r>
          </a:p>
        </p:txBody>
      </p:sp>
      <p:sp>
        <p:nvSpPr>
          <p:cNvPr id="3" name="Content Placeholder 2">
            <a:extLst>
              <a:ext uri="{FF2B5EF4-FFF2-40B4-BE49-F238E27FC236}">
                <a16:creationId xmlns:a16="http://schemas.microsoft.com/office/drawing/2014/main" id="{717981E4-CACF-4962-B7D7-81CEAB26C05E}"/>
              </a:ext>
            </a:extLst>
          </p:cNvPr>
          <p:cNvSpPr>
            <a:spLocks noGrp="1"/>
          </p:cNvSpPr>
          <p:nvPr>
            <p:ph idx="1"/>
          </p:nvPr>
        </p:nvSpPr>
        <p:spPr>
          <a:xfrm>
            <a:off x="1124374" y="1930400"/>
            <a:ext cx="10132906" cy="3880773"/>
          </a:xfrm>
        </p:spPr>
        <p:txBody>
          <a:bodyPr/>
          <a:lstStyle/>
          <a:p>
            <a:pPr marL="0" indent="0" algn="just">
              <a:buNone/>
            </a:pPr>
            <a:r>
              <a:rPr lang="en-GB" dirty="0"/>
              <a:t>The act has considers the possibilities of change by 2050.</a:t>
            </a:r>
          </a:p>
          <a:p>
            <a:pPr algn="just"/>
            <a:r>
              <a:rPr lang="en-GB" dirty="0"/>
              <a:t>Suggests that by 2050, Welsh government, businesses and public services should be working together in order to fund and provide appropriate services. </a:t>
            </a:r>
          </a:p>
          <a:p>
            <a:pPr algn="just"/>
            <a:r>
              <a:rPr lang="en-GB" dirty="0"/>
              <a:t>Also to create new and more jobs to help people in Wales be lifted from poverty.</a:t>
            </a:r>
          </a:p>
          <a:p>
            <a:pPr algn="just"/>
            <a:r>
              <a:rPr lang="en-GB" dirty="0"/>
              <a:t>The act states that it wants to further encourage the use and sharing of natural resources such as oils, gas, electric. Resources that help to create a more sustainable life. </a:t>
            </a:r>
          </a:p>
        </p:txBody>
      </p:sp>
      <p:sp>
        <p:nvSpPr>
          <p:cNvPr id="4" name="Title 1">
            <a:extLst>
              <a:ext uri="{FF2B5EF4-FFF2-40B4-BE49-F238E27FC236}">
                <a16:creationId xmlns:a16="http://schemas.microsoft.com/office/drawing/2014/main" id="{4B1C3B74-BD61-4764-8A65-1ADE16FF7551}"/>
              </a:ext>
            </a:extLst>
          </p:cNvPr>
          <p:cNvSpPr txBox="1">
            <a:spLocks/>
          </p:cNvSpPr>
          <p:nvPr/>
        </p:nvSpPr>
        <p:spPr>
          <a:xfrm>
            <a:off x="4046176" y="5332584"/>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dirty="0"/>
          </a:p>
        </p:txBody>
      </p:sp>
    </p:spTree>
    <p:extLst>
      <p:ext uri="{BB962C8B-B14F-4D97-AF65-F5344CB8AC3E}">
        <p14:creationId xmlns:p14="http://schemas.microsoft.com/office/powerpoint/2010/main" val="422238060"/>
      </p:ext>
    </p:extLst>
  </p:cSld>
  <p:clrMapOvr>
    <a:masterClrMapping/>
  </p:clrMapOvr>
  <mc:AlternateContent xmlns:mc="http://schemas.openxmlformats.org/markup-compatibility/2006">
    <mc:Choice xmlns:p14="http://schemas.microsoft.com/office/powerpoint/2010/main" Requires="p14">
      <p:transition spd="slow" p14:dur="2000" advTm="126882"/>
    </mc:Choice>
    <mc:Fallback>
      <p:transition spd="slow" advTm="12688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A26C2-B911-4E6F-8650-1EF7054671FF}"/>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3D8807A7-DAC8-4DB2-99BB-0B0137585BF2}"/>
              </a:ext>
            </a:extLst>
          </p:cNvPr>
          <p:cNvSpPr>
            <a:spLocks noGrp="1"/>
          </p:cNvSpPr>
          <p:nvPr>
            <p:ph idx="1"/>
          </p:nvPr>
        </p:nvSpPr>
        <p:spPr>
          <a:xfrm>
            <a:off x="677334" y="1503680"/>
            <a:ext cx="10872982" cy="4728677"/>
          </a:xfrm>
        </p:spPr>
        <p:txBody>
          <a:bodyPr>
            <a:normAutofit fontScale="92500" lnSpcReduction="20000"/>
          </a:bodyPr>
          <a:lstStyle/>
          <a:p>
            <a:r>
              <a:rPr lang="en-GB" dirty="0" err="1"/>
              <a:t>Avramidis</a:t>
            </a:r>
            <a:r>
              <a:rPr lang="en-GB" dirty="0"/>
              <a:t>, E., </a:t>
            </a:r>
            <a:r>
              <a:rPr lang="en-GB" dirty="0" err="1"/>
              <a:t>Bayliss</a:t>
            </a:r>
            <a:r>
              <a:rPr lang="en-GB" dirty="0"/>
              <a:t>, P., and Burden, R. (2000). ‘A Survey into Mainstream Teachers’ Attitudes Towards the Inclusion of Children with Special Educational Needs in the Ordinary School in Local Education Authority’ </a:t>
            </a:r>
            <a:r>
              <a:rPr lang="en-GB" i="1" dirty="0"/>
              <a:t>Educational Psychology.  </a:t>
            </a:r>
            <a:r>
              <a:rPr lang="en-GB" dirty="0"/>
              <a:t>Vol 20. No, 2. PP 191.</a:t>
            </a:r>
          </a:p>
          <a:p>
            <a:r>
              <a:rPr lang="en-GB" dirty="0"/>
              <a:t>Davies, H. (2016). ‘The </a:t>
            </a:r>
            <a:r>
              <a:rPr lang="en-GB" i="1" dirty="0"/>
              <a:t>Well-Being of Future Generations (Wales) Act, 2015: Duties or Aspirations?’ Environmental Law Review. </a:t>
            </a:r>
            <a:r>
              <a:rPr lang="en-GB" dirty="0"/>
              <a:t>Vol 18, No. 18. PP. 41-56. </a:t>
            </a:r>
          </a:p>
          <a:p>
            <a:r>
              <a:rPr lang="en-GB" dirty="0"/>
              <a:t>Florian, L. &amp; Spratt, J. (2013). ‘Enacting Inclusion: a Framework for Interrogating Inclusive Practice’ </a:t>
            </a:r>
            <a:r>
              <a:rPr lang="en-GB" i="1" dirty="0"/>
              <a:t>European Journal of Special Needs Education. </a:t>
            </a:r>
            <a:r>
              <a:rPr lang="en-GB" dirty="0"/>
              <a:t>Vol 28, No. 2. PP 119-135. </a:t>
            </a:r>
          </a:p>
          <a:p>
            <a:r>
              <a:rPr lang="en-GB" dirty="0"/>
              <a:t>Welsh Government. (2014). </a:t>
            </a:r>
            <a:r>
              <a:rPr lang="en-GB" i="1" dirty="0"/>
              <a:t>The Wales we want by 2050. </a:t>
            </a:r>
            <a:r>
              <a:rPr lang="en-GB" dirty="0"/>
              <a:t>[Online] Available at: </a:t>
            </a:r>
            <a:r>
              <a:rPr lang="en-GB" dirty="0">
                <a:hlinkClick r:id="rId3"/>
              </a:rPr>
              <a:t>https://gov.wales/docs/dsjlg/publications/140218-wales-we-want-en.pdf</a:t>
            </a:r>
            <a:r>
              <a:rPr lang="en-GB" dirty="0"/>
              <a:t> [Accessed 29/05/2018]  </a:t>
            </a:r>
          </a:p>
          <a:p>
            <a:r>
              <a:rPr lang="en-GB" dirty="0"/>
              <a:t>Welsh Government. (2016a). Well-Being of Future Generations (Wales) Act 2015. [Online] Available at: </a:t>
            </a:r>
            <a:r>
              <a:rPr lang="en-GB" dirty="0">
                <a:hlinkClick r:id="rId4"/>
              </a:rPr>
              <a:t>https://gov.wales/topics/people-and-communities/people/future-generations-act/?lang=en</a:t>
            </a:r>
            <a:r>
              <a:rPr lang="en-GB" dirty="0"/>
              <a:t> [Accessed 29/05/2018]</a:t>
            </a:r>
          </a:p>
          <a:p>
            <a:r>
              <a:rPr lang="en-GB" dirty="0"/>
              <a:t>Welsh Government. (2016b). A Guide to the Wellbeing of Future Generations Act. [Online] Available: </a:t>
            </a:r>
            <a:r>
              <a:rPr lang="en-GB" dirty="0">
                <a:hlinkClick r:id="rId5"/>
              </a:rPr>
              <a:t>https://gov.wales/docs/dsjlg/publications/160401-wfg-easy-read-en.pdf</a:t>
            </a:r>
            <a:r>
              <a:rPr lang="en-GB" dirty="0"/>
              <a:t> [Accessed 29/05/2018]</a:t>
            </a:r>
          </a:p>
          <a:p>
            <a:r>
              <a:rPr lang="en-GB" dirty="0"/>
              <a:t>Welsh Government. (2016c). Well-being of Future Generations Act: A Guide for Young People. [Online] Available at: </a:t>
            </a:r>
            <a:r>
              <a:rPr lang="en-GB" dirty="0">
                <a:hlinkClick r:id="rId6"/>
              </a:rPr>
              <a:t>https://gov.wales/docs/dsjlg/publications/160401-wfg-accessible-guide-for-young-people-en.pdf</a:t>
            </a:r>
            <a:r>
              <a:rPr lang="en-GB" dirty="0"/>
              <a:t> [Accessed 29/05/2018]</a:t>
            </a:r>
          </a:p>
        </p:txBody>
      </p:sp>
    </p:spTree>
    <p:extLst>
      <p:ext uri="{BB962C8B-B14F-4D97-AF65-F5344CB8AC3E}">
        <p14:creationId xmlns:p14="http://schemas.microsoft.com/office/powerpoint/2010/main" val="202700285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2858</TotalTime>
  <Words>1833</Words>
  <Application>Microsoft Office PowerPoint</Application>
  <PresentationFormat>Widescreen</PresentationFormat>
  <Paragraphs>99</Paragraphs>
  <Slides>7</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Courier New</vt:lpstr>
      <vt:lpstr>Trebuchet MS</vt:lpstr>
      <vt:lpstr>Wingdings 3</vt:lpstr>
      <vt:lpstr>Facet</vt:lpstr>
      <vt:lpstr>Consider an area of inclusive practice and critically evaluate how the Well Being of Future Generations (Wales) Act 2015 may promote a more “sustainable and equal community”. You may wish to choose between 2-3 of the Wellbeing Goals outlined to focus on. </vt:lpstr>
      <vt:lpstr>Inclusive Practice..        </vt:lpstr>
      <vt:lpstr>Well Being of Future Generations Act (2015)</vt:lpstr>
      <vt:lpstr>  Wellbeing Goals: </vt:lpstr>
      <vt:lpstr>Sustainable and Equal Community </vt:lpstr>
      <vt:lpstr>How the Act promotes sustainability and equality.</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Consider an area of inclusive practice and critically evaluate how the Well Being of Future Generations (Wales) Act 2015 may promote a more “sustainable and equal community”. You may wish to choose between 2-3 of the Wellbeing Goals outlined to focus on.</dc:title>
  <dc:creator>bethan davies</dc:creator>
  <cp:lastModifiedBy>bethan davies</cp:lastModifiedBy>
  <cp:revision>25</cp:revision>
  <dcterms:created xsi:type="dcterms:W3CDTF">2018-05-29T09:56:42Z</dcterms:created>
  <dcterms:modified xsi:type="dcterms:W3CDTF">2018-06-05T13:53:43Z</dcterms:modified>
</cp:coreProperties>
</file>