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0" r:id="rId6"/>
    <p:sldId id="260" r:id="rId7"/>
    <p:sldId id="268" r:id="rId8"/>
    <p:sldId id="272" r:id="rId9"/>
    <p:sldId id="261" r:id="rId10"/>
    <p:sldId id="262" r:id="rId11"/>
    <p:sldId id="263" r:id="rId12"/>
    <p:sldId id="264" r:id="rId13"/>
    <p:sldId id="265" r:id="rId14"/>
    <p:sldId id="269" r:id="rId15"/>
    <p:sldId id="273" r:id="rId16"/>
    <p:sldId id="274" r:id="rId17"/>
    <p:sldId id="275" r:id="rId18"/>
    <p:sldId id="271" r:id="rId19"/>
    <p:sldId id="27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8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829804-1D04-4DEE-B8B0-27D99DFEEF7F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4568E38-4A8F-4A74-B6CE-626BE8000B01}">
      <dgm:prSet/>
      <dgm:spPr/>
      <dgm:t>
        <a:bodyPr/>
        <a:lstStyle/>
        <a:p>
          <a:r>
            <a:rPr lang="en-GB"/>
            <a:t>Architectural Design</a:t>
          </a:r>
          <a:endParaRPr lang="en-US"/>
        </a:p>
      </dgm:t>
    </dgm:pt>
    <dgm:pt modelId="{C31123EE-13EA-4D47-81FF-73408C5C4300}" type="parTrans" cxnId="{B1730D77-553E-48A8-A052-4DDA633781C0}">
      <dgm:prSet/>
      <dgm:spPr/>
      <dgm:t>
        <a:bodyPr/>
        <a:lstStyle/>
        <a:p>
          <a:endParaRPr lang="en-US"/>
        </a:p>
      </dgm:t>
    </dgm:pt>
    <dgm:pt modelId="{54C077BE-75A3-4BC1-A6E3-F5179413CC62}" type="sibTrans" cxnId="{B1730D77-553E-48A8-A052-4DDA633781C0}">
      <dgm:prSet/>
      <dgm:spPr/>
      <dgm:t>
        <a:bodyPr/>
        <a:lstStyle/>
        <a:p>
          <a:endParaRPr lang="en-US"/>
        </a:p>
      </dgm:t>
    </dgm:pt>
    <dgm:pt modelId="{EF39A7C9-E29D-4A7F-8B66-98E4B7081E26}">
      <dgm:prSet/>
      <dgm:spPr/>
      <dgm:t>
        <a:bodyPr/>
        <a:lstStyle/>
        <a:p>
          <a:r>
            <a:rPr lang="en-GB"/>
            <a:t>High-Level Design</a:t>
          </a:r>
          <a:endParaRPr lang="en-US"/>
        </a:p>
      </dgm:t>
    </dgm:pt>
    <dgm:pt modelId="{29931B59-B066-40F9-A6C0-9B9D51394909}" type="parTrans" cxnId="{B8FF3322-5A08-4DEA-817F-E16472D81A13}">
      <dgm:prSet/>
      <dgm:spPr/>
      <dgm:t>
        <a:bodyPr/>
        <a:lstStyle/>
        <a:p>
          <a:endParaRPr lang="en-US"/>
        </a:p>
      </dgm:t>
    </dgm:pt>
    <dgm:pt modelId="{9549093A-D4FC-47FF-B757-DA3848095E61}" type="sibTrans" cxnId="{B8FF3322-5A08-4DEA-817F-E16472D81A13}">
      <dgm:prSet/>
      <dgm:spPr/>
      <dgm:t>
        <a:bodyPr/>
        <a:lstStyle/>
        <a:p>
          <a:endParaRPr lang="en-US"/>
        </a:p>
      </dgm:t>
    </dgm:pt>
    <dgm:pt modelId="{D01A4930-5933-452B-AE88-77CF3DABF56F}">
      <dgm:prSet/>
      <dgm:spPr/>
      <dgm:t>
        <a:bodyPr/>
        <a:lstStyle/>
        <a:p>
          <a:r>
            <a:rPr lang="en-GB" dirty="0"/>
            <a:t>Detailed Design</a:t>
          </a:r>
          <a:endParaRPr lang="en-US" dirty="0"/>
        </a:p>
      </dgm:t>
    </dgm:pt>
    <dgm:pt modelId="{9C141E38-799D-4552-B2EE-719A827DBB7D}" type="parTrans" cxnId="{D07442FB-A385-48B7-A939-450B8D69B8D7}">
      <dgm:prSet/>
      <dgm:spPr/>
      <dgm:t>
        <a:bodyPr/>
        <a:lstStyle/>
        <a:p>
          <a:endParaRPr lang="en-US"/>
        </a:p>
      </dgm:t>
    </dgm:pt>
    <dgm:pt modelId="{AA3BA6AF-FAFF-44F1-ACCD-715E395E3253}" type="sibTrans" cxnId="{D07442FB-A385-48B7-A939-450B8D69B8D7}">
      <dgm:prSet/>
      <dgm:spPr/>
      <dgm:t>
        <a:bodyPr/>
        <a:lstStyle/>
        <a:p>
          <a:endParaRPr lang="en-US"/>
        </a:p>
      </dgm:t>
    </dgm:pt>
    <dgm:pt modelId="{6C6F4E58-0499-4350-AAA2-969473BAAABC}" type="pres">
      <dgm:prSet presAssocID="{75829804-1D04-4DEE-B8B0-27D99DFEEF7F}" presName="linear" presStyleCnt="0">
        <dgm:presLayoutVars>
          <dgm:dir/>
          <dgm:animLvl val="lvl"/>
          <dgm:resizeHandles val="exact"/>
        </dgm:presLayoutVars>
      </dgm:prSet>
      <dgm:spPr/>
    </dgm:pt>
    <dgm:pt modelId="{23B8B2CD-F4F9-4D7B-86CD-707455F5DD9D}" type="pres">
      <dgm:prSet presAssocID="{44568E38-4A8F-4A74-B6CE-626BE8000B01}" presName="parentLin" presStyleCnt="0"/>
      <dgm:spPr/>
    </dgm:pt>
    <dgm:pt modelId="{EC4743C2-B7D0-4F12-B46B-D39D6A22094C}" type="pres">
      <dgm:prSet presAssocID="{44568E38-4A8F-4A74-B6CE-626BE8000B01}" presName="parentLeftMargin" presStyleLbl="node1" presStyleIdx="0" presStyleCnt="3"/>
      <dgm:spPr/>
    </dgm:pt>
    <dgm:pt modelId="{05368C5B-04D7-42D2-84C5-016794C3081E}" type="pres">
      <dgm:prSet presAssocID="{44568E38-4A8F-4A74-B6CE-626BE8000B0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34C4F39-F7B1-4FF8-A6F9-4F3B313F2972}" type="pres">
      <dgm:prSet presAssocID="{44568E38-4A8F-4A74-B6CE-626BE8000B01}" presName="negativeSpace" presStyleCnt="0"/>
      <dgm:spPr/>
    </dgm:pt>
    <dgm:pt modelId="{C8E99E0E-0546-47F9-B9E1-A053FBA3937E}" type="pres">
      <dgm:prSet presAssocID="{44568E38-4A8F-4A74-B6CE-626BE8000B01}" presName="childText" presStyleLbl="conFgAcc1" presStyleIdx="0" presStyleCnt="3">
        <dgm:presLayoutVars>
          <dgm:bulletEnabled val="1"/>
        </dgm:presLayoutVars>
      </dgm:prSet>
      <dgm:spPr/>
    </dgm:pt>
    <dgm:pt modelId="{8B01A08E-FB36-4933-88B6-45FF08D226F0}" type="pres">
      <dgm:prSet presAssocID="{54C077BE-75A3-4BC1-A6E3-F5179413CC62}" presName="spaceBetweenRectangles" presStyleCnt="0"/>
      <dgm:spPr/>
    </dgm:pt>
    <dgm:pt modelId="{A8B0915D-4B20-4970-A873-302E41C61674}" type="pres">
      <dgm:prSet presAssocID="{EF39A7C9-E29D-4A7F-8B66-98E4B7081E26}" presName="parentLin" presStyleCnt="0"/>
      <dgm:spPr/>
    </dgm:pt>
    <dgm:pt modelId="{DD1C5E88-F602-4866-A353-6398A7524ED9}" type="pres">
      <dgm:prSet presAssocID="{EF39A7C9-E29D-4A7F-8B66-98E4B7081E26}" presName="parentLeftMargin" presStyleLbl="node1" presStyleIdx="0" presStyleCnt="3"/>
      <dgm:spPr/>
    </dgm:pt>
    <dgm:pt modelId="{FEC0B090-E019-4631-83C5-51B15366C684}" type="pres">
      <dgm:prSet presAssocID="{EF39A7C9-E29D-4A7F-8B66-98E4B7081E2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AA04C9E-905D-44D3-AE25-813E427E6B8B}" type="pres">
      <dgm:prSet presAssocID="{EF39A7C9-E29D-4A7F-8B66-98E4B7081E26}" presName="negativeSpace" presStyleCnt="0"/>
      <dgm:spPr/>
    </dgm:pt>
    <dgm:pt modelId="{B5E7C45E-808F-498A-9C9E-04379EBCDEAE}" type="pres">
      <dgm:prSet presAssocID="{EF39A7C9-E29D-4A7F-8B66-98E4B7081E26}" presName="childText" presStyleLbl="conFgAcc1" presStyleIdx="1" presStyleCnt="3">
        <dgm:presLayoutVars>
          <dgm:bulletEnabled val="1"/>
        </dgm:presLayoutVars>
      </dgm:prSet>
      <dgm:spPr/>
    </dgm:pt>
    <dgm:pt modelId="{3EC24361-F43B-4A38-BC12-1B4EF45CD52F}" type="pres">
      <dgm:prSet presAssocID="{9549093A-D4FC-47FF-B757-DA3848095E61}" presName="spaceBetweenRectangles" presStyleCnt="0"/>
      <dgm:spPr/>
    </dgm:pt>
    <dgm:pt modelId="{432957EF-E4EA-457A-B2CC-DF35E949663A}" type="pres">
      <dgm:prSet presAssocID="{D01A4930-5933-452B-AE88-77CF3DABF56F}" presName="parentLin" presStyleCnt="0"/>
      <dgm:spPr/>
    </dgm:pt>
    <dgm:pt modelId="{C350D6D2-E0E2-4625-8801-088C674EA4E6}" type="pres">
      <dgm:prSet presAssocID="{D01A4930-5933-452B-AE88-77CF3DABF56F}" presName="parentLeftMargin" presStyleLbl="node1" presStyleIdx="1" presStyleCnt="3"/>
      <dgm:spPr/>
    </dgm:pt>
    <dgm:pt modelId="{F87B7FCB-E4CA-49C5-A16F-7848CECFCA1A}" type="pres">
      <dgm:prSet presAssocID="{D01A4930-5933-452B-AE88-77CF3DABF56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A417ACC-CDBE-42EA-9BA8-707662FC6DA3}" type="pres">
      <dgm:prSet presAssocID="{D01A4930-5933-452B-AE88-77CF3DABF56F}" presName="negativeSpace" presStyleCnt="0"/>
      <dgm:spPr/>
    </dgm:pt>
    <dgm:pt modelId="{8BF43DB8-44B9-45B6-A1AB-81527224996E}" type="pres">
      <dgm:prSet presAssocID="{D01A4930-5933-452B-AE88-77CF3DABF56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72E2518-F947-4149-8BDA-E0C18C618285}" type="presOf" srcId="{44568E38-4A8F-4A74-B6CE-626BE8000B01}" destId="{05368C5B-04D7-42D2-84C5-016794C3081E}" srcOrd="1" destOrd="0" presId="urn:microsoft.com/office/officeart/2005/8/layout/list1"/>
    <dgm:cxn modelId="{B8FF3322-5A08-4DEA-817F-E16472D81A13}" srcId="{75829804-1D04-4DEE-B8B0-27D99DFEEF7F}" destId="{EF39A7C9-E29D-4A7F-8B66-98E4B7081E26}" srcOrd="1" destOrd="0" parTransId="{29931B59-B066-40F9-A6C0-9B9D51394909}" sibTransId="{9549093A-D4FC-47FF-B757-DA3848095E61}"/>
    <dgm:cxn modelId="{FEFEE566-7590-4675-B2D9-7609A722E54B}" type="presOf" srcId="{44568E38-4A8F-4A74-B6CE-626BE8000B01}" destId="{EC4743C2-B7D0-4F12-B46B-D39D6A22094C}" srcOrd="0" destOrd="0" presId="urn:microsoft.com/office/officeart/2005/8/layout/list1"/>
    <dgm:cxn modelId="{CA29394B-FB2C-4ECF-8834-377696C6DC72}" type="presOf" srcId="{75829804-1D04-4DEE-B8B0-27D99DFEEF7F}" destId="{6C6F4E58-0499-4350-AAA2-969473BAAABC}" srcOrd="0" destOrd="0" presId="urn:microsoft.com/office/officeart/2005/8/layout/list1"/>
    <dgm:cxn modelId="{99042E56-B4D7-49BB-8A38-0DC00DBD7A2F}" type="presOf" srcId="{EF39A7C9-E29D-4A7F-8B66-98E4B7081E26}" destId="{FEC0B090-E019-4631-83C5-51B15366C684}" srcOrd="1" destOrd="0" presId="urn:microsoft.com/office/officeart/2005/8/layout/list1"/>
    <dgm:cxn modelId="{B1730D77-553E-48A8-A052-4DDA633781C0}" srcId="{75829804-1D04-4DEE-B8B0-27D99DFEEF7F}" destId="{44568E38-4A8F-4A74-B6CE-626BE8000B01}" srcOrd="0" destOrd="0" parTransId="{C31123EE-13EA-4D47-81FF-73408C5C4300}" sibTransId="{54C077BE-75A3-4BC1-A6E3-F5179413CC62}"/>
    <dgm:cxn modelId="{66CDE683-5716-473F-9782-AB2E58BF87AC}" type="presOf" srcId="{D01A4930-5933-452B-AE88-77CF3DABF56F}" destId="{C350D6D2-E0E2-4625-8801-088C674EA4E6}" srcOrd="0" destOrd="0" presId="urn:microsoft.com/office/officeart/2005/8/layout/list1"/>
    <dgm:cxn modelId="{10BFAC90-344C-426B-91E8-147E6FD9AE8E}" type="presOf" srcId="{D01A4930-5933-452B-AE88-77CF3DABF56F}" destId="{F87B7FCB-E4CA-49C5-A16F-7848CECFCA1A}" srcOrd="1" destOrd="0" presId="urn:microsoft.com/office/officeart/2005/8/layout/list1"/>
    <dgm:cxn modelId="{338B71F4-969D-497F-8472-9BF37ABEA868}" type="presOf" srcId="{EF39A7C9-E29D-4A7F-8B66-98E4B7081E26}" destId="{DD1C5E88-F602-4866-A353-6398A7524ED9}" srcOrd="0" destOrd="0" presId="urn:microsoft.com/office/officeart/2005/8/layout/list1"/>
    <dgm:cxn modelId="{D07442FB-A385-48B7-A939-450B8D69B8D7}" srcId="{75829804-1D04-4DEE-B8B0-27D99DFEEF7F}" destId="{D01A4930-5933-452B-AE88-77CF3DABF56F}" srcOrd="2" destOrd="0" parTransId="{9C141E38-799D-4552-B2EE-719A827DBB7D}" sibTransId="{AA3BA6AF-FAFF-44F1-ACCD-715E395E3253}"/>
    <dgm:cxn modelId="{D17EE2E2-4A8B-4A01-9C69-D180B6086467}" type="presParOf" srcId="{6C6F4E58-0499-4350-AAA2-969473BAAABC}" destId="{23B8B2CD-F4F9-4D7B-86CD-707455F5DD9D}" srcOrd="0" destOrd="0" presId="urn:microsoft.com/office/officeart/2005/8/layout/list1"/>
    <dgm:cxn modelId="{ACA821A9-5ED6-408B-B1E7-EDDF095E6110}" type="presParOf" srcId="{23B8B2CD-F4F9-4D7B-86CD-707455F5DD9D}" destId="{EC4743C2-B7D0-4F12-B46B-D39D6A22094C}" srcOrd="0" destOrd="0" presId="urn:microsoft.com/office/officeart/2005/8/layout/list1"/>
    <dgm:cxn modelId="{F446B59F-4CF1-4BC8-8621-A7B3F978FA4A}" type="presParOf" srcId="{23B8B2CD-F4F9-4D7B-86CD-707455F5DD9D}" destId="{05368C5B-04D7-42D2-84C5-016794C3081E}" srcOrd="1" destOrd="0" presId="urn:microsoft.com/office/officeart/2005/8/layout/list1"/>
    <dgm:cxn modelId="{4852B88D-6FDD-44DF-85EB-EC4C710BFAB2}" type="presParOf" srcId="{6C6F4E58-0499-4350-AAA2-969473BAAABC}" destId="{834C4F39-F7B1-4FF8-A6F9-4F3B313F2972}" srcOrd="1" destOrd="0" presId="urn:microsoft.com/office/officeart/2005/8/layout/list1"/>
    <dgm:cxn modelId="{75041B21-5812-47E2-9485-AD2421E2DA34}" type="presParOf" srcId="{6C6F4E58-0499-4350-AAA2-969473BAAABC}" destId="{C8E99E0E-0546-47F9-B9E1-A053FBA3937E}" srcOrd="2" destOrd="0" presId="urn:microsoft.com/office/officeart/2005/8/layout/list1"/>
    <dgm:cxn modelId="{C96060BD-1017-43CD-B9CF-1ED2086C5744}" type="presParOf" srcId="{6C6F4E58-0499-4350-AAA2-969473BAAABC}" destId="{8B01A08E-FB36-4933-88B6-45FF08D226F0}" srcOrd="3" destOrd="0" presId="urn:microsoft.com/office/officeart/2005/8/layout/list1"/>
    <dgm:cxn modelId="{2E24BACD-344C-4A1D-BA91-54D51D7829BF}" type="presParOf" srcId="{6C6F4E58-0499-4350-AAA2-969473BAAABC}" destId="{A8B0915D-4B20-4970-A873-302E41C61674}" srcOrd="4" destOrd="0" presId="urn:microsoft.com/office/officeart/2005/8/layout/list1"/>
    <dgm:cxn modelId="{636D43BB-C0DA-4B1A-A0A1-DB37E6423A8A}" type="presParOf" srcId="{A8B0915D-4B20-4970-A873-302E41C61674}" destId="{DD1C5E88-F602-4866-A353-6398A7524ED9}" srcOrd="0" destOrd="0" presId="urn:microsoft.com/office/officeart/2005/8/layout/list1"/>
    <dgm:cxn modelId="{9D41C9CB-D5A4-4B68-9F70-44AFA5C555E5}" type="presParOf" srcId="{A8B0915D-4B20-4970-A873-302E41C61674}" destId="{FEC0B090-E019-4631-83C5-51B15366C684}" srcOrd="1" destOrd="0" presId="urn:microsoft.com/office/officeart/2005/8/layout/list1"/>
    <dgm:cxn modelId="{8A9F3E29-1A9F-4200-9202-87C5AC633DE8}" type="presParOf" srcId="{6C6F4E58-0499-4350-AAA2-969473BAAABC}" destId="{4AA04C9E-905D-44D3-AE25-813E427E6B8B}" srcOrd="5" destOrd="0" presId="urn:microsoft.com/office/officeart/2005/8/layout/list1"/>
    <dgm:cxn modelId="{B1E815F4-8E65-4362-9AE3-0B8A08891281}" type="presParOf" srcId="{6C6F4E58-0499-4350-AAA2-969473BAAABC}" destId="{B5E7C45E-808F-498A-9C9E-04379EBCDEAE}" srcOrd="6" destOrd="0" presId="urn:microsoft.com/office/officeart/2005/8/layout/list1"/>
    <dgm:cxn modelId="{5798735E-C7C4-487A-B6F0-64AFFF7A3AA5}" type="presParOf" srcId="{6C6F4E58-0499-4350-AAA2-969473BAAABC}" destId="{3EC24361-F43B-4A38-BC12-1B4EF45CD52F}" srcOrd="7" destOrd="0" presId="urn:microsoft.com/office/officeart/2005/8/layout/list1"/>
    <dgm:cxn modelId="{CB1AE01E-F228-46E8-BC62-095E445FF8E1}" type="presParOf" srcId="{6C6F4E58-0499-4350-AAA2-969473BAAABC}" destId="{432957EF-E4EA-457A-B2CC-DF35E949663A}" srcOrd="8" destOrd="0" presId="urn:microsoft.com/office/officeart/2005/8/layout/list1"/>
    <dgm:cxn modelId="{0BC6C84C-DBF7-40EF-A9F2-16AAA293E78E}" type="presParOf" srcId="{432957EF-E4EA-457A-B2CC-DF35E949663A}" destId="{C350D6D2-E0E2-4625-8801-088C674EA4E6}" srcOrd="0" destOrd="0" presId="urn:microsoft.com/office/officeart/2005/8/layout/list1"/>
    <dgm:cxn modelId="{67DD31AA-EB2C-43EE-9CBF-743BAD9945BC}" type="presParOf" srcId="{432957EF-E4EA-457A-B2CC-DF35E949663A}" destId="{F87B7FCB-E4CA-49C5-A16F-7848CECFCA1A}" srcOrd="1" destOrd="0" presId="urn:microsoft.com/office/officeart/2005/8/layout/list1"/>
    <dgm:cxn modelId="{86841C2B-9E17-4193-B749-86390F70D94A}" type="presParOf" srcId="{6C6F4E58-0499-4350-AAA2-969473BAAABC}" destId="{CA417ACC-CDBE-42EA-9BA8-707662FC6DA3}" srcOrd="9" destOrd="0" presId="urn:microsoft.com/office/officeart/2005/8/layout/list1"/>
    <dgm:cxn modelId="{ADD308CA-56FE-4F1F-A345-65367B5D50C7}" type="presParOf" srcId="{6C6F4E58-0499-4350-AAA2-969473BAAABC}" destId="{8BF43DB8-44B9-45B6-A1AB-81527224996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E99E0E-0546-47F9-B9E1-A053FBA3937E}">
      <dsp:nvSpPr>
        <dsp:cNvPr id="0" name=""/>
        <dsp:cNvSpPr/>
      </dsp:nvSpPr>
      <dsp:spPr>
        <a:xfrm>
          <a:off x="0" y="506528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368C5B-04D7-42D2-84C5-016794C3081E}">
      <dsp:nvSpPr>
        <dsp:cNvPr id="0" name=""/>
        <dsp:cNvSpPr/>
      </dsp:nvSpPr>
      <dsp:spPr>
        <a:xfrm>
          <a:off x="525780" y="19448"/>
          <a:ext cx="7360920" cy="9741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Architectural Design</a:t>
          </a:r>
          <a:endParaRPr lang="en-US" sz="3300" kern="1200"/>
        </a:p>
      </dsp:txBody>
      <dsp:txXfrm>
        <a:off x="573335" y="67003"/>
        <a:ext cx="7265810" cy="879050"/>
      </dsp:txXfrm>
    </dsp:sp>
    <dsp:sp modelId="{B5E7C45E-808F-498A-9C9E-04379EBCDEAE}">
      <dsp:nvSpPr>
        <dsp:cNvPr id="0" name=""/>
        <dsp:cNvSpPr/>
      </dsp:nvSpPr>
      <dsp:spPr>
        <a:xfrm>
          <a:off x="0" y="200340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C0B090-E019-4631-83C5-51B15366C684}">
      <dsp:nvSpPr>
        <dsp:cNvPr id="0" name=""/>
        <dsp:cNvSpPr/>
      </dsp:nvSpPr>
      <dsp:spPr>
        <a:xfrm>
          <a:off x="525780" y="1516329"/>
          <a:ext cx="7360920" cy="97416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High-Level Design</a:t>
          </a:r>
          <a:endParaRPr lang="en-US" sz="3300" kern="1200"/>
        </a:p>
      </dsp:txBody>
      <dsp:txXfrm>
        <a:off x="573335" y="1563884"/>
        <a:ext cx="7265810" cy="879050"/>
      </dsp:txXfrm>
    </dsp:sp>
    <dsp:sp modelId="{8BF43DB8-44B9-45B6-A1AB-81527224996E}">
      <dsp:nvSpPr>
        <dsp:cNvPr id="0" name=""/>
        <dsp:cNvSpPr/>
      </dsp:nvSpPr>
      <dsp:spPr>
        <a:xfrm>
          <a:off x="0" y="3500289"/>
          <a:ext cx="10515600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B7FCB-E4CA-49C5-A16F-7848CECFCA1A}">
      <dsp:nvSpPr>
        <dsp:cNvPr id="0" name=""/>
        <dsp:cNvSpPr/>
      </dsp:nvSpPr>
      <dsp:spPr>
        <a:xfrm>
          <a:off x="525780" y="3013209"/>
          <a:ext cx="7360920" cy="97416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Detailed Design</a:t>
          </a:r>
          <a:endParaRPr lang="en-US" sz="3300" kern="1200" dirty="0"/>
        </a:p>
      </dsp:txBody>
      <dsp:txXfrm>
        <a:off x="573335" y="3060764"/>
        <a:ext cx="7265810" cy="8790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68D4E-48FC-449D-89CB-A9B70A6342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60D71D-7F1D-4AB5-971F-82FB0613B3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8E3E6-DC84-4292-BBCA-87058E69C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1E8D1-DE3F-4B6D-A1FA-336DC5ADA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CDE34-1D0F-404C-8D07-52A718E86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359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9F368-5E02-415A-BB99-185CD29DF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7DF4B-220D-4551-BA90-45238F937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3505A-30BE-4D69-AF4A-A848225E9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78E76-62F2-48B7-8FBC-45F7860DE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56107-95DE-49E3-8232-A9463D189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243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CFFB5-3B94-4B2D-A044-4D24ADFF9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047568-177A-4E3B-B258-E56781C7C3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96371-7FF2-4581-B82A-F478F53A3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1C6B8-B916-47FF-AE1B-8EBC4E0C7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591E3-A34C-4118-8BF7-957DC3240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917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81768-9138-4EF7-A04D-5CE2C0933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C7B61-FA44-4B1E-A753-D1EDA56B44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71E515-D8DF-404E-82AC-300E21B40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5F1312-F3DA-4C22-99AC-AB05206BF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45DC18-A3D8-4746-ACD4-2E7486100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74A3DE-F5FF-49AA-B3C6-C57EEB785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064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8EA8C-C77B-45B2-9057-04D820402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AF6A37-2567-44DE-B103-C79CE5B014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522241-7B93-4CCA-9F16-42FF6C3DE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705468-7276-40A4-96FA-9F3B04F438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EEFD51-109E-42EB-8170-AA930856A0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08B9C5-EB5D-407E-AB89-F55285D37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CA13E9-3674-4F04-AB87-7DDD3332CA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E7BFF2-9BEF-4481-8816-3241DAC61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54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187D9-FE65-4DD2-94CC-755A9B04A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37AD97-5D7D-4FB7-A65E-457663EC9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20055C-09A0-4194-BF76-760A76347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0AEB4C-5F62-4B48-8852-CAC848065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167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94FAA0-B74A-4CF4-AB4C-F85F2D914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BEC02A-EEFC-4A35-B044-D9416F949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AEDA1-C5F5-4B66-B0F5-EA7ABC69A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440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9603F-8F70-4B23-8DE5-556CE89C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7B83A-AB67-4DCF-A3F0-F3E4F6990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EB356B-1668-45C2-AFBE-1F7205C145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D7B47A-133F-427A-9F70-703F469D1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DDE0CF-9F9C-4382-BB0A-E46BF1CB9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B57AFD-23CB-458C-95E3-2249871A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75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A5A76-A227-493A-AE85-0C2559E9C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3CBAD1-C55F-4A89-9E99-8913E2901C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68B41D-58E2-4986-86E1-87FB49BFB2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E0AB8C-AD95-4EC5-A99E-739E92BDB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A06D9C-3753-4AFF-AC57-8E490374F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69C89-1D45-40D0-957E-5B2794876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021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4EE97-E578-45BA-9E73-A1A0687E8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94B5F4-0468-40AD-B690-7E0358DC7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75058-5B2A-4683-B4B8-CB78CC5A0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4F198-822D-47DD-9B4B-8A11220FA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DCC0F2-59E3-40D1-8452-63ED54623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802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63C8E8-0052-4977-B974-079D2B052A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B833C5-E261-4332-94F4-29D1208C0B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E77EA-502D-40CE-BFD1-AF72B0A9D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EDF91-76B3-4DBF-9CBB-ACAC60D44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97E5C-0B86-4296-9075-04AD02A86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594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451E3E-2F87-4607-AAFF-112B1CB5F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106D4-8C44-4207-897C-D968AD4E63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EA277-CD48-4F40-8F15-67F7CB2BE4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0E1D0-0B96-4EFB-AA16-B474B88B5FA1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B10D16-9FEF-423D-9C00-39E7CFBE6C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B1EAB-865E-432E-9093-DD8E531549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096B-C18B-4EBC-9E33-D7AA3B52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776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scholar.google.co.uk/scholar_url?url=https://moodle2016-17.ua.es/moodle/pluginfile.php/80324/mod_resource/content/2/agile-manifesto.pdf&amp;hl=en&amp;sa=X&amp;scisig=AAGBfm0MIFnsajwZLlnGKtolPxdVoy-LhA&amp;nossl=1&amp;oi=scholarr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A57C1-5798-43C2-81C9-1B448E809A9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Software Development Life-Cycle and Requirements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A5E4C9-925C-4850-B600-5691CB0987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6263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76772-A8D7-4BB1-9B3C-112EA9644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9660B-C69F-4F19-B965-04CA9531F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process of creating software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Complex process</a:t>
            </a:r>
          </a:p>
          <a:p>
            <a:pPr lvl="1"/>
            <a:r>
              <a:rPr lang="en-GB" dirty="0"/>
              <a:t>Many parties involved</a:t>
            </a:r>
          </a:p>
          <a:p>
            <a:pPr lvl="1"/>
            <a:r>
              <a:rPr lang="en-GB" dirty="0"/>
              <a:t>Not only the implementation of code</a:t>
            </a:r>
          </a:p>
        </p:txBody>
      </p:sp>
    </p:spTree>
    <p:extLst>
      <p:ext uri="{BB962C8B-B14F-4D97-AF65-F5344CB8AC3E}">
        <p14:creationId xmlns:p14="http://schemas.microsoft.com/office/powerpoint/2010/main" val="746245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788FB-52F5-4A62-B0D6-5B7A47951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Software Development Life-Cycle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40E3199-CDFB-44D1-98A6-E44A646668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8349"/>
          <a:stretch/>
        </p:blipFill>
        <p:spPr>
          <a:xfrm>
            <a:off x="7885961" y="3674475"/>
            <a:ext cx="2183906" cy="9048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B519D8-3A37-4DFA-AFA1-544838B31A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9657" y="2071651"/>
            <a:ext cx="2565339" cy="9330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0C4837-6769-4796-9ED5-8B13ED9A75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5129"/>
          <a:stretch/>
        </p:blipFill>
        <p:spPr>
          <a:xfrm>
            <a:off x="4757842" y="5163139"/>
            <a:ext cx="2868967" cy="55252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A36CD2-6DAE-471A-B6F6-09CF56467C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1998" y="3674476"/>
            <a:ext cx="3048000" cy="9048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C58BF01-0934-446D-B92A-2173AC0548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8498" y="1759951"/>
            <a:ext cx="3048000" cy="904875"/>
          </a:xfrm>
          <a:prstGeom prst="rect">
            <a:avLst/>
          </a:prstGeom>
        </p:spPr>
      </p:pic>
      <p:cxnSp>
        <p:nvCxnSpPr>
          <p:cNvPr id="16" name="Connector: Curved 15">
            <a:extLst>
              <a:ext uri="{FF2B5EF4-FFF2-40B4-BE49-F238E27FC236}">
                <a16:creationId xmlns:a16="http://schemas.microsoft.com/office/drawing/2014/main" id="{CB025BC7-B257-475D-A9C3-ADE79C43275B}"/>
              </a:ext>
            </a:extLst>
          </p:cNvPr>
          <p:cNvCxnSpPr>
            <a:cxnSpLocks/>
            <a:stCxn id="7" idx="0"/>
            <a:endCxn id="8" idx="2"/>
          </p:cNvCxnSpPr>
          <p:nvPr/>
        </p:nvCxnSpPr>
        <p:spPr>
          <a:xfrm rot="16200000" flipV="1">
            <a:off x="2874423" y="2502901"/>
            <a:ext cx="1009650" cy="1333500"/>
          </a:xfrm>
          <a:prstGeom prst="curvedConnector3">
            <a:avLst>
              <a:gd name="adj1" fmla="val 50000"/>
            </a:avLst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Connector: Curved 23">
            <a:extLst>
              <a:ext uri="{FF2B5EF4-FFF2-40B4-BE49-F238E27FC236}">
                <a16:creationId xmlns:a16="http://schemas.microsoft.com/office/drawing/2014/main" id="{2CF734D8-4948-439E-A6EF-F5D0ED856465}"/>
              </a:ext>
            </a:extLst>
          </p:cNvPr>
          <p:cNvCxnSpPr>
            <a:stCxn id="7" idx="0"/>
            <a:endCxn id="4" idx="1"/>
          </p:cNvCxnSpPr>
          <p:nvPr/>
        </p:nvCxnSpPr>
        <p:spPr>
          <a:xfrm rot="5400000" flipH="1" flipV="1">
            <a:off x="3909674" y="2674494"/>
            <a:ext cx="1136307" cy="863659"/>
          </a:xfrm>
          <a:prstGeom prst="curvedConnector2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6EFC6DCC-005E-4938-A021-3DB77D637AE8}"/>
              </a:ext>
            </a:extLst>
          </p:cNvPr>
          <p:cNvCxnSpPr>
            <a:cxnSpLocks/>
            <a:stCxn id="4" idx="3"/>
          </p:cNvCxnSpPr>
          <p:nvPr/>
        </p:nvCxnSpPr>
        <p:spPr>
          <a:xfrm>
            <a:off x="7474996" y="2538169"/>
            <a:ext cx="952502" cy="1136307"/>
          </a:xfrm>
          <a:prstGeom prst="curvedConnector2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80BD4138-1CFF-4C93-84E4-5A073D9A0DFA}"/>
              </a:ext>
            </a:extLst>
          </p:cNvPr>
          <p:cNvCxnSpPr>
            <a:cxnSpLocks/>
            <a:endCxn id="6" idx="3"/>
          </p:cNvCxnSpPr>
          <p:nvPr/>
        </p:nvCxnSpPr>
        <p:spPr>
          <a:xfrm rot="5400000">
            <a:off x="7597130" y="4609031"/>
            <a:ext cx="860048" cy="800689"/>
          </a:xfrm>
          <a:prstGeom prst="curvedConnector2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3" name="Connector: Curved 32">
            <a:extLst>
              <a:ext uri="{FF2B5EF4-FFF2-40B4-BE49-F238E27FC236}">
                <a16:creationId xmlns:a16="http://schemas.microsoft.com/office/drawing/2014/main" id="{6E2EB11E-40DD-4C46-92B9-338D350CF19F}"/>
              </a:ext>
            </a:extLst>
          </p:cNvPr>
          <p:cNvCxnSpPr>
            <a:stCxn id="6" idx="1"/>
            <a:endCxn id="7" idx="2"/>
          </p:cNvCxnSpPr>
          <p:nvPr/>
        </p:nvCxnSpPr>
        <p:spPr>
          <a:xfrm rot="10800000">
            <a:off x="4045998" y="4579351"/>
            <a:ext cx="711844" cy="860048"/>
          </a:xfrm>
          <a:prstGeom prst="curvedConnector2">
            <a:avLst/>
          </a:prstGeom>
          <a:ln w="57150"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1047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17F15-599D-407A-AD15-70FC97127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Conception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CFF7F-6E65-4688-88C9-E5306CA26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the project is roughly theorised</a:t>
            </a:r>
          </a:p>
          <a:p>
            <a:endParaRPr lang="en-GB" dirty="0"/>
          </a:p>
          <a:p>
            <a:r>
              <a:rPr lang="en-GB" dirty="0"/>
              <a:t>Vague ideas and concepts proposed</a:t>
            </a:r>
          </a:p>
          <a:p>
            <a:endParaRPr lang="en-GB" dirty="0"/>
          </a:p>
          <a:p>
            <a:r>
              <a:rPr lang="en-GB" dirty="0"/>
              <a:t>Fielding of ideas</a:t>
            </a:r>
          </a:p>
        </p:txBody>
      </p:sp>
    </p:spTree>
    <p:extLst>
      <p:ext uri="{BB962C8B-B14F-4D97-AF65-F5344CB8AC3E}">
        <p14:creationId xmlns:p14="http://schemas.microsoft.com/office/powerpoint/2010/main" val="3144949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D1850-ECB1-48F7-A956-0BB0995AE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9614"/>
            <a:ext cx="10515600" cy="1325563"/>
          </a:xfrm>
        </p:spPr>
        <p:txBody>
          <a:bodyPr/>
          <a:lstStyle/>
          <a:p>
            <a:r>
              <a:rPr lang="en-GB" dirty="0"/>
              <a:t>Requirements Gathering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587559-3E1E-4F3D-8561-9AC7F9F2C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Gathering of features and functions for the project</a:t>
            </a:r>
          </a:p>
          <a:p>
            <a:pPr lvl="1"/>
            <a:r>
              <a:rPr lang="en-GB" dirty="0"/>
              <a:t>Unstructured Interviews</a:t>
            </a:r>
          </a:p>
          <a:p>
            <a:pPr lvl="1"/>
            <a:r>
              <a:rPr lang="en-GB" dirty="0"/>
              <a:t>Formal Interviews</a:t>
            </a:r>
          </a:p>
          <a:p>
            <a:pPr lvl="1"/>
            <a:r>
              <a:rPr lang="en-GB" dirty="0"/>
              <a:t>Lists</a:t>
            </a:r>
          </a:p>
          <a:p>
            <a:pPr lvl="1"/>
            <a:r>
              <a:rPr lang="en-GB" dirty="0"/>
              <a:t>Accidents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Arguably the most important stage</a:t>
            </a:r>
          </a:p>
        </p:txBody>
      </p:sp>
    </p:spTree>
    <p:extLst>
      <p:ext uri="{BB962C8B-B14F-4D97-AF65-F5344CB8AC3E}">
        <p14:creationId xmlns:p14="http://schemas.microsoft.com/office/powerpoint/2010/main" val="841934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4A937-241B-4F62-BC1F-814572C86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3397D-FAAF-4F55-8879-914BC52C4A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Flesh out the requirements</a:t>
            </a:r>
          </a:p>
          <a:p>
            <a:r>
              <a:rPr lang="en-GB" dirty="0"/>
              <a:t>Categorisation of the requirements</a:t>
            </a:r>
          </a:p>
          <a:p>
            <a:r>
              <a:rPr lang="en-GB" dirty="0"/>
              <a:t>Delegation of responsibility</a:t>
            </a:r>
          </a:p>
          <a:p>
            <a:r>
              <a:rPr lang="en-GB" dirty="0"/>
              <a:t>Priority Attribution</a:t>
            </a:r>
          </a:p>
        </p:txBody>
      </p:sp>
    </p:spTree>
    <p:extLst>
      <p:ext uri="{BB962C8B-B14F-4D97-AF65-F5344CB8AC3E}">
        <p14:creationId xmlns:p14="http://schemas.microsoft.com/office/powerpoint/2010/main" val="3033580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DABF-4BD7-4214-AC78-6C143224E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 Requirements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80C5C-622B-4A7A-BBB2-A2364A902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document outlining findings from the requirements gathering and analysis stage</a:t>
            </a:r>
          </a:p>
          <a:p>
            <a:endParaRPr lang="en-GB" dirty="0"/>
          </a:p>
          <a:p>
            <a:r>
              <a:rPr lang="en-GB" dirty="0"/>
              <a:t>Includes constraints and considerations</a:t>
            </a:r>
          </a:p>
          <a:p>
            <a:endParaRPr lang="en-GB" dirty="0"/>
          </a:p>
          <a:p>
            <a:r>
              <a:rPr lang="en-GB" dirty="0"/>
              <a:t>Should include documentation relating to the responsibilities of each party within the project</a:t>
            </a:r>
          </a:p>
        </p:txBody>
      </p:sp>
    </p:spTree>
    <p:extLst>
      <p:ext uri="{BB962C8B-B14F-4D97-AF65-F5344CB8AC3E}">
        <p14:creationId xmlns:p14="http://schemas.microsoft.com/office/powerpoint/2010/main" val="1423621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4B3B3-1578-4F01-BC3F-C10613CC3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Software Design</a:t>
            </a:r>
            <a:endParaRPr lang="en-GB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29EC254-E9A3-4734-BEC6-8A33E1197D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83190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0067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A1598-6656-4DEC-BA86-653A88CCD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Architectural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ABDEC-9497-4FB9-B303-CBB42974C3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Largely abstracted</a:t>
            </a:r>
          </a:p>
          <a:p>
            <a:pPr lvl="1"/>
            <a:r>
              <a:rPr lang="en-GB" dirty="0"/>
              <a:t>Shows the system from the conceptual perspective, largely moulded on the requirements</a:t>
            </a:r>
          </a:p>
          <a:p>
            <a:pPr lvl="1"/>
            <a:r>
              <a:rPr lang="en-GB" dirty="0"/>
              <a:t>Not concerned with technical granular details</a:t>
            </a:r>
          </a:p>
          <a:p>
            <a:pPr lvl="1"/>
            <a:r>
              <a:rPr lang="en-GB" dirty="0"/>
              <a:t>Roughly identifies the different areas of the system</a:t>
            </a:r>
          </a:p>
          <a:p>
            <a:pPr lvl="1"/>
            <a:r>
              <a:rPr lang="en-GB" dirty="0"/>
              <a:t>Highlights some of the issues with the gathered requirements</a:t>
            </a:r>
          </a:p>
        </p:txBody>
      </p:sp>
    </p:spTree>
    <p:extLst>
      <p:ext uri="{BB962C8B-B14F-4D97-AF65-F5344CB8AC3E}">
        <p14:creationId xmlns:p14="http://schemas.microsoft.com/office/powerpoint/2010/main" val="1998815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1C660-3B8F-4E1A-8E1D-091D3E919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High-Level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F9E44-70ED-4666-A38D-229FA3BB4B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Devolves the system as a whole into sub systems</a:t>
            </a:r>
          </a:p>
          <a:p>
            <a:endParaRPr lang="en-GB" dirty="0"/>
          </a:p>
          <a:p>
            <a:r>
              <a:rPr lang="en-GB" dirty="0"/>
              <a:t>Allows for modularisation and delegation to occur</a:t>
            </a:r>
          </a:p>
          <a:p>
            <a:endParaRPr lang="en-GB" dirty="0"/>
          </a:p>
          <a:p>
            <a:r>
              <a:rPr lang="en-GB" dirty="0"/>
              <a:t>Highlights relational issues between modules if not specified within the requirements documentation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4566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DE5F1-4F2D-4DCA-93EC-5147C9919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Detailed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49FC2-58BB-4636-94CA-23BBC4D570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Consideration of implications of technology</a:t>
            </a:r>
          </a:p>
          <a:p>
            <a:endParaRPr lang="en-GB" dirty="0"/>
          </a:p>
          <a:p>
            <a:r>
              <a:rPr lang="en-GB" dirty="0"/>
              <a:t>Context of interfaces</a:t>
            </a:r>
          </a:p>
          <a:p>
            <a:endParaRPr lang="en-GB" dirty="0"/>
          </a:p>
          <a:p>
            <a:r>
              <a:rPr lang="en-GB" dirty="0"/>
              <a:t>Design changes of such impacting interfaces</a:t>
            </a:r>
          </a:p>
        </p:txBody>
      </p:sp>
    </p:spTree>
    <p:extLst>
      <p:ext uri="{BB962C8B-B14F-4D97-AF65-F5344CB8AC3E}">
        <p14:creationId xmlns:p14="http://schemas.microsoft.com/office/powerpoint/2010/main" val="9648980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7EBC-5875-4054-823E-559561C85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BD330-E6BF-41FF-BA59-974C36D43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the software is actually constructed based upon the prior planning stages</a:t>
            </a:r>
          </a:p>
          <a:p>
            <a:endParaRPr lang="en-GB" dirty="0"/>
          </a:p>
          <a:p>
            <a:r>
              <a:rPr lang="en-GB" dirty="0"/>
              <a:t>The choice of language and technologies may have been stipulated before this stage if specific technologies are specified.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7851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BECE5-FEEC-4B9B-8D0A-C91616D37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Testing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FA3C1-58B5-4366-9112-10C7856885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process of testing the software</a:t>
            </a:r>
          </a:p>
          <a:p>
            <a:endParaRPr lang="en-GB" dirty="0"/>
          </a:p>
          <a:p>
            <a:pPr lvl="1"/>
            <a:r>
              <a:rPr lang="en-GB" dirty="0"/>
              <a:t>Unit Testing</a:t>
            </a:r>
          </a:p>
          <a:p>
            <a:pPr lvl="1"/>
            <a:r>
              <a:rPr lang="en-GB" dirty="0"/>
              <a:t>Collaboration Testing</a:t>
            </a:r>
          </a:p>
          <a:p>
            <a:pPr lvl="1"/>
            <a:r>
              <a:rPr lang="en-GB" dirty="0"/>
              <a:t>Module Testing</a:t>
            </a:r>
          </a:p>
          <a:p>
            <a:pPr lvl="1"/>
            <a:r>
              <a:rPr lang="en-GB" dirty="0"/>
              <a:t>GUI Testing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Bug reports</a:t>
            </a:r>
          </a:p>
        </p:txBody>
      </p:sp>
    </p:spTree>
    <p:extLst>
      <p:ext uri="{BB962C8B-B14F-4D97-AF65-F5344CB8AC3E}">
        <p14:creationId xmlns:p14="http://schemas.microsoft.com/office/powerpoint/2010/main" val="39936454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3C060-0C82-4C2B-A3A0-D500AD91E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Documentation and Accountability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7A0CE-6881-46E9-BFB5-A4B9D0776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Record of responsibility </a:t>
            </a:r>
          </a:p>
          <a:p>
            <a:endParaRPr lang="en-GB" dirty="0"/>
          </a:p>
          <a:p>
            <a:r>
              <a:rPr lang="en-GB" dirty="0"/>
              <a:t>Agreement between the client and yourselves</a:t>
            </a:r>
          </a:p>
          <a:p>
            <a:endParaRPr lang="en-GB" dirty="0"/>
          </a:p>
          <a:p>
            <a:r>
              <a:rPr lang="en-GB" dirty="0"/>
              <a:t>Legal requirement for government projects</a:t>
            </a:r>
          </a:p>
        </p:txBody>
      </p:sp>
    </p:spTree>
    <p:extLst>
      <p:ext uri="{BB962C8B-B14F-4D97-AF65-F5344CB8AC3E}">
        <p14:creationId xmlns:p14="http://schemas.microsoft.com/office/powerpoint/2010/main" val="19897354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D9E00-8AFA-49C2-B4DF-0B27B769F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AGILE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D8555-18E4-429D-9B42-A67B59FE9A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seemingly lengthy document</a:t>
            </a:r>
          </a:p>
          <a:p>
            <a:pPr lvl="1"/>
            <a:r>
              <a:rPr lang="en-GB" dirty="0"/>
              <a:t>Specification of a less tedious mundane way of developing software</a:t>
            </a:r>
          </a:p>
          <a:p>
            <a:pPr lvl="1"/>
            <a:r>
              <a:rPr lang="en-GB" dirty="0"/>
              <a:t>There is a manifesto (Not necessarily a political one)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>
                <a:hlinkClick r:id="rId2"/>
              </a:rPr>
              <a:t>http://scholar.google.co.uk/scholar_url?url=https://moodle2016-17.ua.es/moodle/pluginfile.php/80324/mod_resource/content/2/agile-manifesto.pdf&amp;hl=en&amp;sa=X&amp;scisig=AAGBfm0MIFnsajwZLlnGKtolPxdVoy-LhA&amp;nossl=1&amp;oi=scholarr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2332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66BC1-E788-4797-9541-5E6B4E685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Agile Development 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162DF-C629-4F3E-8085-5F8172908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Concerned with Individuals and Interactions</a:t>
            </a:r>
          </a:p>
          <a:p>
            <a:pPr lvl="1"/>
            <a:r>
              <a:rPr lang="en-GB" dirty="0"/>
              <a:t>The people performing tasks with the software</a:t>
            </a:r>
          </a:p>
          <a:p>
            <a:r>
              <a:rPr lang="en-GB" dirty="0"/>
              <a:t>Completion of working software elements</a:t>
            </a:r>
          </a:p>
          <a:p>
            <a:pPr lvl="1"/>
            <a:r>
              <a:rPr lang="en-GB" dirty="0"/>
              <a:t>Limited documentation initially</a:t>
            </a:r>
          </a:p>
          <a:p>
            <a:r>
              <a:rPr lang="en-GB" dirty="0"/>
              <a:t>Collaboration between client and development team</a:t>
            </a:r>
          </a:p>
          <a:p>
            <a:pPr lvl="1"/>
            <a:r>
              <a:rPr lang="en-GB" dirty="0"/>
              <a:t>Limitation of contract negotiation</a:t>
            </a:r>
          </a:p>
          <a:p>
            <a:r>
              <a:rPr lang="en-GB" dirty="0"/>
              <a:t>Adaptation</a:t>
            </a:r>
          </a:p>
          <a:p>
            <a:pPr lvl="1"/>
            <a:r>
              <a:rPr lang="en-GB" dirty="0"/>
              <a:t>Response to changing requirements</a:t>
            </a:r>
          </a:p>
        </p:txBody>
      </p:sp>
    </p:spTree>
    <p:extLst>
      <p:ext uri="{BB962C8B-B14F-4D97-AF65-F5344CB8AC3E}">
        <p14:creationId xmlns:p14="http://schemas.microsoft.com/office/powerpoint/2010/main" val="19570860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A29A9-610A-4803-9537-DCD9E5838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Agile main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7BEEC-9328-42BF-A1D6-652A96DDB3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Focused on customer satisfaction</a:t>
            </a:r>
          </a:p>
          <a:p>
            <a:r>
              <a:rPr lang="en-GB" dirty="0"/>
              <a:t>Fluid requirements</a:t>
            </a:r>
          </a:p>
          <a:p>
            <a:r>
              <a:rPr lang="en-GB" dirty="0"/>
              <a:t>Frequent delivery of working software</a:t>
            </a:r>
          </a:p>
          <a:p>
            <a:r>
              <a:rPr lang="en-GB" dirty="0"/>
              <a:t>Collaborative efforts</a:t>
            </a:r>
          </a:p>
          <a:p>
            <a:r>
              <a:rPr lang="en-GB" dirty="0"/>
              <a:t>Support and motivation for projects</a:t>
            </a:r>
          </a:p>
          <a:p>
            <a:r>
              <a:rPr lang="en-GB" dirty="0"/>
              <a:t>Face-to-face interaction</a:t>
            </a:r>
          </a:p>
          <a:p>
            <a:r>
              <a:rPr lang="en-GB" dirty="0"/>
              <a:t>Working software is the measure of progress</a:t>
            </a:r>
          </a:p>
          <a:p>
            <a:r>
              <a:rPr lang="en-GB" dirty="0"/>
              <a:t>Sustainable Development</a:t>
            </a:r>
          </a:p>
        </p:txBody>
      </p:sp>
    </p:spTree>
    <p:extLst>
      <p:ext uri="{BB962C8B-B14F-4D97-AF65-F5344CB8AC3E}">
        <p14:creationId xmlns:p14="http://schemas.microsoft.com/office/powerpoint/2010/main" val="35580854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8A628-4552-4F3A-B12B-AD8F6B6FF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Iterative or Incremental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066DF-1823-4E29-86B4-6641106037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Iterative – </a:t>
            </a:r>
          </a:p>
          <a:p>
            <a:pPr lvl="1"/>
            <a:r>
              <a:rPr lang="en-GB" dirty="0"/>
              <a:t>Repetitive process, same steps are repeated continually to achieve goal</a:t>
            </a:r>
          </a:p>
          <a:p>
            <a:pPr lvl="1"/>
            <a:endParaRPr lang="en-GB" dirty="0"/>
          </a:p>
          <a:p>
            <a:r>
              <a:rPr lang="en-GB" dirty="0"/>
              <a:t>Incremental – </a:t>
            </a:r>
          </a:p>
          <a:p>
            <a:pPr lvl="1"/>
            <a:r>
              <a:rPr lang="en-GB" dirty="0"/>
              <a:t>Additive process, goal is achieved by completion of stages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What type of process is the traditional approach to software development ?</a:t>
            </a:r>
          </a:p>
          <a:p>
            <a:pPr lvl="1"/>
            <a:r>
              <a:rPr lang="en-GB" dirty="0"/>
              <a:t>Incremental</a:t>
            </a:r>
          </a:p>
          <a:p>
            <a:pPr lvl="1"/>
            <a:endParaRPr lang="en-GB" dirty="0"/>
          </a:p>
          <a:p>
            <a:r>
              <a:rPr lang="en-GB" dirty="0"/>
              <a:t>What type of process does the Agile approach adopt ?</a:t>
            </a:r>
          </a:p>
          <a:p>
            <a:pPr lvl="1"/>
            <a:r>
              <a:rPr lang="en-GB" dirty="0"/>
              <a:t>Both</a:t>
            </a:r>
          </a:p>
        </p:txBody>
      </p:sp>
    </p:spTree>
    <p:extLst>
      <p:ext uri="{BB962C8B-B14F-4D97-AF65-F5344CB8AC3E}">
        <p14:creationId xmlns:p14="http://schemas.microsoft.com/office/powerpoint/2010/main" val="270752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0E352-68D1-4310-A673-2D5065183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Contrasts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3FD27-C1A5-4479-A82B-838EA9A06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 gathering is performed by collecting “user stories”</a:t>
            </a:r>
          </a:p>
          <a:p>
            <a:endParaRPr lang="en-GB" dirty="0"/>
          </a:p>
          <a:p>
            <a:r>
              <a:rPr lang="en-GB" dirty="0"/>
              <a:t>Design, development and testing is a continuous process</a:t>
            </a:r>
          </a:p>
          <a:p>
            <a:endParaRPr lang="en-GB" dirty="0"/>
          </a:p>
          <a:p>
            <a:r>
              <a:rPr lang="en-GB" dirty="0"/>
              <a:t>Smaller development cycles, focusing upon completing a working software artefact upon culmination</a:t>
            </a:r>
          </a:p>
        </p:txBody>
      </p:sp>
    </p:spTree>
    <p:extLst>
      <p:ext uri="{BB962C8B-B14F-4D97-AF65-F5344CB8AC3E}">
        <p14:creationId xmlns:p14="http://schemas.microsoft.com/office/powerpoint/2010/main" val="3294009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1106</TotalTime>
  <Words>522</Words>
  <Application>Microsoft Office PowerPoint</Application>
  <PresentationFormat>Widescreen</PresentationFormat>
  <Paragraphs>119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Software Development Life-Cycle and Requirements Analysis</vt:lpstr>
      <vt:lpstr>Software Development</vt:lpstr>
      <vt:lpstr>Basic Software Development Life-Cycle</vt:lpstr>
      <vt:lpstr>Project Conception</vt:lpstr>
      <vt:lpstr>Requirements Gathering</vt:lpstr>
      <vt:lpstr>Requirements Analysis</vt:lpstr>
      <vt:lpstr>Software Requirements Specification</vt:lpstr>
      <vt:lpstr>Software Design</vt:lpstr>
      <vt:lpstr>Architectural Design</vt:lpstr>
      <vt:lpstr>High-Level Design</vt:lpstr>
      <vt:lpstr>Detailed Design</vt:lpstr>
      <vt:lpstr>Implementation Process</vt:lpstr>
      <vt:lpstr>Project Testing Process</vt:lpstr>
      <vt:lpstr>Documentation and Accountability</vt:lpstr>
      <vt:lpstr>What is AGILE ?</vt:lpstr>
      <vt:lpstr>Agile Development Ethos</vt:lpstr>
      <vt:lpstr>Agile main goals</vt:lpstr>
      <vt:lpstr>Iterative or Incremental ?</vt:lpstr>
      <vt:lpstr>Contrasts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Development Life-Cycle and Requirements Analysis</dc:title>
  <dc:creator>Jaymie Phillips</dc:creator>
  <cp:lastModifiedBy>Jaymie Phillips</cp:lastModifiedBy>
  <cp:revision>12</cp:revision>
  <dcterms:created xsi:type="dcterms:W3CDTF">2018-09-26T15:42:08Z</dcterms:created>
  <dcterms:modified xsi:type="dcterms:W3CDTF">2018-10-01T10:37:58Z</dcterms:modified>
</cp:coreProperties>
</file>