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65" r:id="rId6"/>
    <p:sldId id="266" r:id="rId7"/>
    <p:sldId id="267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24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F0EDE5-A97B-41DA-A920-FE6AE8269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830E807-810A-4475-8E82-57E954311A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B69CAD2-41FB-4537-8A9A-DE2BCDD0A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BA05E6-18CA-4313-8CBC-29EBFCDBC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43B196-F675-4766-9646-2A2B63F0F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41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473054-9E80-4BFD-92C7-05DD2FB0D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C93C8C8-36DD-406D-AB44-665D716A6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30EB63-0A86-4D75-B02A-D15E1D940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1200DF2-1660-4535-B409-76B478A08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A2B69D8-4E17-46D7-88B5-783ED8CC8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25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8F3046-637C-4CEC-8ECA-F4DEED86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0B03109-195A-4168-9694-492E6DB56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B1BD1A7-7ADB-4517-88FA-A0B06CB34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B41756D-E202-4BDC-BA0A-0B88AD278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481AEAE-593E-4F60-980E-C18C5ADE0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13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F9D1F5-0472-4E97-B679-B03793004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53E0789-E04E-4E68-86B4-2A262C1CFA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CF5BA8C-26E8-4119-8D1F-22ED30ACB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78ABA4F-8EF7-41C4-AD28-CCAF7A746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C392759-B94B-4F32-AD64-D27E8DBFE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C2E9E64-1243-4ABB-AD01-96B4AF61F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50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BE741F-577A-48AA-95B4-FF5E7638E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3062533-3DB6-4A74-8091-C8D83580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64D19C4-D9FD-421E-AF9B-634182FF23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417598FB-982D-40A4-923B-B37E175D6B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B4F4584-6D58-442D-A417-7BE76971FA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D2E3A00-8F9E-4142-8AA0-763F24168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FF7285D-EE0C-419C-9C01-535B78804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2509B960-9EAB-4F7C-891F-041859A63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0123C7-C844-4A9D-B946-10843F026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3A9B967-C477-4D56-806F-7163F22C6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39736B2E-046E-4F34-A8F0-E51D36F8D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AF6C4A0-B47B-48E8-AFA7-A21E4AE01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48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9B5F7A8-46B0-47FE-A57C-ACF7C9543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EC568F2-4254-43C8-8CEF-42DDBFA72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ED1A0E9-098F-4D43-B780-F3A33BFCD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41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745EFA-103B-4DA3-A39A-43609AB27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24CE544-9653-4527-B7D6-8493685C9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2CB2CD9-421D-4D73-999F-4AAB5642B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0325D7A-27D1-4A1E-A433-71AA54301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4757477-302C-4D74-B315-E9684C917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E033814-6491-4C68-A0ED-717BF3BAB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073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ABD348-54DF-4214-B664-A4DD41066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74D773F0-2E93-4DF9-AA5F-E99D5C16F2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B247859-B131-4526-99C6-CBDFE89C50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E84CE02-BB85-4155-BB43-47B6CF7CE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A188FF5-4A8F-4866-8E23-614BEF412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1C44BFE-FCC8-42E5-86B7-D3DAA762F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05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781D45-BBD1-4CA7-9F43-65BD6D3E1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4A9D172-C457-4DF9-B839-DAD3E86A8B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7E86EF2-948A-40E7-A932-7C4D2C63F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0C77504-B85C-4C6F-A30D-90406B674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9834EB3-5C20-4F8C-8241-E918BA802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02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85ED5C8-B9BE-4C06-BD74-C0E908625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E43A562-5FC6-4DD0-80D4-4426E3FD9E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A6E071B-75E2-4DFF-89A8-D6BE4F65F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EB00A1D-0EA9-4E6D-926E-330D0D16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C1C2676-201C-4775-9FB4-75028DAF7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4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73C5973-DD7A-4BBE-863B-42F247B8C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EA54B12-61A0-4541-8C67-87F4317401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D03D301-AF78-4384-84E9-831FDCDE06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CA3D9-3BEA-4C7D-9AA3-E7F28A1EE0F0}" type="datetimeFigureOut">
              <a:rPr lang="en-GB" smtClean="0"/>
              <a:t>28/03/2018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F74413F-304A-485C-8B32-6EB017FF4E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EF37A02-3E13-44B7-A3DD-4DF1EE2FEC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E860C-8BE6-46B3-8087-A1B31D23D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63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C923A5-B76F-427D-84F5-595C9362B8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Z specification</a:t>
            </a:r>
            <a:br>
              <a:rPr lang="en-GB" dirty="0"/>
            </a:br>
            <a:r>
              <a:rPr lang="en-GB" dirty="0"/>
              <a:t>A Computer Log In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ACC591A-17E4-44C1-B12C-BE7351275D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To be read in conjunction with the example initial specification document and the David Lightfoot’s text Formal Specification Using Z [1]</a:t>
            </a:r>
          </a:p>
          <a:p>
            <a:r>
              <a:rPr lang="en-GB" dirty="0"/>
              <a:t>A detailed description of the system in narrative form accompanies this presentation so we will show only the relevant parts when necessary</a:t>
            </a:r>
          </a:p>
        </p:txBody>
      </p:sp>
    </p:spTree>
    <p:extLst>
      <p:ext uri="{BB962C8B-B14F-4D97-AF65-F5344CB8AC3E}">
        <p14:creationId xmlns:p14="http://schemas.microsoft.com/office/powerpoint/2010/main" val="937809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B1C2AD-E5E4-429D-B727-67915F9B2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4440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800" b="1" dirty="0"/>
              <a:t>Third Iteration of our Specification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40DCFB0-32F9-47BC-A6B2-A4D5DE4B08B5}"/>
              </a:ext>
            </a:extLst>
          </p:cNvPr>
          <p:cNvSpPr txBox="1"/>
          <p:nvPr/>
        </p:nvSpPr>
        <p:spPr>
          <a:xfrm>
            <a:off x="914400" y="3429000"/>
            <a:ext cx="102412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Define Types</a:t>
            </a:r>
          </a:p>
          <a:p>
            <a:r>
              <a:rPr lang="en-GB" dirty="0"/>
              <a:t>2 Define Basic State Schema</a:t>
            </a:r>
          </a:p>
          <a:p>
            <a:r>
              <a:rPr lang="en-GB" dirty="0"/>
              <a:t>3 Define Initialization schema</a:t>
            </a:r>
          </a:p>
          <a:p>
            <a:r>
              <a:rPr lang="en-GB" dirty="0"/>
              <a:t>4 Essential operations schemas ( some error checking):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AddUser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RemoveUser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JoinDepartment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LeaveDepartment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LogIn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LogOut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886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E4AAC054-C076-4FDE-9615-41E5014823EC}"/>
              </a:ext>
            </a:extLst>
          </p:cNvPr>
          <p:cNvSpPr txBox="1"/>
          <p:nvPr/>
        </p:nvSpPr>
        <p:spPr>
          <a:xfrm>
            <a:off x="1456660" y="223283"/>
            <a:ext cx="967562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Question: How do we deal with multiple Departments and Domains</a:t>
            </a:r>
          </a:p>
          <a:p>
            <a:r>
              <a:rPr lang="en-GB" sz="4400" dirty="0"/>
              <a:t>Answer: Use Relations and Functions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DA0157C-42CE-4960-AE51-0F3C87A8F970}"/>
              </a:ext>
            </a:extLst>
          </p:cNvPr>
          <p:cNvSpPr txBox="1"/>
          <p:nvPr/>
        </p:nvSpPr>
        <p:spPr>
          <a:xfrm>
            <a:off x="1456660" y="2346941"/>
            <a:ext cx="98244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Recall the table showing the relationship between users who are department members and the domains they could access?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681D43D8-941E-4968-996F-77B2AF165F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7488286"/>
              </p:ext>
            </p:extLst>
          </p:nvPr>
        </p:nvGraphicFramePr>
        <p:xfrm>
          <a:off x="2158701" y="3669033"/>
          <a:ext cx="7874598" cy="28154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25271">
                  <a:extLst>
                    <a:ext uri="{9D8B030D-6E8A-4147-A177-3AD203B41FA5}">
                      <a16:colId xmlns:a16="http://schemas.microsoft.com/office/drawing/2014/main" xmlns="" val="4040646604"/>
                    </a:ext>
                  </a:extLst>
                </a:gridCol>
                <a:gridCol w="1409252">
                  <a:extLst>
                    <a:ext uri="{9D8B030D-6E8A-4147-A177-3AD203B41FA5}">
                      <a16:colId xmlns:a16="http://schemas.microsoft.com/office/drawing/2014/main" xmlns="" val="1143303016"/>
                    </a:ext>
                  </a:extLst>
                </a:gridCol>
                <a:gridCol w="1290917">
                  <a:extLst>
                    <a:ext uri="{9D8B030D-6E8A-4147-A177-3AD203B41FA5}">
                      <a16:colId xmlns:a16="http://schemas.microsoft.com/office/drawing/2014/main" xmlns="" val="3531793602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xmlns="" val="2807362667"/>
                    </a:ext>
                  </a:extLst>
                </a:gridCol>
                <a:gridCol w="1168998">
                  <a:extLst>
                    <a:ext uri="{9D8B030D-6E8A-4147-A177-3AD203B41FA5}">
                      <a16:colId xmlns:a16="http://schemas.microsoft.com/office/drawing/2014/main" xmlns="" val="4167127331"/>
                    </a:ext>
                  </a:extLst>
                </a:gridCol>
              </a:tblGrid>
              <a:tr h="49072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Department\Domain 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Admin Domain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Purchase Domain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Retail Domain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Booking Domain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extLst>
                  <a:ext uri="{0D108BD9-81ED-4DB2-BD59-A6C34878D82A}">
                    <a16:rowId xmlns:a16="http://schemas.microsoft.com/office/drawing/2014/main" xmlns="" val="2016397158"/>
                  </a:ext>
                </a:extLst>
              </a:tr>
              <a:tr h="49072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Estates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extLst>
                  <a:ext uri="{0D108BD9-81ED-4DB2-BD59-A6C34878D82A}">
                    <a16:rowId xmlns:a16="http://schemas.microsoft.com/office/drawing/2014/main" xmlns="" val="4230685205"/>
                  </a:ext>
                </a:extLst>
              </a:tr>
              <a:tr h="49072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Sales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x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extLst>
                  <a:ext uri="{0D108BD9-81ED-4DB2-BD59-A6C34878D82A}">
                    <a16:rowId xmlns:a16="http://schemas.microsoft.com/office/drawing/2014/main" xmlns="" val="1760894242"/>
                  </a:ext>
                </a:extLst>
              </a:tr>
              <a:tr h="49072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Management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x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x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x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extLst>
                  <a:ext uri="{0D108BD9-81ED-4DB2-BD59-A6C34878D82A}">
                    <a16:rowId xmlns:a16="http://schemas.microsoft.com/office/drawing/2014/main" xmlns="" val="3656253260"/>
                  </a:ext>
                </a:extLst>
              </a:tr>
              <a:tr h="49072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Office_Staff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x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x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34925" marB="34925"/>
                </a:tc>
                <a:extLst>
                  <a:ext uri="{0D108BD9-81ED-4DB2-BD59-A6C34878D82A}">
                    <a16:rowId xmlns:a16="http://schemas.microsoft.com/office/drawing/2014/main" xmlns="" val="38916351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31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val 54">
            <a:extLst>
              <a:ext uri="{FF2B5EF4-FFF2-40B4-BE49-F238E27FC236}">
                <a16:creationId xmlns:a16="http://schemas.microsoft.com/office/drawing/2014/main" xmlns="" id="{0FADCF8E-20D3-4E71-8710-59A4B21FFEDC}"/>
              </a:ext>
            </a:extLst>
          </p:cNvPr>
          <p:cNvSpPr/>
          <p:nvPr/>
        </p:nvSpPr>
        <p:spPr>
          <a:xfrm>
            <a:off x="7455078" y="2857005"/>
            <a:ext cx="1667510" cy="1758713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1698111-14A4-4973-B50F-993507E6155B}"/>
              </a:ext>
            </a:extLst>
          </p:cNvPr>
          <p:cNvSpPr txBox="1"/>
          <p:nvPr/>
        </p:nvSpPr>
        <p:spPr>
          <a:xfrm>
            <a:off x="1163267" y="97076"/>
            <a:ext cx="74786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We can represent this table as sets and sets of relations.</a:t>
            </a:r>
          </a:p>
          <a:p>
            <a:r>
              <a:rPr lang="en-GB" sz="2200" dirty="0"/>
              <a:t>We have a set of users, a set of depts and a set of domains.</a:t>
            </a:r>
          </a:p>
          <a:p>
            <a:r>
              <a:rPr lang="en-GB" sz="2200" dirty="0"/>
              <a:t>We also have a set of relationships between them. This example shows 5 users, the 4 departments and the 4 computer domains.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xmlns="" id="{53846DD2-8967-41F9-8CA7-7E21F3CA609B}"/>
              </a:ext>
            </a:extLst>
          </p:cNvPr>
          <p:cNvSpPr/>
          <p:nvPr/>
        </p:nvSpPr>
        <p:spPr>
          <a:xfrm>
            <a:off x="2348994" y="2861679"/>
            <a:ext cx="1667510" cy="1874757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12DF277A-2156-407F-BC04-ABBDC083FC73}"/>
              </a:ext>
            </a:extLst>
          </p:cNvPr>
          <p:cNvSpPr/>
          <p:nvPr/>
        </p:nvSpPr>
        <p:spPr>
          <a:xfrm>
            <a:off x="4828473" y="2220694"/>
            <a:ext cx="1667510" cy="251353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7" name="Curved Connector 5">
            <a:extLst>
              <a:ext uri="{FF2B5EF4-FFF2-40B4-BE49-F238E27FC236}">
                <a16:creationId xmlns:a16="http://schemas.microsoft.com/office/drawing/2014/main" xmlns="" id="{9E100D33-443E-429F-B72E-0D507DA9AB58}"/>
              </a:ext>
            </a:extLst>
          </p:cNvPr>
          <p:cNvCxnSpPr>
            <a:cxnSpLocks/>
            <a:stCxn id="74" idx="6"/>
          </p:cNvCxnSpPr>
          <p:nvPr/>
        </p:nvCxnSpPr>
        <p:spPr>
          <a:xfrm flipV="1">
            <a:off x="5941377" y="3089115"/>
            <a:ext cx="1934958" cy="832072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xmlns="" id="{28098F9B-101F-4446-AD70-69F8A9798D69}"/>
              </a:ext>
            </a:extLst>
          </p:cNvPr>
          <p:cNvSpPr/>
          <p:nvPr/>
        </p:nvSpPr>
        <p:spPr>
          <a:xfrm>
            <a:off x="3210617" y="3022503"/>
            <a:ext cx="153670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xmlns="" id="{278573E5-0988-435C-9342-89DB0FD86284}"/>
              </a:ext>
            </a:extLst>
          </p:cNvPr>
          <p:cNvSpPr/>
          <p:nvPr/>
        </p:nvSpPr>
        <p:spPr>
          <a:xfrm>
            <a:off x="3331585" y="3391718"/>
            <a:ext cx="179229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xmlns="" id="{F2023359-7DDF-480F-93E8-23FDD042A983}"/>
              </a:ext>
            </a:extLst>
          </p:cNvPr>
          <p:cNvSpPr/>
          <p:nvPr/>
        </p:nvSpPr>
        <p:spPr>
          <a:xfrm>
            <a:off x="3031612" y="3987956"/>
            <a:ext cx="187009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Text Box 2">
            <a:extLst>
              <a:ext uri="{FF2B5EF4-FFF2-40B4-BE49-F238E27FC236}">
                <a16:creationId xmlns:a16="http://schemas.microsoft.com/office/drawing/2014/main" xmlns="" id="{9AA93D92-473E-4203-AEF3-18BC60873E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5119" y="2434288"/>
            <a:ext cx="576636" cy="349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O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xmlns="" id="{07586C59-ACDA-48E4-8E04-EB96E8793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6704" y="3855735"/>
            <a:ext cx="342900" cy="18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Text Box 10">
            <a:extLst>
              <a:ext uri="{FF2B5EF4-FFF2-40B4-BE49-F238E27FC236}">
                <a16:creationId xmlns:a16="http://schemas.microsoft.com/office/drawing/2014/main" xmlns="" id="{75515576-A67A-4637-B38A-89ACCBB35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5842" y="3361293"/>
            <a:ext cx="454025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ext Box 8">
            <a:extLst>
              <a:ext uri="{FF2B5EF4-FFF2-40B4-BE49-F238E27FC236}">
                <a16:creationId xmlns:a16="http://schemas.microsoft.com/office/drawing/2014/main" xmlns="" id="{B62F6CEB-25C9-4F1C-87C8-2199FCB00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8632" y="3052779"/>
            <a:ext cx="653697" cy="381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 Box 7">
            <a:extLst>
              <a:ext uri="{FF2B5EF4-FFF2-40B4-BE49-F238E27FC236}">
                <a16:creationId xmlns:a16="http://schemas.microsoft.com/office/drawing/2014/main" xmlns="" id="{A305D6AD-2154-4240-88AD-B4DB4213C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9704" y="3303987"/>
            <a:ext cx="506878" cy="264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Text Box 6">
            <a:extLst>
              <a:ext uri="{FF2B5EF4-FFF2-40B4-BE49-F238E27FC236}">
                <a16:creationId xmlns:a16="http://schemas.microsoft.com/office/drawing/2014/main" xmlns="" id="{4CE83903-35CA-48A5-8E15-00A23CD4F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1829" y="3926588"/>
            <a:ext cx="550717" cy="29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2" name="Curved Connector 25">
            <a:extLst>
              <a:ext uri="{FF2B5EF4-FFF2-40B4-BE49-F238E27FC236}">
                <a16:creationId xmlns:a16="http://schemas.microsoft.com/office/drawing/2014/main" xmlns="" id="{F4A85092-9BE7-4EA5-AE65-55C99F5228A9}"/>
              </a:ext>
            </a:extLst>
          </p:cNvPr>
          <p:cNvCxnSpPr>
            <a:cxnSpLocks/>
          </p:cNvCxnSpPr>
          <p:nvPr/>
        </p:nvCxnSpPr>
        <p:spPr>
          <a:xfrm rot="16200000" flipH="1">
            <a:off x="4599350" y="1927104"/>
            <a:ext cx="26596" cy="2478627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6">
            <a:extLst>
              <a:ext uri="{FF2B5EF4-FFF2-40B4-BE49-F238E27FC236}">
                <a16:creationId xmlns:a16="http://schemas.microsoft.com/office/drawing/2014/main" xmlns="" id="{E8023CE9-95CB-4B73-8918-5EC6165E5406}"/>
              </a:ext>
            </a:extLst>
          </p:cNvPr>
          <p:cNvCxnSpPr>
            <a:cxnSpLocks/>
            <a:stCxn id="72" idx="7"/>
            <a:endCxn id="76" idx="1"/>
          </p:cNvCxnSpPr>
          <p:nvPr/>
        </p:nvCxnSpPr>
        <p:spPr>
          <a:xfrm rot="5400000" flipH="1" flipV="1">
            <a:off x="6884693" y="2111934"/>
            <a:ext cx="81029" cy="1947263"/>
          </a:xfrm>
          <a:prstGeom prst="curvedConnector3">
            <a:avLst>
              <a:gd name="adj1" fmla="val 409947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urved Connector 27">
            <a:extLst>
              <a:ext uri="{FF2B5EF4-FFF2-40B4-BE49-F238E27FC236}">
                <a16:creationId xmlns:a16="http://schemas.microsoft.com/office/drawing/2014/main" xmlns="" id="{33D0B022-495F-4D4E-85AE-D0EF3F822AA8}"/>
              </a:ext>
            </a:extLst>
          </p:cNvPr>
          <p:cNvCxnSpPr>
            <a:cxnSpLocks/>
            <a:stCxn id="74" idx="5"/>
            <a:endCxn id="77" idx="2"/>
          </p:cNvCxnSpPr>
          <p:nvPr/>
        </p:nvCxnSpPr>
        <p:spPr>
          <a:xfrm rot="5400000" flipH="1" flipV="1">
            <a:off x="6705747" y="2684065"/>
            <a:ext cx="499797" cy="2083313"/>
          </a:xfrm>
          <a:prstGeom prst="curvedConnector4">
            <a:avLst>
              <a:gd name="adj1" fmla="val -45739"/>
              <a:gd name="adj2" fmla="val 50657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urved Connector 29">
            <a:extLst>
              <a:ext uri="{FF2B5EF4-FFF2-40B4-BE49-F238E27FC236}">
                <a16:creationId xmlns:a16="http://schemas.microsoft.com/office/drawing/2014/main" xmlns="" id="{06501DD3-B870-4CDA-B34F-76AE164E6B9D}"/>
              </a:ext>
            </a:extLst>
          </p:cNvPr>
          <p:cNvCxnSpPr>
            <a:cxnSpLocks/>
            <a:stCxn id="74" idx="5"/>
            <a:endCxn id="123" idx="3"/>
          </p:cNvCxnSpPr>
          <p:nvPr/>
        </p:nvCxnSpPr>
        <p:spPr>
          <a:xfrm rot="16200000" flipH="1">
            <a:off x="6816866" y="3072743"/>
            <a:ext cx="332766" cy="2138519"/>
          </a:xfrm>
          <a:prstGeom prst="curvedConnector3">
            <a:avLst>
              <a:gd name="adj1" fmla="val 175473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31">
            <a:extLst>
              <a:ext uri="{FF2B5EF4-FFF2-40B4-BE49-F238E27FC236}">
                <a16:creationId xmlns:a16="http://schemas.microsoft.com/office/drawing/2014/main" xmlns="" id="{CF53DD82-B9E8-4F57-AEC8-75464B42D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9437" y="12461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3" name="Text Box 6">
            <a:extLst>
              <a:ext uri="{FF2B5EF4-FFF2-40B4-BE49-F238E27FC236}">
                <a16:creationId xmlns:a16="http://schemas.microsoft.com/office/drawing/2014/main" xmlns="" id="{F0F10C80-27AA-4796-B18F-107BDC5101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9673" y="4148324"/>
            <a:ext cx="557623" cy="29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xmlns="" id="{6A9505F8-2A9E-4D5A-B718-E063751E2EA7}"/>
              </a:ext>
            </a:extLst>
          </p:cNvPr>
          <p:cNvSpPr/>
          <p:nvPr/>
        </p:nvSpPr>
        <p:spPr>
          <a:xfrm flipH="1">
            <a:off x="3241971" y="4374417"/>
            <a:ext cx="179228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7" name="Text Box 9">
            <a:extLst>
              <a:ext uri="{FF2B5EF4-FFF2-40B4-BE49-F238E27FC236}">
                <a16:creationId xmlns:a16="http://schemas.microsoft.com/office/drawing/2014/main" xmlns="" id="{ABE7DE29-7DF6-4770-B3FF-C98D1E384C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2277" y="2919094"/>
            <a:ext cx="576636" cy="346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2" name="Text Box 2">
            <a:extLst>
              <a:ext uri="{FF2B5EF4-FFF2-40B4-BE49-F238E27FC236}">
                <a16:creationId xmlns:a16="http://schemas.microsoft.com/office/drawing/2014/main" xmlns="" id="{251AFFD8-7F3E-47AF-A0C9-9BC8B4D339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8280" y="4147082"/>
            <a:ext cx="576636" cy="349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b="1" dirty="0">
                <a:latin typeface="Calibri" panose="020F0502020204030204" pitchFamily="34" charset="0"/>
                <a:cs typeface="Times New Roman" panose="02020603050405020304" pitchFamily="18" charset="0"/>
              </a:rPr>
              <a:t>B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Text Box 11">
            <a:extLst>
              <a:ext uri="{FF2B5EF4-FFF2-40B4-BE49-F238E27FC236}">
                <a16:creationId xmlns:a16="http://schemas.microsoft.com/office/drawing/2014/main" xmlns="" id="{739A99B1-CEE6-4C92-9CC9-793822678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6830" y="3726713"/>
            <a:ext cx="342900" cy="18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R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4" name="Text Box 10">
            <a:extLst>
              <a:ext uri="{FF2B5EF4-FFF2-40B4-BE49-F238E27FC236}">
                <a16:creationId xmlns:a16="http://schemas.microsoft.com/office/drawing/2014/main" xmlns="" id="{F0338842-5B9B-49E6-8323-22F348C71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8833" y="3308487"/>
            <a:ext cx="454025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Text Box 9">
            <a:extLst>
              <a:ext uri="{FF2B5EF4-FFF2-40B4-BE49-F238E27FC236}">
                <a16:creationId xmlns:a16="http://schemas.microsoft.com/office/drawing/2014/main" xmlns="" id="{6A41884A-EAA2-4023-9DF2-C6BB23ABCF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65268" y="2866288"/>
            <a:ext cx="576636" cy="346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xmlns="" id="{158B73F3-E521-4FA7-83D2-B2AD42784AAF}"/>
              </a:ext>
            </a:extLst>
          </p:cNvPr>
          <p:cNvSpPr/>
          <p:nvPr/>
        </p:nvSpPr>
        <p:spPr>
          <a:xfrm>
            <a:off x="5820410" y="3103532"/>
            <a:ext cx="153670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xmlns="" id="{416E0F14-405B-4328-AE13-401EB1F7CB02}"/>
              </a:ext>
            </a:extLst>
          </p:cNvPr>
          <p:cNvSpPr/>
          <p:nvPr/>
        </p:nvSpPr>
        <p:spPr>
          <a:xfrm>
            <a:off x="5941378" y="3472747"/>
            <a:ext cx="179229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xmlns="" id="{BF4ED73F-8C5C-4317-8EEB-0F0770ED301B}"/>
              </a:ext>
            </a:extLst>
          </p:cNvPr>
          <p:cNvSpPr/>
          <p:nvPr/>
        </p:nvSpPr>
        <p:spPr>
          <a:xfrm>
            <a:off x="5754368" y="3844206"/>
            <a:ext cx="187009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xmlns="" id="{8CF538E2-B613-421D-BAED-D03273F7E989}"/>
              </a:ext>
            </a:extLst>
          </p:cNvPr>
          <p:cNvSpPr/>
          <p:nvPr/>
        </p:nvSpPr>
        <p:spPr>
          <a:xfrm flipH="1">
            <a:off x="5519036" y="2431215"/>
            <a:ext cx="179228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xmlns="" id="{D8D3CEEF-7ADC-4516-B0CA-EA5ADC803E81}"/>
              </a:ext>
            </a:extLst>
          </p:cNvPr>
          <p:cNvSpPr/>
          <p:nvPr/>
        </p:nvSpPr>
        <p:spPr>
          <a:xfrm>
            <a:off x="7876335" y="3022503"/>
            <a:ext cx="153670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xmlns="" id="{5C99ED51-AC90-4F92-97B3-86348AA9C53D}"/>
              </a:ext>
            </a:extLst>
          </p:cNvPr>
          <p:cNvSpPr/>
          <p:nvPr/>
        </p:nvSpPr>
        <p:spPr>
          <a:xfrm>
            <a:off x="7997303" y="3391718"/>
            <a:ext cx="179229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xmlns="" id="{CEE4E6C9-6FCF-495F-9FE8-3209A8C967C0}"/>
              </a:ext>
            </a:extLst>
          </p:cNvPr>
          <p:cNvSpPr/>
          <p:nvPr/>
        </p:nvSpPr>
        <p:spPr>
          <a:xfrm>
            <a:off x="7810293" y="3763177"/>
            <a:ext cx="187009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xmlns="" id="{E859A5C3-D335-4273-92F1-F0A810ED13B3}"/>
              </a:ext>
            </a:extLst>
          </p:cNvPr>
          <p:cNvSpPr/>
          <p:nvPr/>
        </p:nvSpPr>
        <p:spPr>
          <a:xfrm flipH="1">
            <a:off x="2958507" y="3707179"/>
            <a:ext cx="179228" cy="168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82" name="Curved Connector 25">
            <a:extLst>
              <a:ext uri="{FF2B5EF4-FFF2-40B4-BE49-F238E27FC236}">
                <a16:creationId xmlns:a16="http://schemas.microsoft.com/office/drawing/2014/main" xmlns="" id="{CFA64CAC-5740-42CE-A5A2-B8A084262E05}"/>
              </a:ext>
            </a:extLst>
          </p:cNvPr>
          <p:cNvCxnSpPr>
            <a:cxnSpLocks/>
            <a:endCxn id="73" idx="0"/>
          </p:cNvCxnSpPr>
          <p:nvPr/>
        </p:nvCxnSpPr>
        <p:spPr>
          <a:xfrm flipV="1">
            <a:off x="3153143" y="3472747"/>
            <a:ext cx="2877850" cy="324282"/>
          </a:xfrm>
          <a:prstGeom prst="curvedConnector4">
            <a:avLst>
              <a:gd name="adj1" fmla="val 48443"/>
              <a:gd name="adj2" fmla="val 170494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urved Connector 25">
            <a:extLst>
              <a:ext uri="{FF2B5EF4-FFF2-40B4-BE49-F238E27FC236}">
                <a16:creationId xmlns:a16="http://schemas.microsoft.com/office/drawing/2014/main" xmlns="" id="{77048028-8DF6-4978-A487-D39FA29761B5}"/>
              </a:ext>
            </a:extLst>
          </p:cNvPr>
          <p:cNvCxnSpPr>
            <a:cxnSpLocks/>
            <a:stCxn id="72" idx="6"/>
          </p:cNvCxnSpPr>
          <p:nvPr/>
        </p:nvCxnSpPr>
        <p:spPr>
          <a:xfrm>
            <a:off x="5974080" y="3180513"/>
            <a:ext cx="2023223" cy="273899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Curved Connector 25">
            <a:extLst>
              <a:ext uri="{FF2B5EF4-FFF2-40B4-BE49-F238E27FC236}">
                <a16:creationId xmlns:a16="http://schemas.microsoft.com/office/drawing/2014/main" xmlns="" id="{2411073E-A2C1-439A-A6E9-86F72D802698}"/>
              </a:ext>
            </a:extLst>
          </p:cNvPr>
          <p:cNvCxnSpPr>
            <a:cxnSpLocks/>
            <a:stCxn id="73" idx="4"/>
            <a:endCxn id="123" idx="2"/>
          </p:cNvCxnSpPr>
          <p:nvPr/>
        </p:nvCxnSpPr>
        <p:spPr>
          <a:xfrm rot="16200000" flipH="1">
            <a:off x="6724001" y="2947948"/>
            <a:ext cx="612997" cy="1999012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Curved Connector 25">
            <a:extLst>
              <a:ext uri="{FF2B5EF4-FFF2-40B4-BE49-F238E27FC236}">
                <a16:creationId xmlns:a16="http://schemas.microsoft.com/office/drawing/2014/main" xmlns="" id="{25F84649-BADC-4A21-9544-E2A0179B5B57}"/>
              </a:ext>
            </a:extLst>
          </p:cNvPr>
          <p:cNvCxnSpPr>
            <a:cxnSpLocks/>
            <a:stCxn id="73" idx="5"/>
            <a:endCxn id="78" idx="2"/>
          </p:cNvCxnSpPr>
          <p:nvPr/>
        </p:nvCxnSpPr>
        <p:spPr>
          <a:xfrm rot="16200000" flipH="1">
            <a:off x="6840408" y="2870273"/>
            <a:ext cx="223836" cy="1715933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Curved Connector 25">
            <a:extLst>
              <a:ext uri="{FF2B5EF4-FFF2-40B4-BE49-F238E27FC236}">
                <a16:creationId xmlns:a16="http://schemas.microsoft.com/office/drawing/2014/main" xmlns="" id="{D0213816-2FA0-4925-A4ED-58317195B0B9}"/>
              </a:ext>
            </a:extLst>
          </p:cNvPr>
          <p:cNvCxnSpPr>
            <a:cxnSpLocks/>
            <a:endCxn id="77" idx="3"/>
          </p:cNvCxnSpPr>
          <p:nvPr/>
        </p:nvCxnSpPr>
        <p:spPr>
          <a:xfrm flipV="1">
            <a:off x="6120609" y="3535293"/>
            <a:ext cx="1902941" cy="27646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Curved Connector 25">
            <a:extLst>
              <a:ext uri="{FF2B5EF4-FFF2-40B4-BE49-F238E27FC236}">
                <a16:creationId xmlns:a16="http://schemas.microsoft.com/office/drawing/2014/main" xmlns="" id="{EF45D82B-34E6-4947-9DFD-1E7C048F4A48}"/>
              </a:ext>
            </a:extLst>
          </p:cNvPr>
          <p:cNvCxnSpPr>
            <a:cxnSpLocks/>
            <a:stCxn id="10" idx="6"/>
            <a:endCxn id="74" idx="1"/>
          </p:cNvCxnSpPr>
          <p:nvPr/>
        </p:nvCxnSpPr>
        <p:spPr>
          <a:xfrm flipV="1">
            <a:off x="3218621" y="3866753"/>
            <a:ext cx="2563134" cy="198184"/>
          </a:xfrm>
          <a:prstGeom prst="curvedConnector4">
            <a:avLst>
              <a:gd name="adj1" fmla="val 49466"/>
              <a:gd name="adj2" fmla="val 226724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Curved Connector 25">
            <a:extLst>
              <a:ext uri="{FF2B5EF4-FFF2-40B4-BE49-F238E27FC236}">
                <a16:creationId xmlns:a16="http://schemas.microsoft.com/office/drawing/2014/main" xmlns="" id="{1BD5894B-E733-4D6B-B8AA-A60FBC40529B}"/>
              </a:ext>
            </a:extLst>
          </p:cNvPr>
          <p:cNvCxnSpPr>
            <a:cxnSpLocks/>
            <a:stCxn id="54" idx="2"/>
            <a:endCxn id="75" idx="4"/>
          </p:cNvCxnSpPr>
          <p:nvPr/>
        </p:nvCxnSpPr>
        <p:spPr>
          <a:xfrm flipV="1">
            <a:off x="3421199" y="2599424"/>
            <a:ext cx="2187451" cy="1859098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urved Connector 25">
            <a:extLst>
              <a:ext uri="{FF2B5EF4-FFF2-40B4-BE49-F238E27FC236}">
                <a16:creationId xmlns:a16="http://schemas.microsoft.com/office/drawing/2014/main" xmlns="" id="{B91640E9-55C8-4C43-A7F9-8BD162A2EEFC}"/>
              </a:ext>
            </a:extLst>
          </p:cNvPr>
          <p:cNvCxnSpPr>
            <a:cxnSpLocks/>
            <a:stCxn id="9" idx="7"/>
            <a:endCxn id="72" idx="2"/>
          </p:cNvCxnSpPr>
          <p:nvPr/>
        </p:nvCxnSpPr>
        <p:spPr>
          <a:xfrm rot="5400000" flipH="1" flipV="1">
            <a:off x="4534569" y="2130512"/>
            <a:ext cx="235839" cy="2335843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 Box 6">
            <a:extLst>
              <a:ext uri="{FF2B5EF4-FFF2-40B4-BE49-F238E27FC236}">
                <a16:creationId xmlns:a16="http://schemas.microsoft.com/office/drawing/2014/main" xmlns="" id="{7534E7B5-BA9B-4696-9EB3-14F9B91DE0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5603" y="3587829"/>
            <a:ext cx="550717" cy="29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Ja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xmlns="" id="{268AAA27-56D2-487F-9870-C502FBA40A9B}"/>
              </a:ext>
            </a:extLst>
          </p:cNvPr>
          <p:cNvSpPr/>
          <p:nvPr/>
        </p:nvSpPr>
        <p:spPr>
          <a:xfrm>
            <a:off x="8030005" y="4176972"/>
            <a:ext cx="153670" cy="153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138" name="Curved Connector 25">
            <a:extLst>
              <a:ext uri="{FF2B5EF4-FFF2-40B4-BE49-F238E27FC236}">
                <a16:creationId xmlns:a16="http://schemas.microsoft.com/office/drawing/2014/main" xmlns="" id="{A74B06A3-C686-49E5-952D-9908E587BDDA}"/>
              </a:ext>
            </a:extLst>
          </p:cNvPr>
          <p:cNvCxnSpPr>
            <a:cxnSpLocks/>
            <a:stCxn id="74" idx="7"/>
            <a:endCxn id="78" idx="3"/>
          </p:cNvCxnSpPr>
          <p:nvPr/>
        </p:nvCxnSpPr>
        <p:spPr>
          <a:xfrm rot="16200000" flipH="1">
            <a:off x="6861916" y="2918827"/>
            <a:ext cx="27838" cy="1923690"/>
          </a:xfrm>
          <a:prstGeom prst="curvedConnector5">
            <a:avLst>
              <a:gd name="adj1" fmla="val -821180"/>
              <a:gd name="adj2" fmla="val 50000"/>
              <a:gd name="adj3" fmla="val 92118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Curved Connector 26">
            <a:extLst>
              <a:ext uri="{FF2B5EF4-FFF2-40B4-BE49-F238E27FC236}">
                <a16:creationId xmlns:a16="http://schemas.microsoft.com/office/drawing/2014/main" xmlns="" id="{8E4C5BD5-1567-425E-B53A-6C7FA1F5D9BF}"/>
              </a:ext>
            </a:extLst>
          </p:cNvPr>
          <p:cNvCxnSpPr>
            <a:cxnSpLocks/>
            <a:stCxn id="75" idx="1"/>
            <a:endCxn id="76" idx="6"/>
          </p:cNvCxnSpPr>
          <p:nvPr/>
        </p:nvCxnSpPr>
        <p:spPr>
          <a:xfrm rot="16200000" flipH="1">
            <a:off x="6529193" y="1598672"/>
            <a:ext cx="643635" cy="2357988"/>
          </a:xfrm>
          <a:prstGeom prst="curvedConnector4">
            <a:avLst>
              <a:gd name="adj1" fmla="val -39344"/>
              <a:gd name="adj2" fmla="val 9446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Curved Connector 26">
            <a:extLst>
              <a:ext uri="{FF2B5EF4-FFF2-40B4-BE49-F238E27FC236}">
                <a16:creationId xmlns:a16="http://schemas.microsoft.com/office/drawing/2014/main" xmlns="" id="{9AFB83D5-C14C-498D-A4C5-EEA5C4AB9AC8}"/>
              </a:ext>
            </a:extLst>
          </p:cNvPr>
          <p:cNvCxnSpPr>
            <a:cxnSpLocks/>
            <a:stCxn id="75" idx="0"/>
            <a:endCxn id="77" idx="7"/>
          </p:cNvCxnSpPr>
          <p:nvPr/>
        </p:nvCxnSpPr>
        <p:spPr>
          <a:xfrm rot="16200000" flipH="1">
            <a:off x="6386898" y="1652966"/>
            <a:ext cx="985137" cy="2541635"/>
          </a:xfrm>
          <a:prstGeom prst="curvedConnector3">
            <a:avLst>
              <a:gd name="adj1" fmla="val -11492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Box 152">
            <a:extLst>
              <a:ext uri="{FF2B5EF4-FFF2-40B4-BE49-F238E27FC236}">
                <a16:creationId xmlns:a16="http://schemas.microsoft.com/office/drawing/2014/main" xmlns="" id="{8171EC63-C38A-4DDF-BEAE-655A5538A2CA}"/>
              </a:ext>
            </a:extLst>
          </p:cNvPr>
          <p:cNvSpPr txBox="1"/>
          <p:nvPr/>
        </p:nvSpPr>
        <p:spPr>
          <a:xfrm>
            <a:off x="8951" y="4564739"/>
            <a:ext cx="120440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Relations:-</a:t>
            </a:r>
          </a:p>
          <a:p>
            <a:r>
              <a:rPr lang="en-GB" sz="2400" b="1" dirty="0" err="1"/>
              <a:t>belongsTo</a:t>
            </a:r>
            <a:r>
              <a:rPr lang="en-GB" sz="2400" b="1" dirty="0"/>
              <a:t> = {Ro, E), (Jo, E), (</a:t>
            </a:r>
            <a:r>
              <a:rPr lang="en-GB" sz="2400" b="1" dirty="0" err="1"/>
              <a:t>Ja</a:t>
            </a:r>
            <a:r>
              <a:rPr lang="en-GB" sz="2400" b="1" dirty="0"/>
              <a:t>, S), (Na, M), (Mo, O)}</a:t>
            </a:r>
          </a:p>
          <a:p>
            <a:r>
              <a:rPr lang="en-GB" sz="2400" b="1" dirty="0" err="1"/>
              <a:t>canAccess</a:t>
            </a:r>
            <a:r>
              <a:rPr lang="en-GB" sz="2400" b="1" dirty="0"/>
              <a:t> = {( E, A),  (E, P), (S, P), (S, R), (S, B), (M, A), (M, P), (M, R), (M, B), (O, A), (O, P)}</a:t>
            </a:r>
          </a:p>
          <a:p>
            <a:r>
              <a:rPr lang="en-GB" sz="2400" b="1" dirty="0"/>
              <a:t>Let the forward composition of </a:t>
            </a:r>
            <a:r>
              <a:rPr lang="en-GB" sz="2400" b="1" dirty="0" err="1"/>
              <a:t>belongsTo;canAccess</a:t>
            </a:r>
            <a:r>
              <a:rPr lang="en-GB" sz="2400" b="1" dirty="0"/>
              <a:t> be </a:t>
            </a:r>
            <a:r>
              <a:rPr lang="en-GB" sz="2400" b="1" dirty="0" err="1"/>
              <a:t>canLogOnto</a:t>
            </a:r>
            <a:r>
              <a:rPr lang="en-GB" sz="2400" b="1" dirty="0"/>
              <a:t> == </a:t>
            </a:r>
          </a:p>
          <a:p>
            <a:r>
              <a:rPr lang="en-GB" sz="2400" b="1" dirty="0"/>
              <a:t>{(Ro, A), (Ro, P), (Jo, A), (Jo, P), (</a:t>
            </a:r>
            <a:r>
              <a:rPr lang="en-GB" sz="2400" b="1" dirty="0" err="1"/>
              <a:t>Ja</a:t>
            </a:r>
            <a:r>
              <a:rPr lang="en-GB" sz="2400" b="1" dirty="0"/>
              <a:t>, P) ,(</a:t>
            </a:r>
            <a:r>
              <a:rPr lang="en-GB" sz="2400" b="1" dirty="0" err="1"/>
              <a:t>Ja</a:t>
            </a:r>
            <a:r>
              <a:rPr lang="en-GB" sz="2400" b="1" dirty="0"/>
              <a:t>, R) ,(</a:t>
            </a:r>
            <a:r>
              <a:rPr lang="en-GB" sz="2400" b="1" dirty="0" err="1"/>
              <a:t>Ja</a:t>
            </a:r>
            <a:r>
              <a:rPr lang="en-GB" sz="2400" b="1" dirty="0"/>
              <a:t>, B), (Na, A ), (Na, P) ), (Na, R), (Na, B), (</a:t>
            </a:r>
            <a:r>
              <a:rPr lang="en-GB" sz="2400" b="1" dirty="0" err="1"/>
              <a:t>Mo,A</a:t>
            </a:r>
            <a:r>
              <a:rPr lang="en-GB" sz="2400" b="1" dirty="0"/>
              <a:t>), (</a:t>
            </a:r>
            <a:r>
              <a:rPr lang="en-GB" sz="2400" b="1" dirty="0" err="1"/>
              <a:t>Mo,P</a:t>
            </a:r>
            <a:r>
              <a:rPr lang="en-GB" sz="2400" b="1" dirty="0"/>
              <a:t>)}</a:t>
            </a:r>
          </a:p>
          <a:p>
            <a:endParaRPr lang="en-GB" dirty="0"/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xmlns="" id="{572EF1A3-5D5C-4B91-A4EB-FF890AFBDB1C}"/>
              </a:ext>
            </a:extLst>
          </p:cNvPr>
          <p:cNvSpPr txBox="1"/>
          <p:nvPr/>
        </p:nvSpPr>
        <p:spPr>
          <a:xfrm>
            <a:off x="3766303" y="2553430"/>
            <a:ext cx="1234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belongsTo</a:t>
            </a:r>
            <a:endParaRPr lang="en-GB" dirty="0"/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xmlns="" id="{AF1ABE22-328B-465C-8E06-7CE7B6CB1333}"/>
              </a:ext>
            </a:extLst>
          </p:cNvPr>
          <p:cNvSpPr txBox="1"/>
          <p:nvPr/>
        </p:nvSpPr>
        <p:spPr>
          <a:xfrm>
            <a:off x="6120607" y="1694329"/>
            <a:ext cx="1334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canAccess</a:t>
            </a:r>
            <a:endParaRPr lang="en-GB" dirty="0"/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xmlns="" id="{EF130BA7-E77F-4F5B-9C01-B78A1BCB838D}"/>
              </a:ext>
            </a:extLst>
          </p:cNvPr>
          <p:cNvSpPr txBox="1"/>
          <p:nvPr/>
        </p:nvSpPr>
        <p:spPr>
          <a:xfrm>
            <a:off x="2068702" y="2677013"/>
            <a:ext cx="811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users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xmlns="" id="{AE61CCA8-A7E8-4B17-AB0A-B04047646A92}"/>
              </a:ext>
            </a:extLst>
          </p:cNvPr>
          <p:cNvSpPr txBox="1"/>
          <p:nvPr/>
        </p:nvSpPr>
        <p:spPr>
          <a:xfrm>
            <a:off x="4346894" y="1899809"/>
            <a:ext cx="1443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departments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xmlns="" id="{25E48F5C-7032-48B0-AC2B-CCB76DFC9D68}"/>
              </a:ext>
            </a:extLst>
          </p:cNvPr>
          <p:cNvSpPr txBox="1"/>
          <p:nvPr/>
        </p:nvSpPr>
        <p:spPr>
          <a:xfrm>
            <a:off x="8559839" y="2495149"/>
            <a:ext cx="984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domains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xmlns="" id="{01AA6057-F83F-4819-8C90-30A20C7591BA}"/>
              </a:ext>
            </a:extLst>
          </p:cNvPr>
          <p:cNvSpPr txBox="1"/>
          <p:nvPr/>
        </p:nvSpPr>
        <p:spPr>
          <a:xfrm>
            <a:off x="8559839" y="499811"/>
            <a:ext cx="34214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Sets:-</a:t>
            </a:r>
          </a:p>
          <a:p>
            <a:r>
              <a:rPr lang="en-GB" sz="2400" b="1" dirty="0"/>
              <a:t>users={Ro, Jo, </a:t>
            </a:r>
            <a:r>
              <a:rPr lang="en-GB" sz="2400" b="1" dirty="0" err="1"/>
              <a:t>Ja</a:t>
            </a:r>
            <a:r>
              <a:rPr lang="en-GB" sz="2400" b="1" dirty="0"/>
              <a:t>, Na, Mo}</a:t>
            </a:r>
          </a:p>
          <a:p>
            <a:r>
              <a:rPr lang="en-GB" sz="2400" b="1" dirty="0"/>
              <a:t>depts={O, E, S, M}</a:t>
            </a:r>
          </a:p>
          <a:p>
            <a:r>
              <a:rPr lang="en-GB" sz="2400" b="1" dirty="0"/>
              <a:t>domains= {A,P,R,B}</a:t>
            </a:r>
          </a:p>
        </p:txBody>
      </p:sp>
    </p:spTree>
    <p:extLst>
      <p:ext uri="{BB962C8B-B14F-4D97-AF65-F5344CB8AC3E}">
        <p14:creationId xmlns:p14="http://schemas.microsoft.com/office/powerpoint/2010/main" val="71210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4FC8B978-6B2D-4D03-B50C-E90A7B57B695}"/>
              </a:ext>
            </a:extLst>
          </p:cNvPr>
          <p:cNvSpPr txBox="1"/>
          <p:nvPr/>
        </p:nvSpPr>
        <p:spPr>
          <a:xfrm>
            <a:off x="477672" y="117693"/>
            <a:ext cx="11236655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To summarize, </a:t>
            </a:r>
          </a:p>
          <a:p>
            <a:r>
              <a:rPr lang="en-GB" sz="2200" b="1" dirty="0"/>
              <a:t>Relations:-</a:t>
            </a:r>
          </a:p>
          <a:p>
            <a:r>
              <a:rPr lang="en-GB" sz="2200" b="1" dirty="0" err="1"/>
              <a:t>belongsTo</a:t>
            </a:r>
            <a:r>
              <a:rPr lang="en-GB" sz="2200" b="1" dirty="0"/>
              <a:t> = {Ro, E), (Jo, E), (</a:t>
            </a:r>
            <a:r>
              <a:rPr lang="en-GB" sz="2200" b="1" dirty="0" err="1"/>
              <a:t>Ja</a:t>
            </a:r>
            <a:r>
              <a:rPr lang="en-GB" sz="2200" b="1" dirty="0"/>
              <a:t>, S), (Na, M), (Mo, O)}</a:t>
            </a:r>
          </a:p>
          <a:p>
            <a:r>
              <a:rPr lang="en-GB" sz="2200" b="1" dirty="0" err="1"/>
              <a:t>canAccess</a:t>
            </a:r>
            <a:r>
              <a:rPr lang="en-GB" sz="2200" b="1" dirty="0"/>
              <a:t> = {( E, A),  (E, P), (S, P), (S, R), (S, B), (M, A), (M, P), (M, R), (M, B), (O, A), (</a:t>
            </a:r>
            <a:r>
              <a:rPr lang="en-GB" sz="2200" b="1" dirty="0" smtClean="0"/>
              <a:t>O, </a:t>
            </a:r>
            <a:r>
              <a:rPr lang="en-GB" sz="2200" b="1" dirty="0"/>
              <a:t>P)}</a:t>
            </a:r>
          </a:p>
          <a:p>
            <a:r>
              <a:rPr lang="en-GB" sz="2200" b="1" dirty="0"/>
              <a:t>Forward Composition gives us another relation:-</a:t>
            </a:r>
          </a:p>
          <a:p>
            <a:r>
              <a:rPr lang="en-GB" sz="2200" b="1" dirty="0" err="1"/>
              <a:t>canLogOnto</a:t>
            </a:r>
            <a:r>
              <a:rPr lang="en-GB" sz="2200" b="1" dirty="0"/>
              <a:t> == </a:t>
            </a:r>
            <a:r>
              <a:rPr lang="en-GB" sz="2200" b="1" dirty="0" err="1"/>
              <a:t>belongsTo;canAccess</a:t>
            </a:r>
            <a:r>
              <a:rPr lang="en-GB" sz="2200" b="1" dirty="0"/>
              <a:t> = </a:t>
            </a:r>
          </a:p>
          <a:p>
            <a:r>
              <a:rPr lang="en-GB" sz="2200" b="1" dirty="0"/>
              <a:t>{(Ro, A), (Ro, P), {(Jo, A), (Jo, P), (</a:t>
            </a:r>
            <a:r>
              <a:rPr lang="en-GB" sz="2200" b="1" dirty="0" err="1"/>
              <a:t>Ja</a:t>
            </a:r>
            <a:r>
              <a:rPr lang="en-GB" sz="2200" b="1" dirty="0"/>
              <a:t>, P),(</a:t>
            </a:r>
            <a:r>
              <a:rPr lang="en-GB" sz="2200" b="1" dirty="0" err="1"/>
              <a:t>Ja</a:t>
            </a:r>
            <a:r>
              <a:rPr lang="en-GB" sz="2200" b="1" dirty="0"/>
              <a:t>, R) ,(</a:t>
            </a:r>
            <a:r>
              <a:rPr lang="en-GB" sz="2200" b="1" dirty="0" err="1"/>
              <a:t>Ja</a:t>
            </a:r>
            <a:r>
              <a:rPr lang="en-GB" sz="2200" b="1" dirty="0"/>
              <a:t>, B), (Na, A ), (Na, P) ), (Na, R), (Na, B), (</a:t>
            </a:r>
            <a:r>
              <a:rPr lang="en-GB" sz="2200" b="1" dirty="0" err="1"/>
              <a:t>Mo,A</a:t>
            </a:r>
            <a:r>
              <a:rPr lang="en-GB" sz="2200" b="1" dirty="0"/>
              <a:t>), (</a:t>
            </a:r>
            <a:r>
              <a:rPr lang="en-GB" sz="2200" b="1" dirty="0" err="1"/>
              <a:t>Mo,P</a:t>
            </a:r>
            <a:r>
              <a:rPr lang="en-GB" sz="2200" b="1" dirty="0"/>
              <a:t>)}</a:t>
            </a:r>
          </a:p>
          <a:p>
            <a:endParaRPr lang="en-GB" sz="2200" dirty="0"/>
          </a:p>
          <a:p>
            <a:r>
              <a:rPr lang="en-GB" sz="2200" b="1" dirty="0"/>
              <a:t>So, </a:t>
            </a:r>
            <a:r>
              <a:rPr lang="en-GB" sz="2200" b="1" dirty="0" err="1"/>
              <a:t>dom</a:t>
            </a:r>
            <a:r>
              <a:rPr lang="en-GB" sz="2200" b="1" dirty="0"/>
              <a:t> </a:t>
            </a:r>
            <a:r>
              <a:rPr lang="en-GB" sz="2200" b="1" dirty="0" err="1"/>
              <a:t>canLogOnto</a:t>
            </a:r>
            <a:r>
              <a:rPr lang="en-GB" sz="2200" b="1" dirty="0"/>
              <a:t> = users={Ro, Jo, </a:t>
            </a:r>
            <a:r>
              <a:rPr lang="en-GB" sz="2200" b="1" dirty="0" err="1"/>
              <a:t>Ja</a:t>
            </a:r>
            <a:r>
              <a:rPr lang="en-GB" sz="2200" b="1" dirty="0"/>
              <a:t>, Na, Mo}  </a:t>
            </a:r>
          </a:p>
          <a:p>
            <a:r>
              <a:rPr lang="en-GB" sz="2200" b="1" dirty="0"/>
              <a:t>and </a:t>
            </a:r>
            <a:r>
              <a:rPr lang="en-GB" sz="2200" b="1" dirty="0" err="1"/>
              <a:t>dom</a:t>
            </a:r>
            <a:r>
              <a:rPr lang="en-GB" sz="2200" b="1" dirty="0"/>
              <a:t> </a:t>
            </a:r>
            <a:r>
              <a:rPr lang="en-GB" sz="2200" b="1" dirty="0" err="1"/>
              <a:t>belongsTo</a:t>
            </a:r>
            <a:r>
              <a:rPr lang="en-GB" sz="2200" b="1" dirty="0"/>
              <a:t> = users={Ro, Jo, </a:t>
            </a:r>
            <a:r>
              <a:rPr lang="en-GB" sz="2200" b="1" dirty="0" err="1"/>
              <a:t>Ja</a:t>
            </a:r>
            <a:r>
              <a:rPr lang="en-GB" sz="2200" b="1" dirty="0"/>
              <a:t>, Na, Mo}</a:t>
            </a:r>
          </a:p>
          <a:p>
            <a:r>
              <a:rPr lang="en-GB" sz="2200" b="1" dirty="0"/>
              <a:t>And </a:t>
            </a:r>
            <a:r>
              <a:rPr lang="en-GB" sz="2200" b="1" dirty="0" err="1"/>
              <a:t>dom</a:t>
            </a:r>
            <a:r>
              <a:rPr lang="en-GB" sz="2200" b="1" dirty="0"/>
              <a:t> of </a:t>
            </a:r>
            <a:r>
              <a:rPr lang="en-GB" sz="2200" b="1" dirty="0" err="1"/>
              <a:t>canAccess</a:t>
            </a:r>
            <a:r>
              <a:rPr lang="en-GB" sz="2200" b="1" dirty="0"/>
              <a:t> = departments = {E,S,M,O}</a:t>
            </a:r>
          </a:p>
          <a:p>
            <a:endParaRPr lang="en-GB" sz="2200" b="1" dirty="0"/>
          </a:p>
          <a:p>
            <a:r>
              <a:rPr lang="en-GB" sz="2200" b="1" dirty="0"/>
              <a:t>Also, ran </a:t>
            </a:r>
            <a:r>
              <a:rPr lang="en-GB" sz="2200" b="1" dirty="0" err="1"/>
              <a:t>canLogOnto</a:t>
            </a:r>
            <a:r>
              <a:rPr lang="en-GB" sz="2200" b="1" dirty="0"/>
              <a:t> = domains = {A,P,R,B}</a:t>
            </a:r>
          </a:p>
          <a:p>
            <a:r>
              <a:rPr lang="en-GB" sz="2200" b="1" dirty="0"/>
              <a:t>and ran </a:t>
            </a:r>
            <a:r>
              <a:rPr lang="en-GB" sz="2200" b="1" dirty="0" err="1"/>
              <a:t>canAccess</a:t>
            </a:r>
            <a:r>
              <a:rPr lang="en-GB" sz="2200" b="1" dirty="0"/>
              <a:t> = domains = {A,P,R,B}</a:t>
            </a:r>
          </a:p>
          <a:p>
            <a:r>
              <a:rPr lang="en-GB" sz="2200" b="1" dirty="0"/>
              <a:t>ran </a:t>
            </a:r>
            <a:r>
              <a:rPr lang="en-GB" sz="2200" b="1" dirty="0" err="1"/>
              <a:t>belongsTo</a:t>
            </a:r>
            <a:r>
              <a:rPr lang="en-GB" sz="2200" b="1" dirty="0"/>
              <a:t> = departments = {E,S,M,O}</a:t>
            </a:r>
          </a:p>
          <a:p>
            <a:endParaRPr lang="en-GB" sz="2200" b="1" dirty="0"/>
          </a:p>
          <a:p>
            <a:r>
              <a:rPr lang="en-GB" sz="2200" b="1" dirty="0"/>
              <a:t> We don’t need to create the set </a:t>
            </a:r>
            <a:r>
              <a:rPr lang="en-GB" sz="2200" b="1" dirty="0" err="1"/>
              <a:t>canLogOnto</a:t>
            </a:r>
            <a:r>
              <a:rPr lang="en-GB" sz="2200" b="1" dirty="0"/>
              <a:t> since we can use the composition operation to discover the </a:t>
            </a:r>
            <a:r>
              <a:rPr lang="en-GB" sz="2200" b="1" dirty="0" err="1"/>
              <a:t>maplets</a:t>
            </a:r>
            <a:r>
              <a:rPr lang="en-GB" sz="2200" b="1" dirty="0"/>
              <a:t> whenever we wish (recall database normalisation).</a:t>
            </a:r>
          </a:p>
        </p:txBody>
      </p:sp>
    </p:spTree>
    <p:extLst>
      <p:ext uri="{BB962C8B-B14F-4D97-AF65-F5344CB8AC3E}">
        <p14:creationId xmlns:p14="http://schemas.microsoft.com/office/powerpoint/2010/main" val="2443027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5CCC948-AFA3-485B-AF0F-2F7C1CF26F34}"/>
              </a:ext>
            </a:extLst>
          </p:cNvPr>
          <p:cNvSpPr txBox="1"/>
          <p:nvPr/>
        </p:nvSpPr>
        <p:spPr>
          <a:xfrm>
            <a:off x="1089212" y="470647"/>
            <a:ext cx="9749117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An operation for logging in can now be described in terms of </a:t>
            </a:r>
            <a:r>
              <a:rPr lang="en-GB" sz="2400" dirty="0" smtClean="0"/>
              <a:t>relations:</a:t>
            </a:r>
            <a:endParaRPr lang="en-GB" sz="2400" dirty="0"/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 user p? can  only log in to a domain d? if the </a:t>
            </a:r>
            <a:r>
              <a:rPr lang="en-GB" sz="2400" dirty="0" err="1"/>
              <a:t>maplet</a:t>
            </a:r>
            <a:r>
              <a:rPr lang="en-GB" sz="2400" dirty="0"/>
              <a:t> (</a:t>
            </a:r>
            <a:r>
              <a:rPr lang="en-GB" sz="2400" dirty="0" err="1"/>
              <a:t>p?,d</a:t>
            </a:r>
            <a:r>
              <a:rPr lang="en-GB" sz="2400" dirty="0"/>
              <a:t>?) exists in the forward composition </a:t>
            </a:r>
            <a:r>
              <a:rPr lang="en-GB" sz="2400" b="1" dirty="0" err="1"/>
              <a:t>belongsTo;canAccess</a:t>
            </a:r>
            <a:r>
              <a:rPr lang="en-GB" sz="2400" b="1" dirty="0"/>
              <a:t> </a:t>
            </a:r>
            <a:r>
              <a:rPr lang="en-GB" sz="2400" dirty="0"/>
              <a:t>and,</a:t>
            </a:r>
            <a:endParaRPr lang="en-GB" sz="2400" b="1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 relation </a:t>
            </a:r>
            <a:r>
              <a:rPr lang="en-GB" sz="2400" dirty="0" err="1"/>
              <a:t>loggedIn</a:t>
            </a:r>
            <a:r>
              <a:rPr lang="en-GB" sz="2400" dirty="0"/>
              <a:t> will be updated to include the </a:t>
            </a:r>
            <a:r>
              <a:rPr lang="en-GB" sz="2400" dirty="0" err="1"/>
              <a:t>maplet</a:t>
            </a:r>
            <a:r>
              <a:rPr lang="en-GB" sz="2400" dirty="0"/>
              <a:t>, (</a:t>
            </a:r>
            <a:r>
              <a:rPr lang="en-GB" sz="2400" dirty="0" err="1"/>
              <a:t>p?,d</a:t>
            </a:r>
            <a:r>
              <a:rPr lang="en-GB" sz="2400" dirty="0"/>
              <a:t>?).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The user can only log in if they are not already logged in and they are users and have been allocated a department to belong to, i.e. are members of the </a:t>
            </a:r>
            <a:r>
              <a:rPr lang="en-GB" sz="2400" dirty="0" err="1"/>
              <a:t>belongsTo</a:t>
            </a:r>
            <a:r>
              <a:rPr lang="en-GB" sz="2400" dirty="0"/>
              <a:t> relation.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Because we are using </a:t>
            </a:r>
            <a:r>
              <a:rPr lang="en-GB" sz="2400" dirty="0" err="1" smtClean="0"/>
              <a:t>freetypes</a:t>
            </a:r>
            <a:r>
              <a:rPr lang="en-GB" sz="2400" dirty="0" smtClean="0"/>
              <a:t>, our </a:t>
            </a:r>
            <a:r>
              <a:rPr lang="en-GB" sz="2400" dirty="0"/>
              <a:t>choices of input values are restricted. Any input must be an element of the free type otherwise the predicate is illegal and so is neither true or false.</a:t>
            </a:r>
          </a:p>
          <a:p>
            <a:endParaRPr lang="en-GB" sz="2400" b="1" dirty="0"/>
          </a:p>
          <a:p>
            <a:r>
              <a:rPr lang="en-GB" sz="2400" b="1" dirty="0"/>
              <a:t>Points to Note:</a:t>
            </a:r>
          </a:p>
          <a:p>
            <a:r>
              <a:rPr lang="en-GB" sz="2400" dirty="0"/>
              <a:t>The relation </a:t>
            </a:r>
            <a:r>
              <a:rPr lang="en-GB" sz="2400" dirty="0" err="1"/>
              <a:t>belongsTo</a:t>
            </a:r>
            <a:r>
              <a:rPr lang="en-GB" sz="2400" dirty="0"/>
              <a:t> can only be populated with existing users and is initially empty.</a:t>
            </a:r>
          </a:p>
          <a:p>
            <a:r>
              <a:rPr lang="en-GB" sz="2400" dirty="0"/>
              <a:t>The </a:t>
            </a:r>
            <a:r>
              <a:rPr lang="en-GB" sz="2400" dirty="0" err="1"/>
              <a:t>loggedIn</a:t>
            </a:r>
            <a:r>
              <a:rPr lang="en-GB" sz="2400" dirty="0"/>
              <a:t> relation is also initially empty.</a:t>
            </a:r>
          </a:p>
          <a:p>
            <a:r>
              <a:rPr lang="en-GB" sz="2400" dirty="0"/>
              <a:t>A set of users of type EMPLOYEE is also assumed and is initially empty.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560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A36DFB3-9B54-4C7A-B0D2-BF5BE7EE7390}"/>
              </a:ext>
            </a:extLst>
          </p:cNvPr>
          <p:cNvSpPr txBox="1"/>
          <p:nvPr/>
        </p:nvSpPr>
        <p:spPr>
          <a:xfrm>
            <a:off x="618565" y="524435"/>
            <a:ext cx="9359153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Recap on updated operations required</a:t>
            </a:r>
          </a:p>
          <a:p>
            <a:endParaRPr lang="en-GB" sz="2800" dirty="0"/>
          </a:p>
          <a:p>
            <a:r>
              <a:rPr lang="en-GB" sz="2800" dirty="0"/>
              <a:t>An operation for adding and removing a user can be defined in a manner similar to that described in our 2</a:t>
            </a:r>
            <a:r>
              <a:rPr lang="en-GB" sz="2800" baseline="30000" dirty="0"/>
              <a:t>nd</a:t>
            </a:r>
            <a:r>
              <a:rPr lang="en-GB" sz="2800" dirty="0"/>
              <a:t> iteration.</a:t>
            </a:r>
          </a:p>
          <a:p>
            <a:endParaRPr lang="en-GB" sz="2800" dirty="0"/>
          </a:p>
          <a:p>
            <a:r>
              <a:rPr lang="en-GB" sz="2800" dirty="0"/>
              <a:t>We will need to define an operation for adding an existing user to a department and to remove them too.</a:t>
            </a:r>
          </a:p>
          <a:p>
            <a:endParaRPr lang="en-GB" sz="2800" dirty="0"/>
          </a:p>
          <a:p>
            <a:r>
              <a:rPr lang="en-GB" sz="2800" dirty="0"/>
              <a:t>We will need to define a log out operation to complement our log in operation.</a:t>
            </a:r>
          </a:p>
          <a:p>
            <a:endParaRPr lang="en-GB" sz="2800" dirty="0"/>
          </a:p>
          <a:p>
            <a:r>
              <a:rPr lang="en-GB" sz="2800" dirty="0"/>
              <a:t>We will need to add extra functionality but we’ll leave this to later.</a:t>
            </a:r>
          </a:p>
        </p:txBody>
      </p:sp>
    </p:spTree>
    <p:extLst>
      <p:ext uri="{BB962C8B-B14F-4D97-AF65-F5344CB8AC3E}">
        <p14:creationId xmlns:p14="http://schemas.microsoft.com/office/powerpoint/2010/main" val="1015036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0804B8-E401-4CA4-9FB4-573281E98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D8AF8A-12D9-446E-8BB0-69A670AAC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Lightfoot, D. </a:t>
            </a:r>
            <a:r>
              <a:rPr lang="en-GB" i="1" dirty="0"/>
              <a:t>Formal Specification Using Z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ed. Palgrave, 2001</a:t>
            </a:r>
          </a:p>
          <a:p>
            <a:pPr marL="0" indent="0">
              <a:buNone/>
            </a:pPr>
            <a:r>
              <a:rPr lang="en-GB" dirty="0"/>
              <a:t>Jacky, J. The Way of Z: Practical Programming with Formal Methods, Cambridge University Press, 1997</a:t>
            </a:r>
          </a:p>
          <a:p>
            <a:pPr marL="0" indent="0">
              <a:buNone/>
            </a:pPr>
            <a:r>
              <a:rPr lang="en-GB" dirty="0"/>
              <a:t>S. M. Brien S.M, Martin, A.P. </a:t>
            </a:r>
            <a:r>
              <a:rPr lang="en-GB" i="1" dirty="0"/>
              <a:t>A Calculus for Schemas in Z, J. Symbolic Computation, </a:t>
            </a:r>
            <a:r>
              <a:rPr lang="en-GB" i="1" dirty="0" err="1"/>
              <a:t>vol</a:t>
            </a:r>
            <a:r>
              <a:rPr lang="en-GB" i="1" dirty="0"/>
              <a:t> </a:t>
            </a:r>
            <a:r>
              <a:rPr lang="en-GB" b="1" dirty="0"/>
              <a:t>11</a:t>
            </a:r>
            <a:r>
              <a:rPr lang="en-GB" dirty="0"/>
              <a:t>, 1–29, 1999</a:t>
            </a:r>
          </a:p>
        </p:txBody>
      </p:sp>
    </p:spTree>
    <p:extLst>
      <p:ext uri="{BB962C8B-B14F-4D97-AF65-F5344CB8AC3E}">
        <p14:creationId xmlns:p14="http://schemas.microsoft.com/office/powerpoint/2010/main" val="1421654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974</Words>
  <Application>Microsoft Office PowerPoint</Application>
  <PresentationFormat>Custom</PresentationFormat>
  <Paragraphs>113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Z specification A Computer Log In example</vt:lpstr>
      <vt:lpstr>Third Iteration of our Specification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Gordon Dickers</dc:creator>
  <cp:lastModifiedBy>Dickers, Gordon</cp:lastModifiedBy>
  <cp:revision>30</cp:revision>
  <dcterms:created xsi:type="dcterms:W3CDTF">2018-03-17T12:20:11Z</dcterms:created>
  <dcterms:modified xsi:type="dcterms:W3CDTF">2018-03-28T14:48:19Z</dcterms:modified>
</cp:coreProperties>
</file>