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4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90" r:id="rId35"/>
    <p:sldId id="291" r:id="rId36"/>
    <p:sldId id="292" r:id="rId37"/>
    <p:sldId id="294" r:id="rId38"/>
    <p:sldId id="296" r:id="rId39"/>
    <p:sldId id="298" r:id="rId40"/>
    <p:sldId id="300" r:id="rId41"/>
    <p:sldId id="299" r:id="rId4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5F765C-4C65-45F0-9BE9-247BD4CF95FA}" v="14" dt="2026-10-22T08:36:59.8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55" autoAdjust="0"/>
  </p:normalViewPr>
  <p:slideViewPr>
    <p:cSldViewPr snapToGrid="0" snapToObjects="1">
      <p:cViewPr varScale="1">
        <p:scale>
          <a:sx n="98" d="100"/>
          <a:sy n="98" d="100"/>
        </p:scale>
        <p:origin x="68" y="6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EC6015-9642-4BEB-A1E7-8971BD0CD057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868F95-2475-4912-8C97-D95BC63CC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935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868F95-2475-4912-8C97-D95BC63CC997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1488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82D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85800" y="1417320"/>
            <a:ext cx="5943600" cy="1604029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3600" b="1">
                <a:solidFill>
                  <a:srgbClr val="FFFFFF"/>
                </a:solidFill>
                <a:latin typeface="Aptos"/>
              </a:defRPr>
            </a:pPr>
            <a:r>
              <a:rPr sz="4800" dirty="0"/>
              <a:t>Cavity Walls</a:t>
            </a:r>
          </a:p>
          <a:p>
            <a:pPr>
              <a:spcAft>
                <a:spcPts val="700"/>
              </a:spcAft>
              <a:defRPr sz="3600" b="1">
                <a:solidFill>
                  <a:srgbClr val="FFFFFF"/>
                </a:solidFill>
                <a:latin typeface="Aptos"/>
              </a:defRPr>
            </a:pPr>
            <a:r>
              <a:rPr sz="4800" dirty="0"/>
              <a:t>&amp; Modern Floors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3337560"/>
            <a:ext cx="5303520" cy="225292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900" b="0">
                <a:solidFill>
                  <a:srgbClr val="DCE8EE"/>
                </a:solidFill>
                <a:latin typeface="Aptos"/>
              </a:defRPr>
            </a:pPr>
            <a:r>
              <a:rPr lang="en-GB" sz="3600" dirty="0"/>
              <a:t>H</a:t>
            </a:r>
            <a:r>
              <a:rPr sz="3600" dirty="0"/>
              <a:t>ow walls and floors are built, why each layer matters, and how to spot key details.</a:t>
            </a:r>
          </a:p>
        </p:txBody>
      </p:sp>
      <p:pic>
        <p:nvPicPr>
          <p:cNvPr id="6" name="Picture 5" descr="wall_image1.png"/>
          <p:cNvPicPr>
            <a:picLocks noChangeAspect="1"/>
          </p:cNvPicPr>
          <p:nvPr/>
        </p:nvPicPr>
        <p:blipFill>
          <a:blip r:embed="rId2"/>
          <a:srcRect t="15568" b="15568"/>
          <a:stretch>
            <a:fillRect/>
          </a:stretch>
        </p:blipFill>
        <p:spPr>
          <a:xfrm>
            <a:off x="6629400" y="1097280"/>
            <a:ext cx="4800600" cy="466344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53035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dirty="0"/>
              <a:t>Today’s learning goals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1325880"/>
            <a:ext cx="10789920" cy="41148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00828B"/>
                </a:solidFill>
                <a:latin typeface="Aptos"/>
              </a:defRPr>
            </a:pPr>
            <a:r>
              <a:rPr dirty="0"/>
              <a:t>By the end of the lesson, you should be able to: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1828800"/>
            <a:ext cx="10515600" cy="4890570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283440"/>
                </a:solidFill>
                <a:latin typeface="Aptos"/>
              </a:defRPr>
            </a:pPr>
            <a:r>
              <a:rPr sz="3600" dirty="0"/>
              <a:t>1. Name the main parts of a cavity wall and explain what each part does.</a:t>
            </a:r>
          </a:p>
          <a:p>
            <a:pPr>
              <a:spcAft>
                <a:spcPts val="1000"/>
              </a:spcAft>
              <a:defRPr sz="2000">
                <a:solidFill>
                  <a:srgbClr val="283440"/>
                </a:solidFill>
                <a:latin typeface="Aptos"/>
              </a:defRPr>
            </a:pPr>
            <a:r>
              <a:rPr sz="3600" dirty="0"/>
              <a:t> 2. Explain how a cavity wall manages rainwater, damp and heat loss.</a:t>
            </a:r>
          </a:p>
          <a:p>
            <a:pPr>
              <a:spcAft>
                <a:spcPts val="1000"/>
              </a:spcAft>
              <a:defRPr sz="2000">
                <a:solidFill>
                  <a:srgbClr val="283440"/>
                </a:solidFill>
                <a:latin typeface="Aptos"/>
              </a:defRPr>
            </a:pPr>
            <a:r>
              <a:rPr sz="3600" dirty="0"/>
              <a:t>  3. Describe the basic build-up of a ground-bearing concrete floor.</a:t>
            </a:r>
          </a:p>
          <a:p>
            <a:pPr>
              <a:spcAft>
                <a:spcPts val="1000"/>
              </a:spcAft>
              <a:defRPr sz="2000">
                <a:solidFill>
                  <a:srgbClr val="283440"/>
                </a:solidFill>
                <a:latin typeface="Aptos"/>
              </a:defRPr>
            </a:pPr>
            <a:r>
              <a:rPr sz="3600" dirty="0"/>
              <a:t>  4. Compare suspended timber and suspended concrete floors.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82D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85800" y="1417320"/>
            <a:ext cx="4456889" cy="86793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3600" b="1">
                <a:solidFill>
                  <a:srgbClr val="FFFFFF"/>
                </a:solidFill>
                <a:latin typeface="Aptos"/>
              </a:defRPr>
            </a:pPr>
            <a:r>
              <a:rPr sz="5400" dirty="0"/>
              <a:t>Cavity walls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9911" y="2697480"/>
            <a:ext cx="4456889" cy="280692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100" b="0">
                <a:solidFill>
                  <a:srgbClr val="DAE7ED"/>
                </a:solidFill>
                <a:latin typeface="Aptos"/>
              </a:defRPr>
            </a:pPr>
            <a:r>
              <a:rPr sz="3600" dirty="0"/>
              <a:t>What the wall is made of, how it is built, and how it helps keep a building dry and comfortable.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BB26502-7847-9B99-0F36-75488E0F01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1302" y="411480"/>
            <a:ext cx="6310009" cy="55418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68680" y="502920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1. What is a cavity wall?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rPr dirty="0"/>
              <a:t>4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59" y="1737360"/>
            <a:ext cx="6811632" cy="4649478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A cavity wall has two separate masonry layers, called leaves.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The outer leaf is usually brickwork and faces the weather.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The inner leaf is often blockwork and forms the inside face of the wall.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The gap between them is the cavity. It may contain insulation and is part of the moisture-control strategy.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Wall ties connect the two leaves so they act together and remain stable.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405990" y="5669280"/>
            <a:ext cx="4206889" cy="1050031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endParaRPr lang="en-GB" sz="2000" b="1" dirty="0"/>
          </a:p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000" b="1" dirty="0"/>
              <a:t>Look at the layers: outer leaf → cavity/insulation → inner leaf.</a:t>
            </a:r>
          </a:p>
        </p:txBody>
      </p:sp>
      <p:pic>
        <p:nvPicPr>
          <p:cNvPr id="13" name="Picture 12" descr="FAQs — Can I build with 100mm cavities still? | UK Building Compliance">
            <a:extLst>
              <a:ext uri="{FF2B5EF4-FFF2-40B4-BE49-F238E27FC236}">
                <a16:creationId xmlns:a16="http://schemas.microsoft.com/office/drawing/2014/main" id="{C5E36EC0-41A6-D27B-24B6-6A106D23F9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6840" y="892254"/>
            <a:ext cx="4823279" cy="48775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441961" y="583883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2. What does each part do?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59" y="1737360"/>
            <a:ext cx="6802554" cy="4649478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Outer leaf: takes the weather and provides the external finish.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Cavity: creates separation between the leaves; helps reduce rain penetration when detailed correctly.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Insulation: slows heat transfer through the wall.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Inner leaf: supports internal finishes and may carry loads from floors or roof, depending on the design.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Wall ties: connect the leaves while allowing the wall system to perform as intended.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457872" y="5669280"/>
            <a:ext cx="4155008" cy="1144929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400" dirty="0"/>
              <a:t>Different wall designs vary; always follow the drawing and specification.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A08498F-B854-CA3B-D758-759A59EDEC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3515" y="995362"/>
            <a:ext cx="3984126" cy="372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45243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dirty="0"/>
              <a:t>Pause &amp; </a:t>
            </a:r>
            <a:r>
              <a:rPr lang="en-GB" dirty="0"/>
              <a:t>check</a:t>
            </a:r>
            <a:r>
              <a:rPr dirty="0"/>
              <a:t> wall parts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325880"/>
            <a:ext cx="10972800" cy="41148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Think → discuss with a partner → share one answer with the class.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" y="1874519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68680" y="19933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Q1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508760" y="1984248"/>
            <a:ext cx="9646920" cy="53035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dirty="0"/>
              <a:t>Which leaf is normally exposed to rain?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40080" y="2788920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68680" y="29077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Q2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508760" y="2898648"/>
            <a:ext cx="9646920" cy="53035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dirty="0"/>
              <a:t>What is the purpose of the cavity?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40080" y="3703320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68680" y="38221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Q3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508760" y="3813048"/>
            <a:ext cx="9646920" cy="53035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dirty="0"/>
              <a:t>Why are wall ties needed?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84698" y="4818434"/>
            <a:ext cx="10736742" cy="169379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Outer leaf.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It separates the leaves and helps manage moisture; insulation may also be placed in the cavity.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To connect the two leaves and help keep them stable.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14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3. Wall materials: bricks and blocks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261872"/>
            <a:ext cx="5486400" cy="41148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400" dirty="0"/>
              <a:t>Different materials have different roles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1737360"/>
            <a:ext cx="6519802" cy="4521238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Facing bricks are chosen partly for appearance and weather resistance.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Common bricks may be used where the surface will be covered or appearance is less important.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Concrete blocks are commonly used for the inner leaf because they are quick to lay and can provide a suitable backing.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Material choice also depends on strength, exposure, thermal performance, cost and the design specification.</a:t>
            </a:r>
          </a:p>
        </p:txBody>
      </p:sp>
      <p:pic>
        <p:nvPicPr>
          <p:cNvPr id="10" name="Picture 9" descr="wall_image8.png"/>
          <p:cNvPicPr>
            <a:picLocks noChangeAspect="1"/>
          </p:cNvPicPr>
          <p:nvPr/>
        </p:nvPicPr>
        <p:blipFill>
          <a:blip r:embed="rId2"/>
          <a:srcRect l="8525" r="8525"/>
          <a:stretch>
            <a:fillRect/>
          </a:stretch>
        </p:blipFill>
        <p:spPr>
          <a:xfrm>
            <a:off x="7302553" y="1274278"/>
            <a:ext cx="4356047" cy="3832938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710790" y="5259422"/>
            <a:ext cx="3902089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400" dirty="0"/>
              <a:t>Examples of masonry units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71404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400" dirty="0"/>
              <a:t>4. Mortar: the bed between units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8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261872"/>
            <a:ext cx="5486400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800" dirty="0"/>
              <a:t>How brickwork stays together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59" y="1737360"/>
            <a:ext cx="6862519" cy="4336572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Mortar is placed between bricks or blocks to form bed joints and vertical joints.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It helps bond the units, spread loads and accommodate small variations in unit size.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Too little mortar or poorly filled joints can weaken the work and allow water or air paths.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The mortar mix and joint finish must suit the masonry and the specification.</a:t>
            </a:r>
          </a:p>
        </p:txBody>
      </p:sp>
      <p:pic>
        <p:nvPicPr>
          <p:cNvPr id="10" name="Picture 9" descr="wall_image36.jpeg"/>
          <p:cNvPicPr>
            <a:picLocks noChangeAspect="1"/>
          </p:cNvPicPr>
          <p:nvPr/>
        </p:nvPicPr>
        <p:blipFill>
          <a:blip r:embed="rId2"/>
          <a:srcRect l="8525" r="8525"/>
          <a:stretch>
            <a:fillRect/>
          </a:stretch>
        </p:blipFill>
        <p:spPr>
          <a:xfrm>
            <a:off x="7607029" y="1257300"/>
            <a:ext cx="4163411" cy="416052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944254" y="5669280"/>
            <a:ext cx="3668625" cy="1144929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400" dirty="0"/>
              <a:t>Observe the mortar bed and the alignment of the brick courses.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71404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400" dirty="0"/>
              <a:t>5. Wall ties: the hidden connection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9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261872"/>
            <a:ext cx="5486400" cy="34471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000" dirty="0"/>
              <a:t>A small component with an important job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59" y="1737360"/>
            <a:ext cx="6260397" cy="4767459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Wall ties are built into the mortar joints or fixed as specified.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They connect the outer and inner leaves across the cavity.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Correct tie type, embedment, spacing and installation matter; do not guess the spacing from a photograph.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Ties should be suitable for the cavity width and exposure, and resistant to corrosion as required.</a:t>
            </a:r>
          </a:p>
        </p:txBody>
      </p:sp>
      <p:pic>
        <p:nvPicPr>
          <p:cNvPr id="10" name="Picture 9" descr="wall_image16.png"/>
          <p:cNvPicPr>
            <a:picLocks noChangeAspect="1"/>
          </p:cNvPicPr>
          <p:nvPr/>
        </p:nvPicPr>
        <p:blipFill>
          <a:blip r:embed="rId2"/>
          <a:srcRect l="3434" r="3434"/>
          <a:stretch>
            <a:fillRect/>
          </a:stretch>
        </p:blipFill>
        <p:spPr>
          <a:xfrm>
            <a:off x="7040880" y="1459148"/>
            <a:ext cx="4773362" cy="3876375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 rot="10800000" flipV="1">
            <a:off x="7243864" y="5567713"/>
            <a:ext cx="4369016" cy="77559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400" dirty="0"/>
              <a:t>metal wall ties connecting the two leaves.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77559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800" dirty="0"/>
              <a:t>Pause &amp; </a:t>
            </a:r>
            <a:r>
              <a:rPr lang="en-GB" sz="4800" dirty="0"/>
              <a:t>check</a:t>
            </a:r>
            <a:r>
              <a:rPr sz="4800" dirty="0"/>
              <a:t> materials and ties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10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325880"/>
            <a:ext cx="10972800" cy="102181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3200" dirty="0"/>
              <a:t>Think → discuss with a partner → share one answer with the class.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" y="1874519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68680" y="19933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Q1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508760" y="1984248"/>
            <a:ext cx="9646920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800" dirty="0"/>
              <a:t>What is the difference between a brick and a mortar joint?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40080" y="2788920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68680" y="29077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Q2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394298" y="2788920"/>
            <a:ext cx="9761382" cy="77559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400" dirty="0"/>
              <a:t>What might happen if wall ties are missing, wrongly spaced or corroded?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40080" y="3703320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68680" y="38221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Q3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463040" y="3729110"/>
            <a:ext cx="9860280" cy="77559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400" dirty="0"/>
              <a:t>Why should tie spacing be taken from the specification rather than guessed?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0080" y="4736592"/>
            <a:ext cx="10881360" cy="169379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Brick is the masonry unit; mortar is the material joining the units.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The leaves may lose their intended connection and become unsafe or unstable.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Spacing depends on design, wall height, openings, exposure and applicable guidance.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 animBg="1"/>
      <p:bldP spid="12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71404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400" dirty="0"/>
              <a:t>6. Insulation in a cavity wall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11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261872"/>
            <a:ext cx="6850542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800" dirty="0"/>
              <a:t>How the wall helps keep a building warm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59" y="1737360"/>
            <a:ext cx="6850543" cy="5018810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Heat naturally moves from warmer areas to cooler areas.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Insulation slows this heat flow, helping reduce heat loss through the wall.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Insulation may be partial-fill or full-fill; the chosen system must suit the wall design and exposure.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Fit insulation as specified, with appropriate joints and fixings. Gaps can reduce performance.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Wall ties and other details can create local thermal bridges, so product and detailing choices matter.</a:t>
            </a:r>
          </a:p>
        </p:txBody>
      </p:sp>
      <p:pic>
        <p:nvPicPr>
          <p:cNvPr id="10" name="Picture 9" descr="wall_image38.jpeg"/>
          <p:cNvPicPr>
            <a:picLocks noChangeAspect="1"/>
          </p:cNvPicPr>
          <p:nvPr/>
        </p:nvPicPr>
        <p:blipFill>
          <a:blip r:embed="rId2"/>
          <a:srcRect l="8608" r="8608"/>
          <a:stretch>
            <a:fillRect/>
          </a:stretch>
        </p:blipFill>
        <p:spPr>
          <a:xfrm>
            <a:off x="7536342" y="1314452"/>
            <a:ext cx="4415396" cy="3744467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704306" y="5408579"/>
            <a:ext cx="3908573" cy="590931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3600" dirty="0"/>
              <a:t>insulation material.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7. How does a cavity wall deal with rain?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12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261872"/>
            <a:ext cx="7635240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800" dirty="0"/>
              <a:t>Water management is about the whole detail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59" y="1737360"/>
            <a:ext cx="7082653" cy="5018810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Some rain can pass through joints or reach the cavity.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The cavity helps reduce the chance of water reaching the inner leaf, but it is not a substitute for correct detailing.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Cavity trays collect water at specific locations, such as above openings or where the cavity is interrupted.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Weep holes allow collected water to drain out through the outer leaf.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Keep cavities clear of mortar droppings and follow the design around openings and roof junctions.</a:t>
            </a:r>
          </a:p>
        </p:txBody>
      </p:sp>
      <p:pic>
        <p:nvPicPr>
          <p:cNvPr id="10" name="Picture 9" descr="wall_image32.jpeg"/>
          <p:cNvPicPr>
            <a:picLocks noChangeAspect="1"/>
          </p:cNvPicPr>
          <p:nvPr/>
        </p:nvPicPr>
        <p:blipFill>
          <a:blip r:embed="rId2"/>
          <a:srcRect l="5669" r="5669"/>
          <a:stretch>
            <a:fillRect/>
          </a:stretch>
        </p:blipFill>
        <p:spPr>
          <a:xfrm>
            <a:off x="7959885" y="1417320"/>
            <a:ext cx="4019414" cy="416052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8045404" y="5669280"/>
            <a:ext cx="3567476" cy="1144929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400" dirty="0"/>
              <a:t>Look for the small drainage openings in the outer leaf.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590931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3600" dirty="0"/>
              <a:t>8. Cavity trays and weep holes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13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261872"/>
            <a:ext cx="5486400" cy="590931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3600" dirty="0"/>
              <a:t>Follow the path of water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1737360"/>
            <a:ext cx="5151121" cy="4649478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Step 1: water enters or runs down the cavity.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Step 2: a correctly positioned cavity tray intercepts it.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Step 3: the tray slopes/collects water toward the outer leaf.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Step 4: weep holes allow the water to escape outside.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Step 5: stop ends and correct laps help prevent water escaping at the wrong place.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46520" y="5669280"/>
            <a:ext cx="5166360" cy="77559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400" dirty="0"/>
              <a:t>Use this image to identify the drainage route; site details vary.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B9285E9-B218-14E5-6266-6AF0D4B511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8774" y="1439694"/>
            <a:ext cx="3929904" cy="38638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D9F9F00-25EC-4BD6-5B5A-2C2DBEFF4A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9700" y="296701"/>
            <a:ext cx="3048000" cy="28255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48640" y="393192"/>
            <a:ext cx="11155680" cy="53035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3200" dirty="0"/>
              <a:t>9. DPC and DPM: two damp-control terms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14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8640" y="923544"/>
            <a:ext cx="5532120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400" dirty="0"/>
              <a:t>Do not mix them up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34503" y="1245142"/>
            <a:ext cx="6840903" cy="5629233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DPC means damp-proof course: a barrier in a wall that helps stop moisture rising through the masonry.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DPM means damp-proof membrane: a sheet or system used to resist moisture coming up through a floor.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The wall DPC and floor DPM should be coordinated so there is a continuous damp-control detail.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The correct height, laps and junctions depend on the design and relevant regulations.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23062" y="4424867"/>
            <a:ext cx="3889817" cy="52937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1600" dirty="0"/>
              <a:t>A damp-control detail is only effective if it is continuous.</a:t>
            </a:r>
          </a:p>
        </p:txBody>
      </p:sp>
      <p:pic>
        <p:nvPicPr>
          <p:cNvPr id="17" name="Picture 3">
            <a:extLst>
              <a:ext uri="{FF2B5EF4-FFF2-40B4-BE49-F238E27FC236}">
                <a16:creationId xmlns:a16="http://schemas.microsoft.com/office/drawing/2014/main" id="{6474632C-FC47-F25A-C201-6CDBEDC7F8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923" y="970467"/>
            <a:ext cx="4573865" cy="345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3791E9D-DBAC-FBD7-A44E-24837E11F2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3062" y="5080683"/>
            <a:ext cx="4091775" cy="153042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434176" y="324416"/>
            <a:ext cx="11224424" cy="52937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3200" dirty="0"/>
              <a:t>Pause &amp; </a:t>
            </a:r>
            <a:r>
              <a:rPr lang="en-GB" sz="3200" dirty="0"/>
              <a:t>check</a:t>
            </a:r>
            <a:r>
              <a:rPr sz="3200" dirty="0"/>
              <a:t> keeping cavity walls dry and warm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15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42736" y="936672"/>
            <a:ext cx="11224424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400" dirty="0"/>
              <a:t>Think → discuss with a partner → share one answer with the class.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34177" y="1307593"/>
            <a:ext cx="11132984" cy="725274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31520" y="1490472"/>
            <a:ext cx="731520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Q1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88046" y="1490472"/>
            <a:ext cx="9767634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800" dirty="0"/>
              <a:t>What is the difference between a DPC and a DPM?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34176" y="2224407"/>
            <a:ext cx="11132984" cy="725275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24840" y="2341038"/>
            <a:ext cx="838200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Q2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38066" y="2341038"/>
            <a:ext cx="10017614" cy="590931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3600" dirty="0"/>
              <a:t>What is the job of a cavity tray?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34177" y="3124420"/>
            <a:ext cx="11014573" cy="658162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624840" y="3157890"/>
            <a:ext cx="838200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Q3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203850" y="3157890"/>
            <a:ext cx="9951830" cy="590931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3600" dirty="0"/>
              <a:t>What is the job of a weep hole?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99961" y="3908320"/>
            <a:ext cx="11067200" cy="733934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24839" y="4069047"/>
            <a:ext cx="838201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Q4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276213" y="4056902"/>
            <a:ext cx="9879467" cy="52937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3200" dirty="0"/>
              <a:t>How can poor insulation installation affect comfort?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54241" y="4707459"/>
            <a:ext cx="11067199" cy="20297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DPC is used in walls; DPM is used in floors.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It collects and directs water in the cavity toward the outside.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It lets collected water drain through the outer leaf.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Gaps or poor fit can increase heat loss and cold spots.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9" grpId="0" animBg="1"/>
      <p:bldP spid="12" grpId="0" animBg="1"/>
      <p:bldP spid="15" grpId="0" animBg="1"/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10. Cavity wall construction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16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59" y="1261872"/>
            <a:ext cx="6451125" cy="34471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000" dirty="0"/>
              <a:t>Typical sequence — always check the project drawings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39016" y="1606582"/>
            <a:ext cx="6918302" cy="5282958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  1. Set out the wall position and check the foundation and levels.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  2. Build the first courses of the inner and outer leaves as detailed.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 3. Install DPCs, wall ties and cavity trays at the specified locations.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 4. Fit insulation in the correct sequence and secure it with the specified fixings.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  5. Continue both leaves, keeping courses level and the cavity clear.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  6. Form openings, lintels, cavity trays and weep holes as detailed.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  7. Inspect workmanship and check junctions before they are concealed.</a:t>
            </a:r>
          </a:p>
        </p:txBody>
      </p:sp>
      <p:pic>
        <p:nvPicPr>
          <p:cNvPr id="10" name="Picture 9" descr="wall_image31.jpeg"/>
          <p:cNvPicPr>
            <a:picLocks noChangeAspect="1"/>
          </p:cNvPicPr>
          <p:nvPr/>
        </p:nvPicPr>
        <p:blipFill>
          <a:blip r:embed="rId2"/>
          <a:srcRect l="5669" r="5669"/>
          <a:stretch>
            <a:fillRect/>
          </a:stretch>
        </p:blipFill>
        <p:spPr>
          <a:xfrm>
            <a:off x="7157318" y="1367179"/>
            <a:ext cx="4795666" cy="336795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249416" y="5545606"/>
            <a:ext cx="4363464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1600" dirty="0"/>
              <a:t>what can be checked before the cavity is closed.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Pause &amp; </a:t>
            </a:r>
            <a:r>
              <a:rPr lang="en-GB" sz="4000" dirty="0"/>
              <a:t>check</a:t>
            </a:r>
            <a:r>
              <a:rPr sz="4000" dirty="0"/>
              <a:t> construction sequence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17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325880"/>
            <a:ext cx="10972800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800" dirty="0"/>
              <a:t>Think → discuss with a partner → share one answer with the class.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" y="1874519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68680" y="19933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Q1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463040" y="1874520"/>
            <a:ext cx="9692640" cy="77559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400" dirty="0"/>
              <a:t>Why is it important to inspect wall ties and insulation before they are hidden?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40080" y="2788920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68680" y="29077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Q2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63040" y="2814710"/>
            <a:ext cx="9692640" cy="77559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400" dirty="0"/>
              <a:t>Put these in order: fit insulation; set out; build first courses; inspect details.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40080" y="3703320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68680" y="38221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Q3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508760" y="3813048"/>
            <a:ext cx="9646920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800" dirty="0"/>
              <a:t>Name two locations where cavity trays may be needed.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0080" y="4707517"/>
            <a:ext cx="10881360" cy="175535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• Hidden defects are difficult to find and costly to repair later.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• Set out → build first courses → fit insulation (following the specified sequence) → inspect as work progresses.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• Above openings and at other interruptions/junctions specified by the design, such as roof abutments.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 animBg="1"/>
      <p:bldP spid="12" grpId="0" animBg="1"/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11. Common cavity wall problems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18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261872"/>
            <a:ext cx="7205754" cy="52937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3200" dirty="0"/>
              <a:t>What could go wrong and why?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03476" y="1684075"/>
            <a:ext cx="7518912" cy="5200335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Mortar droppings bridging the cavity can create a path for moisture.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Missing, damaged or poorly installed insulation can reduce thermal performance.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Incorrect cavity tray or weep-hole details can trap water or let it reach the inner leaf.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Poorly filled joints or misaligned courses can affect quality and weather resistance.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Wrong or corroded ties can compromise the connection between leaves.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Report concerns and follow the approved design; do not improvise structural fixes.</a:t>
            </a:r>
          </a:p>
        </p:txBody>
      </p:sp>
      <p:pic>
        <p:nvPicPr>
          <p:cNvPr id="10" name="Picture 9" descr="wall_image31.jpeg"/>
          <p:cNvPicPr>
            <a:picLocks noChangeAspect="1"/>
          </p:cNvPicPr>
          <p:nvPr/>
        </p:nvPicPr>
        <p:blipFill>
          <a:blip r:embed="rId2"/>
          <a:srcRect l="5669" r="5669"/>
          <a:stretch>
            <a:fillRect/>
          </a:stretch>
        </p:blipFill>
        <p:spPr>
          <a:xfrm>
            <a:off x="8203285" y="1417320"/>
            <a:ext cx="3585239" cy="416052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8098032" y="5577840"/>
            <a:ext cx="3514848" cy="1144929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400" dirty="0"/>
              <a:t>which defects could be hidden after the next course is built?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71404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400" dirty="0"/>
              <a:t>Pause &amp; </a:t>
            </a:r>
            <a:r>
              <a:rPr lang="en-GB" sz="4400" dirty="0"/>
              <a:t>check</a:t>
            </a:r>
            <a:r>
              <a:rPr sz="4400" dirty="0"/>
              <a:t> cavity wall recap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19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325880"/>
            <a:ext cx="10972800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800" dirty="0"/>
              <a:t>Think → discuss with a partner → share one answer with the class.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" y="1874519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68680" y="19933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Q1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508760" y="1984248"/>
            <a:ext cx="964692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4000" dirty="0"/>
              <a:t>Name the two leaves and the cavity.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40080" y="2788920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68680" y="29077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Q2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63040" y="2755106"/>
            <a:ext cx="9692640" cy="8987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800" dirty="0"/>
              <a:t>Explain one way the wall reduces heat loss and one way it manages rainwater.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40080" y="3703320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68680" y="38221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Q3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463040" y="3653814"/>
            <a:ext cx="9692640" cy="8987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800" dirty="0"/>
              <a:t>A trainee sees mortar droppings bridging the cavity. Why should this be reported?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0080" y="4775931"/>
            <a:ext cx="10881360" cy="194001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Outer leaf, inner leaf and the cavity between them.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Insulation slows heat transfer; trays and weep holes direct water out.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Debris can bridge the cavity and create a moisture path or interfere with drainage.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 animBg="1"/>
      <p:bldP spid="12" grpId="0" animBg="1"/>
      <p:bldP spid="1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182D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85800" y="1417320"/>
            <a:ext cx="10515600" cy="105259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3600" b="1">
                <a:solidFill>
                  <a:srgbClr val="FFFFFF"/>
                </a:solidFill>
                <a:latin typeface="Aptos"/>
              </a:defRPr>
            </a:pPr>
            <a:r>
              <a:rPr sz="6600" dirty="0"/>
              <a:t>Modern floors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2244" y="2637663"/>
            <a:ext cx="7101321" cy="249914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100" b="0">
                <a:solidFill>
                  <a:srgbClr val="DAE7ED"/>
                </a:solidFill>
                <a:latin typeface="Aptos"/>
              </a:defRPr>
            </a:pPr>
            <a:r>
              <a:rPr sz="4000" dirty="0"/>
              <a:t>Compare ground-bearing concrete floors with suspended timber and suspended concrete floors.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E2BCC58-6BD7-CFB1-EDAA-82FD1C8DBF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3259" y="152918"/>
            <a:ext cx="3307099" cy="271349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D178384-19ED-3170-6264-1CFA6D7A3A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3306" y="3383554"/>
            <a:ext cx="4167052" cy="344805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71404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400" dirty="0"/>
              <a:t>12. What does a floor need to do?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21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59" y="1261872"/>
            <a:ext cx="5916687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400" dirty="0"/>
              <a:t>Think about comfort and performance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87681" y="1549940"/>
            <a:ext cx="6586756" cy="5514006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Support people, furniture, partitions and other loads safely.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Provide a level, durable surface for the chosen floor finish.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Help control heat loss, damp and (where required) sound.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Allow services to be routed safely without weakening the structure.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Work with the wall details at the perimeter, including insulation and damp protection.</a:t>
            </a:r>
          </a:p>
        </p:txBody>
      </p:sp>
      <p:pic>
        <p:nvPicPr>
          <p:cNvPr id="10" name="Picture 9" descr="floor_image16.png"/>
          <p:cNvPicPr>
            <a:picLocks noChangeAspect="1"/>
          </p:cNvPicPr>
          <p:nvPr/>
        </p:nvPicPr>
        <p:blipFill>
          <a:blip r:embed="rId2"/>
          <a:srcRect l="8624" r="8624"/>
          <a:stretch>
            <a:fillRect/>
          </a:stretch>
        </p:blipFill>
        <p:spPr>
          <a:xfrm>
            <a:off x="7294626" y="1621276"/>
            <a:ext cx="4676880" cy="3407923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509752" y="5440680"/>
            <a:ext cx="4103127" cy="77559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400" dirty="0"/>
              <a:t>A finished surface is only one part of the floor system.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13. Two main ground-floor approaches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22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59" y="1261872"/>
            <a:ext cx="6584653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800" dirty="0"/>
              <a:t>First decide how the floor is supported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59" y="1737359"/>
            <a:ext cx="6889453" cy="4767459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Ground-bearing floor: the slab is supported by the prepared ground below it.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Suspended floor: the floor structure spans between supports and has a void beneath it.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Suspended floors may use timber joists or precast concrete beams and blocks.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The right option depends on ground conditions, design, moisture, ventilation, spans, cost and the project specification.</a:t>
            </a:r>
          </a:p>
        </p:txBody>
      </p:sp>
      <p:pic>
        <p:nvPicPr>
          <p:cNvPr id="10" name="Picture 9" descr="floor_image5.png"/>
          <p:cNvPicPr>
            <a:picLocks noChangeAspect="1"/>
          </p:cNvPicPr>
          <p:nvPr/>
        </p:nvPicPr>
        <p:blipFill>
          <a:blip r:embed="rId2"/>
          <a:srcRect l="16731" r="16731"/>
          <a:stretch>
            <a:fillRect/>
          </a:stretch>
        </p:blipFill>
        <p:spPr>
          <a:xfrm>
            <a:off x="7574604" y="1588850"/>
            <a:ext cx="4350696" cy="3845947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626485" y="5669280"/>
            <a:ext cx="3986394" cy="1144929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400" dirty="0"/>
              <a:t>Compare the solid floor approach with a floor that spans above a void.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14. Ground-bearing concrete floor: layers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23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261872"/>
            <a:ext cx="5486400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800" dirty="0"/>
              <a:t>Build from the ground up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82871" y="1677496"/>
            <a:ext cx="8584835" cy="5034199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 1. Prepared subgrade: ground is checked and made suitable.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 2. Compacted hardcore/sub-base: provides a stable base as specified.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 3. Blinding: a fine layer may be used to protect the membrane from sharp points.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 4. DPM: helps resist moisture moving up from the ground.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 5. Insulation: reduces heat flow through the floor.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 6. Concrete slab: provides the main structural floor layer.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 7. Screed (if specified): creates a smooth, level surface for the finish.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 8. Floor finish: for example tile, timber, vinyl or carpet.</a:t>
            </a:r>
          </a:p>
        </p:txBody>
      </p:sp>
      <p:pic>
        <p:nvPicPr>
          <p:cNvPr id="10" name="Picture 9" descr="floor_image13.png"/>
          <p:cNvPicPr>
            <a:picLocks noChangeAspect="1"/>
          </p:cNvPicPr>
          <p:nvPr/>
        </p:nvPicPr>
        <p:blipFill>
          <a:blip r:embed="rId2"/>
          <a:srcRect l="9560" r="9560"/>
          <a:stretch>
            <a:fillRect/>
          </a:stretch>
        </p:blipFill>
        <p:spPr>
          <a:xfrm>
            <a:off x="9150577" y="1402387"/>
            <a:ext cx="2664260" cy="383133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9400558" y="5073882"/>
            <a:ext cx="2414277" cy="1514261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400" dirty="0"/>
              <a:t>Layer order and thicknesses vary by design; use the project detail.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22978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15. What is the job of each floor layer?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24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261872"/>
            <a:ext cx="8240454" cy="590931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3600" dirty="0"/>
              <a:t>Connect the material to the purpose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59" y="1737360"/>
            <a:ext cx="7214307" cy="4905958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Sub-base: provides a stable, prepared platform.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Blinding: helps create a smoother surface to protect the membrane.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DPM: limits moisture coming up from the ground.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Insulation: reduces heat loss and helps floor comfort.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Concrete slab: provides strength and distributes loads.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Screed: creates a suitable level surface where needed.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Finish: provides the visible, usable walking surface.</a:t>
            </a:r>
          </a:p>
        </p:txBody>
      </p:sp>
      <p:pic>
        <p:nvPicPr>
          <p:cNvPr id="10" name="Picture 9" descr="floor_image9.png"/>
          <p:cNvPicPr>
            <a:picLocks noChangeAspect="1"/>
          </p:cNvPicPr>
          <p:nvPr/>
        </p:nvPicPr>
        <p:blipFill>
          <a:blip r:embed="rId2"/>
          <a:srcRect t="10246" b="10246"/>
          <a:stretch>
            <a:fillRect/>
          </a:stretch>
        </p:blipFill>
        <p:spPr>
          <a:xfrm>
            <a:off x="8137502" y="1828800"/>
            <a:ext cx="3725358" cy="257874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8196708" y="4598314"/>
            <a:ext cx="3416171" cy="2006703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3200" dirty="0"/>
              <a:t>Use the detail to trace each layer from bottom to top.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Pause &amp; check: ground-bearing floors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25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325880"/>
            <a:ext cx="10972800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800" dirty="0"/>
              <a:t>Think → discuss with a partner → share one answer with the class.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" y="1874519"/>
            <a:ext cx="10927080" cy="530352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68680" y="19933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Q1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212715" y="1993390"/>
            <a:ext cx="9942965" cy="34471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000" dirty="0"/>
              <a:t>What is the difference between a ground-bearing floor and a suspended floor?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40080" y="2517355"/>
            <a:ext cx="10835640" cy="530352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17123" y="2679192"/>
            <a:ext cx="645917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Q2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600200" y="2679192"/>
            <a:ext cx="9555480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400" dirty="0"/>
              <a:t>What is the purpose of a DPM?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40080" y="3246120"/>
            <a:ext cx="10927080" cy="643700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17123" y="3401258"/>
            <a:ext cx="645917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Q3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463040" y="3355849"/>
            <a:ext cx="9692640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400" dirty="0"/>
              <a:t>Why might insulation be placed below or above a concrete slab?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31520" y="4093304"/>
            <a:ext cx="10835640" cy="648191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17123" y="4361378"/>
            <a:ext cx="645917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Q4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463040" y="4297681"/>
            <a:ext cx="9692640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400" dirty="0"/>
              <a:t>Which layer usually provides the final visible surface?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0080" y="4946903"/>
            <a:ext cx="10881360" cy="18451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• A ground-bearing slab rests on prepared ground; a suspended floor spans between supports above a void.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• It helps resist moisture rising through the floor.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• To reduce heat loss; the position depends on the design and floor system.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• The floor finish.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 animBg="1"/>
      <p:bldP spid="12" grpId="0" animBg="1"/>
      <p:bldP spid="15" grpId="0" animBg="1"/>
      <p:bldP spid="1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45243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dirty="0"/>
              <a:t>16. Suspended timber floor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26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261872"/>
            <a:ext cx="5486400" cy="41148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The floor spans above a ventilated void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9120" y="1491574"/>
            <a:ext cx="7381176" cy="5147050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Timber joists span between supporting walls or beams.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Floorboards or structural flooring panels are fixed on top of the joists.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Insulation may be placed between or around joists as specified.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A void below the timber needs suitable ventilation to help manage moisture.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Air bricks or other designed vents allow air to move through the void.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Keep timber protected from ground moisture and follow the specified DPC and clearance details.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16630" y="5669280"/>
            <a:ext cx="3396250" cy="1144929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400" dirty="0"/>
              <a:t>Real timber joists before the floor deck is installed.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D59D10F-BCF5-812E-C461-5B81D8F960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524" y="4293337"/>
            <a:ext cx="3553837" cy="127342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FD967AB-F875-00BD-F60F-4A9FF07F69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5536" y="223809"/>
            <a:ext cx="4036330" cy="38337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17. Timber joists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27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59" y="1261872"/>
            <a:ext cx="6643019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800" dirty="0"/>
              <a:t>The supporting members under the floor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59" y="1737360"/>
            <a:ext cx="6246889" cy="4649478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Joists carry the floor load and transfer it to the supports.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Span means the distance a joist travels between supports.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Joist size, spacing, grade and span must follow the design or approved span tables.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Do not cut, notch or drill joists wherever you like; openings must follow the permitted rules.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Engineered joists and solid timber joists have different shapes and installation requirements.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619695" y="5004557"/>
            <a:ext cx="3793859" cy="1514261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3200" dirty="0"/>
              <a:t>Look at the direction and spacing of the joists.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A658DBC-B6A1-4D30-0510-15EC6933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7252" y="1601821"/>
            <a:ext cx="4639156" cy="33056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378120" y="2026450"/>
            <a:ext cx="17442902" cy="656890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457200" y="621792"/>
            <a:ext cx="11155680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2800" dirty="0"/>
              <a:t>18. Ventilation beneath a suspended timber floor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28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261872"/>
            <a:ext cx="5486400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800" dirty="0"/>
              <a:t>Why the air gap matters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1737360"/>
            <a:ext cx="6655056" cy="4280146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Ground moisture can increase humidity beneath a floor.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Ventilation helps remove damp air from the void when designed and maintained correctly.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Vents must not be blocked by soil, paving, insulation or stored items.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Air needs a route through the void; one blocked side can reduce airflow.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Ventilation is part of the moisture strategy, not a substitute for correct damp protection.</a:t>
            </a:r>
          </a:p>
        </p:txBody>
      </p:sp>
      <p:pic>
        <p:nvPicPr>
          <p:cNvPr id="10" name="Picture 9" descr="floor_image7.png"/>
          <p:cNvPicPr>
            <a:picLocks noChangeAspect="1"/>
          </p:cNvPicPr>
          <p:nvPr/>
        </p:nvPicPr>
        <p:blipFill>
          <a:blip r:embed="rId2"/>
          <a:srcRect l="5651" r="5651"/>
          <a:stretch>
            <a:fillRect/>
          </a:stretch>
        </p:blipFill>
        <p:spPr>
          <a:xfrm>
            <a:off x="8432700" y="1089612"/>
            <a:ext cx="3623392" cy="2395798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841472" y="6078458"/>
            <a:ext cx="4164139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800" dirty="0"/>
              <a:t>where air needs to travel.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C82483E-855D-A266-58A0-5361620AEC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1758" y="3490049"/>
            <a:ext cx="4484334" cy="25226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71404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400" dirty="0"/>
              <a:t>19. Suspended concrete floor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29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261872"/>
            <a:ext cx="6169606" cy="41148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400" dirty="0"/>
              <a:t>Beams and blocks or precast units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2919" y="1558669"/>
            <a:ext cx="7849897" cy="5441269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Precast concrete beams span between supports.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Blocks or other infill units sit between the beams where the system requires them.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A structural topping or screed may be specified</a:t>
            </a:r>
            <a:r>
              <a:rPr lang="en-GB" sz="2800" dirty="0"/>
              <a:t> </a:t>
            </a:r>
            <a:r>
              <a:rPr sz="2800" dirty="0"/>
              <a:t>above the units.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The void beneath the floor may need ventilation according to the design.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Beam sizes, bearings, spacing and installation must follow the manufacturer’s layout and structural design.</a:t>
            </a:r>
          </a:p>
        </p:txBody>
      </p:sp>
      <p:pic>
        <p:nvPicPr>
          <p:cNvPr id="10" name="Picture 9" descr="floor_image5.png"/>
          <p:cNvPicPr>
            <a:picLocks noChangeAspect="1"/>
          </p:cNvPicPr>
          <p:nvPr/>
        </p:nvPicPr>
        <p:blipFill>
          <a:blip r:embed="rId2"/>
          <a:srcRect l="16731" r="16731"/>
          <a:stretch>
            <a:fillRect/>
          </a:stretch>
        </p:blipFill>
        <p:spPr>
          <a:xfrm>
            <a:off x="8352817" y="1593452"/>
            <a:ext cx="3488663" cy="314314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8501974" y="4994209"/>
            <a:ext cx="3110906" cy="1514261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400" dirty="0"/>
              <a:t>The exact beam-and-block arrangement depends on the chosen system.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Pause &amp; </a:t>
            </a:r>
            <a:r>
              <a:rPr lang="en-GB" sz="4000" dirty="0"/>
              <a:t>check</a:t>
            </a:r>
            <a:r>
              <a:rPr sz="4000" dirty="0"/>
              <a:t> suspended floors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30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8640" y="1201483"/>
            <a:ext cx="11018520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400" dirty="0"/>
              <a:t>Think → discuss with a partner → share one answer with the class.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86254" y="1641348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38506" y="1742886"/>
            <a:ext cx="624534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Q1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463040" y="1783080"/>
            <a:ext cx="9692640" cy="34471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000" dirty="0"/>
              <a:t>Why is ventilation important beneath a suspended timber floor?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594360" y="2551174"/>
            <a:ext cx="10972800" cy="639771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38506" y="2706624"/>
            <a:ext cx="503912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Q2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63040" y="2756916"/>
            <a:ext cx="9692640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400" dirty="0"/>
              <a:t>What does the word span mean?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594360" y="3288026"/>
            <a:ext cx="10927080" cy="621795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26332" y="3423164"/>
            <a:ext cx="736708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Q3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232170" y="3423164"/>
            <a:ext cx="9923510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400" dirty="0"/>
              <a:t>Can a joist be cut to make room for a pipe wherever needed?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88709" y="4051336"/>
            <a:ext cx="10878451" cy="677161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38506" y="4175659"/>
            <a:ext cx="439060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dirty="0"/>
              <a:t>Q4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342419" y="4175659"/>
            <a:ext cx="9813262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400" dirty="0"/>
              <a:t>What must be checked before installing a precast concrete floor?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02920" y="4964340"/>
            <a:ext cx="11018520" cy="153734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• It helps control moisture and reduce the risk of timber decay.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• The distance between supports.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• No. Any holes/notches must follow design and permitted guidance.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000" dirty="0"/>
              <a:t>• Support/bearing details, beam layout, manufacturer instructions and structural design.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 animBg="1"/>
      <p:bldP spid="12" grpId="0" animBg="1"/>
      <p:bldP spid="15" grpId="0" animBg="1"/>
      <p:bldP spid="1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20. Floor finishes and comfort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31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261872"/>
            <a:ext cx="6947818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400" dirty="0"/>
              <a:t>The finish affects how a room feels and works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6681" y="1731478"/>
            <a:ext cx="7548664" cy="4895699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Carpet can feel warm and soft underfoot.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Tile is durable and easy to clean but may feel cold without suitable floor heating/insulation.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Timber and laminate give a different appearance and need a suitable, level base.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Vinyl and other resilient finishes need the correct preparation and compatible adhesive/system.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Finish selection should consider moisture, wear, accessibility, maintenance and room use.</a:t>
            </a:r>
          </a:p>
        </p:txBody>
      </p:sp>
      <p:pic>
        <p:nvPicPr>
          <p:cNvPr id="10" name="Picture 9" descr="floor_image16.png"/>
          <p:cNvPicPr>
            <a:picLocks noChangeAspect="1"/>
          </p:cNvPicPr>
          <p:nvPr/>
        </p:nvPicPr>
        <p:blipFill>
          <a:blip r:embed="rId2"/>
          <a:srcRect l="8624" r="8624"/>
          <a:stretch>
            <a:fillRect/>
          </a:stretch>
        </p:blipFill>
        <p:spPr>
          <a:xfrm>
            <a:off x="8233814" y="690372"/>
            <a:ext cx="3264765" cy="416052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8233814" y="5155660"/>
            <a:ext cx="3379065" cy="960263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0">
                <a:solidFill>
                  <a:srgbClr val="5F6E7C"/>
                </a:solidFill>
                <a:latin typeface="Aptos"/>
              </a:defRPr>
            </a:pPr>
            <a:r>
              <a:rPr sz="2000" dirty="0"/>
              <a:t>The visible finish is chosen after the layers beneath it are designed.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77559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800" dirty="0"/>
              <a:t>21. Services and floors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32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261872"/>
            <a:ext cx="6454950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800" dirty="0"/>
              <a:t>Plan routes before the floor is closed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58" y="1737360"/>
            <a:ext cx="7965981" cy="4895699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Water pipes, heating pipes, electrical cables and drainage may need to pass through or below floors.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Services must not weaken joists, beams or slabs.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Use designed service zones and approved holes/notches where applicable.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Coordinate the floor layout with kitchens, bathrooms, heating systems and future maintenance access.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Never assume a structural member can be cut just because a service needs to pass through.</a:t>
            </a:r>
          </a:p>
        </p:txBody>
      </p:sp>
      <p:pic>
        <p:nvPicPr>
          <p:cNvPr id="10" name="Picture 9" descr="floor_image9.png"/>
          <p:cNvPicPr>
            <a:picLocks noChangeAspect="1"/>
          </p:cNvPicPr>
          <p:nvPr/>
        </p:nvPicPr>
        <p:blipFill>
          <a:blip r:embed="rId2"/>
          <a:srcRect t="10246" b="10246"/>
          <a:stretch>
            <a:fillRect/>
          </a:stretch>
        </p:blipFill>
        <p:spPr>
          <a:xfrm>
            <a:off x="8621603" y="1679642"/>
            <a:ext cx="3390597" cy="27693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65248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4000" dirty="0"/>
              <a:t>Pause &amp; </a:t>
            </a:r>
            <a:r>
              <a:rPr lang="en-GB" sz="4000" dirty="0"/>
              <a:t>check</a:t>
            </a:r>
            <a:r>
              <a:rPr sz="4000" dirty="0"/>
              <a:t> floor systems recap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33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325880"/>
            <a:ext cx="10972800" cy="102181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3200" dirty="0"/>
              <a:t>Think → discuss with a partner → share one answer with the class.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" y="1874519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868680" y="19933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Q1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48902" y="1874519"/>
            <a:ext cx="9806778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400" dirty="0"/>
              <a:t>List the layers of a typical ground-bearing floor from bottom to top.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40080" y="2788920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68680" y="29077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Q2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63040" y="2829424"/>
            <a:ext cx="9692640" cy="77559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400" dirty="0"/>
              <a:t>Give one advantage and one consideration for a suspended timber floor.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40080" y="3703320"/>
            <a:ext cx="10927080" cy="749808"/>
          </a:xfrm>
          <a:prstGeom prst="roundRect">
            <a:avLst/>
          </a:prstGeom>
          <a:solidFill>
            <a:srgbClr val="F4F7F9"/>
          </a:solidFill>
          <a:ln>
            <a:solidFill>
              <a:srgbClr val="E0E6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68680" y="3822191"/>
            <a:ext cx="594360" cy="43891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Q3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508760" y="3813048"/>
            <a:ext cx="9646920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283440"/>
                </a:solidFill>
                <a:latin typeface="Aptos"/>
              </a:defRPr>
            </a:pPr>
            <a:r>
              <a:rPr sz="2800" dirty="0"/>
              <a:t>Why must floor services be planned early?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02920" y="4571999"/>
            <a:ext cx="11018520" cy="2063129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Prepared ground → sub-base/hardcore → blinding if used → DPM → insulation (position varies) → slab → screed if used → finish.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Advantage: can be lightweight and provide a service void; consideration: moisture control and ventilation are important.</a:t>
            </a:r>
          </a:p>
          <a:p>
            <a:pPr>
              <a:spcAft>
                <a:spcPts val="700"/>
              </a:spcAft>
              <a:defRPr sz="1300" b="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To avoid unsafe cutting/drilling, clashes and expensive rework.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 animBg="1"/>
      <p:bldP spid="12" grpId="0" animBg="1"/>
      <p:bldP spid="1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45243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dirty="0"/>
              <a:t> </a:t>
            </a:r>
            <a:r>
              <a:rPr lang="en-GB" dirty="0"/>
              <a:t>T</a:t>
            </a:r>
            <a:r>
              <a:rPr dirty="0"/>
              <a:t>ask 1: label the cavity wall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35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1325880"/>
            <a:ext cx="10789920" cy="5029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800" b="1">
                <a:solidFill>
                  <a:srgbClr val="00828B"/>
                </a:solidFill>
                <a:latin typeface="Aptos"/>
              </a:defRPr>
            </a:pPr>
            <a:r>
              <a:rPr dirty="0"/>
              <a:t>In pairs, use the photo and label these five parts on paper:</a:t>
            </a:r>
          </a:p>
        </p:txBody>
      </p:sp>
      <p:pic>
        <p:nvPicPr>
          <p:cNvPr id="9" name="Picture 8" descr="wall_image25.jpeg"/>
          <p:cNvPicPr>
            <a:picLocks noChangeAspect="1"/>
          </p:cNvPicPr>
          <p:nvPr/>
        </p:nvPicPr>
        <p:blipFill>
          <a:blip r:embed="rId3"/>
          <a:srcRect t="19732" b="19732"/>
          <a:stretch>
            <a:fillRect/>
          </a:stretch>
        </p:blipFill>
        <p:spPr>
          <a:xfrm>
            <a:off x="436751" y="2092970"/>
            <a:ext cx="5110913" cy="414323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091809" y="1485089"/>
            <a:ext cx="4663439" cy="3049040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283440"/>
                </a:solidFill>
                <a:latin typeface="Aptos"/>
              </a:defRPr>
            </a:pPr>
            <a:r>
              <a:rPr sz="3200" dirty="0"/>
              <a:t>•  1. Outer leaf</a:t>
            </a:r>
          </a:p>
          <a:p>
            <a:pPr>
              <a:spcAft>
                <a:spcPts val="1000"/>
              </a:spcAft>
              <a:defRPr sz="2000">
                <a:solidFill>
                  <a:srgbClr val="283440"/>
                </a:solidFill>
                <a:latin typeface="Aptos"/>
              </a:defRPr>
            </a:pPr>
            <a:r>
              <a:rPr sz="3200" dirty="0"/>
              <a:t>•  2. Inner leaf</a:t>
            </a:r>
          </a:p>
          <a:p>
            <a:pPr>
              <a:spcAft>
                <a:spcPts val="1000"/>
              </a:spcAft>
              <a:defRPr sz="2000">
                <a:solidFill>
                  <a:srgbClr val="283440"/>
                </a:solidFill>
                <a:latin typeface="Aptos"/>
              </a:defRPr>
            </a:pPr>
            <a:r>
              <a:rPr sz="3200" dirty="0"/>
              <a:t>•  3. Cavity</a:t>
            </a:r>
          </a:p>
          <a:p>
            <a:pPr>
              <a:spcAft>
                <a:spcPts val="1000"/>
              </a:spcAft>
              <a:defRPr sz="2000">
                <a:solidFill>
                  <a:srgbClr val="283440"/>
                </a:solidFill>
                <a:latin typeface="Aptos"/>
              </a:defRPr>
            </a:pPr>
            <a:r>
              <a:rPr sz="3200" dirty="0"/>
              <a:t>•  4. Insulation</a:t>
            </a:r>
          </a:p>
          <a:p>
            <a:pPr>
              <a:spcAft>
                <a:spcPts val="1000"/>
              </a:spcAft>
              <a:defRPr sz="2000">
                <a:solidFill>
                  <a:srgbClr val="283440"/>
                </a:solidFill>
                <a:latin typeface="Aptos"/>
              </a:defRPr>
            </a:pPr>
            <a:r>
              <a:rPr sz="3200" dirty="0"/>
              <a:t>•  5. Wall tie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644338" y="4867074"/>
            <a:ext cx="4557061" cy="176048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400" b="1">
                <a:solidFill>
                  <a:srgbClr val="182D44"/>
                </a:solidFill>
                <a:latin typeface="Aptos"/>
              </a:defRPr>
            </a:pPr>
            <a:r>
              <a:rPr sz="2800" dirty="0"/>
              <a:t>Bonus: explain which part helps control heat loss and which part connects the leaves.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45243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dirty="0"/>
              <a:t>Group task 2: </a:t>
            </a:r>
            <a:r>
              <a:rPr lang="en-GB" dirty="0"/>
              <a:t>T</a:t>
            </a:r>
            <a:r>
              <a:rPr dirty="0"/>
              <a:t>race the water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36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1325880"/>
            <a:ext cx="10972800" cy="5029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00828B"/>
                </a:solidFill>
                <a:latin typeface="Aptos"/>
              </a:defRPr>
            </a:pPr>
            <a:r>
              <a:rPr dirty="0"/>
              <a:t>Scenario: rainwater reaches the cavity above a window. Explain the intended route out.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09360" y="1965960"/>
            <a:ext cx="5120640" cy="4464812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•  Discuss with your partner: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  • What component catches the water?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  • Where should the water be directed?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 • What visible feature allows it to escape?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  • What could happen if the drainage route is blocked?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8196096-E2BA-97D5-569F-84C8DAB869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" y="1595336"/>
            <a:ext cx="5120640" cy="4366552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529376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lang="en-GB" sz="3200" dirty="0"/>
              <a:t>T</a:t>
            </a:r>
            <a:r>
              <a:rPr sz="3200" dirty="0"/>
              <a:t>ask 3: choose the floor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37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1325880"/>
            <a:ext cx="10972800" cy="77559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00828B"/>
                </a:solidFill>
                <a:latin typeface="Aptos"/>
              </a:defRPr>
            </a:pPr>
            <a:r>
              <a:rPr sz="2400" dirty="0"/>
              <a:t>A house project needs a ground floor. Compare the options before recommending one.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9120" y="1913106"/>
            <a:ext cx="5410200" cy="4049979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  Option A — ground-bearing concrete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  • Slab supported by prepared ground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  • Damp protection and insulation are key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  • Requires suitable ground preparation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63640" y="2057400"/>
            <a:ext cx="5212080" cy="3043910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 Option B — suspended floor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  • Structure spans between supports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 • Void and moisture strategy matter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800" dirty="0"/>
              <a:t>  • May be timber or concrete</a:t>
            </a:r>
          </a:p>
        </p:txBody>
      </p:sp>
      <p:sp>
        <p:nvSpPr>
          <p:cNvPr id="11" name="TextBox 10"/>
          <p:cNvSpPr txBox="1"/>
          <p:nvPr/>
        </p:nvSpPr>
        <p:spPr>
          <a:xfrm rot="10800000" flipV="1">
            <a:off x="888459" y="5736116"/>
            <a:ext cx="10587259" cy="89870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400" b="1">
                <a:solidFill>
                  <a:srgbClr val="182D44"/>
                </a:solidFill>
                <a:latin typeface="Aptos"/>
              </a:defRPr>
            </a:pPr>
            <a:r>
              <a:rPr sz="2800" dirty="0"/>
              <a:t>Discuss: What extra information would you ask for before choosing? (ground conditions, design, ventilation, spans, cost)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320040"/>
            <a:ext cx="11155680" cy="34471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1">
                <a:solidFill>
                  <a:srgbClr val="00828B"/>
                </a:solidFill>
                <a:latin typeface="Aptos"/>
              </a:defRPr>
            </a:pPr>
            <a:r>
              <a:rPr sz="2000" dirty="0"/>
              <a:t>INDIVIDUAL </a:t>
            </a:r>
            <a:r>
              <a:rPr lang="en-GB" sz="2000" dirty="0"/>
              <a:t> in Notes </a:t>
            </a:r>
            <a:endParaRPr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34471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sz="2000" dirty="0"/>
              <a:t>Quick knowledge check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39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7200" y="966502"/>
            <a:ext cx="11155680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rPr sz="2400" dirty="0"/>
              <a:t>Answer without looking back. Then compare with a partner.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11480" y="1372768"/>
            <a:ext cx="11109960" cy="5085495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dirty="0"/>
              <a:t> 1. What does DPC stand for?</a:t>
            </a:r>
            <a:endParaRPr lang="en-GB" dirty="0"/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lang="en-GB" dirty="0"/>
              <a:t>Damp-proof course.</a:t>
            </a:r>
            <a:endParaRPr dirty="0"/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dirty="0"/>
              <a:t> 2. Name one job of wall ties.</a:t>
            </a:r>
            <a:endParaRPr lang="en-GB" dirty="0"/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lang="en-GB" dirty="0"/>
              <a:t>Connect the inner and outer leaves.</a:t>
            </a:r>
            <a:endParaRPr dirty="0"/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dirty="0"/>
              <a:t>  3. What is the purpose of insulation?</a:t>
            </a:r>
            <a:endParaRPr lang="en-GB" dirty="0"/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lang="en-GB" dirty="0"/>
              <a:t>Slow heat transfer and reduce heat loss.</a:t>
            </a:r>
            <a:endParaRPr dirty="0"/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dirty="0"/>
              <a:t> 4. What does a cavity tray do?</a:t>
            </a:r>
            <a:endParaRPr lang="en-GB" dirty="0"/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lang="en-GB" dirty="0"/>
              <a:t>Collects and directs water out of the cavity.</a:t>
            </a:r>
            <a:endParaRPr dirty="0"/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dirty="0"/>
              <a:t>  5. Name one important feature beneath a suspended timber floor.</a:t>
            </a:r>
            <a:endParaRPr lang="en-GB" dirty="0"/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lang="en-GB" dirty="0"/>
              <a:t>A ventilated void / suitable ventilation and moisture protection, as designed.</a:t>
            </a:r>
            <a:endParaRPr dirty="0"/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dirty="0"/>
              <a:t>  6. What is the difference between a ground-bearing and a suspended floor?</a:t>
            </a:r>
            <a:endParaRPr lang="en-GB" dirty="0"/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lang="en-GB" dirty="0"/>
              <a:t>Ground-bearing floors are supported by prepared ground; suspended floors span between supports above a void.</a:t>
            </a: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320040"/>
            <a:ext cx="11155680" cy="25603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1">
                <a:solidFill>
                  <a:srgbClr val="00828B"/>
                </a:solidFill>
                <a:latin typeface="Aptos"/>
              </a:defRPr>
            </a:pPr>
            <a:r>
              <a:rPr dirty="0"/>
              <a:t>HOMEWORK • SUBMIT NEXT SESSION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53035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t>Homework: building detail detective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41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1325880"/>
            <a:ext cx="10881360" cy="4572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00828B"/>
                </a:solidFill>
                <a:latin typeface="Aptos"/>
              </a:defRPr>
            </a:pPr>
            <a:r>
              <a:t>Choose a house, flat or building you can observe safely from a public place or your own home.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1828800"/>
            <a:ext cx="10698480" cy="3108960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283440"/>
                </a:solidFill>
                <a:latin typeface="Aptos"/>
              </a:defRPr>
            </a:pPr>
            <a:r>
              <a:t>•  Task A — identify: find one example of brickwork, a wall opening, an air brick or a visible floor finish. Do not trespass or enter a construction site.</a:t>
            </a:r>
          </a:p>
          <a:p>
            <a:pPr>
              <a:spcAft>
                <a:spcPts val="1000"/>
              </a:spcAft>
              <a:defRPr sz="1700">
                <a:solidFill>
                  <a:srgbClr val="283440"/>
                </a:solidFill>
                <a:latin typeface="Aptos"/>
              </a:defRPr>
            </a:pPr>
            <a:r>
              <a:t>•  Task B — explain: write 150–250 words explaining how a cavity wall controls moisture and heat, OR how one floor system is built.</a:t>
            </a:r>
          </a:p>
          <a:p>
            <a:pPr>
              <a:spcAft>
                <a:spcPts val="1000"/>
              </a:spcAft>
              <a:defRPr sz="1700">
                <a:solidFill>
                  <a:srgbClr val="283440"/>
                </a:solidFill>
                <a:latin typeface="Aptos"/>
              </a:defRPr>
            </a:pPr>
            <a:r>
              <a:t>•  Task C — draw: make a simple labelled sketch of a cavity wall OR a ground-bearing floor build-up. Use arrows to show the order of layers.</a:t>
            </a:r>
          </a:p>
          <a:p>
            <a:pPr>
              <a:spcAft>
                <a:spcPts val="1000"/>
              </a:spcAft>
              <a:defRPr sz="1700">
                <a:solidFill>
                  <a:srgbClr val="283440"/>
                </a:solidFill>
                <a:latin typeface="Aptos"/>
              </a:defRPr>
            </a:pPr>
            <a:r>
              <a:t>•  Task D — reflect: write two questions you would ask a site supervisor about the detail you studied.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4360" y="4965192"/>
            <a:ext cx="10698480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400" b="1">
                <a:solidFill>
                  <a:srgbClr val="182D44"/>
                </a:solidFill>
                <a:latin typeface="Aptos"/>
              </a:defRPr>
            </a:pPr>
            <a:r>
              <a:rPr dirty="0"/>
              <a:t>Assessment checklist: correct vocabulary • clear labels • sensible layer order • purpose of at least three components • neat presentation.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53035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t>Key takeaways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43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1520" y="1371600"/>
            <a:ext cx="10789920" cy="5147050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A cavity wall has two leaves connected by wall ties; the cavity and insulation must be correctly detailed.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Water management relies on a complete route: cavity tray → weep holes → outside.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DPCs and DPMs are different components that need coordinated damp protection.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Ground-bearing floors rely on prepared ground and a designed layer build-up.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Suspended floors span between supports and need the correct structural details; timber systems also need a moisture and ventilation strategy.</a:t>
            </a:r>
          </a:p>
          <a:p>
            <a:pPr>
              <a:spcAft>
                <a:spcPts val="1000"/>
              </a:spcAft>
              <a:defRPr sz="1800">
                <a:solidFill>
                  <a:srgbClr val="283440"/>
                </a:solidFill>
                <a:latin typeface="Aptos"/>
              </a:defRPr>
            </a:pPr>
            <a:r>
              <a:rPr sz="2400" dirty="0"/>
              <a:t>•  Always follow drawings, product instructions and applicable building regulations. Photographs help you identify parts, but they do not replace the specification.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447C6C-A578-2F7B-0EFD-8E3D7EAA0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5400"/>
              <a:t>QUIZ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5F4BB5-4031-AD45-2D3A-04B73D845C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3101244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082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320040"/>
            <a:ext cx="11155680" cy="4062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000" b="1">
                <a:solidFill>
                  <a:srgbClr val="00828B"/>
                </a:solidFill>
                <a:latin typeface="Aptos"/>
              </a:defRPr>
            </a:pPr>
            <a:r>
              <a:rPr sz="2400" dirty="0"/>
              <a:t>REFERENCE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21792"/>
            <a:ext cx="11155680" cy="45243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2700" b="1">
                <a:solidFill>
                  <a:srgbClr val="182D44"/>
                </a:solidFill>
                <a:latin typeface="Aptos"/>
              </a:defRPr>
            </a:pPr>
            <a:r>
              <a:rPr dirty="0"/>
              <a:t>Sources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92840" y="6510528"/>
            <a:ext cx="41148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spcAft>
                <a:spcPts val="700"/>
              </a:spcAft>
              <a:defRPr sz="900" b="1">
                <a:solidFill>
                  <a:srgbClr val="5F6E7C"/>
                </a:solidFill>
                <a:latin typeface="Aptos"/>
              </a:defRPr>
            </a:pPr>
            <a:r>
              <a:t>44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1325880"/>
            <a:ext cx="10972800" cy="46782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Aft>
                <a:spcPts val="700"/>
              </a:spcAft>
              <a:defRPr sz="1400" b="1">
                <a:solidFill>
                  <a:srgbClr val="00828B"/>
                </a:solidFill>
                <a:latin typeface="Aptos"/>
              </a:defRPr>
            </a:pPr>
            <a:r>
              <a:rPr sz="2800" dirty="0"/>
              <a:t>Core content is based on the supplied cavity-wall and modern-floor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1874519"/>
            <a:ext cx="10789920" cy="2664319"/>
          </a:xfrm>
          <a:prstGeom prst="rect">
            <a:avLst/>
          </a:prstGeom>
          <a:noFill/>
        </p:spPr>
        <p:txBody>
          <a:bodyPr wrap="square" lIns="73152" rIns="54864" bIns="27432">
            <a:spAutoFit/>
          </a:bodyPr>
          <a:lstStyle/>
          <a:p>
            <a:pPr>
              <a:spcAft>
                <a:spcPts val="1000"/>
              </a:spcAft>
              <a:defRPr sz="1400">
                <a:solidFill>
                  <a:srgbClr val="283440"/>
                </a:solidFill>
                <a:latin typeface="Aptos"/>
              </a:defRPr>
            </a:pPr>
            <a:r>
              <a:rPr sz="3200" dirty="0"/>
              <a:t>•  Welsh Government — Building regulations: external walls: https://www.gov.wales/building-regulations-external-walls</a:t>
            </a:r>
          </a:p>
          <a:p>
            <a:pPr>
              <a:spcAft>
                <a:spcPts val="1000"/>
              </a:spcAft>
              <a:defRPr sz="1400">
                <a:solidFill>
                  <a:srgbClr val="283440"/>
                </a:solidFill>
                <a:latin typeface="Aptos"/>
              </a:defRPr>
            </a:pPr>
            <a:r>
              <a:rPr sz="3200" dirty="0"/>
              <a:t>•  Welsh Government — Building regulations: extensions: Flooring: https://www.gov.wales/building-regulations-extensions/flooring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3884</Words>
  <Application>Microsoft Office PowerPoint</Application>
  <PresentationFormat>Widescreen</PresentationFormat>
  <Paragraphs>380</Paragraphs>
  <Slides>41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Aptos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QUIZ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Chandana Kola</cp:lastModifiedBy>
  <cp:revision>58</cp:revision>
  <dcterms:created xsi:type="dcterms:W3CDTF">2013-01-27T09:14:16Z</dcterms:created>
  <dcterms:modified xsi:type="dcterms:W3CDTF">2026-10-22T10:19:21Z</dcterms:modified>
  <cp:category/>
</cp:coreProperties>
</file>