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1"/>
  </p:notesMasterIdLst>
  <p:handoutMasterIdLst>
    <p:handoutMasterId r:id="rId52"/>
  </p:handoutMasterIdLst>
  <p:sldIdLst>
    <p:sldId id="283" r:id="rId5"/>
    <p:sldId id="267" r:id="rId6"/>
    <p:sldId id="298" r:id="rId7"/>
    <p:sldId id="257" r:id="rId8"/>
    <p:sldId id="261" r:id="rId9"/>
    <p:sldId id="300" r:id="rId10"/>
    <p:sldId id="263" r:id="rId11"/>
    <p:sldId id="299" r:id="rId12"/>
    <p:sldId id="301" r:id="rId13"/>
    <p:sldId id="304" r:id="rId14"/>
    <p:sldId id="306" r:id="rId15"/>
    <p:sldId id="295" r:id="rId16"/>
    <p:sldId id="302" r:id="rId17"/>
    <p:sldId id="312" r:id="rId18"/>
    <p:sldId id="305" r:id="rId19"/>
    <p:sldId id="259" r:id="rId20"/>
    <p:sldId id="297" r:id="rId21"/>
    <p:sldId id="258" r:id="rId22"/>
    <p:sldId id="256" r:id="rId23"/>
    <p:sldId id="281" r:id="rId24"/>
    <p:sldId id="282" r:id="rId25"/>
    <p:sldId id="286" r:id="rId26"/>
    <p:sldId id="284" r:id="rId27"/>
    <p:sldId id="315" r:id="rId28"/>
    <p:sldId id="313" r:id="rId29"/>
    <p:sldId id="262" r:id="rId30"/>
    <p:sldId id="264" r:id="rId31"/>
    <p:sldId id="294" r:id="rId32"/>
    <p:sldId id="316" r:id="rId33"/>
    <p:sldId id="266" r:id="rId34"/>
    <p:sldId id="318" r:id="rId35"/>
    <p:sldId id="269" r:id="rId36"/>
    <p:sldId id="272" r:id="rId37"/>
    <p:sldId id="274" r:id="rId38"/>
    <p:sldId id="285" r:id="rId39"/>
    <p:sldId id="277" r:id="rId40"/>
    <p:sldId id="280" r:id="rId41"/>
    <p:sldId id="278" r:id="rId42"/>
    <p:sldId id="279" r:id="rId43"/>
    <p:sldId id="319" r:id="rId44"/>
    <p:sldId id="320" r:id="rId45"/>
    <p:sldId id="291" r:id="rId46"/>
    <p:sldId id="293" r:id="rId47"/>
    <p:sldId id="289" r:id="rId48"/>
    <p:sldId id="317" r:id="rId49"/>
    <p:sldId id="296" r:id="rId5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3A2F"/>
    <a:srgbClr val="474134"/>
    <a:srgbClr val="554D3D"/>
    <a:srgbClr val="595515"/>
    <a:srgbClr val="5A532C"/>
    <a:srgbClr val="5B542C"/>
    <a:srgbClr val="59522B"/>
    <a:srgbClr val="5D562D"/>
    <a:srgbClr val="655D31"/>
    <a:srgbClr val="6B6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5642E-7256-4A26-91A6-4FD8F30FC381}" v="47" dt="2024-10-01T15:53:33.375"/>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5" autoAdjust="0"/>
    <p:restoredTop sz="80754" autoAdjust="0"/>
  </p:normalViewPr>
  <p:slideViewPr>
    <p:cSldViewPr snapToGrid="0" showGuides="1">
      <p:cViewPr varScale="1">
        <p:scale>
          <a:sx n="83" d="100"/>
          <a:sy n="83" d="100"/>
        </p:scale>
        <p:origin x="45" y="75"/>
      </p:cViewPr>
      <p:guideLst>
        <p:guide orient="horz" pos="2184"/>
        <p:guide pos="3840"/>
      </p:guideLst>
    </p:cSldViewPr>
  </p:slideViewPr>
  <p:notesTextViewPr>
    <p:cViewPr>
      <p:scale>
        <a:sx n="1" d="1"/>
        <a:sy n="1" d="1"/>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CFC70-A59A-436E-B5FF-ACFE56745B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3F64115D-CE3E-4E24-8B01-89E99FA55CC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3897A043-98E2-428B-BF43-7BD7903D25FA}" type="datetimeFigureOut">
              <a:rPr lang="en-GB" smtClean="0"/>
              <a:t>22/09/2025</a:t>
            </a:fld>
            <a:endParaRPr lang="en-GB"/>
          </a:p>
        </p:txBody>
      </p:sp>
      <p:sp>
        <p:nvSpPr>
          <p:cNvPr id="4" name="Footer Placeholder 3">
            <a:extLst>
              <a:ext uri="{FF2B5EF4-FFF2-40B4-BE49-F238E27FC236}">
                <a16:creationId xmlns:a16="http://schemas.microsoft.com/office/drawing/2014/main" id="{7B8008DC-4974-4910-8C2F-F08C99A5779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8BD3AA9C-7324-4A0F-BA80-C41F39C6FD2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3D94777C-A8D2-4F46-A66E-A1890EBDE03D}" type="slidenum">
              <a:rPr lang="en-GB" smtClean="0"/>
              <a:t>‹#›</a:t>
            </a:fld>
            <a:endParaRPr lang="en-GB"/>
          </a:p>
        </p:txBody>
      </p:sp>
    </p:spTree>
    <p:extLst>
      <p:ext uri="{BB962C8B-B14F-4D97-AF65-F5344CB8AC3E}">
        <p14:creationId xmlns:p14="http://schemas.microsoft.com/office/powerpoint/2010/main" val="22741606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8A26648-F114-4402-B049-AA57EA7F2020}" type="datetimeFigureOut">
              <a:rPr lang="en-GB" smtClean="0"/>
              <a:t>22/09/2025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E22815FE-BC4D-474E-9AA3-6983BC3D8777}" type="slidenum">
              <a:rPr lang="en-GB" smtClean="0"/>
              <a:t>‹#›</a:t>
            </a:fld>
            <a:endParaRPr lang="en-GB"/>
          </a:p>
        </p:txBody>
      </p:sp>
    </p:spTree>
    <p:extLst>
      <p:ext uri="{BB962C8B-B14F-4D97-AF65-F5344CB8AC3E}">
        <p14:creationId xmlns:p14="http://schemas.microsoft.com/office/powerpoint/2010/main" val="361355966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pexels.com/@francesco-ungaro?utm_content=attributionCopyText&amp;utm_medium=referral&amp;utm_source=pexels"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pexels.com/photo/ancient-architecture-art-carved-stones-96928/?utm_content=attributionCopyText&amp;utm_medium=referral&amp;utm_source=pexels"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ixabay.com/users/morhamedufmg-1003717/?utm_source=link-attribution&amp;utm_medium=referral&amp;utm_campaign=image&amp;utm_content=756620"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756620"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pixabay.com/users/TheDigitalArtist-202249/?utm_source=link-attribution&amp;utm_medium=referral&amp;utm_campaign=image&amp;utm_content=1845962"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845962"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030832"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030832"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245690"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24569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1</a:t>
            </a:fld>
            <a:endParaRPr lang="en-GB"/>
          </a:p>
        </p:txBody>
      </p:sp>
    </p:spTree>
    <p:extLst>
      <p:ext uri="{BB962C8B-B14F-4D97-AF65-F5344CB8AC3E}">
        <p14:creationId xmlns:p14="http://schemas.microsoft.com/office/powerpoint/2010/main" val="287724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3</a:t>
            </a:fld>
            <a:endParaRPr lang="en-GB"/>
          </a:p>
        </p:txBody>
      </p:sp>
    </p:spTree>
    <p:extLst>
      <p:ext uri="{BB962C8B-B14F-4D97-AF65-F5344CB8AC3E}">
        <p14:creationId xmlns:p14="http://schemas.microsoft.com/office/powerpoint/2010/main" val="740004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45CCE1-DABA-430E-8E02-1AD8D8F0AADF}" type="slidenum">
              <a:rPr lang="en-GB" smtClean="0"/>
              <a:t>4</a:t>
            </a:fld>
            <a:endParaRPr lang="en-GB"/>
          </a:p>
        </p:txBody>
      </p:sp>
    </p:spTree>
    <p:extLst>
      <p:ext uri="{BB962C8B-B14F-4D97-AF65-F5344CB8AC3E}">
        <p14:creationId xmlns:p14="http://schemas.microsoft.com/office/powerpoint/2010/main" val="624951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5</a:t>
            </a:fld>
            <a:endParaRPr lang="en-GB"/>
          </a:p>
        </p:txBody>
      </p:sp>
    </p:spTree>
    <p:extLst>
      <p:ext uri="{BB962C8B-B14F-4D97-AF65-F5344CB8AC3E}">
        <p14:creationId xmlns:p14="http://schemas.microsoft.com/office/powerpoint/2010/main" val="1805011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6</a:t>
            </a:fld>
            <a:endParaRPr lang="en-GB"/>
          </a:p>
        </p:txBody>
      </p:sp>
    </p:spTree>
    <p:extLst>
      <p:ext uri="{BB962C8B-B14F-4D97-AF65-F5344CB8AC3E}">
        <p14:creationId xmlns:p14="http://schemas.microsoft.com/office/powerpoint/2010/main" val="1813783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7</a:t>
            </a:fld>
            <a:endParaRPr lang="en-GB"/>
          </a:p>
        </p:txBody>
      </p:sp>
    </p:spTree>
    <p:extLst>
      <p:ext uri="{BB962C8B-B14F-4D97-AF65-F5344CB8AC3E}">
        <p14:creationId xmlns:p14="http://schemas.microsoft.com/office/powerpoint/2010/main" val="373550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8</a:t>
            </a:fld>
            <a:endParaRPr lang="en-GB"/>
          </a:p>
        </p:txBody>
      </p:sp>
    </p:spTree>
    <p:extLst>
      <p:ext uri="{BB962C8B-B14F-4D97-AF65-F5344CB8AC3E}">
        <p14:creationId xmlns:p14="http://schemas.microsoft.com/office/powerpoint/2010/main" val="2698115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11</a:t>
            </a:fld>
            <a:endParaRPr lang="en-GB"/>
          </a:p>
        </p:txBody>
      </p:sp>
    </p:spTree>
    <p:extLst>
      <p:ext uri="{BB962C8B-B14F-4D97-AF65-F5344CB8AC3E}">
        <p14:creationId xmlns:p14="http://schemas.microsoft.com/office/powerpoint/2010/main" val="3952101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17</a:t>
            </a:fld>
            <a:endParaRPr lang="en-GB"/>
          </a:p>
        </p:txBody>
      </p:sp>
    </p:spTree>
    <p:extLst>
      <p:ext uri="{BB962C8B-B14F-4D97-AF65-F5344CB8AC3E}">
        <p14:creationId xmlns:p14="http://schemas.microsoft.com/office/powerpoint/2010/main" val="3130741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18</a:t>
            </a:fld>
            <a:endParaRPr lang="en-GB"/>
          </a:p>
        </p:txBody>
      </p:sp>
    </p:spTree>
    <p:extLst>
      <p:ext uri="{BB962C8B-B14F-4D97-AF65-F5344CB8AC3E}">
        <p14:creationId xmlns:p14="http://schemas.microsoft.com/office/powerpoint/2010/main" val="3404589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45CCE1-DABA-430E-8E02-1AD8D8F0AADF}" type="slidenum">
              <a:rPr lang="en-GB" smtClean="0"/>
              <a:t>19</a:t>
            </a:fld>
            <a:endParaRPr lang="en-GB"/>
          </a:p>
        </p:txBody>
      </p:sp>
    </p:spTree>
    <p:extLst>
      <p:ext uri="{BB962C8B-B14F-4D97-AF65-F5344CB8AC3E}">
        <p14:creationId xmlns:p14="http://schemas.microsoft.com/office/powerpoint/2010/main" val="93862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20</a:t>
            </a:fld>
            <a:endParaRPr lang="en-GB"/>
          </a:p>
        </p:txBody>
      </p:sp>
    </p:spTree>
    <p:extLst>
      <p:ext uri="{BB962C8B-B14F-4D97-AF65-F5344CB8AC3E}">
        <p14:creationId xmlns:p14="http://schemas.microsoft.com/office/powerpoint/2010/main" val="2717220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21</a:t>
            </a:fld>
            <a:endParaRPr lang="en-GB"/>
          </a:p>
        </p:txBody>
      </p:sp>
    </p:spTree>
    <p:extLst>
      <p:ext uri="{BB962C8B-B14F-4D97-AF65-F5344CB8AC3E}">
        <p14:creationId xmlns:p14="http://schemas.microsoft.com/office/powerpoint/2010/main" val="1793023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Francesco Ungaro</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22</a:t>
            </a:fld>
            <a:endParaRPr lang="en-GB"/>
          </a:p>
        </p:txBody>
      </p:sp>
    </p:spTree>
    <p:extLst>
      <p:ext uri="{BB962C8B-B14F-4D97-AF65-F5344CB8AC3E}">
        <p14:creationId xmlns:p14="http://schemas.microsoft.com/office/powerpoint/2010/main" val="2296153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morhamedufmg</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23</a:t>
            </a:fld>
            <a:endParaRPr lang="en-GB"/>
          </a:p>
        </p:txBody>
      </p:sp>
    </p:spTree>
    <p:extLst>
      <p:ext uri="{BB962C8B-B14F-4D97-AF65-F5344CB8AC3E}">
        <p14:creationId xmlns:p14="http://schemas.microsoft.com/office/powerpoint/2010/main" val="1716428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24</a:t>
            </a:fld>
            <a:endParaRPr lang="en-GB"/>
          </a:p>
        </p:txBody>
      </p:sp>
    </p:spTree>
    <p:extLst>
      <p:ext uri="{BB962C8B-B14F-4D97-AF65-F5344CB8AC3E}">
        <p14:creationId xmlns:p14="http://schemas.microsoft.com/office/powerpoint/2010/main" val="20811368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26</a:t>
            </a:fld>
            <a:endParaRPr lang="en-GB"/>
          </a:p>
        </p:txBody>
      </p:sp>
    </p:spTree>
    <p:extLst>
      <p:ext uri="{BB962C8B-B14F-4D97-AF65-F5344CB8AC3E}">
        <p14:creationId xmlns:p14="http://schemas.microsoft.com/office/powerpoint/2010/main" val="1128958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27</a:t>
            </a:fld>
            <a:endParaRPr lang="en-GB"/>
          </a:p>
        </p:txBody>
      </p:sp>
    </p:spTree>
    <p:extLst>
      <p:ext uri="{BB962C8B-B14F-4D97-AF65-F5344CB8AC3E}">
        <p14:creationId xmlns:p14="http://schemas.microsoft.com/office/powerpoint/2010/main" val="2677260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28</a:t>
            </a:fld>
            <a:endParaRPr lang="en-GB"/>
          </a:p>
        </p:txBody>
      </p:sp>
    </p:spTree>
    <p:extLst>
      <p:ext uri="{BB962C8B-B14F-4D97-AF65-F5344CB8AC3E}">
        <p14:creationId xmlns:p14="http://schemas.microsoft.com/office/powerpoint/2010/main" val="5235340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Pete Linforth</a:t>
            </a:r>
            <a:r>
              <a:rPr lang="en-US"/>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29</a:t>
            </a:fld>
            <a:endParaRPr lang="en-GB"/>
          </a:p>
        </p:txBody>
      </p:sp>
    </p:spTree>
    <p:extLst>
      <p:ext uri="{BB962C8B-B14F-4D97-AF65-F5344CB8AC3E}">
        <p14:creationId xmlns:p14="http://schemas.microsoft.com/office/powerpoint/2010/main" val="42772699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30</a:t>
            </a:fld>
            <a:endParaRPr lang="en-GB"/>
          </a:p>
        </p:txBody>
      </p:sp>
    </p:spTree>
    <p:extLst>
      <p:ext uri="{BB962C8B-B14F-4D97-AF65-F5344CB8AC3E}">
        <p14:creationId xmlns:p14="http://schemas.microsoft.com/office/powerpoint/2010/main" val="469494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31</a:t>
            </a:fld>
            <a:endParaRPr lang="en-GB"/>
          </a:p>
        </p:txBody>
      </p:sp>
    </p:spTree>
    <p:extLst>
      <p:ext uri="{BB962C8B-B14F-4D97-AF65-F5344CB8AC3E}">
        <p14:creationId xmlns:p14="http://schemas.microsoft.com/office/powerpoint/2010/main" val="12666427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34</a:t>
            </a:fld>
            <a:endParaRPr lang="en-GB"/>
          </a:p>
        </p:txBody>
      </p:sp>
    </p:spTree>
    <p:extLst>
      <p:ext uri="{BB962C8B-B14F-4D97-AF65-F5344CB8AC3E}">
        <p14:creationId xmlns:p14="http://schemas.microsoft.com/office/powerpoint/2010/main" val="535585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35</a:t>
            </a:fld>
            <a:endParaRPr lang="en-GB"/>
          </a:p>
        </p:txBody>
      </p:sp>
    </p:spTree>
    <p:extLst>
      <p:ext uri="{BB962C8B-B14F-4D97-AF65-F5344CB8AC3E}">
        <p14:creationId xmlns:p14="http://schemas.microsoft.com/office/powerpoint/2010/main" val="27434650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36</a:t>
            </a:fld>
            <a:endParaRPr lang="en-GB"/>
          </a:p>
        </p:txBody>
      </p:sp>
    </p:spTree>
    <p:extLst>
      <p:ext uri="{BB962C8B-B14F-4D97-AF65-F5344CB8AC3E}">
        <p14:creationId xmlns:p14="http://schemas.microsoft.com/office/powerpoint/2010/main" val="33080347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by </a:t>
            </a:r>
            <a:r>
              <a:rPr lang="en-US" u="sng" dirty="0">
                <a:hlinkClick r:id="rId3"/>
              </a:rPr>
              <a:t>Free-Photos</a:t>
            </a:r>
            <a:r>
              <a:rPr lang="en-US" dirty="0"/>
              <a:t> from </a:t>
            </a:r>
            <a:r>
              <a:rPr lang="en-US" u="sng" dirty="0">
                <a:hlinkClick r:id="rId4"/>
              </a:rPr>
              <a:t>Pixabay</a:t>
            </a:r>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37</a:t>
            </a:fld>
            <a:endParaRPr lang="en-GB"/>
          </a:p>
        </p:txBody>
      </p:sp>
    </p:spTree>
    <p:extLst>
      <p:ext uri="{BB962C8B-B14F-4D97-AF65-F5344CB8AC3E}">
        <p14:creationId xmlns:p14="http://schemas.microsoft.com/office/powerpoint/2010/main" val="36942807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42</a:t>
            </a:fld>
            <a:endParaRPr lang="en-GB"/>
          </a:p>
        </p:txBody>
      </p:sp>
    </p:spTree>
    <p:extLst>
      <p:ext uri="{BB962C8B-B14F-4D97-AF65-F5344CB8AC3E}">
        <p14:creationId xmlns:p14="http://schemas.microsoft.com/office/powerpoint/2010/main" val="5814091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43</a:t>
            </a:fld>
            <a:endParaRPr lang="en-GB"/>
          </a:p>
        </p:txBody>
      </p:sp>
    </p:spTree>
    <p:extLst>
      <p:ext uri="{BB962C8B-B14F-4D97-AF65-F5344CB8AC3E}">
        <p14:creationId xmlns:p14="http://schemas.microsoft.com/office/powerpoint/2010/main" val="2632322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44</a:t>
            </a:fld>
            <a:endParaRPr lang="en-GB"/>
          </a:p>
        </p:txBody>
      </p:sp>
    </p:spTree>
    <p:extLst>
      <p:ext uri="{BB962C8B-B14F-4D97-AF65-F5344CB8AC3E}">
        <p14:creationId xmlns:p14="http://schemas.microsoft.com/office/powerpoint/2010/main" val="19423353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by </a:t>
            </a:r>
            <a:r>
              <a:rPr lang="en-US" u="sng" dirty="0">
                <a:hlinkClick r:id="rId3"/>
              </a:rPr>
              <a:t>Free-Photos</a:t>
            </a:r>
            <a:r>
              <a:rPr lang="en-US" dirty="0"/>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45</a:t>
            </a:fld>
            <a:endParaRPr lang="en-GB"/>
          </a:p>
        </p:txBody>
      </p:sp>
    </p:spTree>
    <p:extLst>
      <p:ext uri="{BB962C8B-B14F-4D97-AF65-F5344CB8AC3E}">
        <p14:creationId xmlns:p14="http://schemas.microsoft.com/office/powerpoint/2010/main" val="2650531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177DF1D-D731-86FC-22F9-00221AD8C227}"/>
              </a:ext>
            </a:extLst>
          </p:cNvPr>
          <p:cNvSpPr>
            <a:spLocks noGrp="1"/>
          </p:cNvSpPr>
          <p:nvPr>
            <p:ph type="pic" sz="quarter" idx="10"/>
          </p:nvPr>
        </p:nvSpPr>
        <p:spPr>
          <a:xfrm>
            <a:off x="1289143" y="440217"/>
            <a:ext cx="9613711" cy="2327086"/>
          </a:xfrm>
          <a:ln w="15875">
            <a:solidFill>
              <a:schemeClr val="accent1"/>
            </a:solidFill>
          </a:ln>
        </p:spPr>
        <p:txBody>
          <a:bodyPr rtlCol="0" anchor="ctr">
            <a:noAutofit/>
          </a:bodyP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C7A4FE67-D925-EFE3-2BA5-C28DA7C030D8}"/>
              </a:ext>
            </a:extLst>
          </p:cNvPr>
          <p:cNvSpPr>
            <a:spLocks noGrp="1"/>
          </p:cNvSpPr>
          <p:nvPr>
            <p:ph type="ctrTitle"/>
          </p:nvPr>
        </p:nvSpPr>
        <p:spPr>
          <a:xfrm>
            <a:off x="1143000" y="3236976"/>
            <a:ext cx="6867144" cy="2386584"/>
          </a:xfrm>
        </p:spPr>
        <p:txBody>
          <a:bodyPr rtlCol="0" anchor="b">
            <a:noAutofit/>
          </a:bodyPr>
          <a:lstStyle>
            <a:lvl1pPr algn="l">
              <a:defRPr lang="en-GB" sz="6600">
                <a:solidFill>
                  <a:schemeClr val="accent1"/>
                </a:solidFill>
              </a:defRPr>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33D58524-513B-3FD2-4ED0-CB0CA3A3DF58}"/>
              </a:ext>
            </a:extLst>
          </p:cNvPr>
          <p:cNvSpPr>
            <a:spLocks noGrp="1"/>
          </p:cNvSpPr>
          <p:nvPr>
            <p:ph type="subTitle" idx="1"/>
          </p:nvPr>
        </p:nvSpPr>
        <p:spPr>
          <a:xfrm>
            <a:off x="6327648" y="5971032"/>
            <a:ext cx="3776472" cy="530352"/>
          </a:xfrm>
        </p:spPr>
        <p:txBody>
          <a:bodyPr rtlCol="0">
            <a:noAutofit/>
          </a:bodyPr>
          <a:lstStyle>
            <a:lvl1pPr marL="0" indent="0" algn="ctr">
              <a:buNone/>
              <a:defRPr lang="en-GB" sz="2000">
                <a:solidFill>
                  <a:schemeClr val="accent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cxnSp>
        <p:nvCxnSpPr>
          <p:cNvPr id="8" name="Straight Connector 7">
            <a:extLst>
              <a:ext uri="{FF2B5EF4-FFF2-40B4-BE49-F238E27FC236}">
                <a16:creationId xmlns:a16="http://schemas.microsoft.com/office/drawing/2014/main" id="{AAA2A54F-058C-EF24-C892-91614AF2D7E8}"/>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A313A15-57C2-5BD9-DE2B-442792010C5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D750DB-651A-3C95-E822-712897C2D5A4}"/>
              </a:ext>
            </a:extLst>
          </p:cNvPr>
          <p:cNvCxnSpPr>
            <a:cxnSpLocks/>
          </p:cNvCxnSpPr>
          <p:nvPr userDrawn="1"/>
        </p:nvCxnSpPr>
        <p:spPr>
          <a:xfrm>
            <a:off x="398366" y="3226467"/>
            <a:ext cx="11395267" cy="443"/>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136281F-EE75-A92A-B85E-00B02B5C0B67}"/>
              </a:ext>
            </a:extLst>
          </p:cNvPr>
          <p:cNvCxnSpPr>
            <a:cxnSpLocks/>
          </p:cNvCxnSpPr>
          <p:nvPr userDrawn="1"/>
        </p:nvCxnSpPr>
        <p:spPr>
          <a:xfrm>
            <a:off x="-11430" y="6165891"/>
            <a:ext cx="6339792"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B98AA9-64E2-C5F9-3E90-D02F312EDC52}"/>
              </a:ext>
            </a:extLst>
          </p:cNvPr>
          <p:cNvCxnSpPr>
            <a:cxnSpLocks/>
          </p:cNvCxnSpPr>
          <p:nvPr userDrawn="1"/>
        </p:nvCxnSpPr>
        <p:spPr>
          <a:xfrm>
            <a:off x="10103564" y="6165891"/>
            <a:ext cx="208843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440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0"/>
            <a:ext cx="4370832" cy="2194560"/>
          </a:xfrm>
        </p:spPr>
        <p:txBody>
          <a:bodyPr rtlCol="0"/>
          <a:lstStyle>
            <a:lvl1pPr algn="l">
              <a:defRPr lang="en-GB" sz="7200"/>
            </a:lvl1pPr>
          </a:lstStyle>
          <a:p>
            <a:pPr rtl="0"/>
            <a:r>
              <a:rPr lang="en-US"/>
              <a:t>Click to edit Master title style</a:t>
            </a:r>
            <a:endParaRPr lang="en-GB"/>
          </a:p>
        </p:txBody>
      </p:sp>
      <p:sp>
        <p:nvSpPr>
          <p:cNvPr id="13" name="Picture Placeholder 12">
            <a:extLst>
              <a:ext uri="{FF2B5EF4-FFF2-40B4-BE49-F238E27FC236}">
                <a16:creationId xmlns:a16="http://schemas.microsoft.com/office/drawing/2014/main" id="{54A61420-31F3-2DF5-A319-19A8896350EA}"/>
              </a:ext>
            </a:extLst>
          </p:cNvPr>
          <p:cNvSpPr>
            <a:spLocks noGrp="1"/>
          </p:cNvSpPr>
          <p:nvPr>
            <p:ph type="pic" sz="quarter" idx="13"/>
          </p:nvPr>
        </p:nvSpPr>
        <p:spPr>
          <a:xfrm>
            <a:off x="1" y="3810"/>
            <a:ext cx="4856184" cy="6850379"/>
          </a:xfrm>
          <a:ln w="15875">
            <a:solidFill>
              <a:schemeClr val="tx1"/>
            </a:solidFill>
          </a:ln>
        </p:spPr>
        <p:txBody>
          <a:bodyPr rtlCol="0"/>
          <a:lstStyle>
            <a:defPPr>
              <a:defRPr lang="en-GB"/>
            </a:defPPr>
          </a:lstStyle>
          <a:p>
            <a:pPr rtl="0"/>
            <a:r>
              <a:rPr lang="en-US"/>
              <a:t>Click icon to add picture</a:t>
            </a:r>
            <a:endParaRPr lang="en-GB" dirty="0"/>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856185" y="2212849"/>
            <a:ext cx="7335814" cy="464515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61635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32D5F1B-4B4F-5C42-0EFC-AE54D2C4EC2F}"/>
              </a:ext>
            </a:extLst>
          </p:cNvPr>
          <p:cNvSpPr>
            <a:spLocks noGrp="1"/>
          </p:cNvSpPr>
          <p:nvPr>
            <p:ph type="pic" sz="quarter" idx="10"/>
          </p:nvPr>
        </p:nvSpPr>
        <p:spPr>
          <a:xfrm>
            <a:off x="0" y="0"/>
            <a:ext cx="12192000" cy="6858000"/>
          </a:xfrm>
          <a:solidFill>
            <a:schemeClr val="accent2">
              <a:lumMod val="40000"/>
              <a:lumOff val="60000"/>
            </a:schemeClr>
          </a:solidFill>
        </p:spPr>
        <p:txBody>
          <a:bodyPr rtlCol="0"/>
          <a:lstStyle>
            <a:lvl1pPr marL="0" indent="0">
              <a:buNone/>
              <a:defRPr lang="en-GB"/>
            </a:lvl1pPr>
          </a:lstStyle>
          <a:p>
            <a:pPr rtl="0"/>
            <a:r>
              <a:rPr lang="en-US"/>
              <a:t>Click icon to add picture</a:t>
            </a:r>
            <a:endParaRPr lang="en-GB" dirty="0"/>
          </a:p>
        </p:txBody>
      </p:sp>
      <p:sp>
        <p:nvSpPr>
          <p:cNvPr id="2" name="Title 1">
            <a:extLst>
              <a:ext uri="{FF2B5EF4-FFF2-40B4-BE49-F238E27FC236}">
                <a16:creationId xmlns:a16="http://schemas.microsoft.com/office/drawing/2014/main" id="{FE63A1AE-C2A2-3984-EE25-E51E8DD651B1}"/>
              </a:ext>
            </a:extLst>
          </p:cNvPr>
          <p:cNvSpPr>
            <a:spLocks noGrp="1"/>
          </p:cNvSpPr>
          <p:nvPr>
            <p:ph type="title"/>
          </p:nvPr>
        </p:nvSpPr>
        <p:spPr>
          <a:xfrm>
            <a:off x="1508760" y="1188720"/>
            <a:ext cx="9171432" cy="4480560"/>
          </a:xfrm>
          <a:ln w="15875">
            <a:solidFill>
              <a:schemeClr val="accent1"/>
            </a:solidFill>
          </a:ln>
        </p:spPr>
        <p:txBody>
          <a:bodyPr lIns="365760" bIns="640080" rtlCol="0" anchor="ctr"/>
          <a:lstStyle>
            <a:lvl1pPr>
              <a:defRPr lang="en-GB" sz="7200">
                <a:solidFill>
                  <a:schemeClr val="accent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C27A141F-6D41-3734-9073-FB0B24ECBB3C}"/>
              </a:ext>
            </a:extLst>
          </p:cNvPr>
          <p:cNvSpPr>
            <a:spLocks noGrp="1"/>
          </p:cNvSpPr>
          <p:nvPr>
            <p:ph type="body" idx="1"/>
          </p:nvPr>
        </p:nvSpPr>
        <p:spPr>
          <a:xfrm>
            <a:off x="6665976" y="5102352"/>
            <a:ext cx="2889504" cy="365760"/>
          </a:xfrm>
        </p:spPr>
        <p:txBody>
          <a:bodyPr rtlCol="0"/>
          <a:lstStyle>
            <a:lvl1pPr marL="0" indent="0" algn="ctr">
              <a:lnSpc>
                <a:spcPct val="100000"/>
              </a:lnSpc>
              <a:spcBef>
                <a:spcPts val="0"/>
              </a:spcBef>
              <a:buNone/>
              <a:defRPr lang="en-GB" sz="18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3941374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picture">
    <p:bg>
      <p:bgPr>
        <a:solidFill>
          <a:schemeClr val="accent4">
            <a:lumMod val="50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B66CC86A-5147-8A3A-D69B-E3F6DBACAE98}"/>
              </a:ext>
            </a:extLst>
          </p:cNvPr>
          <p:cNvSpPr>
            <a:spLocks noGrp="1"/>
          </p:cNvSpPr>
          <p:nvPr>
            <p:ph type="pic" sz="quarter" idx="13"/>
          </p:nvPr>
        </p:nvSpPr>
        <p:spPr>
          <a:xfrm>
            <a:off x="1636301" y="928122"/>
            <a:ext cx="3251199" cy="5001754"/>
          </a:xfrm>
          <a:ln w="15875">
            <a:solidFill>
              <a:schemeClr val="accent1"/>
            </a:solidFill>
          </a:ln>
        </p:spPr>
        <p:txBody>
          <a:bodyPr rtlCol="0" anchor="ct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0" y="1225296"/>
            <a:ext cx="4718304" cy="1645920"/>
          </a:xfrm>
        </p:spPr>
        <p:txBody>
          <a:bodyPr rtlCol="0"/>
          <a:lstStyle>
            <a:lvl1pPr>
              <a:defRPr lang="en-GB" baseline="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6400800" y="2898648"/>
            <a:ext cx="4370832" cy="202996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011CC225-384C-A7E8-AFBF-89D35684100D}"/>
              </a:ext>
            </a:extLst>
          </p:cNvPr>
          <p:cNvCxnSpPr>
            <a:cxnSpLocks/>
          </p:cNvCxnSpPr>
          <p:nvPr userDrawn="1"/>
        </p:nvCxnSpPr>
        <p:spPr>
          <a:xfrm>
            <a:off x="0" y="395159"/>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59E07A8-FF17-EE00-CEAE-9071F30D748F}"/>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352F90E-8B45-B50A-6BB9-250D96DE376E}"/>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915D5E-49E8-33A0-1B5E-9B7880A4BC6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E56D179-21F4-E208-F1F2-385E53DC3F00}"/>
              </a:ext>
            </a:extLst>
          </p:cNvPr>
          <p:cNvCxnSpPr>
            <a:cxnSpLocks/>
          </p:cNvCxnSpPr>
          <p:nvPr userDrawn="1"/>
        </p:nvCxnSpPr>
        <p:spPr>
          <a:xfrm flipV="1">
            <a:off x="6096000" y="395159"/>
            <a:ext cx="0" cy="6044326"/>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87552" y="1444752"/>
            <a:ext cx="10287000" cy="45628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61B47E35-6C3A-C32C-9037-4D421B7FAE1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8DBFA4F-F38F-EF0F-7457-5210BB03F444}"/>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68DEE4A-F4AB-FB9A-FDD7-3AFBB5A2740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C921DE1-D458-FC03-01B4-9ECBDF8B6F27}"/>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9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466344"/>
            <a:ext cx="3236976" cy="996696"/>
          </a:xfrm>
        </p:spPr>
        <p:txBody>
          <a:bodyPr rtlCol="0"/>
          <a:lstStyle>
            <a:lvl1pPr>
              <a:defRPr lang="en-GB">
                <a:solidFill>
                  <a:schemeClr val="accent1"/>
                </a:solidFill>
              </a:defRPr>
            </a:lvl1pPr>
          </a:lstStyle>
          <a:p>
            <a:pPr rtl="0"/>
            <a:r>
              <a:rPr lang="en-US"/>
              <a:t>Click to edit Master title style</a:t>
            </a:r>
            <a:endParaRPr lang="en-GB"/>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63093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5844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48309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280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63093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5844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48309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5280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740664"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685032"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601968"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546336"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cxnSp>
        <p:nvCxnSpPr>
          <p:cNvPr id="17" name="Straight Connector 16">
            <a:extLst>
              <a:ext uri="{FF2B5EF4-FFF2-40B4-BE49-F238E27FC236}">
                <a16:creationId xmlns:a16="http://schemas.microsoft.com/office/drawing/2014/main" id="{0E26C148-CFEE-21C0-96F3-EBC299FD2285}"/>
              </a:ext>
            </a:extLst>
          </p:cNvPr>
          <p:cNvCxnSpPr>
            <a:cxnSpLocks/>
          </p:cNvCxnSpPr>
          <p:nvPr userDrawn="1"/>
        </p:nvCxnSpPr>
        <p:spPr>
          <a:xfrm>
            <a:off x="6585357" y="2355475"/>
            <a:ext cx="1925203"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5BFA673-0676-EDA2-B7AA-6FA05B486C17}"/>
              </a:ext>
            </a:extLst>
          </p:cNvPr>
          <p:cNvCxnSpPr>
            <a:cxnSpLocks/>
          </p:cNvCxnSpPr>
          <p:nvPr userDrawn="1"/>
        </p:nvCxnSpPr>
        <p:spPr>
          <a:xfrm>
            <a:off x="9628632" y="2361693"/>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B0A4BB-506D-F90C-BF18-B86999FDC27A}"/>
              </a:ext>
            </a:extLst>
          </p:cNvPr>
          <p:cNvCxnSpPr>
            <a:cxnSpLocks/>
          </p:cNvCxnSpPr>
          <p:nvPr userDrawn="1"/>
        </p:nvCxnSpPr>
        <p:spPr>
          <a:xfrm>
            <a:off x="729735" y="235472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4F1002-8ECA-FF8D-84D1-D74BB9C00127}"/>
              </a:ext>
            </a:extLst>
          </p:cNvPr>
          <p:cNvCxnSpPr>
            <a:cxnSpLocks/>
          </p:cNvCxnSpPr>
          <p:nvPr userDrawn="1"/>
        </p:nvCxnSpPr>
        <p:spPr>
          <a:xfrm>
            <a:off x="3672459" y="234911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9" name="Straight Connector 8">
            <a:extLst>
              <a:ext uri="{FF2B5EF4-FFF2-40B4-BE49-F238E27FC236}">
                <a16:creationId xmlns:a16="http://schemas.microsoft.com/office/drawing/2014/main" id="{C60493A2-A97C-AF3D-B912-358EF45F61BD}"/>
              </a:ext>
            </a:extLst>
          </p:cNvPr>
          <p:cNvCxnSpPr>
            <a:cxnSpLocks/>
          </p:cNvCxnSpPr>
          <p:nvPr userDrawn="1"/>
        </p:nvCxnSpPr>
        <p:spPr>
          <a:xfrm>
            <a:off x="3866404" y="92946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35BFB79-CBB3-07C6-9054-B6A67EB74CD0}"/>
              </a:ext>
            </a:extLst>
          </p:cNvPr>
          <p:cNvCxnSpPr>
            <a:cxnSpLocks/>
          </p:cNvCxnSpPr>
          <p:nvPr userDrawn="1"/>
        </p:nvCxnSpPr>
        <p:spPr>
          <a:xfrm>
            <a:off x="0" y="39708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D070E1-5B92-2362-47F1-B8BCB4EFFA4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93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192024"/>
            <a:ext cx="8165592" cy="722376"/>
          </a:xfrm>
        </p:spPr>
        <p:txBody>
          <a:bodyPr rtlCol="0"/>
          <a:lstStyle>
            <a:lvl1pPr algn="ct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1101852"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992124"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1060704"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Picture Placeholder 31">
            <a:extLst>
              <a:ext uri="{FF2B5EF4-FFF2-40B4-BE49-F238E27FC236}">
                <a16:creationId xmlns:a16="http://schemas.microsoft.com/office/drawing/2014/main" id="{19E34216-9950-3FAF-F3B8-AB91DE926287}"/>
              </a:ext>
            </a:extLst>
          </p:cNvPr>
          <p:cNvSpPr>
            <a:spLocks noGrp="1"/>
          </p:cNvSpPr>
          <p:nvPr>
            <p:ph type="pic" sz="quarter" idx="27"/>
          </p:nvPr>
        </p:nvSpPr>
        <p:spPr>
          <a:xfrm>
            <a:off x="1101852"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3F46F42-C5D7-B0CE-E3C5-46117B70A93B}"/>
              </a:ext>
            </a:extLst>
          </p:cNvPr>
          <p:cNvSpPr>
            <a:spLocks noGrp="1"/>
          </p:cNvSpPr>
          <p:nvPr>
            <p:ph type="body" idx="35"/>
          </p:nvPr>
        </p:nvSpPr>
        <p:spPr>
          <a:xfrm>
            <a:off x="978408"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1" name="Text Placeholder 2">
            <a:extLst>
              <a:ext uri="{FF2B5EF4-FFF2-40B4-BE49-F238E27FC236}">
                <a16:creationId xmlns:a16="http://schemas.microsoft.com/office/drawing/2014/main" id="{F01F58CE-C433-DC58-1D16-405DC2D82D88}"/>
              </a:ext>
            </a:extLst>
          </p:cNvPr>
          <p:cNvSpPr>
            <a:spLocks noGrp="1"/>
          </p:cNvSpPr>
          <p:nvPr>
            <p:ph type="body" idx="31"/>
          </p:nvPr>
        </p:nvSpPr>
        <p:spPr>
          <a:xfrm>
            <a:off x="1060704"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962764"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853036"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921616"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D8E671C2-9C83-AF2B-0C7A-D8CE14204636}"/>
              </a:ext>
            </a:extLst>
          </p:cNvPr>
          <p:cNvSpPr>
            <a:spLocks noGrp="1"/>
          </p:cNvSpPr>
          <p:nvPr>
            <p:ph type="pic" sz="quarter" idx="28"/>
          </p:nvPr>
        </p:nvSpPr>
        <p:spPr>
          <a:xfrm>
            <a:off x="3962764"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1E0C8150-95EC-3B89-D427-0C4AD56ABB9E}"/>
              </a:ext>
            </a:extLst>
          </p:cNvPr>
          <p:cNvSpPr>
            <a:spLocks noGrp="1"/>
          </p:cNvSpPr>
          <p:nvPr>
            <p:ph type="body" idx="37"/>
          </p:nvPr>
        </p:nvSpPr>
        <p:spPr>
          <a:xfrm>
            <a:off x="3839320"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3" name="Text Placeholder 2">
            <a:extLst>
              <a:ext uri="{FF2B5EF4-FFF2-40B4-BE49-F238E27FC236}">
                <a16:creationId xmlns:a16="http://schemas.microsoft.com/office/drawing/2014/main" id="{8B6CA730-8E8F-2283-CFDB-358748B1ED30}"/>
              </a:ext>
            </a:extLst>
          </p:cNvPr>
          <p:cNvSpPr>
            <a:spLocks noGrp="1"/>
          </p:cNvSpPr>
          <p:nvPr>
            <p:ph type="body" idx="33"/>
          </p:nvPr>
        </p:nvSpPr>
        <p:spPr>
          <a:xfrm>
            <a:off x="3921616"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841853"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732125"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800705"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8" name="Picture Placeholder 31">
            <a:extLst>
              <a:ext uri="{FF2B5EF4-FFF2-40B4-BE49-F238E27FC236}">
                <a16:creationId xmlns:a16="http://schemas.microsoft.com/office/drawing/2014/main" id="{385AF281-7DED-566C-E62C-76BBF2A795A8}"/>
              </a:ext>
            </a:extLst>
          </p:cNvPr>
          <p:cNvSpPr>
            <a:spLocks noGrp="1"/>
          </p:cNvSpPr>
          <p:nvPr>
            <p:ph type="pic" sz="quarter" idx="29"/>
          </p:nvPr>
        </p:nvSpPr>
        <p:spPr>
          <a:xfrm>
            <a:off x="6841853"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8" name="Text Placeholder 2">
            <a:extLst>
              <a:ext uri="{FF2B5EF4-FFF2-40B4-BE49-F238E27FC236}">
                <a16:creationId xmlns:a16="http://schemas.microsoft.com/office/drawing/2014/main" id="{D1C2E707-78B6-51F1-8B2D-EA2147D58C21}"/>
              </a:ext>
            </a:extLst>
          </p:cNvPr>
          <p:cNvSpPr>
            <a:spLocks noGrp="1"/>
          </p:cNvSpPr>
          <p:nvPr>
            <p:ph type="body" idx="38"/>
          </p:nvPr>
        </p:nvSpPr>
        <p:spPr>
          <a:xfrm>
            <a:off x="6718409"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4" name="Text Placeholder 2">
            <a:extLst>
              <a:ext uri="{FF2B5EF4-FFF2-40B4-BE49-F238E27FC236}">
                <a16:creationId xmlns:a16="http://schemas.microsoft.com/office/drawing/2014/main" id="{9E91D85A-CBAB-980E-5BD9-3BCF8CEAC7EA}"/>
              </a:ext>
            </a:extLst>
          </p:cNvPr>
          <p:cNvSpPr>
            <a:spLocks noGrp="1"/>
          </p:cNvSpPr>
          <p:nvPr>
            <p:ph type="body" idx="34"/>
          </p:nvPr>
        </p:nvSpPr>
        <p:spPr>
          <a:xfrm>
            <a:off x="6800705"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685057"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75329"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643909"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0" name="Picture Placeholder 31">
            <a:extLst>
              <a:ext uri="{FF2B5EF4-FFF2-40B4-BE49-F238E27FC236}">
                <a16:creationId xmlns:a16="http://schemas.microsoft.com/office/drawing/2014/main" id="{5993608C-B818-3AD4-B4D3-28D2DF627D0D}"/>
              </a:ext>
            </a:extLst>
          </p:cNvPr>
          <p:cNvSpPr>
            <a:spLocks noGrp="1"/>
          </p:cNvSpPr>
          <p:nvPr>
            <p:ph type="pic" sz="quarter" idx="30"/>
          </p:nvPr>
        </p:nvSpPr>
        <p:spPr>
          <a:xfrm>
            <a:off x="9685057"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6" name="Text Placeholder 4">
            <a:extLst>
              <a:ext uri="{FF2B5EF4-FFF2-40B4-BE49-F238E27FC236}">
                <a16:creationId xmlns:a16="http://schemas.microsoft.com/office/drawing/2014/main" id="{0E307E95-A0E7-5F5C-DFF3-F33EF29FFC32}"/>
              </a:ext>
            </a:extLst>
          </p:cNvPr>
          <p:cNvSpPr>
            <a:spLocks noGrp="1"/>
          </p:cNvSpPr>
          <p:nvPr>
            <p:ph type="body" sz="quarter" idx="36"/>
          </p:nvPr>
        </p:nvSpPr>
        <p:spPr>
          <a:xfrm>
            <a:off x="9561613"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2" name="Text Placeholder 4">
            <a:extLst>
              <a:ext uri="{FF2B5EF4-FFF2-40B4-BE49-F238E27FC236}">
                <a16:creationId xmlns:a16="http://schemas.microsoft.com/office/drawing/2014/main" id="{93D6B271-D0F0-7CDA-BE9D-BD03B6C47BAB}"/>
              </a:ext>
            </a:extLst>
          </p:cNvPr>
          <p:cNvSpPr>
            <a:spLocks noGrp="1"/>
          </p:cNvSpPr>
          <p:nvPr>
            <p:ph type="body" sz="quarter" idx="32"/>
          </p:nvPr>
        </p:nvSpPr>
        <p:spPr>
          <a:xfrm>
            <a:off x="9643909"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7" name="Straight Connector 6">
            <a:extLst>
              <a:ext uri="{FF2B5EF4-FFF2-40B4-BE49-F238E27FC236}">
                <a16:creationId xmlns:a16="http://schemas.microsoft.com/office/drawing/2014/main" id="{BB211C01-E0D3-34B5-C635-7ED6C7C89E9C}"/>
              </a:ext>
            </a:extLst>
          </p:cNvPr>
          <p:cNvCxnSpPr>
            <a:cxnSpLocks/>
          </p:cNvCxnSpPr>
          <p:nvPr userDrawn="1"/>
        </p:nvCxnSpPr>
        <p:spPr>
          <a:xfrm>
            <a:off x="0" y="330022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D4CCE68-630E-A4CE-AF43-3FB81EADDF21}"/>
              </a:ext>
            </a:extLst>
          </p:cNvPr>
          <p:cNvCxnSpPr>
            <a:cxnSpLocks/>
          </p:cNvCxnSpPr>
          <p:nvPr userDrawn="1"/>
        </p:nvCxnSpPr>
        <p:spPr>
          <a:xfrm>
            <a:off x="398366" y="1042465"/>
            <a:ext cx="1139526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40AA902-F568-9A37-2C1B-1E3659DBE780}"/>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4CF9AA-8029-6D34-457C-9FC583E8DFD4}"/>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4CAFEB8-8359-AC67-8760-CFF0FC604D80}"/>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7E393C7-F0CA-6CFE-7A57-82D059DF9D96}"/>
              </a:ext>
            </a:extLst>
          </p:cNvPr>
          <p:cNvCxnSpPr>
            <a:cxnSpLocks/>
          </p:cNvCxnSpPr>
          <p:nvPr userDrawn="1"/>
        </p:nvCxnSpPr>
        <p:spPr>
          <a:xfrm>
            <a:off x="0" y="5915157"/>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97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941832" y="1005840"/>
            <a:ext cx="7187184" cy="4251960"/>
          </a:xfrm>
        </p:spPr>
        <p:txBody>
          <a:bodyPr rtlCol="0" anchor="b"/>
          <a:lstStyle>
            <a:lvl1pPr>
              <a:lnSpc>
                <a:spcPct val="100000"/>
              </a:lnSpc>
              <a:defRPr lang="en-GB" sz="5400"/>
            </a:lvl1pPr>
          </a:lstStyle>
          <a:p>
            <a:pPr rtl="0"/>
            <a:r>
              <a:rPr lang="en-US"/>
              <a:t>Click to edit Master title style</a:t>
            </a:r>
            <a:endParaRPr lang="en-GB"/>
          </a:p>
        </p:txBody>
      </p:sp>
      <p:sp>
        <p:nvSpPr>
          <p:cNvPr id="19" name="Subtitle 2">
            <a:extLst>
              <a:ext uri="{FF2B5EF4-FFF2-40B4-BE49-F238E27FC236}">
                <a16:creationId xmlns:a16="http://schemas.microsoft.com/office/drawing/2014/main" id="{BE3754CA-7CD5-66C6-9A94-42B6D2AEC1C0}"/>
              </a:ext>
            </a:extLst>
          </p:cNvPr>
          <p:cNvSpPr>
            <a:spLocks noGrp="1"/>
          </p:cNvSpPr>
          <p:nvPr>
            <p:ph type="subTitle" idx="1"/>
          </p:nvPr>
        </p:nvSpPr>
        <p:spPr>
          <a:xfrm>
            <a:off x="941832" y="5312664"/>
            <a:ext cx="2889504" cy="365760"/>
          </a:xfrm>
          <a:solidFill>
            <a:schemeClr val="accent3"/>
          </a:solidFill>
        </p:spPr>
        <p:txBody>
          <a:bodyPr rtlCol="0">
            <a:noAutofit/>
          </a:bodyPr>
          <a:lstStyle>
            <a:lvl1pPr marL="0" indent="0" algn="l">
              <a:buNone/>
              <a:defRPr lang="en-GB" sz="1800">
                <a:solidFill>
                  <a:schemeClr val="tx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Picture Placeholder 22">
            <a:extLst>
              <a:ext uri="{FF2B5EF4-FFF2-40B4-BE49-F238E27FC236}">
                <a16:creationId xmlns:a16="http://schemas.microsoft.com/office/drawing/2014/main" id="{47150B01-E47B-1FE6-D289-46641618F640}"/>
              </a:ext>
            </a:extLst>
          </p:cNvPr>
          <p:cNvSpPr>
            <a:spLocks noGrp="1"/>
          </p:cNvSpPr>
          <p:nvPr>
            <p:ph type="pic" sz="quarter" idx="13"/>
          </p:nvPr>
        </p:nvSpPr>
        <p:spPr>
          <a:xfrm>
            <a:off x="8937714" y="1028362"/>
            <a:ext cx="2451100" cy="4800597"/>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tx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tx1"/>
                </a:solidFill>
              </a:defRPr>
            </a:lvl1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tx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52C5A325-67B4-EB21-61D9-11A62C1149D0}"/>
              </a:ext>
            </a:extLst>
          </p:cNvPr>
          <p:cNvCxnSpPr>
            <a:cxnSpLocks/>
          </p:cNvCxnSpPr>
          <p:nvPr userDrawn="1"/>
        </p:nvCxnSpPr>
        <p:spPr>
          <a:xfrm>
            <a:off x="0" y="395159"/>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66DF71-8DDC-0AE8-6067-6C8BDF66AEE6}"/>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D53E1C8-4CA4-75B1-C371-4A379986E7A8}"/>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74A3361-4A2D-2ED2-946A-46EA9B3FCC96}"/>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A1A3AD-F519-2787-F127-4698F8E5CA39}"/>
              </a:ext>
            </a:extLst>
          </p:cNvPr>
          <p:cNvCxnSpPr>
            <a:cxnSpLocks/>
          </p:cNvCxnSpPr>
          <p:nvPr userDrawn="1"/>
        </p:nvCxnSpPr>
        <p:spPr>
          <a:xfrm>
            <a:off x="0" y="5516519"/>
            <a:ext cx="914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65322AF-E7A0-773B-0886-72337FA4AC8E}"/>
              </a:ext>
            </a:extLst>
          </p:cNvPr>
          <p:cNvCxnSpPr>
            <a:cxnSpLocks/>
            <a:stCxn id="19" idx="3"/>
          </p:cNvCxnSpPr>
          <p:nvPr userDrawn="1"/>
        </p:nvCxnSpPr>
        <p:spPr>
          <a:xfrm>
            <a:off x="3831336" y="5495544"/>
            <a:ext cx="8360664"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4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ultiple content">
    <p:bg>
      <p:bgPr>
        <a:solidFill>
          <a:schemeClr val="accent1"/>
        </a:solidFill>
        <a:effectLst/>
      </p:bgPr>
    </p:bg>
    <p:spTree>
      <p:nvGrpSpPr>
        <p:cNvPr id="1" name=""/>
        <p:cNvGrpSpPr/>
        <p:nvPr/>
      </p:nvGrpSpPr>
      <p:grpSpPr>
        <a:xfrm>
          <a:off x="0" y="0"/>
          <a:ext cx="0" cy="0"/>
          <a:chOff x="0" y="0"/>
          <a:chExt cx="0" cy="0"/>
        </a:xfrm>
      </p:grpSpPr>
      <p:sp>
        <p:nvSpPr>
          <p:cNvPr id="40" name="Picture Placeholder 39">
            <a:extLst>
              <a:ext uri="{FF2B5EF4-FFF2-40B4-BE49-F238E27FC236}">
                <a16:creationId xmlns:a16="http://schemas.microsoft.com/office/drawing/2014/main" id="{5CCC7076-FFA4-750E-431A-0BE2B1B6F2EB}"/>
              </a:ext>
            </a:extLst>
          </p:cNvPr>
          <p:cNvSpPr>
            <a:spLocks noGrp="1"/>
          </p:cNvSpPr>
          <p:nvPr>
            <p:ph type="pic" sz="quarter" idx="20"/>
          </p:nvPr>
        </p:nvSpPr>
        <p:spPr>
          <a:xfrm>
            <a:off x="547796" y="1652080"/>
            <a:ext cx="4406901" cy="3124681"/>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EBF410FA-6919-A95F-E465-F3650BC704A5}"/>
              </a:ext>
            </a:extLst>
          </p:cNvPr>
          <p:cNvCxnSpPr>
            <a:cxnSpLocks/>
          </p:cNvCxnSpPr>
          <p:nvPr userDrawn="1"/>
        </p:nvCxnSpPr>
        <p:spPr>
          <a:xfrm>
            <a:off x="0" y="1037308"/>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6D016C-FD2C-0B4B-A727-8A7CAF4A9846}"/>
              </a:ext>
            </a:extLst>
          </p:cNvPr>
          <p:cNvCxnSpPr>
            <a:cxnSpLocks/>
          </p:cNvCxnSpPr>
          <p:nvPr userDrawn="1"/>
        </p:nvCxnSpPr>
        <p:spPr>
          <a:xfrm flipV="1">
            <a:off x="5476731" y="1037308"/>
            <a:ext cx="0" cy="5402177"/>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A79FE8F-AD7E-5CA6-4AC2-165DA0C9BEF5}"/>
              </a:ext>
            </a:extLst>
          </p:cNvPr>
          <p:cNvCxnSpPr>
            <a:cxnSpLocks/>
          </p:cNvCxnSpPr>
          <p:nvPr userDrawn="1"/>
        </p:nvCxnSpPr>
        <p:spPr>
          <a:xfrm flipV="1">
            <a:off x="8792556" y="1027906"/>
            <a:ext cx="0" cy="5411579"/>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1AA6A48-79F7-A000-AA19-3EB390EBAFAF}"/>
              </a:ext>
            </a:extLst>
          </p:cNvPr>
          <p:cNvCxnSpPr>
            <a:cxnSpLocks/>
          </p:cNvCxnSpPr>
          <p:nvPr userDrawn="1"/>
        </p:nvCxnSpPr>
        <p:spPr>
          <a:xfrm>
            <a:off x="5476731" y="3833413"/>
            <a:ext cx="671526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D2FB9E0-941D-A849-6C69-C8A3BDD784D2}"/>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467868" y="54864"/>
            <a:ext cx="11256264"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023483"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9" name="Content Placeholder 2">
            <a:extLst>
              <a:ext uri="{FF2B5EF4-FFF2-40B4-BE49-F238E27FC236}">
                <a16:creationId xmlns:a16="http://schemas.microsoft.com/office/drawing/2014/main" id="{F9E7CC0C-0A82-6C16-C499-CE38E6A5E1A6}"/>
              </a:ext>
            </a:extLst>
          </p:cNvPr>
          <p:cNvSpPr>
            <a:spLocks noGrp="1"/>
          </p:cNvSpPr>
          <p:nvPr>
            <p:ph idx="13"/>
          </p:nvPr>
        </p:nvSpPr>
        <p:spPr>
          <a:xfrm>
            <a:off x="5634474"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1" name="Text Placeholder 30">
            <a:extLst>
              <a:ext uri="{FF2B5EF4-FFF2-40B4-BE49-F238E27FC236}">
                <a16:creationId xmlns:a16="http://schemas.microsoft.com/office/drawing/2014/main" id="{57CEC54D-1FD6-3F78-8B9D-D145F9B1C3F3}"/>
              </a:ext>
            </a:extLst>
          </p:cNvPr>
          <p:cNvSpPr>
            <a:spLocks noGrp="1"/>
          </p:cNvSpPr>
          <p:nvPr>
            <p:ph type="body" sz="quarter" idx="14"/>
          </p:nvPr>
        </p:nvSpPr>
        <p:spPr>
          <a:xfrm>
            <a:off x="5634474" y="1279472"/>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2" name="Text Placeholder 30">
            <a:extLst>
              <a:ext uri="{FF2B5EF4-FFF2-40B4-BE49-F238E27FC236}">
                <a16:creationId xmlns:a16="http://schemas.microsoft.com/office/drawing/2014/main" id="{A61EC6ED-86B0-89B9-F4F3-A17A7F150D11}"/>
              </a:ext>
            </a:extLst>
          </p:cNvPr>
          <p:cNvSpPr>
            <a:spLocks noGrp="1"/>
          </p:cNvSpPr>
          <p:nvPr>
            <p:ph type="body" sz="quarter" idx="15"/>
          </p:nvPr>
        </p:nvSpPr>
        <p:spPr>
          <a:xfrm>
            <a:off x="9023483" y="1278001"/>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3" name="Content Placeholder 2">
            <a:extLst>
              <a:ext uri="{FF2B5EF4-FFF2-40B4-BE49-F238E27FC236}">
                <a16:creationId xmlns:a16="http://schemas.microsoft.com/office/drawing/2014/main" id="{3D51AA82-3529-805D-5461-E1C5DC523EBF}"/>
              </a:ext>
            </a:extLst>
          </p:cNvPr>
          <p:cNvSpPr>
            <a:spLocks noGrp="1"/>
          </p:cNvSpPr>
          <p:nvPr>
            <p:ph idx="16"/>
          </p:nvPr>
        </p:nvSpPr>
        <p:spPr>
          <a:xfrm>
            <a:off x="9023483"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4" name="Content Placeholder 2">
            <a:extLst>
              <a:ext uri="{FF2B5EF4-FFF2-40B4-BE49-F238E27FC236}">
                <a16:creationId xmlns:a16="http://schemas.microsoft.com/office/drawing/2014/main" id="{52A58E13-B509-86DD-D9FA-FE6B76B706CE}"/>
              </a:ext>
            </a:extLst>
          </p:cNvPr>
          <p:cNvSpPr>
            <a:spLocks noGrp="1"/>
          </p:cNvSpPr>
          <p:nvPr>
            <p:ph idx="17"/>
          </p:nvPr>
        </p:nvSpPr>
        <p:spPr>
          <a:xfrm>
            <a:off x="5634474"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5" name="Text Placeholder 30">
            <a:extLst>
              <a:ext uri="{FF2B5EF4-FFF2-40B4-BE49-F238E27FC236}">
                <a16:creationId xmlns:a16="http://schemas.microsoft.com/office/drawing/2014/main" id="{D3275BA4-1A29-81A8-890F-A2019D6AD1A2}"/>
              </a:ext>
            </a:extLst>
          </p:cNvPr>
          <p:cNvSpPr>
            <a:spLocks noGrp="1"/>
          </p:cNvSpPr>
          <p:nvPr>
            <p:ph type="body" sz="quarter" idx="18"/>
          </p:nvPr>
        </p:nvSpPr>
        <p:spPr>
          <a:xfrm>
            <a:off x="5634474"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6" name="Text Placeholder 30">
            <a:extLst>
              <a:ext uri="{FF2B5EF4-FFF2-40B4-BE49-F238E27FC236}">
                <a16:creationId xmlns:a16="http://schemas.microsoft.com/office/drawing/2014/main" id="{97742C31-A952-F092-74D6-5D432DBE4955}"/>
              </a:ext>
            </a:extLst>
          </p:cNvPr>
          <p:cNvSpPr>
            <a:spLocks noGrp="1"/>
          </p:cNvSpPr>
          <p:nvPr>
            <p:ph type="body" sz="quarter" idx="19"/>
          </p:nvPr>
        </p:nvSpPr>
        <p:spPr>
          <a:xfrm>
            <a:off x="9023483"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1" name="Content Placeholder 2">
            <a:extLst>
              <a:ext uri="{FF2B5EF4-FFF2-40B4-BE49-F238E27FC236}">
                <a16:creationId xmlns:a16="http://schemas.microsoft.com/office/drawing/2014/main" id="{1AF03A42-3FAC-6EF4-3C19-01EADE20F3D9}"/>
              </a:ext>
            </a:extLst>
          </p:cNvPr>
          <p:cNvSpPr>
            <a:spLocks noGrp="1"/>
          </p:cNvSpPr>
          <p:nvPr>
            <p:ph idx="21"/>
          </p:nvPr>
        </p:nvSpPr>
        <p:spPr>
          <a:xfrm>
            <a:off x="1207008" y="5788152"/>
            <a:ext cx="3858768" cy="532461"/>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2" name="Text Placeholder 30">
            <a:extLst>
              <a:ext uri="{FF2B5EF4-FFF2-40B4-BE49-F238E27FC236}">
                <a16:creationId xmlns:a16="http://schemas.microsoft.com/office/drawing/2014/main" id="{D4A2DF13-0ACD-F5E4-200D-EF0469F75D0D}"/>
              </a:ext>
            </a:extLst>
          </p:cNvPr>
          <p:cNvSpPr>
            <a:spLocks noGrp="1"/>
          </p:cNvSpPr>
          <p:nvPr>
            <p:ph type="body" sz="quarter" idx="22"/>
          </p:nvPr>
        </p:nvSpPr>
        <p:spPr>
          <a:xfrm>
            <a:off x="1207008" y="5266944"/>
            <a:ext cx="3858768"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4" name="Text Placeholder 43">
            <a:extLst>
              <a:ext uri="{FF2B5EF4-FFF2-40B4-BE49-F238E27FC236}">
                <a16:creationId xmlns:a16="http://schemas.microsoft.com/office/drawing/2014/main" id="{7B805FCC-6D7A-F1CC-3B04-A84A068DBB1F}"/>
              </a:ext>
            </a:extLst>
          </p:cNvPr>
          <p:cNvSpPr>
            <a:spLocks noGrp="1"/>
          </p:cNvSpPr>
          <p:nvPr>
            <p:ph type="body" sz="quarter" idx="23" hasCustomPrompt="1"/>
          </p:nvPr>
        </p:nvSpPr>
        <p:spPr>
          <a:xfrm>
            <a:off x="11695176"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5" name="Text Placeholder 43">
            <a:extLst>
              <a:ext uri="{FF2B5EF4-FFF2-40B4-BE49-F238E27FC236}">
                <a16:creationId xmlns:a16="http://schemas.microsoft.com/office/drawing/2014/main" id="{FEE3F2FF-41FC-A05B-F6EB-A97A7D1B0644}"/>
              </a:ext>
            </a:extLst>
          </p:cNvPr>
          <p:cNvSpPr>
            <a:spLocks noGrp="1"/>
          </p:cNvSpPr>
          <p:nvPr>
            <p:ph type="body" sz="quarter" idx="24" hasCustomPrompt="1"/>
          </p:nvPr>
        </p:nvSpPr>
        <p:spPr>
          <a:xfrm>
            <a:off x="11695176"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6" name="Text Placeholder 43">
            <a:extLst>
              <a:ext uri="{FF2B5EF4-FFF2-40B4-BE49-F238E27FC236}">
                <a16:creationId xmlns:a16="http://schemas.microsoft.com/office/drawing/2014/main" id="{271E6249-39AB-A674-474B-129F0FC28F0A}"/>
              </a:ext>
            </a:extLst>
          </p:cNvPr>
          <p:cNvSpPr>
            <a:spLocks noGrp="1"/>
          </p:cNvSpPr>
          <p:nvPr>
            <p:ph type="body" sz="quarter" idx="25" hasCustomPrompt="1"/>
          </p:nvPr>
        </p:nvSpPr>
        <p:spPr>
          <a:xfrm>
            <a:off x="8293608"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7" name="Text Placeholder 43">
            <a:extLst>
              <a:ext uri="{FF2B5EF4-FFF2-40B4-BE49-F238E27FC236}">
                <a16:creationId xmlns:a16="http://schemas.microsoft.com/office/drawing/2014/main" id="{1743218C-8B3C-DC33-5CD2-D82FA77A522E}"/>
              </a:ext>
            </a:extLst>
          </p:cNvPr>
          <p:cNvSpPr>
            <a:spLocks noGrp="1"/>
          </p:cNvSpPr>
          <p:nvPr>
            <p:ph type="body" sz="quarter" idx="26" hasCustomPrompt="1"/>
          </p:nvPr>
        </p:nvSpPr>
        <p:spPr>
          <a:xfrm>
            <a:off x="8293608"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8" name="Text Placeholder 43">
            <a:extLst>
              <a:ext uri="{FF2B5EF4-FFF2-40B4-BE49-F238E27FC236}">
                <a16:creationId xmlns:a16="http://schemas.microsoft.com/office/drawing/2014/main" id="{6018CAD3-E7B7-16B7-5631-0C3F7C38C530}"/>
              </a:ext>
            </a:extLst>
          </p:cNvPr>
          <p:cNvSpPr>
            <a:spLocks noGrp="1"/>
          </p:cNvSpPr>
          <p:nvPr>
            <p:ph type="body" sz="quarter" idx="27" hasCustomPrompt="1"/>
          </p:nvPr>
        </p:nvSpPr>
        <p:spPr>
          <a:xfrm>
            <a:off x="548640" y="5330952"/>
            <a:ext cx="512064" cy="512064"/>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Tree>
    <p:extLst>
      <p:ext uri="{BB962C8B-B14F-4D97-AF65-F5344CB8AC3E}">
        <p14:creationId xmlns:p14="http://schemas.microsoft.com/office/powerpoint/2010/main" val="65405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FEDE488-304D-8F7B-7181-CB5794855926}"/>
              </a:ext>
            </a:extLst>
          </p:cNvPr>
          <p:cNvCxnSpPr>
            <a:cxnSpLocks/>
          </p:cNvCxnSpPr>
          <p:nvPr userDrawn="1"/>
        </p:nvCxnSpPr>
        <p:spPr>
          <a:xfrm>
            <a:off x="1565155" y="1983947"/>
            <a:ext cx="1062684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73152"/>
            <a:ext cx="3227832" cy="969264"/>
          </a:xfrm>
        </p:spPr>
        <p:txBody>
          <a:bodyPr rtlCol="0"/>
          <a:lstStyle>
            <a:lvl1pP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59436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5120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5120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01752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2916936"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2916936"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544068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5358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5358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8AC38C98-F011-6729-EA3D-B9F72D88DBB5}"/>
              </a:ext>
            </a:extLst>
          </p:cNvPr>
          <p:cNvSpPr>
            <a:spLocks noGrp="1"/>
          </p:cNvSpPr>
          <p:nvPr>
            <p:ph type="pic" sz="quarter" idx="25"/>
          </p:nvPr>
        </p:nvSpPr>
        <p:spPr>
          <a:xfrm>
            <a:off x="7744968"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3" name="Text Placeholder 2">
            <a:extLst>
              <a:ext uri="{FF2B5EF4-FFF2-40B4-BE49-F238E27FC236}">
                <a16:creationId xmlns:a16="http://schemas.microsoft.com/office/drawing/2014/main" id="{01D32DAF-E8E7-6294-0961-BC9CCFB6F413}"/>
              </a:ext>
            </a:extLst>
          </p:cNvPr>
          <p:cNvSpPr>
            <a:spLocks noGrp="1"/>
          </p:cNvSpPr>
          <p:nvPr>
            <p:ph type="body" idx="16"/>
          </p:nvPr>
        </p:nvSpPr>
        <p:spPr>
          <a:xfrm>
            <a:off x="7644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8" name="Text Placeholder 2">
            <a:extLst>
              <a:ext uri="{FF2B5EF4-FFF2-40B4-BE49-F238E27FC236}">
                <a16:creationId xmlns:a16="http://schemas.microsoft.com/office/drawing/2014/main" id="{C9875650-BD0D-32C5-3819-F8C14365B414}"/>
              </a:ext>
            </a:extLst>
          </p:cNvPr>
          <p:cNvSpPr>
            <a:spLocks noGrp="1"/>
          </p:cNvSpPr>
          <p:nvPr>
            <p:ph type="body" idx="21"/>
          </p:nvPr>
        </p:nvSpPr>
        <p:spPr>
          <a:xfrm>
            <a:off x="7644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10204704"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101132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101132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DEEA677E-8DEA-5E75-BA4B-23D1BA7F8E99}"/>
              </a:ext>
            </a:extLst>
          </p:cNvPr>
          <p:cNvCxnSpPr>
            <a:cxnSpLocks/>
          </p:cNvCxnSpPr>
          <p:nvPr userDrawn="1"/>
        </p:nvCxnSpPr>
        <p:spPr>
          <a:xfrm>
            <a:off x="3866404" y="52254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3319DB-4A46-5428-C6CC-D0751895D66F}"/>
              </a:ext>
            </a:extLst>
          </p:cNvPr>
          <p:cNvCxnSpPr>
            <a:cxnSpLocks/>
          </p:cNvCxnSpPr>
          <p:nvPr userDrawn="1"/>
        </p:nvCxnSpPr>
        <p:spPr>
          <a:xfrm>
            <a:off x="0" y="5757057"/>
            <a:ext cx="8504858"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62B810B-B523-F767-647B-12432989B2E9}"/>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Text Placeholder 16">
            <a:extLst>
              <a:ext uri="{FF2B5EF4-FFF2-40B4-BE49-F238E27FC236}">
                <a16:creationId xmlns:a16="http://schemas.microsoft.com/office/drawing/2014/main" id="{2A089CB3-1FD6-52E9-890B-0C5EC799D8A1}"/>
              </a:ext>
            </a:extLst>
          </p:cNvPr>
          <p:cNvSpPr>
            <a:spLocks noGrp="1"/>
          </p:cNvSpPr>
          <p:nvPr>
            <p:ph type="body" sz="quarter" idx="13"/>
          </p:nvPr>
        </p:nvSpPr>
        <p:spPr>
          <a:xfrm>
            <a:off x="8836655" y="5143104"/>
            <a:ext cx="3355345" cy="1252728"/>
          </a:xfrm>
        </p:spPr>
        <p:txBody>
          <a:bodyPr rtlCol="0" anchor="ctr"/>
          <a:lstStyle>
            <a:lvl1pPr marL="0" indent="0">
              <a:buNone/>
              <a:defRPr lang="en-GB" sz="4000">
                <a:solidFill>
                  <a:schemeClr val="accent1"/>
                </a:solidFill>
                <a:latin typeface="+mj-lt"/>
              </a:defRPr>
            </a:lvl1pPr>
          </a:lstStyle>
          <a:p>
            <a:pPr lvl="0" rtl="0"/>
            <a:r>
              <a:rPr lang="en-US"/>
              <a:t>Click to edit Master text styles</a:t>
            </a:r>
          </a:p>
        </p:txBody>
      </p:sp>
    </p:spTree>
    <p:extLst>
      <p:ext uri="{BB962C8B-B14F-4D97-AF65-F5344CB8AC3E}">
        <p14:creationId xmlns:p14="http://schemas.microsoft.com/office/powerpoint/2010/main" val="196127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672C-3B98-424B-3047-A14FF403A81D}"/>
              </a:ext>
            </a:extLst>
          </p:cNvPr>
          <p:cNvSpPr>
            <a:spLocks noGrp="1"/>
          </p:cNvSpPr>
          <p:nvPr>
            <p:ph type="title"/>
          </p:nvPr>
        </p:nvSpPr>
        <p:spPr>
          <a:xfrm>
            <a:off x="466344" y="36576"/>
            <a:ext cx="5294376" cy="969264"/>
          </a:xfrm>
        </p:spPr>
        <p:txBody>
          <a:bodyPr rtlCol="0"/>
          <a:lstStyle>
            <a:lvl1pPr>
              <a:lnSpc>
                <a:spcPct val="100000"/>
              </a:lnSpc>
              <a:defRPr lang="en-GB">
                <a:solidFill>
                  <a:schemeClr val="accent1"/>
                </a:solidFill>
              </a:defRPr>
            </a:lvl1pPr>
          </a:lstStyle>
          <a:p>
            <a:pPr rtl="0"/>
            <a:r>
              <a:rPr lang="en-US"/>
              <a:t>Click to edit Master title style</a:t>
            </a:r>
            <a:endParaRPr lang="en-GB"/>
          </a:p>
        </p:txBody>
      </p:sp>
      <p:sp>
        <p:nvSpPr>
          <p:cNvPr id="22" name="Picture Placeholder 20">
            <a:extLst>
              <a:ext uri="{FF2B5EF4-FFF2-40B4-BE49-F238E27FC236}">
                <a16:creationId xmlns:a16="http://schemas.microsoft.com/office/drawing/2014/main" id="{656258F0-1496-C756-9648-B7772E2B1113}"/>
              </a:ext>
            </a:extLst>
          </p:cNvPr>
          <p:cNvSpPr>
            <a:spLocks noGrp="1"/>
          </p:cNvSpPr>
          <p:nvPr>
            <p:ph type="pic" sz="quarter" idx="13"/>
          </p:nvPr>
        </p:nvSpPr>
        <p:spPr>
          <a:xfrm>
            <a:off x="444501" y="1592221"/>
            <a:ext cx="5207000" cy="4292599"/>
          </a:xfrm>
          <a:ln w="15875">
            <a:solidFill>
              <a:schemeClr val="accent1"/>
            </a:solidFill>
          </a:ln>
        </p:spPr>
        <p:txBody>
          <a:bodyPr rtlCol="0" anchor="ctr"/>
          <a:lstStyle>
            <a:lvl1pPr marL="0" indent="0" algn="ctr">
              <a:buFontTx/>
              <a:buNone/>
              <a:defRPr lang="en-GB">
                <a:solidFill>
                  <a:schemeClr val="accent1"/>
                </a:solidFill>
              </a:defRPr>
            </a:lvl1pPr>
          </a:lstStyle>
          <a:p>
            <a:pPr rtl="0"/>
            <a:r>
              <a:rPr lang="en-US"/>
              <a:t>Click icon to add picture</a:t>
            </a:r>
            <a:endParaRPr lang="en-GB" dirty="0"/>
          </a:p>
        </p:txBody>
      </p:sp>
      <p:sp>
        <p:nvSpPr>
          <p:cNvPr id="3" name="Text Placeholder 2">
            <a:extLst>
              <a:ext uri="{FF2B5EF4-FFF2-40B4-BE49-F238E27FC236}">
                <a16:creationId xmlns:a16="http://schemas.microsoft.com/office/drawing/2014/main" id="{39399D7D-8B9F-47AD-ACF1-0FAA45069006}"/>
              </a:ext>
            </a:extLst>
          </p:cNvPr>
          <p:cNvSpPr>
            <a:spLocks noGrp="1"/>
          </p:cNvSpPr>
          <p:nvPr>
            <p:ph type="body" idx="1"/>
          </p:nvPr>
        </p:nvSpPr>
        <p:spPr>
          <a:xfrm>
            <a:off x="6565392" y="740664"/>
            <a:ext cx="5157787"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FD2E9DC0-11F7-BF92-00BF-7C7E94670C1C}"/>
              </a:ext>
            </a:extLst>
          </p:cNvPr>
          <p:cNvSpPr>
            <a:spLocks noGrp="1"/>
          </p:cNvSpPr>
          <p:nvPr>
            <p:ph sz="half" idx="2"/>
          </p:nvPr>
        </p:nvSpPr>
        <p:spPr>
          <a:xfrm>
            <a:off x="6565392" y="1417320"/>
            <a:ext cx="5157787" cy="2029968"/>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FA110F4B-383C-979A-7C67-60731A902CCF}"/>
              </a:ext>
            </a:extLst>
          </p:cNvPr>
          <p:cNvSpPr>
            <a:spLocks noGrp="1"/>
          </p:cNvSpPr>
          <p:nvPr>
            <p:ph type="body" sz="quarter" idx="3"/>
          </p:nvPr>
        </p:nvSpPr>
        <p:spPr>
          <a:xfrm>
            <a:off x="6565392" y="3941064"/>
            <a:ext cx="5183188"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0758E51B-C92F-F9B7-5D67-2EE0685CCF12}"/>
              </a:ext>
            </a:extLst>
          </p:cNvPr>
          <p:cNvSpPr>
            <a:spLocks noGrp="1"/>
          </p:cNvSpPr>
          <p:nvPr>
            <p:ph sz="quarter" idx="4"/>
          </p:nvPr>
        </p:nvSpPr>
        <p:spPr>
          <a:xfrm>
            <a:off x="6565392" y="4485555"/>
            <a:ext cx="5183188" cy="1197864"/>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9" name="Slide Number Placeholder 8">
            <a:extLst>
              <a:ext uri="{FF2B5EF4-FFF2-40B4-BE49-F238E27FC236}">
                <a16:creationId xmlns:a16="http://schemas.microsoft.com/office/drawing/2014/main" id="{2F376A9B-4626-290B-917F-B57D35120DB4}"/>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8" name="Footer Placeholder 7">
            <a:extLst>
              <a:ext uri="{FF2B5EF4-FFF2-40B4-BE49-F238E27FC236}">
                <a16:creationId xmlns:a16="http://schemas.microsoft.com/office/drawing/2014/main" id="{7147E33F-E2CD-B99B-7A79-CDC2550A1465}"/>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7" name="Date Placeholder 6">
            <a:extLst>
              <a:ext uri="{FF2B5EF4-FFF2-40B4-BE49-F238E27FC236}">
                <a16:creationId xmlns:a16="http://schemas.microsoft.com/office/drawing/2014/main" id="{7427C822-3603-1035-6BD5-07AEADACE876}"/>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1" name="Straight Connector 10">
            <a:extLst>
              <a:ext uri="{FF2B5EF4-FFF2-40B4-BE49-F238E27FC236}">
                <a16:creationId xmlns:a16="http://schemas.microsoft.com/office/drawing/2014/main" id="{BE816DB4-C374-189A-F1F8-5F1B43EC2B71}"/>
              </a:ext>
            </a:extLst>
          </p:cNvPr>
          <p:cNvCxnSpPr>
            <a:cxnSpLocks/>
          </p:cNvCxnSpPr>
          <p:nvPr userDrawn="1"/>
        </p:nvCxnSpPr>
        <p:spPr>
          <a:xfrm>
            <a:off x="0" y="1037557"/>
            <a:ext cx="6096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EC7540-FB09-0AE1-04FF-3706800F4DB6}"/>
              </a:ext>
            </a:extLst>
          </p:cNvPr>
          <p:cNvCxnSpPr>
            <a:cxnSpLocks/>
          </p:cNvCxnSpPr>
          <p:nvPr userDrawn="1"/>
        </p:nvCxnSpPr>
        <p:spPr>
          <a:xfrm flipV="1">
            <a:off x="6096000" y="0"/>
            <a:ext cx="0" cy="643948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69421D4-0B4D-95CB-4FCB-E139DCBAD9BB}"/>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48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0F0B75-DD75-7194-E40A-3AA5DD203B15}"/>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9" name="Rectangle 8">
            <a:extLst>
              <a:ext uri="{FF2B5EF4-FFF2-40B4-BE49-F238E27FC236}">
                <a16:creationId xmlns:a16="http://schemas.microsoft.com/office/drawing/2014/main" id="{AEB85F28-9AE2-01CA-E801-96F2F2ACC4FE}"/>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21" name="Text Placeholder 2">
            <a:extLst>
              <a:ext uri="{FF2B5EF4-FFF2-40B4-BE49-F238E27FC236}">
                <a16:creationId xmlns:a16="http://schemas.microsoft.com/office/drawing/2014/main" id="{77B3A0F7-4877-4804-831D-E094CB4C49B3}"/>
              </a:ext>
            </a:extLst>
          </p:cNvPr>
          <p:cNvSpPr>
            <a:spLocks noGrp="1"/>
          </p:cNvSpPr>
          <p:nvPr>
            <p:ph type="body" idx="13"/>
          </p:nvPr>
        </p:nvSpPr>
        <p:spPr>
          <a:xfrm>
            <a:off x="667512" y="1673352"/>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114800" y="1307592"/>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5" name="Text Placeholder 4">
            <a:extLst>
              <a:ext uri="{FF2B5EF4-FFF2-40B4-BE49-F238E27FC236}">
                <a16:creationId xmlns:a16="http://schemas.microsoft.com/office/drawing/2014/main" id="{5160F9ED-11F2-C22D-919C-AD28524B1305}"/>
              </a:ext>
            </a:extLst>
          </p:cNvPr>
          <p:cNvSpPr>
            <a:spLocks noGrp="1"/>
          </p:cNvSpPr>
          <p:nvPr>
            <p:ph type="body" sz="quarter" idx="14"/>
          </p:nvPr>
        </p:nvSpPr>
        <p:spPr>
          <a:xfrm>
            <a:off x="667512" y="3452264"/>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7" name="Content Placeholder 2">
            <a:extLst>
              <a:ext uri="{FF2B5EF4-FFF2-40B4-BE49-F238E27FC236}">
                <a16:creationId xmlns:a16="http://schemas.microsoft.com/office/drawing/2014/main" id="{8C5B491A-910D-96D7-7910-D672B6313334}"/>
              </a:ext>
            </a:extLst>
          </p:cNvPr>
          <p:cNvSpPr>
            <a:spLocks noGrp="1"/>
          </p:cNvSpPr>
          <p:nvPr>
            <p:ph idx="15"/>
          </p:nvPr>
        </p:nvSpPr>
        <p:spPr>
          <a:xfrm>
            <a:off x="4123102" y="3086504"/>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C7845D54-C197-EEDA-099F-45ED6EC803CE}"/>
              </a:ext>
            </a:extLst>
          </p:cNvPr>
          <p:cNvSpPr>
            <a:spLocks noGrp="1"/>
          </p:cNvSpPr>
          <p:nvPr>
            <p:ph type="body" sz="quarter" idx="3"/>
          </p:nvPr>
        </p:nvSpPr>
        <p:spPr>
          <a:xfrm>
            <a:off x="667512" y="5288457"/>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9" name="Content Placeholder 2">
            <a:extLst>
              <a:ext uri="{FF2B5EF4-FFF2-40B4-BE49-F238E27FC236}">
                <a16:creationId xmlns:a16="http://schemas.microsoft.com/office/drawing/2014/main" id="{B00C50B6-D96C-CEAF-4897-329D7DBC41E1}"/>
              </a:ext>
            </a:extLst>
          </p:cNvPr>
          <p:cNvSpPr>
            <a:spLocks noGrp="1"/>
          </p:cNvSpPr>
          <p:nvPr>
            <p:ph idx="16"/>
          </p:nvPr>
        </p:nvSpPr>
        <p:spPr>
          <a:xfrm>
            <a:off x="4114800" y="4922697"/>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B8A273E5-D639-4F22-9056-01A62C38E224}"/>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6F1646-E658-90F3-D203-86B50D2F5DEF}"/>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793165-641B-DB78-F1A5-573C6041DE9A}"/>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121FCC-C1AD-FD70-0727-3D611AEFAAD4}"/>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890A2E-4E9B-29B4-124F-FBBCB462EB7C}"/>
              </a:ext>
            </a:extLst>
          </p:cNvPr>
          <p:cNvCxnSpPr>
            <a:cxnSpLocks/>
          </p:cNvCxnSpPr>
          <p:nvPr userDrawn="1"/>
        </p:nvCxnSpPr>
        <p:spPr>
          <a:xfrm>
            <a:off x="398366" y="2767098"/>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56AAD6-732C-A795-FCB1-69CE94E3F1C4}"/>
              </a:ext>
            </a:extLst>
          </p:cNvPr>
          <p:cNvCxnSpPr>
            <a:cxnSpLocks/>
          </p:cNvCxnSpPr>
          <p:nvPr userDrawn="1"/>
        </p:nvCxnSpPr>
        <p:spPr>
          <a:xfrm>
            <a:off x="398366" y="4603773"/>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2162417-AD43-4C6C-A3F2-EC7D979B702A}"/>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348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4D4F6-5B85-FBD0-E507-B32E94BF2066}"/>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11" name="Rectangle 10">
            <a:extLst>
              <a:ext uri="{FF2B5EF4-FFF2-40B4-BE49-F238E27FC236}">
                <a16:creationId xmlns:a16="http://schemas.microsoft.com/office/drawing/2014/main" id="{FD7666C5-50ED-BD11-EBB3-5068C0F8FE27}"/>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Title 1">
            <a:extLst>
              <a:ext uri="{FF2B5EF4-FFF2-40B4-BE49-F238E27FC236}">
                <a16:creationId xmlns:a16="http://schemas.microsoft.com/office/drawing/2014/main" id="{2EAF0B87-8A17-7C9D-202E-F0AC8A92072C}"/>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34" name="Text Placeholder 2">
            <a:extLst>
              <a:ext uri="{FF2B5EF4-FFF2-40B4-BE49-F238E27FC236}">
                <a16:creationId xmlns:a16="http://schemas.microsoft.com/office/drawing/2014/main" id="{C766325D-8175-9B95-4BB6-87E3195AAD33}"/>
              </a:ext>
            </a:extLst>
          </p:cNvPr>
          <p:cNvSpPr>
            <a:spLocks noGrp="1"/>
          </p:cNvSpPr>
          <p:nvPr>
            <p:ph type="body" idx="13"/>
          </p:nvPr>
        </p:nvSpPr>
        <p:spPr>
          <a:xfrm>
            <a:off x="667512" y="2155720"/>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Content Placeholder 2">
            <a:extLst>
              <a:ext uri="{FF2B5EF4-FFF2-40B4-BE49-F238E27FC236}">
                <a16:creationId xmlns:a16="http://schemas.microsoft.com/office/drawing/2014/main" id="{5F9AFE21-B015-59CC-B869-6CA584CD8768}"/>
              </a:ext>
            </a:extLst>
          </p:cNvPr>
          <p:cNvSpPr>
            <a:spLocks noGrp="1"/>
          </p:cNvSpPr>
          <p:nvPr>
            <p:ph idx="1"/>
          </p:nvPr>
        </p:nvSpPr>
        <p:spPr>
          <a:xfrm>
            <a:off x="4114800" y="1283336"/>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5" name="Text Placeholder 4">
            <a:extLst>
              <a:ext uri="{FF2B5EF4-FFF2-40B4-BE49-F238E27FC236}">
                <a16:creationId xmlns:a16="http://schemas.microsoft.com/office/drawing/2014/main" id="{81CCD754-FDAD-02A0-CC23-AE197F4DA1BE}"/>
              </a:ext>
            </a:extLst>
          </p:cNvPr>
          <p:cNvSpPr>
            <a:spLocks noGrp="1"/>
          </p:cNvSpPr>
          <p:nvPr>
            <p:ph type="body" sz="quarter" idx="3"/>
          </p:nvPr>
        </p:nvSpPr>
        <p:spPr>
          <a:xfrm>
            <a:off x="667512" y="4856116"/>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Content Placeholder 2">
            <a:extLst>
              <a:ext uri="{FF2B5EF4-FFF2-40B4-BE49-F238E27FC236}">
                <a16:creationId xmlns:a16="http://schemas.microsoft.com/office/drawing/2014/main" id="{8DA3CBCD-145A-E531-00B6-F66E3BB91D36}"/>
              </a:ext>
            </a:extLst>
          </p:cNvPr>
          <p:cNvSpPr>
            <a:spLocks noGrp="1"/>
          </p:cNvSpPr>
          <p:nvPr>
            <p:ph idx="16"/>
          </p:nvPr>
        </p:nvSpPr>
        <p:spPr>
          <a:xfrm>
            <a:off x="4114800" y="3983732"/>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7" name="Slide Number Placeholder 5">
            <a:extLst>
              <a:ext uri="{FF2B5EF4-FFF2-40B4-BE49-F238E27FC236}">
                <a16:creationId xmlns:a16="http://schemas.microsoft.com/office/drawing/2014/main" id="{C8C7A88B-B5E6-DF17-298C-3F1D6F2BB4B3}"/>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6" name="Footer Placeholder 4">
            <a:extLst>
              <a:ext uri="{FF2B5EF4-FFF2-40B4-BE49-F238E27FC236}">
                <a16:creationId xmlns:a16="http://schemas.microsoft.com/office/drawing/2014/main" id="{F6BF98F2-CC55-EA67-AFEB-3B9BDA92BA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25" name="Date Placeholder 3">
            <a:extLst>
              <a:ext uri="{FF2B5EF4-FFF2-40B4-BE49-F238E27FC236}">
                <a16:creationId xmlns:a16="http://schemas.microsoft.com/office/drawing/2014/main" id="{80D6DCDD-07F4-F7F0-12E1-CAF3B5CCCE7E}"/>
              </a:ext>
            </a:extLst>
          </p:cNvPr>
          <p:cNvSpPr>
            <a:spLocks noGrp="1"/>
          </p:cNvSpPr>
          <p:nvPr>
            <p:ph type="dt" sz="half" idx="10"/>
          </p:nvPr>
        </p:nvSpPr>
        <p:spPr>
          <a:xfrm>
            <a:off x="10622471" y="6517634"/>
            <a:ext cx="950260" cy="274320"/>
          </a:xfrm>
        </p:spPr>
        <p:txBody>
          <a:bodyPr rtlCol="0"/>
          <a:lstStyle>
            <a:defPPr>
              <a:defRPr lang="en-GB"/>
            </a:defPPr>
          </a:lstStyle>
          <a:p>
            <a:pPr rtl="0"/>
            <a:r>
              <a:rPr lang="en-GB"/>
              <a:t>20XX</a:t>
            </a:r>
            <a:endParaRPr lang="en-GB" dirty="0"/>
          </a:p>
        </p:txBody>
      </p:sp>
      <p:cxnSp>
        <p:nvCxnSpPr>
          <p:cNvPr id="28" name="Straight Connector 27">
            <a:extLst>
              <a:ext uri="{FF2B5EF4-FFF2-40B4-BE49-F238E27FC236}">
                <a16:creationId xmlns:a16="http://schemas.microsoft.com/office/drawing/2014/main" id="{F526EBCF-823D-784A-BF8D-A377758CEB81}"/>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D6E25F4-4D19-CCBB-9F09-7369C86AAD57}"/>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6A4D074-D2CA-D6E0-115B-1CEDA471F0F3}"/>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039A31-257E-2036-4142-307DD91B05CC}"/>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39C06B9-E1A2-A881-C800-86FBB69963F9}"/>
              </a:ext>
            </a:extLst>
          </p:cNvPr>
          <p:cNvCxnSpPr>
            <a:cxnSpLocks/>
          </p:cNvCxnSpPr>
          <p:nvPr userDrawn="1"/>
        </p:nvCxnSpPr>
        <p:spPr>
          <a:xfrm>
            <a:off x="398366" y="3739090"/>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DDBBDAB-1770-6117-02A2-DF798EAD6320}"/>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785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833872" y="4389120"/>
            <a:ext cx="4709160" cy="1645920"/>
          </a:xfrm>
        </p:spPr>
        <p:txBody>
          <a:bodyPr rtlCol="0"/>
          <a:lstStyle>
            <a:lvl1pPr algn="ctr">
              <a:defRPr lang="en-GB" sz="7200">
                <a:solidFill>
                  <a:schemeClr val="accent1"/>
                </a:solidFill>
              </a:defRPr>
            </a:lvl1pPr>
          </a:lstStyle>
          <a:p>
            <a:pPr rtl="0"/>
            <a:r>
              <a:rPr lang="en-US"/>
              <a:t>Click to edit Master title style</a:t>
            </a:r>
            <a:endParaRPr lang="en-GB"/>
          </a:p>
        </p:txBody>
      </p:sp>
      <p:sp>
        <p:nvSpPr>
          <p:cNvPr id="23" name="Content Placeholder 2">
            <a:extLst>
              <a:ext uri="{FF2B5EF4-FFF2-40B4-BE49-F238E27FC236}">
                <a16:creationId xmlns:a16="http://schemas.microsoft.com/office/drawing/2014/main" id="{FD728F67-F092-A253-7F58-A329D8F43858}"/>
              </a:ext>
            </a:extLst>
          </p:cNvPr>
          <p:cNvSpPr>
            <a:spLocks noGrp="1"/>
          </p:cNvSpPr>
          <p:nvPr>
            <p:ph idx="1"/>
          </p:nvPr>
        </p:nvSpPr>
        <p:spPr>
          <a:xfrm>
            <a:off x="2011680" y="2130552"/>
            <a:ext cx="8165592" cy="175564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6" name="Straight Connector 15">
            <a:extLst>
              <a:ext uri="{FF2B5EF4-FFF2-40B4-BE49-F238E27FC236}">
                <a16:creationId xmlns:a16="http://schemas.microsoft.com/office/drawing/2014/main" id="{B9E5CB43-9C58-7065-8F71-3D1335DCA2E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7C51743-4A18-4275-9C86-2A02654EB16B}"/>
              </a:ext>
            </a:extLst>
          </p:cNvPr>
          <p:cNvSpPr/>
          <p:nvPr userDrawn="1"/>
        </p:nvSpPr>
        <p:spPr>
          <a:xfrm>
            <a:off x="1509823" y="1188365"/>
            <a:ext cx="9172353" cy="4481269"/>
          </a:xfrm>
          <a:prstGeom prst="rect">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20" name="Straight Connector 19">
            <a:extLst>
              <a:ext uri="{FF2B5EF4-FFF2-40B4-BE49-F238E27FC236}">
                <a16:creationId xmlns:a16="http://schemas.microsoft.com/office/drawing/2014/main" id="{50105206-25D5-CAFF-D01A-6C366A0DDD06}"/>
              </a:ext>
            </a:extLst>
          </p:cNvPr>
          <p:cNvCxnSpPr>
            <a:cxnSpLocks/>
          </p:cNvCxnSpPr>
          <p:nvPr userDrawn="1"/>
        </p:nvCxnSpPr>
        <p:spPr>
          <a:xfrm>
            <a:off x="0" y="5208047"/>
            <a:ext cx="58377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68D0A6-8634-2DEB-AE13-929FDDFD954E}"/>
              </a:ext>
            </a:extLst>
          </p:cNvPr>
          <p:cNvCxnSpPr>
            <a:cxnSpLocks/>
          </p:cNvCxnSpPr>
          <p:nvPr userDrawn="1"/>
        </p:nvCxnSpPr>
        <p:spPr>
          <a:xfrm>
            <a:off x="10546079" y="5220132"/>
            <a:ext cx="1645921"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668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731520"/>
            <a:ext cx="5952744" cy="1645920"/>
          </a:xfrm>
        </p:spPr>
        <p:txBody>
          <a:bodyPr rtlCol="0"/>
          <a:lstStyle>
            <a:lvl1pPr algn="l">
              <a:defRPr lang="en-GB" sz="7200"/>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2AA6941D-E239-2A54-E6C1-1574E59717D1}"/>
              </a:ext>
            </a:extLst>
          </p:cNvPr>
          <p:cNvSpPr>
            <a:spLocks noGrp="1"/>
          </p:cNvSpPr>
          <p:nvPr>
            <p:ph type="pic" sz="quarter" idx="13"/>
          </p:nvPr>
        </p:nvSpPr>
        <p:spPr>
          <a:xfrm>
            <a:off x="0" y="0"/>
            <a:ext cx="4872540" cy="6858000"/>
          </a:xfrm>
          <a:ln w="15875">
            <a:solidFill>
              <a:schemeClr val="tx1"/>
            </a:solidFill>
          </a:ln>
        </p:spPr>
        <p:txBody>
          <a:bodyPr rtlCol="0" anchor="ctr"/>
          <a:lstStyle>
            <a:lvl1pPr marL="0" indent="0" algn="ctr">
              <a:buNone/>
              <a:defRPr lang="en-GB"/>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644C3332-D605-38F6-7D05-D7B329747768}"/>
              </a:ext>
            </a:extLst>
          </p:cNvPr>
          <p:cNvCxnSpPr>
            <a:cxnSpLocks/>
          </p:cNvCxnSpPr>
          <p:nvPr userDrawn="1"/>
        </p:nvCxnSpPr>
        <p:spPr>
          <a:xfrm>
            <a:off x="4863079" y="4150757"/>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B2C081-8C69-001E-872F-68A1B1E48B94}"/>
              </a:ext>
            </a:extLst>
          </p:cNvPr>
          <p:cNvCxnSpPr>
            <a:cxnSpLocks/>
          </p:cNvCxnSpPr>
          <p:nvPr userDrawn="1"/>
        </p:nvCxnSpPr>
        <p:spPr>
          <a:xfrm>
            <a:off x="4872540" y="5515589"/>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5613557-EA43-56E7-5DE1-8A9813B2D7EB}"/>
              </a:ext>
            </a:extLst>
          </p:cNvPr>
          <p:cNvCxnSpPr>
            <a:cxnSpLocks/>
          </p:cNvCxnSpPr>
          <p:nvPr userDrawn="1"/>
        </p:nvCxnSpPr>
        <p:spPr>
          <a:xfrm>
            <a:off x="4872540" y="2766534"/>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0CA79F44-DB47-D961-5554-E6CEF0F31D75}"/>
              </a:ext>
            </a:extLst>
          </p:cNvPr>
          <p:cNvSpPr>
            <a:spLocks noGrp="1"/>
          </p:cNvSpPr>
          <p:nvPr>
            <p:ph type="body" sz="quarter" idx="14"/>
          </p:nvPr>
        </p:nvSpPr>
        <p:spPr>
          <a:xfrm>
            <a:off x="5495545" y="319125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3" name="Text Placeholder 21">
            <a:extLst>
              <a:ext uri="{FF2B5EF4-FFF2-40B4-BE49-F238E27FC236}">
                <a16:creationId xmlns:a16="http://schemas.microsoft.com/office/drawing/2014/main" id="{D8CB894C-EA47-EEFE-AB8C-A9B9B10EDFAC}"/>
              </a:ext>
            </a:extLst>
          </p:cNvPr>
          <p:cNvSpPr>
            <a:spLocks noGrp="1"/>
          </p:cNvSpPr>
          <p:nvPr>
            <p:ph type="body" sz="quarter" idx="15"/>
          </p:nvPr>
        </p:nvSpPr>
        <p:spPr>
          <a:xfrm>
            <a:off x="5494782" y="4498848"/>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4" name="Text Placeholder 21">
            <a:extLst>
              <a:ext uri="{FF2B5EF4-FFF2-40B4-BE49-F238E27FC236}">
                <a16:creationId xmlns:a16="http://schemas.microsoft.com/office/drawing/2014/main" id="{B3C09B13-9367-B435-A76A-9DBB1332FC5F}"/>
              </a:ext>
            </a:extLst>
          </p:cNvPr>
          <p:cNvSpPr>
            <a:spLocks noGrp="1"/>
          </p:cNvSpPr>
          <p:nvPr>
            <p:ph type="body" sz="quarter" idx="16"/>
          </p:nvPr>
        </p:nvSpPr>
        <p:spPr>
          <a:xfrm>
            <a:off x="5494782" y="579729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Tree>
    <p:extLst>
      <p:ext uri="{BB962C8B-B14F-4D97-AF65-F5344CB8AC3E}">
        <p14:creationId xmlns:p14="http://schemas.microsoft.com/office/powerpoint/2010/main" val="1614101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77913A3-071A-44D9-E59A-B9C86D99FF3B}"/>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5" name="Slide Number Placeholder 4">
            <a:extLst>
              <a:ext uri="{FF2B5EF4-FFF2-40B4-BE49-F238E27FC236}">
                <a16:creationId xmlns:a16="http://schemas.microsoft.com/office/drawing/2014/main" id="{E9A67C02-F658-3749-9924-99BDA9C11E7A}"/>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4" name="Footer Placeholder 3">
            <a:extLst>
              <a:ext uri="{FF2B5EF4-FFF2-40B4-BE49-F238E27FC236}">
                <a16:creationId xmlns:a16="http://schemas.microsoft.com/office/drawing/2014/main" id="{CB7120C0-232E-AD3B-138D-B65A7AD49C94}"/>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3" name="Date Placeholder 2">
            <a:extLst>
              <a:ext uri="{FF2B5EF4-FFF2-40B4-BE49-F238E27FC236}">
                <a16:creationId xmlns:a16="http://schemas.microsoft.com/office/drawing/2014/main" id="{7110ABD4-B26A-0940-A80F-399F8FCAD992}"/>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7" name="Straight Connector 6">
            <a:extLst>
              <a:ext uri="{FF2B5EF4-FFF2-40B4-BE49-F238E27FC236}">
                <a16:creationId xmlns:a16="http://schemas.microsoft.com/office/drawing/2014/main" id="{394864F6-8550-2BFC-DC03-2BB296DF2E9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D95A92E-7815-7546-3201-42AEFA654F4C}"/>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FF23430-1681-F3A4-F071-7C338746014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B44D2F-F976-B752-100E-E994C9F0206A}"/>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943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C1505-F26B-3039-38E3-3A7F7CC7F364}"/>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3" name="Footer Placeholder 2">
            <a:extLst>
              <a:ext uri="{FF2B5EF4-FFF2-40B4-BE49-F238E27FC236}">
                <a16:creationId xmlns:a16="http://schemas.microsoft.com/office/drawing/2014/main" id="{962C2A94-01A4-034C-9AE7-87CF123830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5E45BEB7-6CEE-98EF-C00B-19BF6407E318}"/>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cxnSp>
        <p:nvCxnSpPr>
          <p:cNvPr id="6" name="Straight Connector 5">
            <a:extLst>
              <a:ext uri="{FF2B5EF4-FFF2-40B4-BE49-F238E27FC236}">
                <a16:creationId xmlns:a16="http://schemas.microsoft.com/office/drawing/2014/main" id="{74912249-F431-4F6C-4213-30FF47C81741}"/>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1875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9/22/2025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59679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93253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D15AA5F-2C28-9886-0D00-5D18198ECEB4}"/>
              </a:ext>
            </a:extLst>
          </p:cNvPr>
          <p:cNvSpPr>
            <a:spLocks noGrp="1"/>
          </p:cNvSpPr>
          <p:nvPr>
            <p:ph type="dt" sz="half" idx="2"/>
          </p:nvPr>
        </p:nvSpPr>
        <p:spPr>
          <a:xfrm>
            <a:off x="10622471" y="6517634"/>
            <a:ext cx="950260"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r>
              <a:rPr lang="en-GB"/>
              <a:t>20XX</a:t>
            </a:r>
            <a:endParaRPr lang="en-GB" dirty="0"/>
          </a:p>
        </p:txBody>
      </p:sp>
      <p:sp>
        <p:nvSpPr>
          <p:cNvPr id="2" name="Title Placeholder 1">
            <a:extLst>
              <a:ext uri="{FF2B5EF4-FFF2-40B4-BE49-F238E27FC236}">
                <a16:creationId xmlns:a16="http://schemas.microsoft.com/office/drawing/2014/main" id="{03922ECB-9F56-BDF6-8792-01F55B2EA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B62B5B1-8D0B-68C6-B628-3FF8E5DCD2D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ABEF9CC0-D93B-C416-BCCE-87441F99C058}"/>
              </a:ext>
            </a:extLst>
          </p:cNvPr>
          <p:cNvSpPr>
            <a:spLocks noGrp="1"/>
          </p:cNvSpPr>
          <p:nvPr>
            <p:ph type="sldNum" sz="quarter" idx="4"/>
          </p:nvPr>
        </p:nvSpPr>
        <p:spPr>
          <a:xfrm>
            <a:off x="616640" y="6517634"/>
            <a:ext cx="950258"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fld id="{84D792B7-0397-C047-AE12-1A03F7E3DC83}" type="slidenum">
              <a:rPr lang="en-GB" smtClean="0"/>
              <a:pPr/>
              <a:t>‹#›</a:t>
            </a:fld>
            <a:endParaRPr lang="en-GB" dirty="0"/>
          </a:p>
        </p:txBody>
      </p:sp>
      <p:sp>
        <p:nvSpPr>
          <p:cNvPr id="13" name="Footer Placeholder 4">
            <a:extLst>
              <a:ext uri="{FF2B5EF4-FFF2-40B4-BE49-F238E27FC236}">
                <a16:creationId xmlns:a16="http://schemas.microsoft.com/office/drawing/2014/main" id="{54253F60-8B31-6272-41B3-5C95D6A908C3}"/>
              </a:ext>
            </a:extLst>
          </p:cNvPr>
          <p:cNvSpPr>
            <a:spLocks noGrp="1"/>
          </p:cNvSpPr>
          <p:nvPr>
            <p:ph type="ftr" sz="quarter" idx="3"/>
          </p:nvPr>
        </p:nvSpPr>
        <p:spPr>
          <a:xfrm>
            <a:off x="4808250" y="6517634"/>
            <a:ext cx="2572870" cy="274320"/>
          </a:xfrm>
          <a:prstGeom prst="rect">
            <a:avLst/>
          </a:prstGeom>
        </p:spPr>
        <p:txBody>
          <a:bodyPr vert="horz" lIns="91440" tIns="45720" rIns="91440" bIns="45720" rtlCol="0" anchor="ctr">
            <a:noAutofit/>
          </a:bodyPr>
          <a:lstStyle>
            <a:lvl1pPr algn="ctr">
              <a:defRPr lang="en-GB" sz="1200" spc="300" baseline="0">
                <a:solidFill>
                  <a:schemeClr val="tx1"/>
                </a:solidFill>
                <a:latin typeface="Gill Sans Nova Light" panose="020B0302020104020203" pitchFamily="34" charset="0"/>
              </a:defRPr>
            </a:lvl1pPr>
          </a:lstStyle>
          <a:p>
            <a:pPr rtl="0"/>
            <a:r>
              <a:rPr lang="en-GB"/>
              <a:t>presentation title</a:t>
            </a:r>
            <a:endParaRPr lang="en-GB" dirty="0"/>
          </a:p>
        </p:txBody>
      </p:sp>
    </p:spTree>
    <p:extLst>
      <p:ext uri="{BB962C8B-B14F-4D97-AF65-F5344CB8AC3E}">
        <p14:creationId xmlns:p14="http://schemas.microsoft.com/office/powerpoint/2010/main" val="1053202087"/>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0" r:id="rId4"/>
    <p:sldLayoutId id="2147483670" r:id="rId5"/>
    <p:sldLayoutId id="2147483668" r:id="rId6"/>
    <p:sldLayoutId id="2147483669" r:id="rId7"/>
    <p:sldLayoutId id="2147483667" r:id="rId8"/>
    <p:sldLayoutId id="2147483666" r:id="rId9"/>
    <p:sldLayoutId id="2147483665" r:id="rId10"/>
    <p:sldLayoutId id="2147483653" r:id="rId11"/>
    <p:sldLayoutId id="2147483664" r:id="rId12"/>
    <p:sldLayoutId id="2147483671" r:id="rId13"/>
    <p:sldLayoutId id="2147483663" r:id="rId14"/>
    <p:sldLayoutId id="2147483662" r:id="rId15"/>
    <p:sldLayoutId id="2147483654" r:id="rId16"/>
    <p:sldLayoutId id="2147483655" r:id="rId17"/>
    <p:sldLayoutId id="2147483672" r:id="rId18"/>
    <p:sldLayoutId id="2147483673" r:id="rId19"/>
  </p:sldLayoutIdLst>
  <p:hf hdr="0"/>
  <p:txStyles>
    <p:titleStyle>
      <a:lvl1pPr algn="l" defTabSz="914400" rtl="0" eaLnBrk="1" latinLnBrk="0" hangingPunct="1">
        <a:lnSpc>
          <a:spcPct val="90000"/>
        </a:lnSpc>
        <a:spcBef>
          <a:spcPct val="0"/>
        </a:spcBef>
        <a:buNone/>
        <a:defRPr lang="en-GB" sz="4000" kern="1200">
          <a:solidFill>
            <a:schemeClr val="tx1"/>
          </a:solidFill>
          <a:latin typeface="+mj-lt"/>
          <a:ea typeface="+mj-ea"/>
          <a:cs typeface="+mj-cs"/>
        </a:defRPr>
      </a:lvl1pPr>
    </p:titleStyle>
    <p:bodyStyle>
      <a:lvl1pPr marL="283464" indent="-283464" algn="l" defTabSz="914400" rtl="0" eaLnBrk="1" latinLnBrk="0" hangingPunct="1">
        <a:lnSpc>
          <a:spcPct val="90000"/>
        </a:lnSpc>
        <a:spcBef>
          <a:spcPts val="1000"/>
        </a:spcBef>
        <a:buFont typeface="Wingdings" panose="05000000000000000000" pitchFamily="2" charset="2"/>
        <a:buChar char="§"/>
        <a:defRPr lang="en-GB"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Wingdings" panose="05000000000000000000" pitchFamily="2" charset="2"/>
        <a:buChar char="§"/>
        <a:defRPr lang="en-GB" sz="2400" kern="1200">
          <a:solidFill>
            <a:schemeClr val="tx1"/>
          </a:solidFill>
          <a:latin typeface="+mn-lt"/>
          <a:ea typeface="+mn-ea"/>
          <a:cs typeface="+mn-cs"/>
        </a:defRPr>
      </a:lvl2pPr>
      <a:lvl3pPr marL="850392" indent="-283464" algn="l" defTabSz="914400" rtl="0" eaLnBrk="1" latinLnBrk="0" hangingPunct="1">
        <a:lnSpc>
          <a:spcPct val="90000"/>
        </a:lnSpc>
        <a:spcBef>
          <a:spcPts val="500"/>
        </a:spcBef>
        <a:buFont typeface="Wingdings" panose="05000000000000000000" pitchFamily="2" charset="2"/>
        <a:buChar char="§"/>
        <a:defRPr lang="en-GB" sz="2000" kern="1200">
          <a:solidFill>
            <a:schemeClr val="tx1"/>
          </a:solidFill>
          <a:latin typeface="+mn-lt"/>
          <a:ea typeface="+mn-ea"/>
          <a:cs typeface="+mn-cs"/>
        </a:defRPr>
      </a:lvl3pPr>
      <a:lvl4pPr marL="1133856"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4pPr>
      <a:lvl5pPr marL="1417320"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ellcomecollection.org/works/n9hp9ccp"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hyperlink" Target="mailto:https://moodle.uwtsd.ac.uk/course/view.php?id=11579&amp;section=6"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8.xml"/><Relationship Id="rId1" Type="http://schemas.openxmlformats.org/officeDocument/2006/relationships/slideLayout" Target="../slideLayouts/slideLayout9.xml"/><Relationship Id="rId5" Type="http://schemas.openxmlformats.org/officeDocument/2006/relationships/image" Target="../media/image41.png"/><Relationship Id="rId4" Type="http://schemas.openxmlformats.org/officeDocument/2006/relationships/image" Target="../media/image40.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1341B-74CE-99E1-8A79-DB717AB6EAEF}"/>
              </a:ext>
            </a:extLst>
          </p:cNvPr>
          <p:cNvSpPr>
            <a:spLocks noGrp="1"/>
          </p:cNvSpPr>
          <p:nvPr>
            <p:ph type="ctrTitle"/>
          </p:nvPr>
        </p:nvSpPr>
        <p:spPr>
          <a:xfrm>
            <a:off x="1143000" y="3565584"/>
            <a:ext cx="6867144" cy="2524665"/>
          </a:xfrm>
        </p:spPr>
        <p:txBody>
          <a:bodyPr rtlCol="0"/>
          <a:lstStyle>
            <a:defPPr>
              <a:defRPr lang="en-GB"/>
            </a:defPPr>
          </a:lstStyle>
          <a:p>
            <a:pPr rtl="0"/>
            <a:r>
              <a:rPr lang="en-GB" dirty="0"/>
              <a:t>History of Counselling</a:t>
            </a:r>
            <a:br>
              <a:rPr lang="en-GB" dirty="0"/>
            </a:br>
            <a:r>
              <a:rPr lang="en-GB" dirty="0"/>
              <a:t>ECPS4014</a:t>
            </a:r>
          </a:p>
        </p:txBody>
      </p:sp>
      <p:sp>
        <p:nvSpPr>
          <p:cNvPr id="4" name="Subtitle 3">
            <a:extLst>
              <a:ext uri="{FF2B5EF4-FFF2-40B4-BE49-F238E27FC236}">
                <a16:creationId xmlns:a16="http://schemas.microsoft.com/office/drawing/2014/main" id="{D1867331-230D-9C0A-257F-D767A3E56A5E}"/>
              </a:ext>
            </a:extLst>
          </p:cNvPr>
          <p:cNvSpPr>
            <a:spLocks noGrp="1"/>
          </p:cNvSpPr>
          <p:nvPr>
            <p:ph type="subTitle" idx="1"/>
          </p:nvPr>
        </p:nvSpPr>
        <p:spPr/>
        <p:txBody>
          <a:bodyPr rtlCol="0"/>
          <a:lstStyle>
            <a:defPPr>
              <a:defRPr lang="en-GB"/>
            </a:defPPr>
          </a:lstStyle>
          <a:p>
            <a:pPr rtl="0"/>
            <a:r>
              <a:rPr lang="en-GB" dirty="0"/>
              <a:t>Module Lead: Andrea Williams </a:t>
            </a:r>
          </a:p>
          <a:p>
            <a:pPr rtl="0"/>
            <a:endParaRPr lang="en-GB" dirty="0"/>
          </a:p>
        </p:txBody>
      </p:sp>
      <p:pic>
        <p:nvPicPr>
          <p:cNvPr id="7" name="Picture Placeholder 6">
            <a:extLst>
              <a:ext uri="{FF2B5EF4-FFF2-40B4-BE49-F238E27FC236}">
                <a16:creationId xmlns:a16="http://schemas.microsoft.com/office/drawing/2014/main" id="{762B5D4E-2E2B-F915-8855-23F21D001112}"/>
              </a:ext>
            </a:extLst>
          </p:cNvPr>
          <p:cNvPicPr>
            <a:picLocks noGrp="1" noChangeAspect="1"/>
          </p:cNvPicPr>
          <p:nvPr>
            <p:ph type="pic" sz="quarter" idx="10"/>
          </p:nvPr>
        </p:nvPicPr>
        <p:blipFill>
          <a:blip r:embed="rId3"/>
          <a:srcRect t="33435" b="33435"/>
          <a:stretch>
            <a:fillRect/>
          </a:stretch>
        </p:blipFill>
        <p:spPr>
          <a:xfrm>
            <a:off x="425513" y="0"/>
            <a:ext cx="11280618" cy="3150605"/>
          </a:xfrm>
          <a:prstGeom prst="rect">
            <a:avLst/>
          </a:prstGeom>
        </p:spPr>
      </p:pic>
    </p:spTree>
    <p:extLst>
      <p:ext uri="{BB962C8B-B14F-4D97-AF65-F5344CB8AC3E}">
        <p14:creationId xmlns:p14="http://schemas.microsoft.com/office/powerpoint/2010/main" val="147962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0" y="1225296"/>
            <a:ext cx="4718304" cy="1645920"/>
          </a:xfrm>
        </p:spPr>
        <p:txBody>
          <a:bodyPr anchor="ctr">
            <a:normAutofit/>
          </a:bodyPr>
          <a:lstStyle/>
          <a:p>
            <a:r>
              <a:rPr lang="en-GB" sz="2800" b="1" dirty="0"/>
              <a:t>Welcome to the ECPS4014 History of Counselling Module - 2024/25.</a:t>
            </a:r>
            <a:endParaRPr lang="en-GB" sz="2800" dirty="0"/>
          </a:p>
        </p:txBody>
      </p:sp>
      <p:sp>
        <p:nvSpPr>
          <p:cNvPr id="3" name="Content Placeholder 2"/>
          <p:cNvSpPr>
            <a:spLocks noGrp="1"/>
          </p:cNvSpPr>
          <p:nvPr>
            <p:ph idx="1"/>
          </p:nvPr>
        </p:nvSpPr>
        <p:spPr>
          <a:xfrm>
            <a:off x="6400800" y="2898648"/>
            <a:ext cx="4370832" cy="3126068"/>
          </a:xfrm>
        </p:spPr>
        <p:txBody>
          <a:bodyPr>
            <a:normAutofit/>
          </a:bodyPr>
          <a:lstStyle/>
          <a:p>
            <a:pPr marL="45720" indent="0">
              <a:buNone/>
            </a:pPr>
            <a:endParaRPr lang="en-GB" b="1" dirty="0"/>
          </a:p>
          <a:p>
            <a:pPr marL="45720" indent="0">
              <a:buNone/>
            </a:pPr>
            <a:r>
              <a:rPr lang="en-GB" b="1" dirty="0"/>
              <a:t>Module Leader: Andrea Williams</a:t>
            </a:r>
          </a:p>
          <a:p>
            <a:pPr marL="45720" indent="0">
              <a:buNone/>
            </a:pPr>
            <a:r>
              <a:rPr lang="en-GB" dirty="0"/>
              <a:t>Email: </a:t>
            </a:r>
            <a:r>
              <a:rPr lang="en-GB" dirty="0">
                <a:hlinkClick r:id="rId2">
                  <a:extLst>
                    <a:ext uri="{A12FA001-AC4F-418D-AE19-62706E023703}">
                      <ahyp:hlinkClr xmlns:ahyp="http://schemas.microsoft.com/office/drawing/2018/hyperlinkcolor" val="tx"/>
                    </a:ext>
                  </a:extLst>
                </a:hlinkClick>
              </a:rPr>
              <a:t>andrea.williams@uwtsd.ac.uk</a:t>
            </a:r>
            <a:endParaRPr lang="en-GB" dirty="0"/>
          </a:p>
          <a:p>
            <a:pPr marL="45720" indent="0">
              <a:buNone/>
            </a:pPr>
            <a:r>
              <a:rPr lang="en-GB" dirty="0"/>
              <a:t>Office Hours: Please email for an appointment</a:t>
            </a:r>
          </a:p>
          <a:p>
            <a:pPr marL="45720" indent="0">
              <a:buNone/>
            </a:pPr>
            <a:endParaRPr lang="en-GB" dirty="0"/>
          </a:p>
          <a:p>
            <a:pPr marL="45720" indent="0">
              <a:buNone/>
            </a:pPr>
            <a:endParaRPr lang="en-GB" dirty="0"/>
          </a:p>
        </p:txBody>
      </p:sp>
      <p:sp>
        <p:nvSpPr>
          <p:cNvPr id="12" name="Footer Placeholder 5">
            <a:extLst>
              <a:ext uri="{FF2B5EF4-FFF2-40B4-BE49-F238E27FC236}">
                <a16:creationId xmlns:a16="http://schemas.microsoft.com/office/drawing/2014/main" id="{25FE8AA8-2F81-D0AC-1BB9-92AD657724AB}"/>
              </a:ext>
            </a:extLst>
          </p:cNvPr>
          <p:cNvSpPr>
            <a:spLocks noGrp="1"/>
          </p:cNvSpPr>
          <p:nvPr>
            <p:ph type="ftr" sz="quarter" idx="11"/>
          </p:nvPr>
        </p:nvSpPr>
        <p:spPr>
          <a:xfrm>
            <a:off x="4808250" y="6517634"/>
            <a:ext cx="2572870" cy="274320"/>
          </a:xfrm>
        </p:spPr>
        <p:txBody>
          <a:bodyPr/>
          <a:lstStyle/>
          <a:p>
            <a:pPr rtl="0">
              <a:spcAft>
                <a:spcPts val="600"/>
              </a:spcAft>
            </a:pPr>
            <a:r>
              <a:rPr lang="en-GB"/>
              <a:t>presentation title</a:t>
            </a:r>
          </a:p>
        </p:txBody>
      </p:sp>
      <p:pic>
        <p:nvPicPr>
          <p:cNvPr id="8" name="Picture Placeholder 7" descr="A person holding a puzzle piece&#10;&#10;Description automatically generated">
            <a:extLst>
              <a:ext uri="{FF2B5EF4-FFF2-40B4-BE49-F238E27FC236}">
                <a16:creationId xmlns:a16="http://schemas.microsoft.com/office/drawing/2014/main" id="{CAA9F5E6-BD35-B859-0E08-C9020D102D2E}"/>
              </a:ext>
            </a:extLst>
          </p:cNvPr>
          <p:cNvPicPr>
            <a:picLocks noGrp="1" noChangeAspect="1"/>
          </p:cNvPicPr>
          <p:nvPr>
            <p:ph type="pic" sz="quarter" idx="13"/>
          </p:nvPr>
        </p:nvPicPr>
        <p:blipFill>
          <a:blip r:embed="rId3"/>
          <a:srcRect l="23994" r="23994"/>
          <a:stretch>
            <a:fillRect/>
          </a:stretch>
        </p:blipFill>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BBD9FBF-BDEA-E2A9-5AC0-F365EF1CA195}"/>
              </a:ext>
            </a:extLst>
          </p:cNvPr>
          <p:cNvSpPr>
            <a:spLocks noGrp="1"/>
          </p:cNvSpPr>
          <p:nvPr>
            <p:ph type="title"/>
          </p:nvPr>
        </p:nvSpPr>
        <p:spPr>
          <a:xfrm>
            <a:off x="5495543" y="0"/>
            <a:ext cx="5753301" cy="2194560"/>
          </a:xfrm>
        </p:spPr>
        <p:txBody>
          <a:bodyPr rtlCol="0"/>
          <a:lstStyle>
            <a:defPPr>
              <a:defRPr lang="en-GB"/>
            </a:defPPr>
          </a:lstStyle>
          <a:p>
            <a:pPr rtl="0"/>
            <a:r>
              <a:rPr lang="en-GB" dirty="0"/>
              <a:t>Schedule</a:t>
            </a:r>
          </a:p>
        </p:txBody>
      </p:sp>
      <p:graphicFrame>
        <p:nvGraphicFramePr>
          <p:cNvPr id="11" name="Table 11">
            <a:extLst>
              <a:ext uri="{FF2B5EF4-FFF2-40B4-BE49-F238E27FC236}">
                <a16:creationId xmlns:a16="http://schemas.microsoft.com/office/drawing/2014/main" id="{0B69E8E6-9D16-D9E3-B5C1-6F6E6588BF6A}"/>
              </a:ext>
            </a:extLst>
          </p:cNvPr>
          <p:cNvGraphicFramePr>
            <a:graphicFrameLocks noGrp="1"/>
          </p:cNvGraphicFramePr>
          <p:nvPr>
            <p:ph idx="1"/>
            <p:extLst>
              <p:ext uri="{D42A27DB-BD31-4B8C-83A1-F6EECF244321}">
                <p14:modId xmlns:p14="http://schemas.microsoft.com/office/powerpoint/2010/main" val="2479844687"/>
              </p:ext>
            </p:extLst>
          </p:nvPr>
        </p:nvGraphicFramePr>
        <p:xfrm>
          <a:off x="4856163" y="1581509"/>
          <a:ext cx="7335836" cy="4590979"/>
        </p:xfrm>
        <a:graphic>
          <a:graphicData uri="http://schemas.openxmlformats.org/drawingml/2006/table">
            <a:tbl>
              <a:tblPr firstRow="1" bandRow="1"/>
              <a:tblGrid>
                <a:gridCol w="906282">
                  <a:extLst>
                    <a:ext uri="{9D8B030D-6E8A-4147-A177-3AD203B41FA5}">
                      <a16:colId xmlns:a16="http://schemas.microsoft.com/office/drawing/2014/main" val="1680321436"/>
                    </a:ext>
                  </a:extLst>
                </a:gridCol>
                <a:gridCol w="6429554">
                  <a:extLst>
                    <a:ext uri="{9D8B030D-6E8A-4147-A177-3AD203B41FA5}">
                      <a16:colId xmlns:a16="http://schemas.microsoft.com/office/drawing/2014/main" val="1621479666"/>
                    </a:ext>
                  </a:extLst>
                </a:gridCol>
              </a:tblGrid>
              <a:tr h="816634">
                <a:tc>
                  <a:txBody>
                    <a:bodyPr/>
                    <a:lstStyle>
                      <a:defPPr>
                        <a:defRPr lang="en-GB"/>
                      </a:defPPr>
                    </a:lstStyle>
                    <a:p>
                      <a:pPr algn="ctr" rtl="0"/>
                      <a:r>
                        <a:rPr lang="en-GB" sz="2400" dirty="0">
                          <a:latin typeface="+mj-lt"/>
                        </a:rPr>
                        <a:t>13:00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Introductions </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8244635"/>
                  </a:ext>
                </a:extLst>
              </a:tr>
              <a:tr h="672861">
                <a:tc>
                  <a:txBody>
                    <a:bodyPr/>
                    <a:lstStyle>
                      <a:defPPr>
                        <a:defRPr lang="en-GB"/>
                      </a:defPPr>
                    </a:lstStyle>
                    <a:p>
                      <a:pPr algn="ctr" rtl="0"/>
                      <a:endParaRPr lang="en-GB"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Group Activity</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30913436"/>
                  </a:ext>
                </a:extLst>
              </a:tr>
              <a:tr h="960407">
                <a:tc>
                  <a:txBody>
                    <a:bodyPr/>
                    <a:lstStyle>
                      <a:defPPr>
                        <a:defRPr lang="en-GB"/>
                      </a:defPPr>
                    </a:lstStyle>
                    <a:p>
                      <a:pPr algn="ctr" rtl="0"/>
                      <a:r>
                        <a:rPr lang="en-GB" sz="2400" dirty="0">
                          <a:latin typeface="+mj-lt"/>
                        </a:rPr>
                        <a:t>13:30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Introduction to module and assessment</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08392374"/>
                  </a:ext>
                </a:extLst>
              </a:tr>
              <a:tr h="586597">
                <a:tc>
                  <a:txBody>
                    <a:bodyPr/>
                    <a:lstStyle>
                      <a:defPPr>
                        <a:defRPr lang="en-GB"/>
                      </a:defPPr>
                    </a:lstStyle>
                    <a:p>
                      <a:pPr algn="ctr" rtl="0"/>
                      <a:r>
                        <a:rPr lang="en-GB" sz="2400" dirty="0">
                          <a:latin typeface="+mj-lt"/>
                        </a:rPr>
                        <a:t>14:00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Break – 15 minutes</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1282632"/>
                  </a:ext>
                </a:extLst>
              </a:tr>
              <a:tr h="1042596">
                <a:tc>
                  <a:txBody>
                    <a:bodyPr/>
                    <a:lstStyle>
                      <a:defPPr>
                        <a:defRPr lang="en-GB"/>
                      </a:defPPr>
                    </a:lstStyle>
                    <a:p>
                      <a:pPr algn="ctr" rtl="0"/>
                      <a:r>
                        <a:rPr lang="en-GB" sz="2400" dirty="0">
                          <a:latin typeface="+mj-lt"/>
                        </a:rPr>
                        <a:t>14:15</a:t>
                      </a:r>
                    </a:p>
                    <a:p>
                      <a:pPr algn="ctr" rtl="0"/>
                      <a:endParaRPr lang="en-GB" sz="2400" dirty="0">
                        <a:latin typeface="+mj-lt"/>
                      </a:endParaRPr>
                    </a:p>
                    <a:p>
                      <a:pPr algn="ctr" rtl="0"/>
                      <a:r>
                        <a:rPr lang="en-GB" sz="2400" dirty="0">
                          <a:latin typeface="+mj-lt"/>
                        </a:rPr>
                        <a:t>15:45</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rPr>
                        <a:t>Beliefs and Views of Madness in the Prehistoric and Ancient World</a:t>
                      </a:r>
                    </a:p>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Felix Titling"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Summary and Questions</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12909531"/>
                  </a:ext>
                </a:extLst>
              </a:tr>
            </a:tbl>
          </a:graphicData>
        </a:graphic>
      </p:graphicFrame>
      <p:pic>
        <p:nvPicPr>
          <p:cNvPr id="5" name="Picture Placeholder 4">
            <a:extLst>
              <a:ext uri="{FF2B5EF4-FFF2-40B4-BE49-F238E27FC236}">
                <a16:creationId xmlns:a16="http://schemas.microsoft.com/office/drawing/2014/main" id="{BEC8C332-2AD9-9927-3BE2-C778060F8E91}"/>
              </a:ext>
            </a:extLst>
          </p:cNvPr>
          <p:cNvPicPr>
            <a:picLocks noGrp="1" noChangeAspect="1"/>
          </p:cNvPicPr>
          <p:nvPr>
            <p:ph type="pic" sz="quarter" idx="13"/>
          </p:nvPr>
        </p:nvPicPr>
        <p:blipFill>
          <a:blip r:embed="rId3"/>
          <a:srcRect l="15652" r="15652"/>
          <a:stretch>
            <a:fillRect/>
          </a:stretch>
        </p:blipFill>
        <p:spPr>
          <a:prstGeom prst="rect">
            <a:avLst/>
          </a:prstGeom>
        </p:spPr>
      </p:pic>
    </p:spTree>
    <p:extLst>
      <p:ext uri="{BB962C8B-B14F-4D97-AF65-F5344CB8AC3E}">
        <p14:creationId xmlns:p14="http://schemas.microsoft.com/office/powerpoint/2010/main" val="3701214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96827DA-81EC-0166-2BCC-663CE07ACD0E}"/>
              </a:ext>
            </a:extLst>
          </p:cNvPr>
          <p:cNvPicPr>
            <a:picLocks noGrp="1" noChangeAspect="1"/>
          </p:cNvPicPr>
          <p:nvPr>
            <p:ph type="pic" sz="quarter" idx="13"/>
          </p:nvPr>
        </p:nvPicPr>
        <p:blipFill>
          <a:blip r:embed="rId3"/>
          <a:srcRect l="24282" r="24282"/>
          <a:stretch>
            <a:fillRect/>
          </a:stretch>
        </p:blipFill>
        <p:spPr>
          <a:xfrm>
            <a:off x="1636713" y="928688"/>
            <a:ext cx="3251200" cy="5000625"/>
          </a:xfrm>
          <a:prstGeom prst="rect">
            <a:avLst/>
          </a:prstGeom>
        </p:spPr>
      </p:pic>
      <p:sp>
        <p:nvSpPr>
          <p:cNvPr id="2" name="Title 1">
            <a:extLst>
              <a:ext uri="{FF2B5EF4-FFF2-40B4-BE49-F238E27FC236}">
                <a16:creationId xmlns:a16="http://schemas.microsoft.com/office/drawing/2014/main" id="{C18C85D7-E55F-47C7-954F-A060687A1E20}"/>
              </a:ext>
            </a:extLst>
          </p:cNvPr>
          <p:cNvSpPr>
            <a:spLocks noGrp="1"/>
          </p:cNvSpPr>
          <p:nvPr>
            <p:ph type="title"/>
          </p:nvPr>
        </p:nvSpPr>
        <p:spPr>
          <a:xfrm>
            <a:off x="6400800" y="1225296"/>
            <a:ext cx="4718304" cy="1645920"/>
          </a:xfrm>
        </p:spPr>
        <p:txBody>
          <a:bodyPr anchor="ctr">
            <a:normAutofit/>
          </a:bodyPr>
          <a:lstStyle/>
          <a:p>
            <a:r>
              <a:rPr lang="en-GB" sz="3700" dirty="0"/>
              <a:t>What is Counselling?</a:t>
            </a:r>
          </a:p>
        </p:txBody>
      </p:sp>
      <p:sp>
        <p:nvSpPr>
          <p:cNvPr id="3" name="Content Placeholder 2">
            <a:extLst>
              <a:ext uri="{FF2B5EF4-FFF2-40B4-BE49-F238E27FC236}">
                <a16:creationId xmlns:a16="http://schemas.microsoft.com/office/drawing/2014/main" id="{B527F2C2-DC2A-4F5E-B7F2-03A9521ECFC6}"/>
              </a:ext>
            </a:extLst>
          </p:cNvPr>
          <p:cNvSpPr>
            <a:spLocks noGrp="1"/>
          </p:cNvSpPr>
          <p:nvPr>
            <p:ph idx="1"/>
          </p:nvPr>
        </p:nvSpPr>
        <p:spPr>
          <a:xfrm>
            <a:off x="6312309" y="2971800"/>
            <a:ext cx="5316793" cy="3030793"/>
          </a:xfrm>
        </p:spPr>
        <p:txBody>
          <a:bodyPr vert="horz" lIns="91440" tIns="45720" rIns="91440" bIns="45720" rtlCol="0">
            <a:normAutofit/>
          </a:bodyPr>
          <a:lstStyle/>
          <a:p>
            <a:r>
              <a:rPr lang="en-GB" sz="2000" dirty="0"/>
              <a:t>Pause for a moment and consider your understanding of Counselling and Psychology </a:t>
            </a:r>
          </a:p>
          <a:p>
            <a:r>
              <a:rPr lang="en-GB" sz="2000" dirty="0"/>
              <a:t>Where do you think it might have all started?</a:t>
            </a:r>
            <a:endParaRPr lang="en-US" sz="2000" dirty="0"/>
          </a:p>
          <a:p>
            <a:r>
              <a:rPr lang="en-GB" sz="2000" dirty="0"/>
              <a:t>Jot some ideas down, as we will share some thoughts in a moment.</a:t>
            </a:r>
          </a:p>
        </p:txBody>
      </p:sp>
      <p:sp>
        <p:nvSpPr>
          <p:cNvPr id="10" name="Slide Number Placeholder 4">
            <a:extLst>
              <a:ext uri="{FF2B5EF4-FFF2-40B4-BE49-F238E27FC236}">
                <a16:creationId xmlns:a16="http://schemas.microsoft.com/office/drawing/2014/main" id="{46DCE2F2-3700-DB94-7998-8C4081E4324D}"/>
              </a:ext>
            </a:extLst>
          </p:cNvPr>
          <p:cNvSpPr>
            <a:spLocks noGrp="1"/>
          </p:cNvSpPr>
          <p:nvPr>
            <p:ph type="sldNum" sz="quarter" idx="12"/>
          </p:nvPr>
        </p:nvSpPr>
        <p:spPr>
          <a:xfrm>
            <a:off x="616640" y="6517634"/>
            <a:ext cx="950258" cy="274320"/>
          </a:xfrm>
        </p:spPr>
        <p:txBody>
          <a:bodyPr/>
          <a:lstStyle/>
          <a:p>
            <a:pPr rtl="0">
              <a:spcAft>
                <a:spcPts val="600"/>
              </a:spcAft>
            </a:pPr>
            <a:fld id="{84D792B7-0397-C047-AE12-1A03F7E3DC83}" type="slidenum">
              <a:rPr lang="en-GB" smtClean="0"/>
              <a:pPr rtl="0">
                <a:spcAft>
                  <a:spcPts val="600"/>
                </a:spcAft>
              </a:pPr>
              <a:t>4</a:t>
            </a:fld>
            <a:endParaRPr lang="en-GB"/>
          </a:p>
        </p:txBody>
      </p:sp>
      <p:sp>
        <p:nvSpPr>
          <p:cNvPr id="12" name="Footer Placeholder 5">
            <a:extLst>
              <a:ext uri="{FF2B5EF4-FFF2-40B4-BE49-F238E27FC236}">
                <a16:creationId xmlns:a16="http://schemas.microsoft.com/office/drawing/2014/main" id="{EEF7A355-FA26-6996-A481-A93F9D7A893B}"/>
              </a:ext>
            </a:extLst>
          </p:cNvPr>
          <p:cNvSpPr>
            <a:spLocks noGrp="1"/>
          </p:cNvSpPr>
          <p:nvPr>
            <p:ph type="ftr" sz="quarter" idx="11"/>
          </p:nvPr>
        </p:nvSpPr>
        <p:spPr>
          <a:xfrm>
            <a:off x="4808250" y="6517634"/>
            <a:ext cx="2572870" cy="274320"/>
          </a:xfrm>
        </p:spPr>
        <p:txBody>
          <a:bodyPr/>
          <a:lstStyle/>
          <a:p>
            <a:pPr rtl="0">
              <a:spcAft>
                <a:spcPts val="600"/>
              </a:spcAft>
            </a:pPr>
            <a:r>
              <a:rPr lang="en-GB"/>
              <a:t>presentation title</a:t>
            </a:r>
          </a:p>
        </p:txBody>
      </p:sp>
      <p:sp>
        <p:nvSpPr>
          <p:cNvPr id="14" name="Date Placeholder 6">
            <a:extLst>
              <a:ext uri="{FF2B5EF4-FFF2-40B4-BE49-F238E27FC236}">
                <a16:creationId xmlns:a16="http://schemas.microsoft.com/office/drawing/2014/main" id="{A2745636-ADFE-5F83-9625-266536E4B9A1}"/>
              </a:ext>
            </a:extLst>
          </p:cNvPr>
          <p:cNvSpPr>
            <a:spLocks noGrp="1"/>
          </p:cNvSpPr>
          <p:nvPr>
            <p:ph type="dt" sz="half" idx="10"/>
          </p:nvPr>
        </p:nvSpPr>
        <p:spPr>
          <a:xfrm>
            <a:off x="10622471" y="6517634"/>
            <a:ext cx="950260" cy="274320"/>
          </a:xfrm>
        </p:spPr>
        <p:txBody>
          <a:bodyPr/>
          <a:lstStyle/>
          <a:p>
            <a:pPr rtl="0">
              <a:spcAft>
                <a:spcPts val="600"/>
              </a:spcAft>
            </a:pPr>
            <a:r>
              <a:rPr lang="en-GB"/>
              <a:t>20XX</a:t>
            </a:r>
          </a:p>
        </p:txBody>
      </p:sp>
    </p:spTree>
    <p:extLst>
      <p:ext uri="{BB962C8B-B14F-4D97-AF65-F5344CB8AC3E}">
        <p14:creationId xmlns:p14="http://schemas.microsoft.com/office/powerpoint/2010/main" val="2838036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E73A-2D01-4269-91B7-23C85BD6EE22}"/>
              </a:ext>
            </a:extLst>
          </p:cNvPr>
          <p:cNvSpPr>
            <a:spLocks noGrp="1"/>
          </p:cNvSpPr>
          <p:nvPr>
            <p:ph type="title"/>
          </p:nvPr>
        </p:nvSpPr>
        <p:spPr>
          <a:xfrm>
            <a:off x="411480" y="987552"/>
            <a:ext cx="4485861" cy="1088136"/>
          </a:xfrm>
        </p:spPr>
        <p:txBody>
          <a:bodyPr anchor="b">
            <a:normAutofit/>
          </a:bodyPr>
          <a:lstStyle/>
          <a:p>
            <a:r>
              <a:rPr lang="en-GB" sz="3400" dirty="0"/>
              <a:t>Module Aims </a:t>
            </a:r>
          </a:p>
        </p:txBody>
      </p:sp>
      <p:sp>
        <p:nvSpPr>
          <p:cNvPr id="3" name="Content Placeholder 2">
            <a:extLst>
              <a:ext uri="{FF2B5EF4-FFF2-40B4-BE49-F238E27FC236}">
                <a16:creationId xmlns:a16="http://schemas.microsoft.com/office/drawing/2014/main" id="{E1684F35-7C49-4C68-98E5-577EAF18063A}"/>
              </a:ext>
            </a:extLst>
          </p:cNvPr>
          <p:cNvSpPr>
            <a:spLocks noGrp="1"/>
          </p:cNvSpPr>
          <p:nvPr>
            <p:ph idx="1"/>
          </p:nvPr>
        </p:nvSpPr>
        <p:spPr>
          <a:xfrm>
            <a:off x="411479" y="2190939"/>
            <a:ext cx="4498848" cy="4081845"/>
          </a:xfrm>
        </p:spPr>
        <p:txBody>
          <a:bodyPr vert="horz" lIns="91440" tIns="45720" rIns="91440" bIns="45720" rtlCol="0" anchor="t">
            <a:normAutofit/>
          </a:bodyPr>
          <a:lstStyle/>
          <a:p>
            <a:pPr marL="0" indent="0">
              <a:buNone/>
            </a:pPr>
            <a:endParaRPr lang="en-US" dirty="0">
              <a:latin typeface="+mj-lt"/>
            </a:endParaRPr>
          </a:p>
          <a:p>
            <a:r>
              <a:rPr lang="en-GB" dirty="0"/>
              <a:t>To provide learners with a history of the Counselling tradition that has informed the diverse practices of contemporary Counselling.</a:t>
            </a:r>
          </a:p>
          <a:p>
            <a:endParaRPr lang="en-GB" sz="1700" dirty="0"/>
          </a:p>
        </p:txBody>
      </p:sp>
      <p:pic>
        <p:nvPicPr>
          <p:cNvPr id="4" name="Picture 4" descr="A picture containing train, outdoor, track, old&#10;&#10;Description automatically generated">
            <a:extLst>
              <a:ext uri="{FF2B5EF4-FFF2-40B4-BE49-F238E27FC236}">
                <a16:creationId xmlns:a16="http://schemas.microsoft.com/office/drawing/2014/main" id="{3AB9A91B-E65B-4BBA-A76F-AAFD2EDCF752}"/>
              </a:ext>
            </a:extLst>
          </p:cNvPr>
          <p:cNvPicPr>
            <a:picLocks noChangeAspect="1"/>
          </p:cNvPicPr>
          <p:nvPr/>
        </p:nvPicPr>
        <p:blipFill rotWithShape="1">
          <a:blip r:embed="rId3"/>
          <a:srcRect l="16524" r="16224" b="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F24BC991-BD0A-4814-81E7-27266436B9A7}"/>
              </a:ext>
            </a:extLst>
          </p:cNvPr>
          <p:cNvSpPr txBox="1"/>
          <p:nvPr/>
        </p:nvSpPr>
        <p:spPr>
          <a:xfrm>
            <a:off x="6311900" y="6026150"/>
            <a:ext cx="5314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Credit: Brook Villa, Liverpool: asylum for the insane. Etching. Credit: </a:t>
            </a:r>
            <a:r>
              <a:rPr lang="en-GB" dirty="0">
                <a:ea typeface="+mn-lt"/>
                <a:cs typeface="+mn-lt"/>
                <a:hlinkClick r:id="rId4"/>
              </a:rPr>
              <a:t>Wellcome Collection</a:t>
            </a:r>
            <a:endParaRPr lang="en-US"/>
          </a:p>
        </p:txBody>
      </p:sp>
    </p:spTree>
    <p:extLst>
      <p:ext uri="{BB962C8B-B14F-4D97-AF65-F5344CB8AC3E}">
        <p14:creationId xmlns:p14="http://schemas.microsoft.com/office/powerpoint/2010/main" val="235007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4EB5A620-4E33-23E6-AB17-1A43CAEBB8E8}"/>
              </a:ext>
            </a:extLst>
          </p:cNvPr>
          <p:cNvSpPr>
            <a:spLocks noGrp="1"/>
          </p:cNvSpPr>
          <p:nvPr>
            <p:ph type="title"/>
          </p:nvPr>
        </p:nvSpPr>
        <p:spPr>
          <a:xfrm>
            <a:off x="941831" y="914401"/>
            <a:ext cx="10592283" cy="5205742"/>
          </a:xfrm>
        </p:spPr>
        <p:txBody>
          <a:bodyPr/>
          <a:lstStyle/>
          <a:p>
            <a:r>
              <a:rPr lang="en-GB" sz="3600" b="1" dirty="0"/>
              <a:t>Module Learning Outcomes:</a:t>
            </a:r>
            <a:br>
              <a:rPr lang="en-GB" sz="2400" dirty="0"/>
            </a:br>
            <a:r>
              <a:rPr lang="en-GB" sz="1600" dirty="0">
                <a:latin typeface="+mn-lt"/>
              </a:rPr>
              <a:t>Upon the successful completion of this module, the student should be able to: </a:t>
            </a:r>
            <a:br>
              <a:rPr lang="en-GB" sz="1600" dirty="0">
                <a:latin typeface="+mn-lt"/>
              </a:rPr>
            </a:br>
            <a:br>
              <a:rPr lang="en-GB" sz="2400" dirty="0">
                <a:latin typeface="+mn-lt"/>
              </a:rPr>
            </a:br>
            <a:r>
              <a:rPr lang="en-GB" sz="2400" dirty="0">
                <a:latin typeface="+mn-lt"/>
              </a:rPr>
              <a:t>• Recognise the diversity and changing nature of the determinants of care and well-being within the Counselling discourse; </a:t>
            </a:r>
            <a:br>
              <a:rPr lang="en-GB" sz="2400" dirty="0">
                <a:latin typeface="+mn-lt"/>
              </a:rPr>
            </a:br>
            <a:br>
              <a:rPr lang="en-GB" sz="2400" dirty="0">
                <a:latin typeface="+mn-lt"/>
              </a:rPr>
            </a:br>
            <a:r>
              <a:rPr lang="en-GB" sz="2400" dirty="0">
                <a:latin typeface="+mn-lt"/>
              </a:rPr>
              <a:t>• Recognise the interdisciplinary nature of Counselling in relation to psychological health and social influences; </a:t>
            </a:r>
            <a:br>
              <a:rPr lang="en-GB" sz="2400" dirty="0">
                <a:latin typeface="+mn-lt"/>
              </a:rPr>
            </a:br>
            <a:br>
              <a:rPr lang="en-GB" sz="2400" dirty="0">
                <a:latin typeface="+mn-lt"/>
              </a:rPr>
            </a:br>
            <a:r>
              <a:rPr lang="en-GB" sz="2400" dirty="0">
                <a:latin typeface="+mn-lt"/>
              </a:rPr>
              <a:t>• Take responsibility for their own learning and skill development including effective personal planning, self-reflection, and project management skills.</a:t>
            </a:r>
            <a:br>
              <a:rPr lang="en-GB" sz="4000" dirty="0">
                <a:latin typeface="+mn-lt"/>
              </a:rPr>
            </a:br>
            <a:endParaRPr lang="en-GB" sz="4000" dirty="0">
              <a:latin typeface="+mn-lt"/>
            </a:endParaRPr>
          </a:p>
        </p:txBody>
      </p:sp>
      <p:sp>
        <p:nvSpPr>
          <p:cNvPr id="6" name="Slide Number Placeholder 5">
            <a:extLst>
              <a:ext uri="{FF2B5EF4-FFF2-40B4-BE49-F238E27FC236}">
                <a16:creationId xmlns:a16="http://schemas.microsoft.com/office/drawing/2014/main" id="{627018BA-623E-D51E-BE0E-F23E62CC335B}"/>
              </a:ext>
            </a:extLst>
          </p:cNvPr>
          <p:cNvSpPr>
            <a:spLocks noGrp="1"/>
          </p:cNvSpPr>
          <p:nvPr>
            <p:ph type="sldNum" sz="quarter" idx="12"/>
          </p:nvPr>
        </p:nvSpPr>
        <p:spPr>
          <a:xfrm>
            <a:off x="616640" y="6517634"/>
            <a:ext cx="950258" cy="274320"/>
          </a:xfrm>
        </p:spPr>
        <p:txBody>
          <a:bodyPr rtlCol="0"/>
          <a:lstStyle>
            <a:defPPr>
              <a:defRPr lang="en-GB"/>
            </a:defPPr>
          </a:lstStyle>
          <a:p>
            <a:fld id="{84D792B7-0397-C047-AE12-1A03F7E3DC83}" type="slidenum">
              <a:rPr lang="en-GB" smtClean="0"/>
              <a:pPr/>
              <a:t>6</a:t>
            </a:fld>
            <a:endParaRPr lang="en-GB" dirty="0"/>
          </a:p>
        </p:txBody>
      </p:sp>
    </p:spTree>
    <p:extLst>
      <p:ext uri="{BB962C8B-B14F-4D97-AF65-F5344CB8AC3E}">
        <p14:creationId xmlns:p14="http://schemas.microsoft.com/office/powerpoint/2010/main" val="2428331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2D1A9-7CE1-4F3C-B40E-DEEB1E822138}"/>
              </a:ext>
            </a:extLst>
          </p:cNvPr>
          <p:cNvSpPr>
            <a:spLocks noGrp="1"/>
          </p:cNvSpPr>
          <p:nvPr>
            <p:ph type="title"/>
          </p:nvPr>
        </p:nvSpPr>
        <p:spPr>
          <a:xfrm>
            <a:off x="838199" y="564211"/>
            <a:ext cx="4571999" cy="1165002"/>
          </a:xfrm>
        </p:spPr>
        <p:txBody>
          <a:bodyPr anchor="b">
            <a:normAutofit/>
          </a:bodyPr>
          <a:lstStyle/>
          <a:p>
            <a:r>
              <a:rPr lang="en-GB" sz="3600" dirty="0"/>
              <a:t>Scheme of Work</a:t>
            </a:r>
          </a:p>
        </p:txBody>
      </p:sp>
      <p:sp>
        <p:nvSpPr>
          <p:cNvPr id="3" name="Content Placeholder 2">
            <a:extLst>
              <a:ext uri="{FF2B5EF4-FFF2-40B4-BE49-F238E27FC236}">
                <a16:creationId xmlns:a16="http://schemas.microsoft.com/office/drawing/2014/main" id="{97571273-4561-434D-B617-BD8382F10F7C}"/>
              </a:ext>
            </a:extLst>
          </p:cNvPr>
          <p:cNvSpPr>
            <a:spLocks noGrp="1"/>
          </p:cNvSpPr>
          <p:nvPr>
            <p:ph idx="1"/>
          </p:nvPr>
        </p:nvSpPr>
        <p:spPr>
          <a:xfrm>
            <a:off x="838199" y="1729213"/>
            <a:ext cx="5726100" cy="4564576"/>
          </a:xfrm>
        </p:spPr>
        <p:txBody>
          <a:bodyPr vert="horz" lIns="91440" tIns="45720" rIns="91440" bIns="45720" rtlCol="0">
            <a:noAutofit/>
          </a:bodyPr>
          <a:lstStyle/>
          <a:p>
            <a:pPr>
              <a:lnSpc>
                <a:spcPct val="90000"/>
              </a:lnSpc>
              <a:spcBef>
                <a:spcPts val="1000"/>
              </a:spcBef>
            </a:pPr>
            <a:endParaRPr lang="en-US" sz="1600" dirty="0"/>
          </a:p>
          <a:p>
            <a:pPr>
              <a:lnSpc>
                <a:spcPct val="90000"/>
              </a:lnSpc>
              <a:spcBef>
                <a:spcPts val="1000"/>
              </a:spcBef>
            </a:pPr>
            <a:r>
              <a:rPr lang="en-US" sz="1600" dirty="0"/>
              <a:t>Wk1: Module Introduction.  A Greek understanding of mental health</a:t>
            </a:r>
          </a:p>
          <a:p>
            <a:pPr>
              <a:lnSpc>
                <a:spcPct val="90000"/>
              </a:lnSpc>
              <a:spcBef>
                <a:spcPts val="1000"/>
              </a:spcBef>
            </a:pPr>
            <a:r>
              <a:rPr lang="en-US" sz="1600" dirty="0"/>
              <a:t>Wk2: Early religious or supernatural understanding of madness and mental illness</a:t>
            </a:r>
          </a:p>
          <a:p>
            <a:pPr>
              <a:lnSpc>
                <a:spcPct val="90000"/>
              </a:lnSpc>
              <a:spcBef>
                <a:spcPts val="1000"/>
              </a:spcBef>
            </a:pPr>
            <a:r>
              <a:rPr lang="en-US" sz="1600" dirty="0"/>
              <a:t>Wk3: </a:t>
            </a:r>
            <a:r>
              <a:rPr lang="en-GB" sz="1600" dirty="0"/>
              <a:t>Early hospitals and the Medieval Mind</a:t>
            </a:r>
            <a:endParaRPr lang="en-US" sz="1600" dirty="0"/>
          </a:p>
          <a:p>
            <a:pPr>
              <a:lnSpc>
                <a:spcPct val="90000"/>
              </a:lnSpc>
              <a:spcBef>
                <a:spcPts val="1000"/>
              </a:spcBef>
            </a:pPr>
            <a:r>
              <a:rPr lang="en-US" sz="1600" dirty="0"/>
              <a:t>Wk4: </a:t>
            </a:r>
            <a:r>
              <a:rPr lang="en-GB" sz="1600" dirty="0"/>
              <a:t>Melancholy and Mental Health in Middle Ages</a:t>
            </a:r>
          </a:p>
          <a:p>
            <a:r>
              <a:rPr lang="en-GB" sz="1600" dirty="0"/>
              <a:t>Wk5: The Great Confinement- </a:t>
            </a:r>
            <a:r>
              <a:rPr lang="en-US" sz="1600" dirty="0"/>
              <a:t>The growth of ‘madness’, the asylum movement, and its historical controversy</a:t>
            </a:r>
            <a:endParaRPr lang="en-GB" sz="1600" dirty="0"/>
          </a:p>
          <a:p>
            <a:pPr>
              <a:lnSpc>
                <a:spcPct val="90000"/>
              </a:lnSpc>
              <a:spcBef>
                <a:spcPts val="1000"/>
              </a:spcBef>
            </a:pPr>
            <a:r>
              <a:rPr lang="en-GB" sz="1600" dirty="0"/>
              <a:t>Wk6: Madness to Mental Illness</a:t>
            </a:r>
          </a:p>
          <a:p>
            <a:pPr>
              <a:lnSpc>
                <a:spcPct val="90000"/>
              </a:lnSpc>
              <a:spcBef>
                <a:spcPts val="1000"/>
              </a:spcBef>
            </a:pPr>
            <a:r>
              <a:rPr lang="en-US" sz="1600" dirty="0"/>
              <a:t>Wk7: </a:t>
            </a:r>
            <a:r>
              <a:rPr lang="en-GB" sz="1600" dirty="0"/>
              <a:t>Global and Multicultural perspectives of Mental Health</a:t>
            </a:r>
          </a:p>
          <a:p>
            <a:pPr>
              <a:lnSpc>
                <a:spcPct val="90000"/>
              </a:lnSpc>
              <a:spcBef>
                <a:spcPts val="1000"/>
              </a:spcBef>
            </a:pPr>
            <a:r>
              <a:rPr lang="en-GB" sz="1600" dirty="0"/>
              <a:t>Wk8: Psychoanalysis and the work of Freud</a:t>
            </a:r>
            <a:endParaRPr lang="en-US" sz="1600" dirty="0"/>
          </a:p>
          <a:p>
            <a:pPr>
              <a:lnSpc>
                <a:spcPct val="100000"/>
              </a:lnSpc>
            </a:pPr>
            <a:r>
              <a:rPr lang="en-GB" sz="1600" dirty="0"/>
              <a:t>Wk10: Psychopharmacology</a:t>
            </a:r>
          </a:p>
        </p:txBody>
      </p:sp>
      <p:pic>
        <p:nvPicPr>
          <p:cNvPr id="4" name="Picture 4" descr="A group of people posing for a photo&#10;&#10;Description automatically generated">
            <a:extLst>
              <a:ext uri="{FF2B5EF4-FFF2-40B4-BE49-F238E27FC236}">
                <a16:creationId xmlns:a16="http://schemas.microsoft.com/office/drawing/2014/main" id="{708D24A3-5E06-4024-B4FE-81B228CF310A}"/>
              </a:ext>
            </a:extLst>
          </p:cNvPr>
          <p:cNvPicPr>
            <a:picLocks noChangeAspect="1"/>
          </p:cNvPicPr>
          <p:nvPr/>
        </p:nvPicPr>
        <p:blipFill rotWithShape="1">
          <a:blip r:embed="rId3"/>
          <a:srcRect r="37073" b="-1"/>
          <a:stretch/>
        </p:blipFill>
        <p:spPr>
          <a:xfrm>
            <a:off x="6564299" y="727954"/>
            <a:ext cx="5157216" cy="5286197"/>
          </a:xfrm>
          <a:prstGeom prst="rect">
            <a:avLst/>
          </a:prstGeom>
        </p:spPr>
      </p:pic>
    </p:spTree>
    <p:extLst>
      <p:ext uri="{BB962C8B-B14F-4D97-AF65-F5344CB8AC3E}">
        <p14:creationId xmlns:p14="http://schemas.microsoft.com/office/powerpoint/2010/main" val="3131727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8AFF8BEE-D6A0-200D-5989-5E75EFA4131A}"/>
              </a:ext>
            </a:extLst>
          </p:cNvPr>
          <p:cNvGraphicFramePr>
            <a:graphicFrameLocks noGrp="1"/>
          </p:cNvGraphicFramePr>
          <p:nvPr>
            <p:ph idx="1"/>
            <p:extLst>
              <p:ext uri="{D42A27DB-BD31-4B8C-83A1-F6EECF244321}">
                <p14:modId xmlns:p14="http://schemas.microsoft.com/office/powerpoint/2010/main" val="759311278"/>
              </p:ext>
            </p:extLst>
          </p:nvPr>
        </p:nvGraphicFramePr>
        <p:xfrm>
          <a:off x="560439" y="532015"/>
          <a:ext cx="11077379" cy="6615327"/>
        </p:xfrm>
        <a:graphic>
          <a:graphicData uri="http://schemas.openxmlformats.org/drawingml/2006/table">
            <a:tbl>
              <a:tblPr firstRow="1" bandRow="1">
                <a:tableStyleId>{5C22544A-7EE6-4342-B048-85BDC9FD1C3A}</a:tableStyleId>
              </a:tblPr>
              <a:tblGrid>
                <a:gridCol w="5568942">
                  <a:extLst>
                    <a:ext uri="{9D8B030D-6E8A-4147-A177-3AD203B41FA5}">
                      <a16:colId xmlns:a16="http://schemas.microsoft.com/office/drawing/2014/main" val="4199614720"/>
                    </a:ext>
                  </a:extLst>
                </a:gridCol>
                <a:gridCol w="5508437">
                  <a:extLst>
                    <a:ext uri="{9D8B030D-6E8A-4147-A177-3AD203B41FA5}">
                      <a16:colId xmlns:a16="http://schemas.microsoft.com/office/drawing/2014/main" val="1982990044"/>
                    </a:ext>
                  </a:extLst>
                </a:gridCol>
              </a:tblGrid>
              <a:tr h="444873">
                <a:tc>
                  <a:txBody>
                    <a:bodyPr/>
                    <a:lstStyle/>
                    <a:p>
                      <a:r>
                        <a:rPr lang="en-GB" sz="2800" dirty="0">
                          <a:solidFill>
                            <a:schemeClr val="accent1">
                              <a:lumMod val="50000"/>
                            </a:schemeClr>
                          </a:solidFill>
                          <a:latin typeface="+mj-lt"/>
                        </a:rPr>
                        <a:t>Module Key Dates 2025</a:t>
                      </a:r>
                    </a:p>
                  </a:txBody>
                  <a:tcPr/>
                </a:tc>
                <a:tc>
                  <a:txBody>
                    <a:bodyPr/>
                    <a:lstStyle/>
                    <a:p>
                      <a:endParaRPr lang="en-GB" sz="2000" dirty="0">
                        <a:solidFill>
                          <a:schemeClr val="accent1">
                            <a:lumMod val="50000"/>
                          </a:schemeClr>
                        </a:solidFill>
                      </a:endParaRPr>
                    </a:p>
                  </a:txBody>
                  <a:tcPr/>
                </a:tc>
                <a:extLst>
                  <a:ext uri="{0D108BD9-81ED-4DB2-BD59-A6C34878D82A}">
                    <a16:rowId xmlns:a16="http://schemas.microsoft.com/office/drawing/2014/main" val="3005226678"/>
                  </a:ext>
                </a:extLst>
              </a:tr>
              <a:tr h="444873">
                <a:tc>
                  <a:txBody>
                    <a:bodyPr/>
                    <a:lstStyle/>
                    <a:p>
                      <a:r>
                        <a:rPr lang="en-GB" sz="2800" b="1" dirty="0">
                          <a:solidFill>
                            <a:schemeClr val="accent1">
                              <a:lumMod val="25000"/>
                            </a:schemeClr>
                          </a:solidFill>
                          <a:latin typeface="+mn-lt"/>
                        </a:rPr>
                        <a:t>Week 1:</a:t>
                      </a:r>
                    </a:p>
                  </a:txBody>
                  <a:tcPr/>
                </a:tc>
                <a:tc>
                  <a:txBody>
                    <a:bodyPr/>
                    <a:lstStyle/>
                    <a:p>
                      <a:r>
                        <a:rPr lang="en-GB" sz="2800" b="1" dirty="0">
                          <a:solidFill>
                            <a:schemeClr val="accent1">
                              <a:lumMod val="25000"/>
                            </a:schemeClr>
                          </a:solidFill>
                          <a:latin typeface="+mn-lt"/>
                        </a:rPr>
                        <a:t>29</a:t>
                      </a:r>
                      <a:r>
                        <a:rPr lang="en-GB" sz="2800" b="1" baseline="30000" dirty="0">
                          <a:solidFill>
                            <a:schemeClr val="accent1">
                              <a:lumMod val="25000"/>
                            </a:schemeClr>
                          </a:solidFill>
                          <a:latin typeface="+mn-lt"/>
                        </a:rPr>
                        <a:t>th</a:t>
                      </a:r>
                      <a:r>
                        <a:rPr lang="en-GB" sz="2800" b="1" dirty="0">
                          <a:solidFill>
                            <a:schemeClr val="accent1">
                              <a:lumMod val="25000"/>
                            </a:schemeClr>
                          </a:solidFill>
                          <a:latin typeface="+mn-lt"/>
                        </a:rPr>
                        <a:t> September 2025</a:t>
                      </a:r>
                    </a:p>
                  </a:txBody>
                  <a:tcPr/>
                </a:tc>
                <a:extLst>
                  <a:ext uri="{0D108BD9-81ED-4DB2-BD59-A6C34878D82A}">
                    <a16:rowId xmlns:a16="http://schemas.microsoft.com/office/drawing/2014/main" val="1114810113"/>
                  </a:ext>
                </a:extLst>
              </a:tr>
              <a:tr h="444873">
                <a:tc>
                  <a:txBody>
                    <a:bodyPr/>
                    <a:lstStyle/>
                    <a:p>
                      <a:endParaRPr lang="en-GB" sz="2000" dirty="0">
                        <a:solidFill>
                          <a:schemeClr val="accent1">
                            <a:lumMod val="25000"/>
                          </a:schemeClr>
                        </a:solidFill>
                        <a:latin typeface="+mn-lt"/>
                      </a:endParaRPr>
                    </a:p>
                  </a:txBody>
                  <a:tcPr/>
                </a:tc>
                <a:tc>
                  <a:txBody>
                    <a:bodyPr/>
                    <a:lstStyle/>
                    <a:p>
                      <a:endParaRPr lang="en-GB" sz="2000" dirty="0">
                        <a:solidFill>
                          <a:schemeClr val="accent1">
                            <a:lumMod val="25000"/>
                          </a:schemeClr>
                        </a:solidFill>
                        <a:latin typeface="+mn-lt"/>
                      </a:endParaRPr>
                    </a:p>
                  </a:txBody>
                  <a:tcPr/>
                </a:tc>
                <a:extLst>
                  <a:ext uri="{0D108BD9-81ED-4DB2-BD59-A6C34878D82A}">
                    <a16:rowId xmlns:a16="http://schemas.microsoft.com/office/drawing/2014/main" val="1403900612"/>
                  </a:ext>
                </a:extLst>
              </a:tr>
              <a:tr h="444873">
                <a:tc>
                  <a:txBody>
                    <a:bodyPr/>
                    <a:lstStyle/>
                    <a:p>
                      <a:r>
                        <a:rPr lang="en-GB" sz="2800" b="1" dirty="0">
                          <a:solidFill>
                            <a:schemeClr val="accent1">
                              <a:lumMod val="25000"/>
                            </a:schemeClr>
                          </a:solidFill>
                          <a:latin typeface="+mn-lt"/>
                        </a:rPr>
                        <a:t>Reading Week:</a:t>
                      </a:r>
                    </a:p>
                  </a:txBody>
                  <a:tcPr/>
                </a:tc>
                <a:tc>
                  <a:txBody>
                    <a:bodyPr/>
                    <a:lstStyle/>
                    <a:p>
                      <a:r>
                        <a:rPr lang="en-GB" sz="2800" b="1" dirty="0">
                          <a:solidFill>
                            <a:schemeClr val="accent1">
                              <a:lumMod val="25000"/>
                            </a:schemeClr>
                          </a:solidFill>
                          <a:latin typeface="+mn-lt"/>
                        </a:rPr>
                        <a:t>27</a:t>
                      </a:r>
                      <a:r>
                        <a:rPr lang="en-GB" sz="2800" b="1" baseline="30000" dirty="0">
                          <a:solidFill>
                            <a:schemeClr val="accent1">
                              <a:lumMod val="25000"/>
                            </a:schemeClr>
                          </a:solidFill>
                          <a:latin typeface="+mn-lt"/>
                        </a:rPr>
                        <a:t>th </a:t>
                      </a:r>
                      <a:r>
                        <a:rPr lang="en-GB" sz="2800" b="1" dirty="0">
                          <a:solidFill>
                            <a:schemeClr val="accent1">
                              <a:lumMod val="25000"/>
                            </a:schemeClr>
                          </a:solidFill>
                          <a:latin typeface="+mn-lt"/>
                        </a:rPr>
                        <a:t>to 31</a:t>
                      </a:r>
                      <a:r>
                        <a:rPr lang="en-GB" sz="2800" b="1" baseline="30000" dirty="0">
                          <a:solidFill>
                            <a:schemeClr val="accent1">
                              <a:lumMod val="25000"/>
                            </a:schemeClr>
                          </a:solidFill>
                          <a:latin typeface="+mn-lt"/>
                        </a:rPr>
                        <a:t>st</a:t>
                      </a:r>
                      <a:r>
                        <a:rPr lang="en-GB" sz="2800" b="1" dirty="0">
                          <a:solidFill>
                            <a:schemeClr val="accent1">
                              <a:lumMod val="25000"/>
                            </a:schemeClr>
                          </a:solidFill>
                          <a:latin typeface="+mn-lt"/>
                        </a:rPr>
                        <a:t> October 2025</a:t>
                      </a:r>
                    </a:p>
                  </a:txBody>
                  <a:tcPr/>
                </a:tc>
                <a:extLst>
                  <a:ext uri="{0D108BD9-81ED-4DB2-BD59-A6C34878D82A}">
                    <a16:rowId xmlns:a16="http://schemas.microsoft.com/office/drawing/2014/main" val="1666666677"/>
                  </a:ext>
                </a:extLst>
              </a:tr>
              <a:tr h="444873">
                <a:tc>
                  <a:txBody>
                    <a:bodyPr/>
                    <a:lstStyle/>
                    <a:p>
                      <a:endParaRPr lang="en-GB" sz="2000" dirty="0">
                        <a:solidFill>
                          <a:schemeClr val="accent1">
                            <a:lumMod val="25000"/>
                          </a:schemeClr>
                        </a:solidFill>
                        <a:latin typeface="+mn-lt"/>
                      </a:endParaRPr>
                    </a:p>
                  </a:txBody>
                  <a:tcPr/>
                </a:tc>
                <a:tc>
                  <a:txBody>
                    <a:bodyPr/>
                    <a:lstStyle/>
                    <a:p>
                      <a:endParaRPr lang="en-GB" sz="2000" dirty="0">
                        <a:solidFill>
                          <a:schemeClr val="accent1">
                            <a:lumMod val="25000"/>
                          </a:schemeClr>
                        </a:solidFill>
                        <a:latin typeface="+mn-lt"/>
                      </a:endParaRPr>
                    </a:p>
                  </a:txBody>
                  <a:tcPr/>
                </a:tc>
                <a:extLst>
                  <a:ext uri="{0D108BD9-81ED-4DB2-BD59-A6C34878D82A}">
                    <a16:rowId xmlns:a16="http://schemas.microsoft.com/office/drawing/2014/main" val="4181524209"/>
                  </a:ext>
                </a:extLst>
              </a:tr>
              <a:tr h="444873">
                <a:tc>
                  <a:txBody>
                    <a:bodyPr/>
                    <a:lstStyle/>
                    <a:p>
                      <a:r>
                        <a:rPr lang="en-GB" sz="2800" b="1" dirty="0">
                          <a:solidFill>
                            <a:schemeClr val="accent1">
                              <a:lumMod val="25000"/>
                            </a:schemeClr>
                          </a:solidFill>
                          <a:latin typeface="+mn-lt"/>
                        </a:rPr>
                        <a:t>Assignment component 2:  Essay</a:t>
                      </a:r>
                    </a:p>
                  </a:txBody>
                  <a:tcPr/>
                </a:tc>
                <a:tc>
                  <a:txBody>
                    <a:bodyPr/>
                    <a:lstStyle/>
                    <a:p>
                      <a:r>
                        <a:rPr lang="en-GB" sz="2800" b="1" dirty="0">
                          <a:solidFill>
                            <a:schemeClr val="accent1">
                              <a:lumMod val="25000"/>
                            </a:schemeClr>
                          </a:solidFill>
                          <a:latin typeface="+mn-lt"/>
                        </a:rPr>
                        <a:t>9</a:t>
                      </a:r>
                      <a:r>
                        <a:rPr lang="en-GB" sz="2800" b="1" baseline="30000" dirty="0">
                          <a:solidFill>
                            <a:schemeClr val="accent1">
                              <a:lumMod val="25000"/>
                            </a:schemeClr>
                          </a:solidFill>
                          <a:latin typeface="+mn-lt"/>
                        </a:rPr>
                        <a:t>th</a:t>
                      </a:r>
                      <a:r>
                        <a:rPr lang="en-GB" sz="2800" b="1" dirty="0">
                          <a:solidFill>
                            <a:schemeClr val="accent1">
                              <a:lumMod val="25000"/>
                            </a:schemeClr>
                          </a:solidFill>
                          <a:latin typeface="+mn-lt"/>
                        </a:rPr>
                        <a:t> December 2025</a:t>
                      </a:r>
                    </a:p>
                  </a:txBody>
                  <a:tcPr/>
                </a:tc>
                <a:extLst>
                  <a:ext uri="{0D108BD9-81ED-4DB2-BD59-A6C34878D82A}">
                    <a16:rowId xmlns:a16="http://schemas.microsoft.com/office/drawing/2014/main" val="2293450432"/>
                  </a:ext>
                </a:extLst>
              </a:tr>
              <a:tr h="444873">
                <a:tc>
                  <a:txBody>
                    <a:bodyPr/>
                    <a:lstStyle/>
                    <a:p>
                      <a:endParaRPr lang="en-GB" sz="2000" dirty="0">
                        <a:solidFill>
                          <a:schemeClr val="accent1">
                            <a:lumMod val="25000"/>
                          </a:schemeClr>
                        </a:solidFill>
                        <a:latin typeface="+mn-lt"/>
                      </a:endParaRPr>
                    </a:p>
                  </a:txBody>
                  <a:tcPr/>
                </a:tc>
                <a:tc>
                  <a:txBody>
                    <a:bodyPr/>
                    <a:lstStyle/>
                    <a:p>
                      <a:endParaRPr lang="en-GB" sz="2000" dirty="0">
                        <a:solidFill>
                          <a:schemeClr val="accent1">
                            <a:lumMod val="25000"/>
                          </a:schemeClr>
                        </a:solidFill>
                        <a:latin typeface="+mn-lt"/>
                      </a:endParaRPr>
                    </a:p>
                  </a:txBody>
                  <a:tcPr/>
                </a:tc>
                <a:extLst>
                  <a:ext uri="{0D108BD9-81ED-4DB2-BD59-A6C34878D82A}">
                    <a16:rowId xmlns:a16="http://schemas.microsoft.com/office/drawing/2014/main" val="88233789"/>
                  </a:ext>
                </a:extLst>
              </a:tr>
              <a:tr h="444873">
                <a:tc>
                  <a:txBody>
                    <a:bodyPr/>
                    <a:lstStyle/>
                    <a:p>
                      <a:r>
                        <a:rPr lang="en-GB" sz="2800" b="1" dirty="0">
                          <a:solidFill>
                            <a:schemeClr val="accent1">
                              <a:lumMod val="25000"/>
                            </a:schemeClr>
                          </a:solidFill>
                          <a:latin typeface="+mn-lt"/>
                        </a:rPr>
                        <a:t>Christmas Break:</a:t>
                      </a:r>
                    </a:p>
                  </a:txBody>
                  <a:tcPr/>
                </a:tc>
                <a:tc>
                  <a:txBody>
                    <a:bodyPr/>
                    <a:lstStyle/>
                    <a:p>
                      <a:r>
                        <a:rPr lang="en-GB" sz="2800" b="1" dirty="0">
                          <a:solidFill>
                            <a:schemeClr val="accent1">
                              <a:lumMod val="25000"/>
                            </a:schemeClr>
                          </a:solidFill>
                          <a:latin typeface="+mn-lt"/>
                        </a:rPr>
                        <a:t>15</a:t>
                      </a:r>
                      <a:r>
                        <a:rPr lang="en-GB" sz="2800" b="1" baseline="30000" dirty="0">
                          <a:solidFill>
                            <a:schemeClr val="accent1">
                              <a:lumMod val="25000"/>
                            </a:schemeClr>
                          </a:solidFill>
                          <a:latin typeface="+mn-lt"/>
                        </a:rPr>
                        <a:t>th</a:t>
                      </a:r>
                      <a:r>
                        <a:rPr lang="en-GB" sz="2800" b="1" dirty="0">
                          <a:solidFill>
                            <a:schemeClr val="accent1">
                              <a:lumMod val="25000"/>
                            </a:schemeClr>
                          </a:solidFill>
                          <a:latin typeface="+mn-lt"/>
                        </a:rPr>
                        <a:t> December 2025 to 4th January 2026</a:t>
                      </a:r>
                    </a:p>
                  </a:txBody>
                  <a:tcPr/>
                </a:tc>
                <a:extLst>
                  <a:ext uri="{0D108BD9-81ED-4DB2-BD59-A6C34878D82A}">
                    <a16:rowId xmlns:a16="http://schemas.microsoft.com/office/drawing/2014/main" val="4083491221"/>
                  </a:ext>
                </a:extLst>
              </a:tr>
              <a:tr h="444873">
                <a:tc>
                  <a:txBody>
                    <a:bodyPr/>
                    <a:lstStyle/>
                    <a:p>
                      <a:endParaRPr lang="en-GB" sz="2000" dirty="0">
                        <a:solidFill>
                          <a:schemeClr val="accent1">
                            <a:lumMod val="25000"/>
                          </a:schemeClr>
                        </a:solidFill>
                        <a:latin typeface="+mn-lt"/>
                      </a:endParaRPr>
                    </a:p>
                  </a:txBody>
                  <a:tcPr/>
                </a:tc>
                <a:tc>
                  <a:txBody>
                    <a:bodyPr/>
                    <a:lstStyle/>
                    <a:p>
                      <a:endParaRPr lang="en-GB" sz="2000" dirty="0">
                        <a:solidFill>
                          <a:schemeClr val="accent1">
                            <a:lumMod val="25000"/>
                          </a:schemeClr>
                        </a:solidFill>
                        <a:latin typeface="+mn-lt"/>
                      </a:endParaRPr>
                    </a:p>
                  </a:txBody>
                  <a:tcPr/>
                </a:tc>
                <a:extLst>
                  <a:ext uri="{0D108BD9-81ED-4DB2-BD59-A6C34878D82A}">
                    <a16:rowId xmlns:a16="http://schemas.microsoft.com/office/drawing/2014/main" val="3553605946"/>
                  </a:ext>
                </a:extLst>
              </a:tr>
              <a:tr h="444873">
                <a:tc>
                  <a:txBody>
                    <a:bodyPr/>
                    <a:lstStyle/>
                    <a:p>
                      <a:r>
                        <a:rPr lang="en-GB" sz="2800" b="1" dirty="0">
                          <a:solidFill>
                            <a:schemeClr val="accent1">
                              <a:lumMod val="25000"/>
                            </a:schemeClr>
                          </a:solidFill>
                          <a:latin typeface="+mn-lt"/>
                        </a:rPr>
                        <a:t>Assignment Component 1: Presentation: </a:t>
                      </a:r>
                    </a:p>
                  </a:txBody>
                  <a:tcPr/>
                </a:tc>
                <a:tc>
                  <a:txBody>
                    <a:bodyPr/>
                    <a:lstStyle/>
                    <a:p>
                      <a:pPr>
                        <a:lnSpc>
                          <a:spcPct val="115000"/>
                        </a:lnSpc>
                        <a:spcAft>
                          <a:spcPts val="800"/>
                        </a:spcAft>
                      </a:pPr>
                      <a:r>
                        <a:rPr lang="en-GB" sz="2800" b="1" kern="100" dirty="0">
                          <a:solidFill>
                            <a:schemeClr val="accent1">
                              <a:lumMod val="25000"/>
                            </a:schemeClr>
                          </a:solidFill>
                          <a:effectLst/>
                          <a:latin typeface="+mn-lt"/>
                          <a:ea typeface="DengXian" panose="02010600030101010101" pitchFamily="2" charset="-122"/>
                          <a:cs typeface="Times New Roman" panose="02020603050405020304" pitchFamily="18" charset="0"/>
                        </a:rPr>
                        <a:t>Tuesday 6</a:t>
                      </a:r>
                      <a:r>
                        <a:rPr lang="en-GB" sz="2800" b="1" kern="100" baseline="30000" dirty="0">
                          <a:solidFill>
                            <a:schemeClr val="accent1">
                              <a:lumMod val="25000"/>
                            </a:schemeClr>
                          </a:solidFill>
                          <a:effectLst/>
                          <a:latin typeface="+mn-lt"/>
                          <a:ea typeface="DengXian" panose="02010600030101010101" pitchFamily="2" charset="-122"/>
                          <a:cs typeface="Times New Roman" panose="02020603050405020304" pitchFamily="18" charset="0"/>
                        </a:rPr>
                        <a:t>th</a:t>
                      </a:r>
                      <a:r>
                        <a:rPr lang="en-GB" sz="2800" b="1" kern="100" dirty="0">
                          <a:solidFill>
                            <a:schemeClr val="accent1">
                              <a:lumMod val="25000"/>
                            </a:schemeClr>
                          </a:solidFill>
                          <a:effectLst/>
                          <a:latin typeface="+mn-lt"/>
                          <a:ea typeface="DengXian" panose="02010600030101010101" pitchFamily="2" charset="-122"/>
                          <a:cs typeface="Times New Roman" panose="02020603050405020304" pitchFamily="18" charset="0"/>
                        </a:rPr>
                        <a:t> January 2026 - ALLDAY</a:t>
                      </a:r>
                    </a:p>
                  </a:txBody>
                  <a:tcPr marL="68580" marR="68580" marT="0" marB="0"/>
                </a:tc>
                <a:extLst>
                  <a:ext uri="{0D108BD9-81ED-4DB2-BD59-A6C34878D82A}">
                    <a16:rowId xmlns:a16="http://schemas.microsoft.com/office/drawing/2014/main" val="2300971105"/>
                  </a:ext>
                </a:extLst>
              </a:tr>
              <a:tr h="444873">
                <a:tc>
                  <a:txBody>
                    <a:bodyPr/>
                    <a:lstStyle/>
                    <a:p>
                      <a:endParaRPr lang="en-GB" sz="2000" dirty="0">
                        <a:solidFill>
                          <a:schemeClr val="accent1">
                            <a:lumMod val="25000"/>
                          </a:schemeClr>
                        </a:solidFill>
                      </a:endParaRPr>
                    </a:p>
                  </a:txBody>
                  <a:tcPr/>
                </a:tc>
                <a:tc>
                  <a:txBody>
                    <a:bodyPr/>
                    <a:lstStyle/>
                    <a:p>
                      <a:endParaRPr lang="en-GB" sz="2000" dirty="0">
                        <a:solidFill>
                          <a:schemeClr val="accent1">
                            <a:lumMod val="25000"/>
                          </a:schemeClr>
                        </a:solidFill>
                      </a:endParaRPr>
                    </a:p>
                  </a:txBody>
                  <a:tcPr/>
                </a:tc>
                <a:extLst>
                  <a:ext uri="{0D108BD9-81ED-4DB2-BD59-A6C34878D82A}">
                    <a16:rowId xmlns:a16="http://schemas.microsoft.com/office/drawing/2014/main" val="2045398309"/>
                  </a:ext>
                </a:extLst>
              </a:tr>
            </a:tbl>
          </a:graphicData>
        </a:graphic>
      </p:graphicFrame>
    </p:spTree>
    <p:extLst>
      <p:ext uri="{BB962C8B-B14F-4D97-AF65-F5344CB8AC3E}">
        <p14:creationId xmlns:p14="http://schemas.microsoft.com/office/powerpoint/2010/main" val="123162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2"/>
            <a:ext cx="9875520" cy="1614055"/>
          </a:xfrm>
        </p:spPr>
        <p:txBody>
          <a:bodyPr/>
          <a:lstStyle/>
          <a:p>
            <a:r>
              <a:rPr lang="en-GB" dirty="0">
                <a:solidFill>
                  <a:schemeClr val="accent1">
                    <a:lumMod val="25000"/>
                  </a:schemeClr>
                </a:solidFill>
              </a:rPr>
              <a:t>Module ECPS4014 Assessment 2025-26</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8" y="2128058"/>
            <a:ext cx="4646897" cy="396447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1">
                    <a:lumMod val="25000"/>
                  </a:schemeClr>
                </a:solidFill>
              </a:rPr>
              <a:t>Assessment Component 1</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rPr>
              <a:t>Group Presentation </a:t>
            </a:r>
          </a:p>
          <a:p>
            <a:pPr algn="ctr"/>
            <a:r>
              <a:rPr lang="en-GB" sz="2400" b="1" dirty="0">
                <a:solidFill>
                  <a:schemeClr val="accent1">
                    <a:lumMod val="25000"/>
                  </a:schemeClr>
                </a:solidFill>
              </a:rPr>
              <a:t>(10 minutes each)</a:t>
            </a:r>
          </a:p>
          <a:p>
            <a:pPr algn="ctr"/>
            <a:endParaRPr lang="en-GB" sz="2400" b="1" dirty="0">
              <a:solidFill>
                <a:schemeClr val="accent1">
                  <a:lumMod val="25000"/>
                </a:schemeClr>
              </a:solidFill>
            </a:endParaRPr>
          </a:p>
          <a:p>
            <a:pPr algn="ctr"/>
            <a:r>
              <a:rPr lang="en-GB" sz="2400" b="1" dirty="0">
                <a:solidFill>
                  <a:schemeClr val="accent1">
                    <a:lumMod val="25000"/>
                  </a:schemeClr>
                </a:solidFill>
              </a:rPr>
              <a:t>Submission Date: </a:t>
            </a:r>
          </a:p>
          <a:p>
            <a:pPr algn="ctr"/>
            <a:r>
              <a:rPr lang="en-GB" sz="2400" b="1" dirty="0">
                <a:solidFill>
                  <a:schemeClr val="accent1">
                    <a:lumMod val="25000"/>
                  </a:schemeClr>
                </a:solidFill>
              </a:rPr>
              <a:t>6</a:t>
            </a:r>
            <a:r>
              <a:rPr lang="en-GB" sz="2400" b="1" baseline="30000" dirty="0">
                <a:solidFill>
                  <a:schemeClr val="accent1">
                    <a:lumMod val="25000"/>
                  </a:schemeClr>
                </a:solidFill>
              </a:rPr>
              <a:t>th</a:t>
            </a:r>
            <a:r>
              <a:rPr lang="en-GB" sz="2400" b="1" dirty="0">
                <a:solidFill>
                  <a:schemeClr val="accent1">
                    <a:lumMod val="25000"/>
                  </a:schemeClr>
                </a:solidFill>
              </a:rPr>
              <a:t> January 2026</a:t>
            </a:r>
          </a:p>
          <a:p>
            <a:pPr algn="ctr"/>
            <a:endParaRPr lang="en-GB" sz="2400" b="1" dirty="0">
              <a:solidFill>
                <a:schemeClr val="accent1">
                  <a:lumMod val="25000"/>
                </a:schemeClr>
              </a:solidFill>
            </a:endParaRPr>
          </a:p>
        </p:txBody>
      </p:sp>
      <p:sp>
        <p:nvSpPr>
          <p:cNvPr id="9" name="Flowchart: Predefined Process 8"/>
          <p:cNvSpPr/>
          <p:nvPr/>
        </p:nvSpPr>
        <p:spPr>
          <a:xfrm>
            <a:off x="6762939" y="2128058"/>
            <a:ext cx="4572000" cy="391875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Component 2</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ea typeface="Times New Roman" panose="02020603050405020304" pitchFamily="18" charset="0"/>
              </a:rPr>
              <a:t>Coursework: Essay</a:t>
            </a:r>
          </a:p>
          <a:p>
            <a:pPr algn="ctr"/>
            <a:r>
              <a:rPr lang="en-GB" sz="2400" b="1" dirty="0">
                <a:solidFill>
                  <a:schemeClr val="accent1">
                    <a:lumMod val="25000"/>
                  </a:schemeClr>
                </a:solidFill>
                <a:ea typeface="Times New Roman" panose="02020603050405020304" pitchFamily="18" charset="0"/>
              </a:rPr>
              <a:t>Wordcount: 1,500 </a:t>
            </a:r>
          </a:p>
          <a:p>
            <a:pPr algn="ctr"/>
            <a:endParaRPr lang="en-GB" sz="2400" b="1" dirty="0">
              <a:solidFill>
                <a:schemeClr val="accent1">
                  <a:lumMod val="25000"/>
                </a:schemeClr>
              </a:solidFill>
            </a:endParaRPr>
          </a:p>
          <a:p>
            <a:pPr algn="ctr"/>
            <a:r>
              <a:rPr lang="en-GB" sz="2400" b="1" dirty="0">
                <a:solidFill>
                  <a:schemeClr val="accent1">
                    <a:lumMod val="25000"/>
                  </a:schemeClr>
                </a:solidFill>
              </a:rPr>
              <a:t>Submission Date: </a:t>
            </a:r>
          </a:p>
          <a:p>
            <a:pPr algn="ctr"/>
            <a:r>
              <a:rPr lang="en-GB" sz="2400" b="1" dirty="0">
                <a:solidFill>
                  <a:schemeClr val="accent1">
                    <a:lumMod val="25000"/>
                  </a:schemeClr>
                </a:solidFill>
              </a:rPr>
              <a:t>9</a:t>
            </a:r>
            <a:r>
              <a:rPr lang="en-GB" sz="2400" b="1" baseline="30000" dirty="0">
                <a:solidFill>
                  <a:schemeClr val="accent1">
                    <a:lumMod val="25000"/>
                  </a:schemeClr>
                </a:solidFill>
              </a:rPr>
              <a:t>th</a:t>
            </a:r>
            <a:r>
              <a:rPr lang="en-GB" sz="2400" b="1" dirty="0">
                <a:solidFill>
                  <a:schemeClr val="accent1">
                    <a:lumMod val="25000"/>
                  </a:schemeClr>
                </a:solidFill>
              </a:rPr>
              <a:t> December 2025   </a:t>
            </a:r>
            <a:endParaRPr lang="en-GB" sz="2000" b="1" dirty="0">
              <a:solidFill>
                <a:schemeClr val="accent1">
                  <a:lumMod val="25000"/>
                </a:schemeClr>
              </a:solidFill>
            </a:endParaRPr>
          </a:p>
          <a:p>
            <a:pPr algn="ctr"/>
            <a:endParaRPr lang="en-GB" sz="2400" b="1" dirty="0">
              <a:solidFill>
                <a:schemeClr val="accent1">
                  <a:lumMod val="25000"/>
                </a:schemeClr>
              </a:solidFill>
            </a:endParaRPr>
          </a:p>
          <a:p>
            <a:pPr algn="ctr"/>
            <a:endParaRPr lang="en-GB" sz="2400" b="1" dirty="0">
              <a:solidFill>
                <a:schemeClr val="accent1">
                  <a:lumMod val="25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1EE4C-EC7D-4C89-5475-3E7A7B566955}"/>
              </a:ext>
            </a:extLst>
          </p:cNvPr>
          <p:cNvSpPr>
            <a:spLocks noGrp="1"/>
          </p:cNvSpPr>
          <p:nvPr>
            <p:ph type="title"/>
          </p:nvPr>
        </p:nvSpPr>
        <p:spPr/>
        <p:txBody>
          <a:bodyPr/>
          <a:lstStyle/>
          <a:p>
            <a:r>
              <a:rPr lang="en-GB" dirty="0"/>
              <a:t>Study Time</a:t>
            </a:r>
          </a:p>
        </p:txBody>
      </p:sp>
      <p:pic>
        <p:nvPicPr>
          <p:cNvPr id="7" name="Content Placeholder 6">
            <a:extLst>
              <a:ext uri="{FF2B5EF4-FFF2-40B4-BE49-F238E27FC236}">
                <a16:creationId xmlns:a16="http://schemas.microsoft.com/office/drawing/2014/main" id="{ADED659F-2E69-4F66-2AA5-AA6B9B383056}"/>
              </a:ext>
            </a:extLst>
          </p:cNvPr>
          <p:cNvPicPr>
            <a:picLocks noGrp="1" noChangeAspect="1"/>
          </p:cNvPicPr>
          <p:nvPr>
            <p:ph idx="1"/>
          </p:nvPr>
        </p:nvPicPr>
        <p:blipFill>
          <a:blip r:embed="rId2"/>
          <a:stretch>
            <a:fillRect/>
          </a:stretch>
        </p:blipFill>
        <p:spPr>
          <a:xfrm>
            <a:off x="685800" y="1386349"/>
            <a:ext cx="10250129" cy="5073446"/>
          </a:xfrm>
          <a:prstGeom prst="rect">
            <a:avLst/>
          </a:prstGeom>
        </p:spPr>
      </p:pic>
      <p:sp>
        <p:nvSpPr>
          <p:cNvPr id="4" name="Slide Number Placeholder 3">
            <a:extLst>
              <a:ext uri="{FF2B5EF4-FFF2-40B4-BE49-F238E27FC236}">
                <a16:creationId xmlns:a16="http://schemas.microsoft.com/office/drawing/2014/main" id="{8A498AEE-75F9-DD5E-817E-A239E39AC047}"/>
              </a:ext>
            </a:extLst>
          </p:cNvPr>
          <p:cNvSpPr>
            <a:spLocks noGrp="1"/>
          </p:cNvSpPr>
          <p:nvPr>
            <p:ph type="sldNum" sz="quarter" idx="12"/>
          </p:nvPr>
        </p:nvSpPr>
        <p:spPr/>
        <p:txBody>
          <a:bodyPr/>
          <a:lstStyle/>
          <a:p>
            <a:pPr rtl="0"/>
            <a:fld id="{84D792B7-0397-C047-AE12-1A03F7E3DC83}" type="slidenum">
              <a:rPr lang="en-GB" smtClean="0"/>
              <a:t>10</a:t>
            </a:fld>
            <a:endParaRPr lang="en-GB" dirty="0"/>
          </a:p>
        </p:txBody>
      </p:sp>
      <p:sp>
        <p:nvSpPr>
          <p:cNvPr id="5" name="Footer Placeholder 4">
            <a:extLst>
              <a:ext uri="{FF2B5EF4-FFF2-40B4-BE49-F238E27FC236}">
                <a16:creationId xmlns:a16="http://schemas.microsoft.com/office/drawing/2014/main" id="{D49693DA-FC75-33F9-F801-4D4708D7F5E0}"/>
              </a:ext>
            </a:extLst>
          </p:cNvPr>
          <p:cNvSpPr>
            <a:spLocks noGrp="1"/>
          </p:cNvSpPr>
          <p:nvPr>
            <p:ph type="ftr" sz="quarter" idx="11"/>
          </p:nvPr>
        </p:nvSpPr>
        <p:spPr/>
        <p:txBody>
          <a:bodyPr/>
          <a:lstStyle/>
          <a:p>
            <a:pPr rtl="0"/>
            <a:r>
              <a:rPr lang="en-GB"/>
              <a:t>presentation title</a:t>
            </a:r>
          </a:p>
        </p:txBody>
      </p:sp>
      <p:sp>
        <p:nvSpPr>
          <p:cNvPr id="6" name="Date Placeholder 5">
            <a:extLst>
              <a:ext uri="{FF2B5EF4-FFF2-40B4-BE49-F238E27FC236}">
                <a16:creationId xmlns:a16="http://schemas.microsoft.com/office/drawing/2014/main" id="{3B70E0ED-0EC7-411A-2898-BCA52C055C20}"/>
              </a:ext>
            </a:extLst>
          </p:cNvPr>
          <p:cNvSpPr>
            <a:spLocks noGrp="1"/>
          </p:cNvSpPr>
          <p:nvPr>
            <p:ph type="dt" sz="half" idx="10"/>
          </p:nvPr>
        </p:nvSpPr>
        <p:spPr/>
        <p:txBody>
          <a:bodyPr/>
          <a:lstStyle/>
          <a:p>
            <a:pPr rtl="0"/>
            <a:r>
              <a:rPr lang="en-GB"/>
              <a:t>20XX</a:t>
            </a:r>
            <a:endParaRPr lang="en-GB" dirty="0"/>
          </a:p>
        </p:txBody>
      </p:sp>
    </p:spTree>
    <p:extLst>
      <p:ext uri="{BB962C8B-B14F-4D97-AF65-F5344CB8AC3E}">
        <p14:creationId xmlns:p14="http://schemas.microsoft.com/office/powerpoint/2010/main" val="32354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D3A1-F235-AFD7-98C7-9198DC87A49C}"/>
              </a:ext>
            </a:extLst>
          </p:cNvPr>
          <p:cNvSpPr>
            <a:spLocks noGrp="1"/>
          </p:cNvSpPr>
          <p:nvPr>
            <p:ph type="title"/>
          </p:nvPr>
        </p:nvSpPr>
        <p:spPr>
          <a:xfrm>
            <a:off x="838200" y="365125"/>
            <a:ext cx="10515600" cy="1325563"/>
          </a:xfrm>
        </p:spPr>
        <p:txBody>
          <a:bodyPr anchor="ctr">
            <a:normAutofit/>
          </a:bodyPr>
          <a:lstStyle/>
          <a:p>
            <a:r>
              <a:rPr lang="en-GB"/>
              <a:t>ECPS4014 History of Counselling Moodle</a:t>
            </a:r>
          </a:p>
        </p:txBody>
      </p:sp>
      <p:sp>
        <p:nvSpPr>
          <p:cNvPr id="4" name="Slide Number Placeholder 3">
            <a:extLst>
              <a:ext uri="{FF2B5EF4-FFF2-40B4-BE49-F238E27FC236}">
                <a16:creationId xmlns:a16="http://schemas.microsoft.com/office/drawing/2014/main" id="{2B983B01-0EBA-70D8-8299-CE500325BE92}"/>
              </a:ext>
            </a:extLst>
          </p:cNvPr>
          <p:cNvSpPr>
            <a:spLocks noGrp="1"/>
          </p:cNvSpPr>
          <p:nvPr>
            <p:ph type="sldNum" sz="quarter" idx="12"/>
          </p:nvPr>
        </p:nvSpPr>
        <p:spPr>
          <a:xfrm>
            <a:off x="616640" y="6517634"/>
            <a:ext cx="950258" cy="274320"/>
          </a:xfrm>
        </p:spPr>
        <p:txBody>
          <a:bodyPr anchor="ctr">
            <a:normAutofit/>
          </a:bodyPr>
          <a:lstStyle/>
          <a:p>
            <a:pPr rtl="0">
              <a:spcAft>
                <a:spcPts val="600"/>
              </a:spcAft>
            </a:pPr>
            <a:fld id="{84D792B7-0397-C047-AE12-1A03F7E3DC83}" type="slidenum">
              <a:rPr lang="en-GB" smtClean="0"/>
              <a:pPr rtl="0">
                <a:spcAft>
                  <a:spcPts val="600"/>
                </a:spcAft>
              </a:pPr>
              <a:t>11</a:t>
            </a:fld>
            <a:endParaRPr lang="en-GB"/>
          </a:p>
        </p:txBody>
      </p:sp>
      <p:sp>
        <p:nvSpPr>
          <p:cNvPr id="5" name="Footer Placeholder 4">
            <a:extLst>
              <a:ext uri="{FF2B5EF4-FFF2-40B4-BE49-F238E27FC236}">
                <a16:creationId xmlns:a16="http://schemas.microsoft.com/office/drawing/2014/main" id="{BF61453F-2E07-2851-B31E-1F104D0026F7}"/>
              </a:ext>
            </a:extLst>
          </p:cNvPr>
          <p:cNvSpPr>
            <a:spLocks noGrp="1"/>
          </p:cNvSpPr>
          <p:nvPr>
            <p:ph type="ftr" sz="quarter" idx="11"/>
          </p:nvPr>
        </p:nvSpPr>
        <p:spPr>
          <a:xfrm>
            <a:off x="4808250" y="6517634"/>
            <a:ext cx="2572870" cy="274320"/>
          </a:xfrm>
        </p:spPr>
        <p:txBody>
          <a:bodyPr anchor="ctr">
            <a:normAutofit/>
          </a:bodyPr>
          <a:lstStyle/>
          <a:p>
            <a:pPr rtl="0">
              <a:spcAft>
                <a:spcPts val="600"/>
              </a:spcAft>
            </a:pPr>
            <a:r>
              <a:rPr lang="en-GB"/>
              <a:t>presentation title</a:t>
            </a:r>
          </a:p>
        </p:txBody>
      </p:sp>
      <p:sp>
        <p:nvSpPr>
          <p:cNvPr id="6" name="Date Placeholder 5">
            <a:extLst>
              <a:ext uri="{FF2B5EF4-FFF2-40B4-BE49-F238E27FC236}">
                <a16:creationId xmlns:a16="http://schemas.microsoft.com/office/drawing/2014/main" id="{F0C19411-F680-4F02-AB4F-EDBA2264B27F}"/>
              </a:ext>
            </a:extLst>
          </p:cNvPr>
          <p:cNvSpPr>
            <a:spLocks noGrp="1"/>
          </p:cNvSpPr>
          <p:nvPr>
            <p:ph type="dt" sz="half" idx="10"/>
          </p:nvPr>
        </p:nvSpPr>
        <p:spPr>
          <a:xfrm>
            <a:off x="10622471" y="6517634"/>
            <a:ext cx="950260" cy="274320"/>
          </a:xfrm>
        </p:spPr>
        <p:txBody>
          <a:bodyPr anchor="ctr">
            <a:normAutofit/>
          </a:bodyPr>
          <a:lstStyle/>
          <a:p>
            <a:pPr rtl="0">
              <a:spcAft>
                <a:spcPts val="600"/>
              </a:spcAft>
            </a:pPr>
            <a:r>
              <a:rPr lang="en-GB"/>
              <a:t>20XX</a:t>
            </a:r>
          </a:p>
        </p:txBody>
      </p:sp>
      <p:pic>
        <p:nvPicPr>
          <p:cNvPr id="9" name="Picture Placeholder 8" descr="A person holding a puzzle piece&#10;&#10;Description automatically generated">
            <a:extLst>
              <a:ext uri="{FF2B5EF4-FFF2-40B4-BE49-F238E27FC236}">
                <a16:creationId xmlns:a16="http://schemas.microsoft.com/office/drawing/2014/main" id="{3D743BC6-4CD8-0DE2-D0B7-F3D3996C4010}"/>
              </a:ext>
            </a:extLst>
          </p:cNvPr>
          <p:cNvPicPr>
            <a:picLocks noGrp="1" noChangeAspect="1"/>
          </p:cNvPicPr>
          <p:nvPr>
            <p:ph type="pic" sz="quarter" idx="4294967295"/>
          </p:nvPr>
        </p:nvPicPr>
        <p:blipFill>
          <a:blip r:embed="rId3"/>
          <a:srcRect r="6865" b="2"/>
          <a:stretch/>
        </p:blipFill>
        <p:spPr>
          <a:xfrm>
            <a:off x="838200" y="1881188"/>
            <a:ext cx="5067300" cy="4352544"/>
          </a:xfrm>
          <a:noFill/>
        </p:spPr>
      </p:pic>
      <p:sp>
        <p:nvSpPr>
          <p:cNvPr id="3" name="Content Placeholder 2">
            <a:extLst>
              <a:ext uri="{FF2B5EF4-FFF2-40B4-BE49-F238E27FC236}">
                <a16:creationId xmlns:a16="http://schemas.microsoft.com/office/drawing/2014/main" id="{CC7C1F75-B891-4CCC-F5B3-C7554AE249F0}"/>
              </a:ext>
            </a:extLst>
          </p:cNvPr>
          <p:cNvSpPr>
            <a:spLocks noGrp="1"/>
          </p:cNvSpPr>
          <p:nvPr>
            <p:ph idx="4294967295"/>
          </p:nvPr>
        </p:nvSpPr>
        <p:spPr>
          <a:xfrm>
            <a:off x="6286500" y="1881188"/>
            <a:ext cx="5067300" cy="4352544"/>
          </a:xfrm>
        </p:spPr>
        <p:txBody>
          <a:bodyPr anchor="t">
            <a:normAutofit/>
          </a:bodyPr>
          <a:lstStyle/>
          <a:p>
            <a:pPr marL="0" algn="ctr"/>
            <a:r>
              <a:rPr lang="en-US" kern="1200">
                <a:hlinkClick r:id="rId4">
                  <a:extLst>
                    <a:ext uri="{A12FA001-AC4F-418D-AE19-62706E023703}">
                      <ahyp:hlinkClr xmlns:ahyp="http://schemas.microsoft.com/office/drawing/2018/hyperlinkcolor" val="tx"/>
                    </a:ext>
                  </a:extLst>
                </a:hlinkClick>
              </a:rPr>
              <a:t>ECPS4014 Moodle</a:t>
            </a:r>
            <a:endParaRPr lang="en-US" kern="1200"/>
          </a:p>
        </p:txBody>
      </p:sp>
    </p:spTree>
    <p:extLst>
      <p:ext uri="{BB962C8B-B14F-4D97-AF65-F5344CB8AC3E}">
        <p14:creationId xmlns:p14="http://schemas.microsoft.com/office/powerpoint/2010/main" val="2731131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0235-65C7-3991-1CF0-7BB60C48FC3C}"/>
              </a:ext>
            </a:extLst>
          </p:cNvPr>
          <p:cNvSpPr>
            <a:spLocks noGrp="1"/>
          </p:cNvSpPr>
          <p:nvPr>
            <p:ph type="title"/>
          </p:nvPr>
        </p:nvSpPr>
        <p:spPr/>
        <p:txBody>
          <a:bodyPr/>
          <a:lstStyle/>
          <a:p>
            <a:r>
              <a:rPr lang="en-GB" dirty="0"/>
              <a:t>Time for a break</a:t>
            </a:r>
          </a:p>
        </p:txBody>
      </p:sp>
      <p:pic>
        <p:nvPicPr>
          <p:cNvPr id="7" name="Content Placeholder 6">
            <a:extLst>
              <a:ext uri="{FF2B5EF4-FFF2-40B4-BE49-F238E27FC236}">
                <a16:creationId xmlns:a16="http://schemas.microsoft.com/office/drawing/2014/main" id="{A45E50DB-D858-DAC3-5015-65D3DDF00144}"/>
              </a:ext>
            </a:extLst>
          </p:cNvPr>
          <p:cNvPicPr>
            <a:picLocks noGrp="1" noChangeAspect="1"/>
          </p:cNvPicPr>
          <p:nvPr>
            <p:ph idx="1"/>
          </p:nvPr>
        </p:nvPicPr>
        <p:blipFill>
          <a:blip r:embed="rId2"/>
          <a:stretch>
            <a:fillRect/>
          </a:stretch>
        </p:blipFill>
        <p:spPr>
          <a:xfrm>
            <a:off x="376519" y="1014052"/>
            <a:ext cx="11426158" cy="5364298"/>
          </a:xfrm>
          <a:prstGeom prst="rect">
            <a:avLst/>
          </a:prstGeom>
        </p:spPr>
      </p:pic>
    </p:spTree>
    <p:extLst>
      <p:ext uri="{BB962C8B-B14F-4D97-AF65-F5344CB8AC3E}">
        <p14:creationId xmlns:p14="http://schemas.microsoft.com/office/powerpoint/2010/main" val="4137203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Interactive Task: Group Contract</a:t>
            </a:r>
            <a:br>
              <a:rPr lang="en-GB" b="1" dirty="0"/>
            </a:b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000" y="2482138"/>
            <a:ext cx="4754880" cy="3173882"/>
          </a:xfrm>
          <a:prstGeom prst="rect">
            <a:avLst/>
          </a:prstGeom>
          <a:solidFill>
            <a:srgbClr val="FFFFFF"/>
          </a:solidFill>
        </p:spPr>
      </p:pic>
      <p:sp>
        <p:nvSpPr>
          <p:cNvPr id="3" name="Content Placeholder 2"/>
          <p:cNvSpPr>
            <a:spLocks noGrp="1"/>
          </p:cNvSpPr>
          <p:nvPr>
            <p:ph sz="half" idx="2"/>
          </p:nvPr>
        </p:nvSpPr>
        <p:spPr>
          <a:xfrm>
            <a:off x="6267612" y="2057400"/>
            <a:ext cx="4754880" cy="4023360"/>
          </a:xfrm>
        </p:spPr>
        <p:txBody>
          <a:bodyPr>
            <a:normAutofit/>
          </a:bodyPr>
          <a:lstStyle/>
          <a:p>
            <a:pPr marL="45720" indent="0">
              <a:buNone/>
            </a:pPr>
            <a:endParaRPr lang="en-GB" dirty="0"/>
          </a:p>
          <a:p>
            <a:pPr marL="45720" indent="0">
              <a:buNone/>
            </a:pPr>
            <a:r>
              <a:rPr lang="en-GB" sz="3600" dirty="0"/>
              <a:t>Working in small groups consider your expectations and ideas for working effectively and safely as a group</a:t>
            </a:r>
          </a:p>
          <a:p>
            <a:pPr marL="45720" indent="0">
              <a:buNone/>
            </a:pPr>
            <a:endParaRPr lang="en-GB" dirty="0"/>
          </a:p>
        </p:txBody>
      </p:sp>
      <p:sp>
        <p:nvSpPr>
          <p:cNvPr id="2055" name="Date Placeholder 4">
            <a:extLst>
              <a:ext uri="{FF2B5EF4-FFF2-40B4-BE49-F238E27FC236}">
                <a16:creationId xmlns:a16="http://schemas.microsoft.com/office/drawing/2014/main" id="{7801E180-F7EC-A6C9-BDFC-115BEA64F76F}"/>
              </a:ext>
            </a:extLst>
          </p:cNvPr>
          <p:cNvSpPr>
            <a:spLocks noGrp="1"/>
          </p:cNvSpPr>
          <p:nvPr>
            <p:ph type="dt" sz="half" idx="10"/>
          </p:nvPr>
        </p:nvSpPr>
        <p:spPr>
          <a:xfrm>
            <a:off x="10622471" y="6517634"/>
            <a:ext cx="950260" cy="274320"/>
          </a:xfrm>
        </p:spPr>
        <p:txBody>
          <a:bodyPr/>
          <a:lstStyle/>
          <a:p>
            <a:pPr>
              <a:spcAft>
                <a:spcPts val="600"/>
              </a:spcAft>
            </a:pPr>
            <a:fld id="{EF7815D2-491A-4C11-867A-1AADC7361863}" type="datetime1">
              <a:rPr lang="en-US" smtClean="0"/>
              <a:pPr>
                <a:spcAft>
                  <a:spcPts val="600"/>
                </a:spcAft>
              </a:pPr>
              <a:t>9/22/2025</a:t>
            </a:fld>
            <a:endParaRPr lang="en-US"/>
          </a:p>
        </p:txBody>
      </p:sp>
      <p:sp>
        <p:nvSpPr>
          <p:cNvPr id="2057" name="Footer Placeholder 5">
            <a:extLst>
              <a:ext uri="{FF2B5EF4-FFF2-40B4-BE49-F238E27FC236}">
                <a16:creationId xmlns:a16="http://schemas.microsoft.com/office/drawing/2014/main" id="{55561E73-82F9-A7BF-5A48-047E5B347EA0}"/>
              </a:ext>
            </a:extLst>
          </p:cNvPr>
          <p:cNvSpPr>
            <a:spLocks noGrp="1"/>
          </p:cNvSpPr>
          <p:nvPr>
            <p:ph type="ftr" sz="quarter" idx="11"/>
          </p:nvPr>
        </p:nvSpPr>
        <p:spPr>
          <a:xfrm>
            <a:off x="4808250" y="6517634"/>
            <a:ext cx="2572870" cy="274320"/>
          </a:xfrm>
        </p:spPr>
        <p:txBody>
          <a:bodyPr/>
          <a:lstStyle/>
          <a:p>
            <a:endParaRPr lang="en-US"/>
          </a:p>
        </p:txBody>
      </p:sp>
      <p:sp>
        <p:nvSpPr>
          <p:cNvPr id="2059" name="Slide Number Placeholder 6">
            <a:extLst>
              <a:ext uri="{FF2B5EF4-FFF2-40B4-BE49-F238E27FC236}">
                <a16:creationId xmlns:a16="http://schemas.microsoft.com/office/drawing/2014/main" id="{DD782CCF-DB86-CB0E-2428-3C0EFE7D32D3}"/>
              </a:ext>
            </a:extLst>
          </p:cNvPr>
          <p:cNvSpPr>
            <a:spLocks noGrp="1"/>
          </p:cNvSpPr>
          <p:nvPr>
            <p:ph type="sldNum" sz="quarter" idx="12"/>
          </p:nvPr>
        </p:nvSpPr>
        <p:spPr>
          <a:xfrm>
            <a:off x="616640" y="6517634"/>
            <a:ext cx="950258" cy="274320"/>
          </a:xfrm>
        </p:spPr>
        <p:txBody>
          <a:bodyPr/>
          <a:lstStyle/>
          <a:p>
            <a:pPr>
              <a:spcAft>
                <a:spcPts val="600"/>
              </a:spcAft>
            </a:pPr>
            <a:fld id="{4FAB73BC-B049-4115-A692-8D63A059BFB8}" type="slidenum">
              <a:rPr lang="en-US" dirty="0"/>
              <a:pPr>
                <a:spcAft>
                  <a:spcPts val="600"/>
                </a:spcAft>
              </a:pPr>
              <a:t>14</a:t>
            </a:fld>
            <a:endParaRPr lang="en-US"/>
          </a:p>
        </p:txBody>
      </p:sp>
    </p:spTree>
    <p:extLst>
      <p:ext uri="{BB962C8B-B14F-4D97-AF65-F5344CB8AC3E}">
        <p14:creationId xmlns:p14="http://schemas.microsoft.com/office/powerpoint/2010/main" val="37559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7F4E-86A7-4571-AD70-4CB0DBA3C56A}"/>
              </a:ext>
            </a:extLst>
          </p:cNvPr>
          <p:cNvSpPr>
            <a:spLocks noGrp="1"/>
          </p:cNvSpPr>
          <p:nvPr>
            <p:ph type="title"/>
          </p:nvPr>
        </p:nvSpPr>
        <p:spPr>
          <a:xfrm>
            <a:off x="5495544" y="731520"/>
            <a:ext cx="5952744" cy="1645920"/>
          </a:xfrm>
        </p:spPr>
        <p:txBody>
          <a:bodyPr anchor="ctr">
            <a:normAutofit/>
          </a:bodyPr>
          <a:lstStyle/>
          <a:p>
            <a:r>
              <a:rPr lang="en-GB" sz="5600"/>
              <a:t>Group activity</a:t>
            </a:r>
          </a:p>
        </p:txBody>
      </p:sp>
      <p:pic>
        <p:nvPicPr>
          <p:cNvPr id="6" name="Picture Placeholder 5" descr="A transparent brain with glowing spots&#10;&#10;Description automatically generated">
            <a:extLst>
              <a:ext uri="{FF2B5EF4-FFF2-40B4-BE49-F238E27FC236}">
                <a16:creationId xmlns:a16="http://schemas.microsoft.com/office/drawing/2014/main" id="{BF872EE4-F0AF-B082-8CB2-55F3B4163CC8}"/>
              </a:ext>
            </a:extLst>
          </p:cNvPr>
          <p:cNvPicPr>
            <a:picLocks noGrp="1" noChangeAspect="1"/>
          </p:cNvPicPr>
          <p:nvPr>
            <p:ph type="pic" sz="quarter" idx="13"/>
          </p:nvPr>
        </p:nvPicPr>
        <p:blipFill>
          <a:blip r:embed="rId2"/>
          <a:srcRect l="17167" r="11784"/>
          <a:stretch/>
        </p:blipFill>
        <p:spPr>
          <a:xfrm>
            <a:off x="20" y="10"/>
            <a:ext cx="4872520" cy="6857990"/>
          </a:xfrm>
          <a:noFill/>
        </p:spPr>
      </p:pic>
      <p:sp>
        <p:nvSpPr>
          <p:cNvPr id="4" name="Content Placeholder 3">
            <a:extLst>
              <a:ext uri="{FF2B5EF4-FFF2-40B4-BE49-F238E27FC236}">
                <a16:creationId xmlns:a16="http://schemas.microsoft.com/office/drawing/2014/main" id="{E6DD57DC-6D8C-0910-E2DF-08C46FD55A69}"/>
              </a:ext>
            </a:extLst>
          </p:cNvPr>
          <p:cNvSpPr>
            <a:spLocks noGrp="1"/>
          </p:cNvSpPr>
          <p:nvPr>
            <p:ph type="body" sz="quarter" idx="14"/>
          </p:nvPr>
        </p:nvSpPr>
        <p:spPr>
          <a:xfrm>
            <a:off x="5495545" y="3191256"/>
            <a:ext cx="5953506" cy="731520"/>
          </a:xfrm>
        </p:spPr>
        <p:txBody>
          <a:bodyPr anchor="ctr">
            <a:normAutofit/>
          </a:bodyPr>
          <a:lstStyle/>
          <a:p>
            <a:pPr>
              <a:spcAft>
                <a:spcPts val="600"/>
              </a:spcAft>
            </a:pPr>
            <a:r>
              <a:rPr lang="en-GB" dirty="0"/>
              <a:t>Mental Health or Mental Illness?</a:t>
            </a:r>
          </a:p>
        </p:txBody>
      </p:sp>
      <p:sp>
        <p:nvSpPr>
          <p:cNvPr id="11" name="Text Placeholder 4">
            <a:extLst>
              <a:ext uri="{FF2B5EF4-FFF2-40B4-BE49-F238E27FC236}">
                <a16:creationId xmlns:a16="http://schemas.microsoft.com/office/drawing/2014/main" id="{B44BC177-ABAE-C26D-3282-62D2483A22D4}"/>
              </a:ext>
            </a:extLst>
          </p:cNvPr>
          <p:cNvSpPr>
            <a:spLocks noGrp="1"/>
          </p:cNvSpPr>
          <p:nvPr>
            <p:ph type="body" sz="quarter" idx="15"/>
          </p:nvPr>
        </p:nvSpPr>
        <p:spPr>
          <a:xfrm>
            <a:off x="5494782" y="4498848"/>
            <a:ext cx="5953506" cy="731520"/>
          </a:xfrm>
        </p:spPr>
        <p:txBody>
          <a:bodyPr/>
          <a:lstStyle/>
          <a:p>
            <a:r>
              <a:rPr lang="en-US" dirty="0"/>
              <a:t>                       Discuss</a:t>
            </a:r>
          </a:p>
        </p:txBody>
      </p:sp>
    </p:spTree>
    <p:extLst>
      <p:ext uri="{BB962C8B-B14F-4D97-AF65-F5344CB8AC3E}">
        <p14:creationId xmlns:p14="http://schemas.microsoft.com/office/powerpoint/2010/main" val="1132239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568F-D527-4CD1-B84F-A26B1152B87A}"/>
              </a:ext>
            </a:extLst>
          </p:cNvPr>
          <p:cNvSpPr>
            <a:spLocks noGrp="1"/>
          </p:cNvSpPr>
          <p:nvPr>
            <p:ph type="title"/>
          </p:nvPr>
        </p:nvSpPr>
        <p:spPr>
          <a:xfrm>
            <a:off x="841246" y="978619"/>
            <a:ext cx="5991244" cy="1106424"/>
          </a:xfrm>
        </p:spPr>
        <p:txBody>
          <a:bodyPr>
            <a:normAutofit/>
          </a:bodyPr>
          <a:lstStyle/>
          <a:p>
            <a:r>
              <a:rPr lang="en-GB" sz="3200" dirty="0"/>
              <a:t>History of Counselling</a:t>
            </a:r>
          </a:p>
        </p:txBody>
      </p:sp>
      <p:sp>
        <p:nvSpPr>
          <p:cNvPr id="3" name="Content Placeholder 2">
            <a:extLst>
              <a:ext uri="{FF2B5EF4-FFF2-40B4-BE49-F238E27FC236}">
                <a16:creationId xmlns:a16="http://schemas.microsoft.com/office/drawing/2014/main" id="{6F261DED-B25A-466A-9329-D2D822786340}"/>
              </a:ext>
            </a:extLst>
          </p:cNvPr>
          <p:cNvSpPr>
            <a:spLocks noGrp="1"/>
          </p:cNvSpPr>
          <p:nvPr>
            <p:ph idx="1"/>
          </p:nvPr>
        </p:nvSpPr>
        <p:spPr>
          <a:xfrm>
            <a:off x="414529" y="1888761"/>
            <a:ext cx="7265285" cy="4482059"/>
          </a:xfrm>
        </p:spPr>
        <p:txBody>
          <a:bodyPr vert="horz" lIns="91440" tIns="45720" rIns="91440" bIns="45720" rtlCol="0" anchor="t">
            <a:normAutofit/>
          </a:bodyPr>
          <a:lstStyle/>
          <a:p>
            <a:r>
              <a:rPr lang="en-GB" dirty="0"/>
              <a:t>The word ‘psychology derived from the Greek work ‘Psyche’ (Mind, Soul, Spirit) </a:t>
            </a:r>
          </a:p>
          <a:p>
            <a:r>
              <a:rPr lang="en-GB" dirty="0"/>
              <a:t>Many assume that Sigmund Freud was the founder of Psychotherapy</a:t>
            </a:r>
          </a:p>
          <a:p>
            <a:r>
              <a:rPr lang="en-GB" dirty="0"/>
              <a:t>The history and process of Psychology and Counselling goes back thousands of years and can be traced back to Greek Mythology and early religious and tribal rituals</a:t>
            </a:r>
          </a:p>
          <a:p>
            <a:pPr marL="0" indent="0">
              <a:buNone/>
            </a:pPr>
            <a:endParaRPr lang="en-GB" sz="1800" dirty="0"/>
          </a:p>
        </p:txBody>
      </p:sp>
      <p:pic>
        <p:nvPicPr>
          <p:cNvPr id="4" name="Picture 4" descr="Diagram&#10;&#10;Description automatically generated">
            <a:extLst>
              <a:ext uri="{FF2B5EF4-FFF2-40B4-BE49-F238E27FC236}">
                <a16:creationId xmlns:a16="http://schemas.microsoft.com/office/drawing/2014/main" id="{DEA87E13-ED4A-41B3-A2C9-F651CF816B72}"/>
              </a:ext>
            </a:extLst>
          </p:cNvPr>
          <p:cNvPicPr>
            <a:picLocks noChangeAspect="1"/>
          </p:cNvPicPr>
          <p:nvPr/>
        </p:nvPicPr>
        <p:blipFill>
          <a:blip r:embed="rId2"/>
          <a:stretch>
            <a:fillRect/>
          </a:stretch>
        </p:blipFill>
        <p:spPr>
          <a:xfrm>
            <a:off x="7679814" y="691720"/>
            <a:ext cx="4097657" cy="5373976"/>
          </a:xfrm>
          <a:prstGeom prst="rect">
            <a:avLst/>
          </a:prstGeom>
        </p:spPr>
      </p:pic>
    </p:spTree>
    <p:extLst>
      <p:ext uri="{BB962C8B-B14F-4D97-AF65-F5344CB8AC3E}">
        <p14:creationId xmlns:p14="http://schemas.microsoft.com/office/powerpoint/2010/main" val="1711025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w of white marble pillars">
            <a:extLst>
              <a:ext uri="{FF2B5EF4-FFF2-40B4-BE49-F238E27FC236}">
                <a16:creationId xmlns:a16="http://schemas.microsoft.com/office/drawing/2014/main" id="{515BB532-51DF-321C-7800-6827120DB45C}"/>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colorTemperature colorTemp="7980"/>
                    </a14:imgEffect>
                    <a14:imgEffect>
                      <a14:saturation sat="45000"/>
                    </a14:imgEffect>
                    <a14:imgEffect>
                      <a14:brightnessContrast bright="-67000" contrast="-41000"/>
                    </a14:imgEffect>
                  </a14:imgLayer>
                </a14:imgProps>
              </a:ext>
            </a:extLst>
          </a:blip>
          <a:srcRect/>
          <a:stretch/>
        </p:blipFill>
        <p:spPr/>
      </p:pic>
      <p:sp>
        <p:nvSpPr>
          <p:cNvPr id="3" name="Title 2">
            <a:extLst>
              <a:ext uri="{FF2B5EF4-FFF2-40B4-BE49-F238E27FC236}">
                <a16:creationId xmlns:a16="http://schemas.microsoft.com/office/drawing/2014/main" id="{A25B87C0-1FA0-EABB-EF67-261E89409AB6}"/>
              </a:ext>
            </a:extLst>
          </p:cNvPr>
          <p:cNvSpPr>
            <a:spLocks noGrp="1"/>
          </p:cNvSpPr>
          <p:nvPr>
            <p:ph type="title"/>
          </p:nvPr>
        </p:nvSpPr>
        <p:spPr/>
        <p:txBody>
          <a:bodyPr rtlCol="0"/>
          <a:lstStyle>
            <a:defPPr>
              <a:defRPr lang="en-GB"/>
            </a:defPPr>
          </a:lstStyle>
          <a:p>
            <a:pPr rtl="0"/>
            <a:r>
              <a:rPr lang="en-GB" dirty="0"/>
              <a:t>Primary Goals</a:t>
            </a:r>
            <a:br>
              <a:rPr lang="en-GB" dirty="0"/>
            </a:br>
            <a:endParaRPr lang="en-GB" dirty="0"/>
          </a:p>
        </p:txBody>
      </p:sp>
      <p:cxnSp>
        <p:nvCxnSpPr>
          <p:cNvPr id="8" name="Straight Connector 7">
            <a:extLst>
              <a:ext uri="{FF2B5EF4-FFF2-40B4-BE49-F238E27FC236}">
                <a16:creationId xmlns:a16="http://schemas.microsoft.com/office/drawing/2014/main" id="{F6371A21-ED92-D1B5-A557-2DD777A22027}"/>
              </a:ext>
              <a:ext uri="{C183D7F6-B498-43B3-948B-1728B52AA6E4}">
                <adec:decorative xmlns:adec="http://schemas.microsoft.com/office/drawing/2017/decorative" val="1"/>
              </a:ext>
            </a:extLst>
          </p:cNvPr>
          <p:cNvCxnSpPr>
            <a:cxnSpLocks/>
          </p:cNvCxnSpPr>
          <p:nvPr/>
        </p:nvCxnSpPr>
        <p:spPr>
          <a:xfrm>
            <a:off x="-12700" y="5282777"/>
            <a:ext cx="6535479"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FEEBC66-8A88-7748-D315-C8A4BDE779A2}"/>
              </a:ext>
              <a:ext uri="{C183D7F6-B498-43B3-948B-1728B52AA6E4}">
                <adec:decorative xmlns:adec="http://schemas.microsoft.com/office/drawing/2017/decorative" val="1"/>
              </a:ext>
            </a:extLst>
          </p:cNvPr>
          <p:cNvCxnSpPr>
            <a:cxnSpLocks/>
          </p:cNvCxnSpPr>
          <p:nvPr/>
        </p:nvCxnSpPr>
        <p:spPr>
          <a:xfrm>
            <a:off x="9696893" y="5282777"/>
            <a:ext cx="249510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CF430D5B-04D1-6C32-AE7F-31D20AF368DF}"/>
              </a:ext>
            </a:extLst>
          </p:cNvPr>
          <p:cNvSpPr>
            <a:spLocks noGrp="1"/>
          </p:cNvSpPr>
          <p:nvPr>
            <p:ph type="body" idx="1"/>
          </p:nvPr>
        </p:nvSpPr>
        <p:spPr>
          <a:xfrm>
            <a:off x="2143593" y="3058008"/>
            <a:ext cx="7411887" cy="2410104"/>
          </a:xfrm>
        </p:spPr>
        <p:txBody>
          <a:bodyPr/>
          <a:lstStyle/>
          <a:p>
            <a:r>
              <a:rPr lang="en-GB" sz="2000" dirty="0"/>
              <a:t>During this module we will be looking chronologically at society's understanding of mental illness and madness.</a:t>
            </a:r>
          </a:p>
          <a:p>
            <a:endParaRPr lang="en-GB" sz="2000" dirty="0"/>
          </a:p>
          <a:p>
            <a:r>
              <a:rPr lang="en-GB" sz="2000" dirty="0"/>
              <a:t>It is a fascinating journey and allows us to really consider whether we have travelled very far in our understanding of psychological illness</a:t>
            </a:r>
          </a:p>
          <a:p>
            <a:endParaRPr lang="en-GB" dirty="0"/>
          </a:p>
        </p:txBody>
      </p:sp>
    </p:spTree>
    <p:extLst>
      <p:ext uri="{BB962C8B-B14F-4D97-AF65-F5344CB8AC3E}">
        <p14:creationId xmlns:p14="http://schemas.microsoft.com/office/powerpoint/2010/main" val="3569336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 piece, table&#10;&#10;Description automatically generated">
            <a:extLst>
              <a:ext uri="{FF2B5EF4-FFF2-40B4-BE49-F238E27FC236}">
                <a16:creationId xmlns:a16="http://schemas.microsoft.com/office/drawing/2014/main" id="{BF5B1849-7957-4935-A921-2617778D8197}"/>
              </a:ext>
            </a:extLst>
          </p:cNvPr>
          <p:cNvPicPr>
            <a:picLocks noChangeAspect="1"/>
          </p:cNvPicPr>
          <p:nvPr/>
        </p:nvPicPr>
        <p:blipFill rotWithShape="1">
          <a:blip r:embed="rId3"/>
          <a:srcRect t="25351" b="19566"/>
          <a:stretch/>
        </p:blipFill>
        <p:spPr>
          <a:xfrm>
            <a:off x="20" y="10"/>
            <a:ext cx="12191980" cy="4465973"/>
          </a:xfrm>
          <a:prstGeom prst="rect">
            <a:avLst/>
          </a:prstGeom>
        </p:spPr>
      </p:pic>
      <p:sp>
        <p:nvSpPr>
          <p:cNvPr id="2" name="Title 1">
            <a:extLst>
              <a:ext uri="{FF2B5EF4-FFF2-40B4-BE49-F238E27FC236}">
                <a16:creationId xmlns:a16="http://schemas.microsoft.com/office/drawing/2014/main" id="{A7F88660-AFDB-4731-BE82-6D64AA8C2230}"/>
              </a:ext>
            </a:extLst>
          </p:cNvPr>
          <p:cNvSpPr>
            <a:spLocks noGrp="1"/>
          </p:cNvSpPr>
          <p:nvPr>
            <p:ph type="title"/>
          </p:nvPr>
        </p:nvSpPr>
        <p:spPr>
          <a:xfrm>
            <a:off x="566928" y="4577751"/>
            <a:ext cx="11768846" cy="291283"/>
          </a:xfrm>
        </p:spPr>
        <p:txBody>
          <a:bodyPr>
            <a:noAutofit/>
          </a:bodyPr>
          <a:lstStyle/>
          <a:p>
            <a:r>
              <a:rPr lang="en-GB" sz="2000" dirty="0">
                <a:solidFill>
                  <a:schemeClr val="accent4">
                    <a:lumMod val="50000"/>
                  </a:schemeClr>
                </a:solidFill>
                <a:latin typeface="+mn-lt"/>
              </a:rPr>
              <a:t>Discuss how interpretations of mental health and language has changed over time</a:t>
            </a:r>
          </a:p>
        </p:txBody>
      </p:sp>
      <p:sp>
        <p:nvSpPr>
          <p:cNvPr id="3" name="Content Placeholder 2">
            <a:extLst>
              <a:ext uri="{FF2B5EF4-FFF2-40B4-BE49-F238E27FC236}">
                <a16:creationId xmlns:a16="http://schemas.microsoft.com/office/drawing/2014/main" id="{C1F92636-3793-469B-A334-760BE1B16021}"/>
              </a:ext>
            </a:extLst>
          </p:cNvPr>
          <p:cNvSpPr>
            <a:spLocks noGrp="1"/>
          </p:cNvSpPr>
          <p:nvPr>
            <p:ph idx="1"/>
          </p:nvPr>
        </p:nvSpPr>
        <p:spPr>
          <a:xfrm>
            <a:off x="566928" y="4869034"/>
            <a:ext cx="11058144" cy="1508469"/>
          </a:xfrm>
        </p:spPr>
        <p:txBody>
          <a:bodyPr vert="horz" lIns="91440" tIns="45720" rIns="91440" bIns="45720" rtlCol="0">
            <a:noAutofit/>
          </a:bodyPr>
          <a:lstStyle/>
          <a:p>
            <a:pPr>
              <a:lnSpc>
                <a:spcPct val="100000"/>
              </a:lnSpc>
            </a:pPr>
            <a:r>
              <a:rPr lang="en-GB" sz="1600" dirty="0"/>
              <a:t>Madness</a:t>
            </a:r>
          </a:p>
          <a:p>
            <a:pPr>
              <a:lnSpc>
                <a:spcPct val="100000"/>
              </a:lnSpc>
            </a:pPr>
            <a:r>
              <a:rPr lang="en-GB" sz="1600" dirty="0"/>
              <a:t>Lunacy</a:t>
            </a:r>
          </a:p>
          <a:p>
            <a:pPr>
              <a:lnSpc>
                <a:spcPct val="100000"/>
              </a:lnSpc>
            </a:pPr>
            <a:r>
              <a:rPr lang="en-GB" sz="1600" dirty="0"/>
              <a:t>Idiocy</a:t>
            </a:r>
          </a:p>
          <a:p>
            <a:pPr>
              <a:lnSpc>
                <a:spcPct val="100000"/>
              </a:lnSpc>
            </a:pPr>
            <a:r>
              <a:rPr lang="en-GB" sz="1600" dirty="0"/>
              <a:t>Degenerates</a:t>
            </a:r>
          </a:p>
        </p:txBody>
      </p:sp>
    </p:spTree>
    <p:extLst>
      <p:ext uri="{BB962C8B-B14F-4D97-AF65-F5344CB8AC3E}">
        <p14:creationId xmlns:p14="http://schemas.microsoft.com/office/powerpoint/2010/main" val="1607287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1832" y="1005840"/>
            <a:ext cx="7187184" cy="3859458"/>
          </a:xfrm>
        </p:spPr>
        <p:txBody>
          <a:bodyPr anchor="b">
            <a:normAutofit/>
          </a:bodyPr>
          <a:lstStyle/>
          <a:p>
            <a:pPr>
              <a:lnSpc>
                <a:spcPct val="90000"/>
              </a:lnSpc>
            </a:pPr>
            <a:r>
              <a:rPr lang="en-GB" sz="4200" dirty="0"/>
              <a:t>History of Counselling</a:t>
            </a:r>
            <a:br>
              <a:rPr lang="en-GB" sz="4200" dirty="0"/>
            </a:br>
            <a:br>
              <a:rPr lang="en-GB" sz="4200" dirty="0"/>
            </a:br>
            <a:r>
              <a:rPr lang="en-GB" sz="4200" dirty="0">
                <a:latin typeface="+mn-lt"/>
              </a:rPr>
              <a:t>Beliefs and Views of Madness in the Prehistoric and Ancient World</a:t>
            </a:r>
          </a:p>
        </p:txBody>
      </p:sp>
      <p:pic>
        <p:nvPicPr>
          <p:cNvPr id="5" name="Picture 5" descr="A picture containing building, outdoor, water, bridge&#10;&#10;Description automatically generated">
            <a:extLst>
              <a:ext uri="{FF2B5EF4-FFF2-40B4-BE49-F238E27FC236}">
                <a16:creationId xmlns:a16="http://schemas.microsoft.com/office/drawing/2014/main" id="{9AF75062-D9BD-44EA-A29B-D7F7A9191609}"/>
              </a:ext>
            </a:extLst>
          </p:cNvPr>
          <p:cNvPicPr>
            <a:picLocks noChangeAspect="1"/>
          </p:cNvPicPr>
          <p:nvPr/>
        </p:nvPicPr>
        <p:blipFill rotWithShape="1">
          <a:blip r:embed="rId3"/>
          <a:srcRect l="30005" r="41275"/>
          <a:stretch/>
        </p:blipFill>
        <p:spPr>
          <a:xfrm>
            <a:off x="8937714" y="1028362"/>
            <a:ext cx="2451100" cy="4800597"/>
          </a:xfrm>
          <a:prstGeom prst="rect">
            <a:avLst/>
          </a:prstGeom>
          <a:noFill/>
          <a:ln w="15875">
            <a:solidFill>
              <a:schemeClr val="tx1"/>
            </a:solidFill>
          </a:ln>
        </p:spPr>
      </p:pic>
      <p:sp>
        <p:nvSpPr>
          <p:cNvPr id="6" name="Subtitle 5">
            <a:extLst>
              <a:ext uri="{FF2B5EF4-FFF2-40B4-BE49-F238E27FC236}">
                <a16:creationId xmlns:a16="http://schemas.microsoft.com/office/drawing/2014/main" id="{3EADC759-C1F6-2508-E15B-2814098AC43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8A588-E504-4230-A5A2-36EE5BCDB0A6}"/>
              </a:ext>
            </a:extLst>
          </p:cNvPr>
          <p:cNvSpPr>
            <a:spLocks noGrp="1"/>
          </p:cNvSpPr>
          <p:nvPr>
            <p:ph type="title"/>
          </p:nvPr>
        </p:nvSpPr>
        <p:spPr>
          <a:xfrm>
            <a:off x="5495544" y="0"/>
            <a:ext cx="4370832" cy="2194560"/>
          </a:xfrm>
        </p:spPr>
        <p:txBody>
          <a:bodyPr anchor="ctr">
            <a:normAutofit/>
          </a:bodyPr>
          <a:lstStyle/>
          <a:p>
            <a:r>
              <a:rPr lang="en-GB" sz="3400"/>
              <a:t>Pre-historic Understanding of the Brain</a:t>
            </a:r>
          </a:p>
        </p:txBody>
      </p:sp>
      <p:pic>
        <p:nvPicPr>
          <p:cNvPr id="4" name="Picture 4" descr="A picture containing sitting, brown, table, close&#10;&#10;Description automatically generated">
            <a:extLst>
              <a:ext uri="{FF2B5EF4-FFF2-40B4-BE49-F238E27FC236}">
                <a16:creationId xmlns:a16="http://schemas.microsoft.com/office/drawing/2014/main" id="{38A82ABB-31FD-4B22-8ACE-38C151C155A8}"/>
              </a:ext>
            </a:extLst>
          </p:cNvPr>
          <p:cNvPicPr>
            <a:picLocks noChangeAspect="1"/>
          </p:cNvPicPr>
          <p:nvPr/>
        </p:nvPicPr>
        <p:blipFill rotWithShape="1">
          <a:blip r:embed="rId3"/>
          <a:srcRect l="20108" r="41966"/>
          <a:stretch/>
        </p:blipFill>
        <p:spPr>
          <a:xfrm>
            <a:off x="1" y="3810"/>
            <a:ext cx="4856184" cy="6850379"/>
          </a:xfrm>
          <a:prstGeom prst="rect">
            <a:avLst/>
          </a:prstGeom>
          <a:noFill/>
          <a:ln w="15875">
            <a:solidFill>
              <a:schemeClr val="tx1"/>
            </a:solidFill>
          </a:ln>
        </p:spPr>
      </p:pic>
      <p:sp>
        <p:nvSpPr>
          <p:cNvPr id="3" name="Content Placeholder 2">
            <a:extLst>
              <a:ext uri="{FF2B5EF4-FFF2-40B4-BE49-F238E27FC236}">
                <a16:creationId xmlns:a16="http://schemas.microsoft.com/office/drawing/2014/main" id="{88490733-C7A2-448A-9E10-ABC8249CC6BF}"/>
              </a:ext>
            </a:extLst>
          </p:cNvPr>
          <p:cNvSpPr>
            <a:spLocks noGrp="1"/>
          </p:cNvSpPr>
          <p:nvPr>
            <p:ph idx="1"/>
          </p:nvPr>
        </p:nvSpPr>
        <p:spPr>
          <a:xfrm>
            <a:off x="4856185" y="2212849"/>
            <a:ext cx="7335814" cy="4645152"/>
          </a:xfrm>
        </p:spPr>
        <p:txBody>
          <a:bodyPr vert="horz" lIns="91440" tIns="45720" rIns="91440" bIns="45720" rtlCol="0">
            <a:normAutofit/>
          </a:bodyPr>
          <a:lstStyle/>
          <a:p>
            <a:endParaRPr lang="en-GB" sz="2400" dirty="0"/>
          </a:p>
          <a:p>
            <a:r>
              <a:rPr lang="en-GB" sz="2400" dirty="0"/>
              <a:t>Ancient skulls have been found throughout the world providing archaeological evidence to support the idea that early civilisations undertook trepanation of the skull, an operation undertaken whilst the individual was alive. </a:t>
            </a:r>
          </a:p>
          <a:p>
            <a:r>
              <a:rPr lang="en-GB" sz="2400" dirty="0"/>
              <a:t>CT Scans of the skulls suggest that the individual survived for many years after the operation</a:t>
            </a:r>
            <a:r>
              <a:rPr lang="en-GB" sz="2200" dirty="0"/>
              <a:t>.</a:t>
            </a:r>
          </a:p>
        </p:txBody>
      </p:sp>
    </p:spTree>
    <p:extLst>
      <p:ext uri="{BB962C8B-B14F-4D97-AF65-F5344CB8AC3E}">
        <p14:creationId xmlns:p14="http://schemas.microsoft.com/office/powerpoint/2010/main" val="1310377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7917-AB22-48EA-A3A2-9D5EF02B39A5}"/>
              </a:ext>
            </a:extLst>
          </p:cNvPr>
          <p:cNvSpPr>
            <a:spLocks noGrp="1"/>
          </p:cNvSpPr>
          <p:nvPr>
            <p:ph type="title"/>
          </p:nvPr>
        </p:nvSpPr>
        <p:spPr>
          <a:xfrm>
            <a:off x="841246" y="978619"/>
            <a:ext cx="5991244" cy="1106424"/>
          </a:xfrm>
        </p:spPr>
        <p:txBody>
          <a:bodyPr>
            <a:normAutofit/>
          </a:bodyPr>
          <a:lstStyle/>
          <a:p>
            <a:r>
              <a:rPr lang="en-GB" sz="3200"/>
              <a:t>The legacy of Paul Broca (1824-1880)</a:t>
            </a:r>
          </a:p>
        </p:txBody>
      </p:sp>
      <p:sp>
        <p:nvSpPr>
          <p:cNvPr id="3" name="Content Placeholder 2">
            <a:extLst>
              <a:ext uri="{FF2B5EF4-FFF2-40B4-BE49-F238E27FC236}">
                <a16:creationId xmlns:a16="http://schemas.microsoft.com/office/drawing/2014/main" id="{68F33830-FBAE-4C65-BBB1-1C49319D111D}"/>
              </a:ext>
            </a:extLst>
          </p:cNvPr>
          <p:cNvSpPr>
            <a:spLocks noGrp="1"/>
          </p:cNvSpPr>
          <p:nvPr>
            <p:ph idx="1"/>
          </p:nvPr>
        </p:nvSpPr>
        <p:spPr>
          <a:xfrm>
            <a:off x="841248" y="2252870"/>
            <a:ext cx="5993892" cy="3560251"/>
          </a:xfrm>
        </p:spPr>
        <p:txBody>
          <a:bodyPr vert="horz" lIns="91440" tIns="45720" rIns="91440" bIns="45720" rtlCol="0" anchor="t">
            <a:normAutofit/>
          </a:bodyPr>
          <a:lstStyle/>
          <a:p>
            <a:r>
              <a:rPr lang="en-GB" sz="1800" dirty="0"/>
              <a:t>Paul Broca was a scientist working in the 19th century. He was fascinated with early ideas of neuroscience and neurosurgery but was also particularly intrigued </a:t>
            </a:r>
            <a:r>
              <a:rPr lang="en-GB" sz="1800"/>
              <a:t>by ancient trepanned skulls.</a:t>
            </a:r>
          </a:p>
          <a:p>
            <a:r>
              <a:rPr lang="en-GB" sz="1800" dirty="0"/>
              <a:t>He suggested that trepanation was used to treat convulsions in babies and small children. He believed that Neolithic man attributed these fits to evil spirits. The trepanation would create a hole in the head that would allow the spirit to be released and thus the convulsions would cease.</a:t>
            </a:r>
          </a:p>
        </p:txBody>
      </p:sp>
      <p:pic>
        <p:nvPicPr>
          <p:cNvPr id="4" name="Picture 4" descr="A person wearing a suit and tie&#10;&#10;Description automatically generated">
            <a:extLst>
              <a:ext uri="{FF2B5EF4-FFF2-40B4-BE49-F238E27FC236}">
                <a16:creationId xmlns:a16="http://schemas.microsoft.com/office/drawing/2014/main" id="{97342F93-E9C6-4CA2-A86D-BF80274F2DEB}"/>
              </a:ext>
            </a:extLst>
          </p:cNvPr>
          <p:cNvPicPr>
            <a:picLocks noChangeAspect="1"/>
          </p:cNvPicPr>
          <p:nvPr/>
        </p:nvPicPr>
        <p:blipFill>
          <a:blip r:embed="rId3"/>
          <a:stretch>
            <a:fillRect/>
          </a:stretch>
        </p:blipFill>
        <p:spPr>
          <a:xfrm>
            <a:off x="7679814" y="643967"/>
            <a:ext cx="4097657" cy="5469481"/>
          </a:xfrm>
          <a:prstGeom prst="rect">
            <a:avLst/>
          </a:prstGeom>
        </p:spPr>
      </p:pic>
    </p:spTree>
    <p:extLst>
      <p:ext uri="{BB962C8B-B14F-4D97-AF65-F5344CB8AC3E}">
        <p14:creationId xmlns:p14="http://schemas.microsoft.com/office/powerpoint/2010/main" val="897747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living, cat, building, sitting&#10;&#10;Description automatically generated">
            <a:extLst>
              <a:ext uri="{FF2B5EF4-FFF2-40B4-BE49-F238E27FC236}">
                <a16:creationId xmlns:a16="http://schemas.microsoft.com/office/drawing/2014/main" id="{EFB0D90C-F599-48F4-AB9E-28A0CF1EB16C}"/>
              </a:ext>
            </a:extLst>
          </p:cNvPr>
          <p:cNvPicPr>
            <a:picLocks noChangeAspect="1"/>
          </p:cNvPicPr>
          <p:nvPr/>
        </p:nvPicPr>
        <p:blipFill rotWithShape="1">
          <a:blip r:embed="rId3"/>
          <a:srcRect l="11471" r="1366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8A6C3992-E3B7-4007-957F-FAE285E9F3B0}"/>
              </a:ext>
            </a:extLst>
          </p:cNvPr>
          <p:cNvSpPr>
            <a:spLocks noGrp="1"/>
          </p:cNvSpPr>
          <p:nvPr>
            <p:ph type="title"/>
          </p:nvPr>
        </p:nvSpPr>
        <p:spPr>
          <a:xfrm>
            <a:off x="374904" y="856488"/>
            <a:ext cx="4992624" cy="1173761"/>
          </a:xfrm>
        </p:spPr>
        <p:txBody>
          <a:bodyPr anchor="b">
            <a:normAutofit/>
          </a:bodyPr>
          <a:lstStyle/>
          <a:p>
            <a:r>
              <a:rPr lang="en-GB" sz="3400" dirty="0"/>
              <a:t>Belief in spirits and demons</a:t>
            </a:r>
          </a:p>
        </p:txBody>
      </p:sp>
      <p:sp>
        <p:nvSpPr>
          <p:cNvPr id="3" name="Content Placeholder 2">
            <a:extLst>
              <a:ext uri="{FF2B5EF4-FFF2-40B4-BE49-F238E27FC236}">
                <a16:creationId xmlns:a16="http://schemas.microsoft.com/office/drawing/2014/main" id="{7C42DBE8-7F7D-4BEB-B70C-038BC6CECB14}"/>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2400" dirty="0"/>
              <a:t>Throughout history and in many different cultures there has been a belief that spirits can invade the body and cause illness.</a:t>
            </a:r>
          </a:p>
          <a:p>
            <a:r>
              <a:rPr lang="en-GB" sz="2400" dirty="0"/>
              <a:t>Any behaviours, illnesses and ailments that could not be explained would be blamed on the supernatural (spirits, gods, demons).</a:t>
            </a:r>
          </a:p>
        </p:txBody>
      </p:sp>
    </p:spTree>
    <p:extLst>
      <p:ext uri="{BB962C8B-B14F-4D97-AF65-F5344CB8AC3E}">
        <p14:creationId xmlns:p14="http://schemas.microsoft.com/office/powerpoint/2010/main" val="3555980925"/>
      </p:ext>
    </p:extLst>
  </p:cSld>
  <p:clrMapOvr>
    <a:masterClrMapping/>
  </p:clrMapOvr>
  <mc:AlternateContent xmlns:mc="http://schemas.openxmlformats.org/markup-compatibility/2006" xmlns:p14="http://schemas.microsoft.com/office/powerpoint/2010/main">
    <mc:Choice Requires="p14">
      <p:transition spd="slow" p14:dur="2000" advTm="37598"/>
    </mc:Choice>
    <mc:Fallback xmlns="">
      <p:transition spd="slow" advTm="3759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stuffed animals&#10;&#10;Description automatically generated">
            <a:extLst>
              <a:ext uri="{FF2B5EF4-FFF2-40B4-BE49-F238E27FC236}">
                <a16:creationId xmlns:a16="http://schemas.microsoft.com/office/drawing/2014/main" id="{5267A3FA-AD72-4B82-9F59-98D079273559}"/>
              </a:ext>
            </a:extLst>
          </p:cNvPr>
          <p:cNvPicPr>
            <a:picLocks noGrp="1" noChangeAspect="1"/>
          </p:cNvPicPr>
          <p:nvPr>
            <p:ph idx="1"/>
          </p:nvPr>
        </p:nvPicPr>
        <p:blipFill rotWithShape="1">
          <a:blip r:embed="rId3"/>
          <a:srcRect t="6412" b="9633"/>
          <a:stretch/>
        </p:blipFill>
        <p:spPr>
          <a:xfrm>
            <a:off x="20" y="10"/>
            <a:ext cx="12191980" cy="6857990"/>
          </a:xfrm>
          <a:prstGeom prst="rect">
            <a:avLst/>
          </a:prstGeom>
        </p:spPr>
      </p:pic>
      <p:sp>
        <p:nvSpPr>
          <p:cNvPr id="2" name="Title 1">
            <a:extLst>
              <a:ext uri="{FF2B5EF4-FFF2-40B4-BE49-F238E27FC236}">
                <a16:creationId xmlns:a16="http://schemas.microsoft.com/office/drawing/2014/main" id="{08D5E1FF-A6CC-49B7-BE24-F32762A26A83}"/>
              </a:ext>
            </a:extLst>
          </p:cNvPr>
          <p:cNvSpPr>
            <a:spLocks noGrp="1"/>
          </p:cNvSpPr>
          <p:nvPr>
            <p:ph type="title"/>
          </p:nvPr>
        </p:nvSpPr>
        <p:spPr>
          <a:xfrm>
            <a:off x="2103121" y="4727173"/>
            <a:ext cx="7985759" cy="868823"/>
          </a:xfrm>
        </p:spPr>
        <p:txBody>
          <a:bodyPr vert="horz" lIns="91440" tIns="45720" rIns="91440" bIns="45720" rtlCol="0" anchor="b">
            <a:normAutofit fontScale="90000"/>
          </a:bodyPr>
          <a:lstStyle/>
          <a:p>
            <a:pPr algn="ctr"/>
            <a:r>
              <a:rPr lang="en-US">
                <a:solidFill>
                  <a:schemeClr val="bg1"/>
                </a:solidFill>
              </a:rPr>
              <a:t>The Ancient Greeks and Madness</a:t>
            </a:r>
          </a:p>
        </p:txBody>
      </p:sp>
    </p:spTree>
    <p:extLst>
      <p:ext uri="{BB962C8B-B14F-4D97-AF65-F5344CB8AC3E}">
        <p14:creationId xmlns:p14="http://schemas.microsoft.com/office/powerpoint/2010/main" val="4172609988"/>
      </p:ext>
    </p:extLst>
  </p:cSld>
  <p:clrMapOvr>
    <a:masterClrMapping/>
  </p:clrMapOvr>
  <mc:AlternateContent xmlns:mc="http://schemas.openxmlformats.org/markup-compatibility/2006" xmlns:p14="http://schemas.microsoft.com/office/powerpoint/2010/main">
    <mc:Choice Requires="p14">
      <p:transition spd="slow" p14:dur="2000" advTm="5454"/>
    </mc:Choice>
    <mc:Fallback xmlns="">
      <p:transition spd="slow" advTm="545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4A28-A4A9-486E-BDBE-117D0970ED86}"/>
              </a:ext>
            </a:extLst>
          </p:cNvPr>
          <p:cNvSpPr>
            <a:spLocks noGrp="1"/>
          </p:cNvSpPr>
          <p:nvPr>
            <p:ph type="title"/>
          </p:nvPr>
        </p:nvSpPr>
        <p:spPr>
          <a:xfrm>
            <a:off x="612648" y="1078992"/>
            <a:ext cx="6268770" cy="1536192"/>
          </a:xfrm>
        </p:spPr>
        <p:txBody>
          <a:bodyPr anchor="b">
            <a:normAutofit/>
          </a:bodyPr>
          <a:lstStyle/>
          <a:p>
            <a:r>
              <a:rPr lang="en-GB" sz="5200"/>
              <a:t>Ancient Greek gods</a:t>
            </a:r>
          </a:p>
        </p:txBody>
      </p:sp>
      <p:sp>
        <p:nvSpPr>
          <p:cNvPr id="3" name="Content Placeholder 2">
            <a:extLst>
              <a:ext uri="{FF2B5EF4-FFF2-40B4-BE49-F238E27FC236}">
                <a16:creationId xmlns:a16="http://schemas.microsoft.com/office/drawing/2014/main" id="{6A1B85D6-F5B9-45E6-AB4F-5A20DE43C15D}"/>
              </a:ext>
            </a:extLst>
          </p:cNvPr>
          <p:cNvSpPr>
            <a:spLocks noGrp="1"/>
          </p:cNvSpPr>
          <p:nvPr>
            <p:ph idx="1"/>
          </p:nvPr>
        </p:nvSpPr>
        <p:spPr>
          <a:xfrm>
            <a:off x="615458" y="2690782"/>
            <a:ext cx="6880292" cy="3605182"/>
          </a:xfrm>
        </p:spPr>
        <p:txBody>
          <a:bodyPr vert="horz" lIns="91440" tIns="45720" rIns="91440" bIns="45720" rtlCol="0">
            <a:normAutofit/>
          </a:bodyPr>
          <a:lstStyle/>
          <a:p>
            <a:pPr marL="0" indent="0">
              <a:buNone/>
            </a:pPr>
            <a:r>
              <a:rPr lang="en-GB" sz="4000" dirty="0"/>
              <a:t>Ancient Greek and Roman perspectives focus on causation and cure as both determined by the Gods</a:t>
            </a:r>
          </a:p>
          <a:p>
            <a:endParaRPr lang="en-GB" sz="1800" dirty="0"/>
          </a:p>
        </p:txBody>
      </p:sp>
      <p:pic>
        <p:nvPicPr>
          <p:cNvPr id="4" name="Picture 4" descr="A statue of a person&#10;&#10;Description automatically generated">
            <a:extLst>
              <a:ext uri="{FF2B5EF4-FFF2-40B4-BE49-F238E27FC236}">
                <a16:creationId xmlns:a16="http://schemas.microsoft.com/office/drawing/2014/main" id="{18161B36-682A-440C-82C8-D7685F46E2A5}"/>
              </a:ext>
            </a:extLst>
          </p:cNvPr>
          <p:cNvPicPr>
            <a:picLocks noChangeAspect="1"/>
          </p:cNvPicPr>
          <p:nvPr/>
        </p:nvPicPr>
        <p:blipFill rotWithShape="1">
          <a:blip r:embed="rId3"/>
          <a:srcRect r="-2" b="7579"/>
          <a:stretch/>
        </p:blipFill>
        <p:spPr>
          <a:xfrm>
            <a:off x="7684006" y="10"/>
            <a:ext cx="4507993" cy="6857990"/>
          </a:xfrm>
          <a:prstGeom prst="rect">
            <a:avLst/>
          </a:prstGeom>
        </p:spPr>
      </p:pic>
    </p:spTree>
    <p:extLst>
      <p:ext uri="{BB962C8B-B14F-4D97-AF65-F5344CB8AC3E}">
        <p14:creationId xmlns:p14="http://schemas.microsoft.com/office/powerpoint/2010/main" val="4062901201"/>
      </p:ext>
    </p:extLst>
  </p:cSld>
  <p:clrMapOvr>
    <a:masterClrMapping/>
  </p:clrMapOvr>
  <mc:AlternateContent xmlns:mc="http://schemas.openxmlformats.org/markup-compatibility/2006" xmlns:p14="http://schemas.microsoft.com/office/powerpoint/2010/main">
    <mc:Choice Requires="p14">
      <p:transition spd="slow" p14:dur="2000" advTm="18282"/>
    </mc:Choice>
    <mc:Fallback xmlns="">
      <p:transition spd="slow" advTm="1828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D976-198F-4570-8416-FBD991952D9C}"/>
              </a:ext>
            </a:extLst>
          </p:cNvPr>
          <p:cNvSpPr>
            <a:spLocks noGrp="1"/>
          </p:cNvSpPr>
          <p:nvPr>
            <p:ph type="title"/>
          </p:nvPr>
        </p:nvSpPr>
        <p:spPr>
          <a:xfrm>
            <a:off x="5495544" y="0"/>
            <a:ext cx="4370832" cy="2194560"/>
          </a:xfrm>
        </p:spPr>
        <p:txBody>
          <a:bodyPr anchor="ctr">
            <a:normAutofit/>
          </a:bodyPr>
          <a:lstStyle/>
          <a:p>
            <a:r>
              <a:rPr lang="en-GB" sz="4000"/>
              <a:t>The Influence of Ancient Greece</a:t>
            </a:r>
          </a:p>
        </p:txBody>
      </p:sp>
      <p:pic>
        <p:nvPicPr>
          <p:cNvPr id="4" name="Picture 4" descr="A sculpture of a person&#10;&#10;Description automatically generated">
            <a:extLst>
              <a:ext uri="{FF2B5EF4-FFF2-40B4-BE49-F238E27FC236}">
                <a16:creationId xmlns:a16="http://schemas.microsoft.com/office/drawing/2014/main" id="{3D072FC4-D594-44B1-9F88-9834B3BE49E5}"/>
              </a:ext>
            </a:extLst>
          </p:cNvPr>
          <p:cNvPicPr>
            <a:picLocks noChangeAspect="1"/>
          </p:cNvPicPr>
          <p:nvPr/>
        </p:nvPicPr>
        <p:blipFill rotWithShape="1">
          <a:blip r:embed="rId2"/>
          <a:srcRect l="28653" r="32004" b="1"/>
          <a:stretch/>
        </p:blipFill>
        <p:spPr>
          <a:xfrm>
            <a:off x="1" y="3810"/>
            <a:ext cx="4856184" cy="6850379"/>
          </a:xfrm>
          <a:prstGeom prst="rect">
            <a:avLst/>
          </a:prstGeom>
          <a:noFill/>
          <a:ln w="15875">
            <a:solidFill>
              <a:schemeClr val="tx1"/>
            </a:solidFill>
          </a:ln>
        </p:spPr>
      </p:pic>
      <p:sp>
        <p:nvSpPr>
          <p:cNvPr id="3" name="Content Placeholder 2">
            <a:extLst>
              <a:ext uri="{FF2B5EF4-FFF2-40B4-BE49-F238E27FC236}">
                <a16:creationId xmlns:a16="http://schemas.microsoft.com/office/drawing/2014/main" id="{6497FECE-FFC9-4388-A671-AE9CBF4BED47}"/>
              </a:ext>
            </a:extLst>
          </p:cNvPr>
          <p:cNvSpPr>
            <a:spLocks noGrp="1"/>
          </p:cNvSpPr>
          <p:nvPr>
            <p:ph idx="1"/>
          </p:nvPr>
        </p:nvSpPr>
        <p:spPr>
          <a:xfrm>
            <a:off x="4856185" y="2212849"/>
            <a:ext cx="7335814" cy="4645152"/>
          </a:xfrm>
        </p:spPr>
        <p:txBody>
          <a:bodyPr vert="horz" lIns="91440" tIns="45720" rIns="91440" bIns="45720" rtlCol="0">
            <a:normAutofit/>
          </a:bodyPr>
          <a:lstStyle/>
          <a:p>
            <a:r>
              <a:rPr lang="en-GB" sz="2400"/>
              <a:t>Despite being an ancient civilisation, the influence of Greek thought and ideas about madness continued well into the 19th century and to some degree into our current understanding of mental health today.</a:t>
            </a:r>
          </a:p>
          <a:p>
            <a:r>
              <a:rPr lang="en-GB" sz="2400"/>
              <a:t>The idea that madness can be caused by physiological dysfunction and can be treated through talking therapy is not a new idea and is in evidence within the ancient Greek texts.</a:t>
            </a:r>
          </a:p>
          <a:p>
            <a:r>
              <a:rPr lang="en-GB" sz="2400"/>
              <a:t>In addition, the Greeks were keen observers and meticulously recorded their observations and experiments, again underpinning our ideas of the scientific method today.</a:t>
            </a:r>
          </a:p>
        </p:txBody>
      </p:sp>
    </p:spTree>
    <p:extLst>
      <p:ext uri="{BB962C8B-B14F-4D97-AF65-F5344CB8AC3E}">
        <p14:creationId xmlns:p14="http://schemas.microsoft.com/office/powerpoint/2010/main" val="2601347"/>
      </p:ext>
    </p:extLst>
  </p:cSld>
  <p:clrMapOvr>
    <a:masterClrMapping/>
  </p:clrMapOvr>
  <mc:AlternateContent xmlns:mc="http://schemas.openxmlformats.org/markup-compatibility/2006" xmlns:p14="http://schemas.microsoft.com/office/powerpoint/2010/main">
    <mc:Choice Requires="p14">
      <p:transition spd="slow" p14:dur="2000" advTm="36891"/>
    </mc:Choice>
    <mc:Fallback xmlns="">
      <p:transition spd="slow" advTm="3689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34BAD-ED91-4D82-9B30-0B5E9D385788}"/>
              </a:ext>
            </a:extLst>
          </p:cNvPr>
          <p:cNvSpPr>
            <a:spLocks noGrp="1"/>
          </p:cNvSpPr>
          <p:nvPr>
            <p:ph type="title"/>
          </p:nvPr>
        </p:nvSpPr>
        <p:spPr>
          <a:xfrm>
            <a:off x="612648" y="1078992"/>
            <a:ext cx="6268770" cy="1536192"/>
          </a:xfrm>
        </p:spPr>
        <p:txBody>
          <a:bodyPr anchor="b">
            <a:normAutofit fontScale="90000"/>
          </a:bodyPr>
          <a:lstStyle/>
          <a:p>
            <a:r>
              <a:rPr lang="en-GB" sz="5200"/>
              <a:t>Greek narratives and madness</a:t>
            </a:r>
          </a:p>
        </p:txBody>
      </p:sp>
      <p:sp>
        <p:nvSpPr>
          <p:cNvPr id="3" name="Content Placeholder 2">
            <a:extLst>
              <a:ext uri="{FF2B5EF4-FFF2-40B4-BE49-F238E27FC236}">
                <a16:creationId xmlns:a16="http://schemas.microsoft.com/office/drawing/2014/main" id="{F15352E1-8704-4958-81F9-8123BE68E656}"/>
              </a:ext>
            </a:extLst>
          </p:cNvPr>
          <p:cNvSpPr>
            <a:spLocks noGrp="1"/>
          </p:cNvSpPr>
          <p:nvPr>
            <p:ph idx="1"/>
          </p:nvPr>
        </p:nvSpPr>
        <p:spPr>
          <a:xfrm>
            <a:off x="615458" y="3355848"/>
            <a:ext cx="6268770" cy="2825496"/>
          </a:xfrm>
        </p:spPr>
        <p:txBody>
          <a:bodyPr vert="horz" lIns="91440" tIns="45720" rIns="91440" bIns="45720" rtlCol="0">
            <a:normAutofit/>
          </a:bodyPr>
          <a:lstStyle/>
          <a:p>
            <a:r>
              <a:rPr lang="en-GB" sz="1800"/>
              <a:t>Other examples of madness in the Greek stories are:</a:t>
            </a:r>
            <a:endParaRPr lang="en-US" sz="1800"/>
          </a:p>
          <a:p>
            <a:pPr lvl="1"/>
            <a:r>
              <a:rPr lang="en-GB" sz="1800"/>
              <a:t>The 12 labours of Hercules</a:t>
            </a:r>
          </a:p>
          <a:p>
            <a:pPr lvl="1"/>
            <a:r>
              <a:rPr lang="en-GB" sz="1800"/>
              <a:t>Medea (Jason and the Golden Fleece)</a:t>
            </a:r>
          </a:p>
          <a:p>
            <a:pPr lvl="1"/>
            <a:r>
              <a:rPr lang="en-GB" sz="1800"/>
              <a:t>The Sacred Disease</a:t>
            </a:r>
          </a:p>
        </p:txBody>
      </p:sp>
      <p:pic>
        <p:nvPicPr>
          <p:cNvPr id="4" name="Picture 4" descr="A sculpture of a person&#10;&#10;Description automatically generated">
            <a:extLst>
              <a:ext uri="{FF2B5EF4-FFF2-40B4-BE49-F238E27FC236}">
                <a16:creationId xmlns:a16="http://schemas.microsoft.com/office/drawing/2014/main" id="{CD42E3FA-D4C8-4FB2-A27D-FAF87295B01C}"/>
              </a:ext>
            </a:extLst>
          </p:cNvPr>
          <p:cNvPicPr>
            <a:picLocks noChangeAspect="1"/>
          </p:cNvPicPr>
          <p:nvPr/>
        </p:nvPicPr>
        <p:blipFill rotWithShape="1">
          <a:blip r:embed="rId3"/>
          <a:srcRect l="12355"/>
          <a:stretch/>
        </p:blipFill>
        <p:spPr>
          <a:xfrm>
            <a:off x="7383056" y="-174717"/>
            <a:ext cx="4507993" cy="6857990"/>
          </a:xfrm>
          <a:prstGeom prst="rect">
            <a:avLst/>
          </a:prstGeom>
        </p:spPr>
      </p:pic>
    </p:spTree>
    <p:extLst>
      <p:ext uri="{BB962C8B-B14F-4D97-AF65-F5344CB8AC3E}">
        <p14:creationId xmlns:p14="http://schemas.microsoft.com/office/powerpoint/2010/main" val="4004899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lant, outdoor, sitting, bird&#10;&#10;Description automatically generated">
            <a:extLst>
              <a:ext uri="{FF2B5EF4-FFF2-40B4-BE49-F238E27FC236}">
                <a16:creationId xmlns:a16="http://schemas.microsoft.com/office/drawing/2014/main" id="{27F5B5CA-FB9E-4DA9-A09F-86A8495CAEE6}"/>
              </a:ext>
            </a:extLst>
          </p:cNvPr>
          <p:cNvPicPr>
            <a:picLocks noChangeAspect="1"/>
          </p:cNvPicPr>
          <p:nvPr/>
        </p:nvPicPr>
        <p:blipFill rotWithShape="1">
          <a:blip r:embed="rId3">
            <a:alphaModFix amt="40000"/>
          </a:blip>
          <a:srcRect t="19285" b="5715"/>
          <a:stretch/>
        </p:blipFill>
        <p:spPr>
          <a:xfrm>
            <a:off x="20" y="10"/>
            <a:ext cx="12191979" cy="6857990"/>
          </a:xfrm>
          <a:prstGeom prst="rect">
            <a:avLst/>
          </a:prstGeom>
        </p:spPr>
      </p:pic>
      <p:sp>
        <p:nvSpPr>
          <p:cNvPr id="2" name="Title 1">
            <a:extLst>
              <a:ext uri="{FF2B5EF4-FFF2-40B4-BE49-F238E27FC236}">
                <a16:creationId xmlns:a16="http://schemas.microsoft.com/office/drawing/2014/main" id="{A85926C4-EBC2-4AE2-989C-48F594D2B1DD}"/>
              </a:ext>
            </a:extLst>
          </p:cNvPr>
          <p:cNvSpPr>
            <a:spLocks noGrp="1"/>
          </p:cNvSpPr>
          <p:nvPr>
            <p:ph type="title"/>
          </p:nvPr>
        </p:nvSpPr>
        <p:spPr>
          <a:xfrm>
            <a:off x="841249" y="941832"/>
            <a:ext cx="10506456" cy="2057400"/>
          </a:xfrm>
        </p:spPr>
        <p:txBody>
          <a:bodyPr anchor="b">
            <a:normAutofit/>
          </a:bodyPr>
          <a:lstStyle/>
          <a:p>
            <a:r>
              <a:rPr lang="en-GB" sz="5000"/>
              <a:t>Greek Magico-Religious Medicine</a:t>
            </a:r>
          </a:p>
        </p:txBody>
      </p:sp>
      <p:sp>
        <p:nvSpPr>
          <p:cNvPr id="3" name="Content Placeholder 2">
            <a:extLst>
              <a:ext uri="{FF2B5EF4-FFF2-40B4-BE49-F238E27FC236}">
                <a16:creationId xmlns:a16="http://schemas.microsoft.com/office/drawing/2014/main" id="{D2A80F2C-3FF4-44B3-B4F6-44C952A5703B}"/>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3200" dirty="0"/>
              <a:t>Sickness was viewed as a disease that affected the human body. It was sent by the gods and spirits and as such early healers would do nothing to heal that area of the body, instead they would try to appease the gods.</a:t>
            </a:r>
          </a:p>
        </p:txBody>
      </p:sp>
    </p:spTree>
    <p:extLst>
      <p:ext uri="{BB962C8B-B14F-4D97-AF65-F5344CB8AC3E}">
        <p14:creationId xmlns:p14="http://schemas.microsoft.com/office/powerpoint/2010/main" val="610494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9492-545B-4B2B-911D-ACA9B5FC215A}"/>
              </a:ext>
            </a:extLst>
          </p:cNvPr>
          <p:cNvSpPr>
            <a:spLocks noGrp="1"/>
          </p:cNvSpPr>
          <p:nvPr>
            <p:ph type="title"/>
          </p:nvPr>
        </p:nvSpPr>
        <p:spPr>
          <a:xfrm>
            <a:off x="612648" y="1078992"/>
            <a:ext cx="6268770" cy="1536192"/>
          </a:xfrm>
        </p:spPr>
        <p:txBody>
          <a:bodyPr anchor="b">
            <a:normAutofit/>
          </a:bodyPr>
          <a:lstStyle/>
          <a:p>
            <a:r>
              <a:rPr lang="en-GB" sz="5200"/>
              <a:t>Ancient Greek Philosophers</a:t>
            </a:r>
          </a:p>
        </p:txBody>
      </p:sp>
      <p:sp>
        <p:nvSpPr>
          <p:cNvPr id="3" name="Content Placeholder 2">
            <a:extLst>
              <a:ext uri="{FF2B5EF4-FFF2-40B4-BE49-F238E27FC236}">
                <a16:creationId xmlns:a16="http://schemas.microsoft.com/office/drawing/2014/main" id="{89131E8A-8D7B-4B27-8240-E7A02195B498}"/>
              </a:ext>
            </a:extLst>
          </p:cNvPr>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r>
              <a:rPr lang="en-GB" sz="1700"/>
              <a:t>Socrates, Plato and Hippocrates</a:t>
            </a:r>
          </a:p>
          <a:p>
            <a:pPr>
              <a:lnSpc>
                <a:spcPct val="100000"/>
              </a:lnSpc>
            </a:pPr>
            <a:r>
              <a:rPr lang="en-GB" sz="1700"/>
              <a:t>Socrates (470-299BCE) limited written text, but perhaps the most famous philosopher. </a:t>
            </a:r>
          </a:p>
          <a:p>
            <a:pPr>
              <a:lnSpc>
                <a:spcPct val="100000"/>
              </a:lnSpc>
            </a:pPr>
            <a:r>
              <a:rPr lang="en-GB" sz="1700"/>
              <a:t>Plato (428-348 BCE) The Logistikon, The Epitumetikon and Thumoeides.</a:t>
            </a:r>
          </a:p>
          <a:p>
            <a:pPr>
              <a:lnSpc>
                <a:spcPct val="100000"/>
              </a:lnSpc>
            </a:pPr>
            <a:r>
              <a:rPr lang="en-GB" sz="1700"/>
              <a:t>Hippocrates (460-370 BCE). Founder of modern medicine.</a:t>
            </a:r>
          </a:p>
          <a:p>
            <a:pPr>
              <a:lnSpc>
                <a:spcPct val="100000"/>
              </a:lnSpc>
            </a:pPr>
            <a:r>
              <a:rPr lang="en-GB" sz="1700"/>
              <a:t>Aristotle (384-322 BCE) further developed the humoural theories.</a:t>
            </a:r>
          </a:p>
        </p:txBody>
      </p:sp>
      <p:pic>
        <p:nvPicPr>
          <p:cNvPr id="4" name="Picture 4" descr="A sculpture of a person&#10;&#10;Description automatically generated">
            <a:extLst>
              <a:ext uri="{FF2B5EF4-FFF2-40B4-BE49-F238E27FC236}">
                <a16:creationId xmlns:a16="http://schemas.microsoft.com/office/drawing/2014/main" id="{3EF76E15-E6E0-4F0C-96A7-961B8536A4E3}"/>
              </a:ext>
            </a:extLst>
          </p:cNvPr>
          <p:cNvPicPr>
            <a:picLocks noChangeAspect="1"/>
          </p:cNvPicPr>
          <p:nvPr/>
        </p:nvPicPr>
        <p:blipFill rotWithShape="1">
          <a:blip r:embed="rId3"/>
          <a:srcRect l="11075" r="96"/>
          <a:stretch/>
        </p:blipFill>
        <p:spPr>
          <a:xfrm>
            <a:off x="7684006" y="10"/>
            <a:ext cx="4507993" cy="6857990"/>
          </a:xfrm>
          <a:prstGeom prst="rect">
            <a:avLst/>
          </a:prstGeom>
        </p:spPr>
      </p:pic>
    </p:spTree>
    <p:extLst>
      <p:ext uri="{BB962C8B-B14F-4D97-AF65-F5344CB8AC3E}">
        <p14:creationId xmlns:p14="http://schemas.microsoft.com/office/powerpoint/2010/main" val="2397812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waterfall, star, water, wave&#10;&#10;Description automatically generated">
            <a:extLst>
              <a:ext uri="{FF2B5EF4-FFF2-40B4-BE49-F238E27FC236}">
                <a16:creationId xmlns:a16="http://schemas.microsoft.com/office/drawing/2014/main" id="{C70695B9-C7DD-4AAD-8D22-98AF93555B17}"/>
              </a:ext>
            </a:extLst>
          </p:cNvPr>
          <p:cNvPicPr>
            <a:picLocks noGrp="1" noChangeAspect="1"/>
          </p:cNvPicPr>
          <p:nvPr>
            <p:ph idx="1"/>
          </p:nvPr>
        </p:nvPicPr>
        <p:blipFill rotWithShape="1">
          <a:blip r:embed="rId3"/>
          <a:srcRect l="8390" r="2343" b="2"/>
          <a:stretch/>
        </p:blipFill>
        <p:spPr>
          <a:xfrm>
            <a:off x="5329146" y="10"/>
            <a:ext cx="6862854"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E31D519A-0429-43BB-87EE-EA5019004835}"/>
              </a:ext>
            </a:extLst>
          </p:cNvPr>
          <p:cNvSpPr>
            <a:spLocks noGrp="1"/>
          </p:cNvSpPr>
          <p:nvPr>
            <p:ph type="title"/>
          </p:nvPr>
        </p:nvSpPr>
        <p:spPr>
          <a:xfrm>
            <a:off x="477980" y="1122363"/>
            <a:ext cx="5357871" cy="3204134"/>
          </a:xfrm>
        </p:spPr>
        <p:txBody>
          <a:bodyPr vert="horz" lIns="91440" tIns="45720" rIns="91440" bIns="45720" rtlCol="0" anchor="b">
            <a:normAutofit/>
          </a:bodyPr>
          <a:lstStyle/>
          <a:p>
            <a:r>
              <a:rPr lang="en-US" sz="4400" dirty="0"/>
              <a:t>What is your understanding of Epilepsy?</a:t>
            </a:r>
          </a:p>
        </p:txBody>
      </p:sp>
    </p:spTree>
    <p:extLst>
      <p:ext uri="{BB962C8B-B14F-4D97-AF65-F5344CB8AC3E}">
        <p14:creationId xmlns:p14="http://schemas.microsoft.com/office/powerpoint/2010/main" val="3595237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1726-03DB-4E9D-ADB4-5F010FD249A4}"/>
              </a:ext>
            </a:extLst>
          </p:cNvPr>
          <p:cNvSpPr>
            <a:spLocks noGrp="1"/>
          </p:cNvSpPr>
          <p:nvPr>
            <p:ph type="title"/>
          </p:nvPr>
        </p:nvSpPr>
        <p:spPr>
          <a:xfrm>
            <a:off x="612648" y="1078992"/>
            <a:ext cx="6268770" cy="1536192"/>
          </a:xfrm>
        </p:spPr>
        <p:txBody>
          <a:bodyPr anchor="b">
            <a:normAutofit fontScale="90000"/>
          </a:bodyPr>
          <a:lstStyle/>
          <a:p>
            <a:r>
              <a:rPr lang="en-GB" sz="3600"/>
              <a:t>Early Greek understanding of Epilepsy</a:t>
            </a:r>
          </a:p>
        </p:txBody>
      </p:sp>
      <p:sp>
        <p:nvSpPr>
          <p:cNvPr id="3" name="Content Placeholder 2">
            <a:extLst>
              <a:ext uri="{FF2B5EF4-FFF2-40B4-BE49-F238E27FC236}">
                <a16:creationId xmlns:a16="http://schemas.microsoft.com/office/drawing/2014/main" id="{8D25A066-0E2A-476D-98FD-11002AF6C343}"/>
              </a:ext>
            </a:extLst>
          </p:cNvPr>
          <p:cNvSpPr>
            <a:spLocks noGrp="1"/>
          </p:cNvSpPr>
          <p:nvPr>
            <p:ph idx="1"/>
          </p:nvPr>
        </p:nvSpPr>
        <p:spPr>
          <a:xfrm>
            <a:off x="615458" y="2894629"/>
            <a:ext cx="6268770" cy="3286715"/>
          </a:xfrm>
        </p:spPr>
        <p:txBody>
          <a:bodyPr vert="horz" lIns="91440" tIns="45720" rIns="91440" bIns="45720" rtlCol="0">
            <a:normAutofit/>
          </a:bodyPr>
          <a:lstStyle/>
          <a:p>
            <a:r>
              <a:rPr lang="en-GB" sz="2400" dirty="0"/>
              <a:t>In ancient times, Epilepsy was viewed as a visible illness.</a:t>
            </a:r>
          </a:p>
          <a:p>
            <a:r>
              <a:rPr lang="en-GB" sz="2400" dirty="0"/>
              <a:t>In ancient times it was seen as a miasma or an unpleasant smell or vapour.</a:t>
            </a:r>
          </a:p>
          <a:p>
            <a:r>
              <a:rPr lang="en-GB" sz="2400" dirty="0"/>
              <a:t>It was a mist that had been draped over the individual, and it was caused by a range of different gods.</a:t>
            </a:r>
          </a:p>
        </p:txBody>
      </p:sp>
      <p:pic>
        <p:nvPicPr>
          <p:cNvPr id="4" name="Picture 4" descr="A picture containing dark, looking, fire, light&#10;&#10;Description automatically generated">
            <a:extLst>
              <a:ext uri="{FF2B5EF4-FFF2-40B4-BE49-F238E27FC236}">
                <a16:creationId xmlns:a16="http://schemas.microsoft.com/office/drawing/2014/main" id="{444E2EF9-B281-45E9-803C-94A2BF83EE37}"/>
              </a:ext>
            </a:extLst>
          </p:cNvPr>
          <p:cNvPicPr>
            <a:picLocks noChangeAspect="1"/>
          </p:cNvPicPr>
          <p:nvPr/>
        </p:nvPicPr>
        <p:blipFill rotWithShape="1">
          <a:blip r:embed="rId3"/>
          <a:srcRect r="15183"/>
          <a:stretch/>
        </p:blipFill>
        <p:spPr>
          <a:xfrm>
            <a:off x="7684006" y="10"/>
            <a:ext cx="4507993" cy="6857990"/>
          </a:xfrm>
          <a:prstGeom prst="rect">
            <a:avLst/>
          </a:prstGeom>
        </p:spPr>
      </p:pic>
    </p:spTree>
    <p:extLst>
      <p:ext uri="{BB962C8B-B14F-4D97-AF65-F5344CB8AC3E}">
        <p14:creationId xmlns:p14="http://schemas.microsoft.com/office/powerpoint/2010/main" val="962346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976D-F4D1-46AD-A798-B39A222C884E}"/>
              </a:ext>
            </a:extLst>
          </p:cNvPr>
          <p:cNvSpPr>
            <a:spLocks noGrp="1"/>
          </p:cNvSpPr>
          <p:nvPr>
            <p:ph type="title"/>
          </p:nvPr>
        </p:nvSpPr>
        <p:spPr>
          <a:xfrm>
            <a:off x="612648" y="1078992"/>
            <a:ext cx="6268770" cy="1536192"/>
          </a:xfrm>
        </p:spPr>
        <p:txBody>
          <a:bodyPr anchor="b">
            <a:normAutofit fontScale="90000"/>
          </a:bodyPr>
          <a:lstStyle/>
          <a:p>
            <a:r>
              <a:rPr lang="en-GB" sz="5200"/>
              <a:t>Sacred Disease and Hippocrates</a:t>
            </a:r>
          </a:p>
        </p:txBody>
      </p:sp>
      <p:sp>
        <p:nvSpPr>
          <p:cNvPr id="3" name="Content Placeholder 2">
            <a:extLst>
              <a:ext uri="{FF2B5EF4-FFF2-40B4-BE49-F238E27FC236}">
                <a16:creationId xmlns:a16="http://schemas.microsoft.com/office/drawing/2014/main" id="{A24C70B5-4E03-47FB-B648-04DAA39AD705}"/>
              </a:ext>
            </a:extLst>
          </p:cNvPr>
          <p:cNvSpPr>
            <a:spLocks noGrp="1"/>
          </p:cNvSpPr>
          <p:nvPr>
            <p:ph idx="1"/>
          </p:nvPr>
        </p:nvSpPr>
        <p:spPr>
          <a:xfrm>
            <a:off x="615458" y="2859684"/>
            <a:ext cx="6268770" cy="3321660"/>
          </a:xfrm>
        </p:spPr>
        <p:txBody>
          <a:bodyPr vert="horz" lIns="91440" tIns="45720" rIns="91440" bIns="45720" rtlCol="0">
            <a:noAutofit/>
          </a:bodyPr>
          <a:lstStyle/>
          <a:p>
            <a:pPr>
              <a:lnSpc>
                <a:spcPct val="100000"/>
              </a:lnSpc>
            </a:pPr>
            <a:r>
              <a:rPr lang="en-GB" sz="1800" dirty="0"/>
              <a:t>In 400BC Hippocrates and several others at the time sought to prove that madness and other illnesses were caused by illness within the body, rather than the ill favour of the gods.</a:t>
            </a:r>
          </a:p>
          <a:p>
            <a:pPr>
              <a:lnSpc>
                <a:spcPct val="100000"/>
              </a:lnSpc>
            </a:pPr>
            <a:r>
              <a:rPr lang="en-GB" sz="1800" dirty="0"/>
              <a:t>In the 5th Century BCE 'On the Sacred Disease’ moves away from the concept of divine intervention and influences Western medical ideas significantly.</a:t>
            </a:r>
            <a:endParaRPr lang="en-US" sz="1800" dirty="0"/>
          </a:p>
          <a:p>
            <a:pPr>
              <a:lnSpc>
                <a:spcPct val="100000"/>
              </a:lnSpc>
            </a:pPr>
            <a:r>
              <a:rPr lang="en-GB" sz="1800" dirty="0"/>
              <a:t>The Sacred Disease – Epilepsy</a:t>
            </a:r>
          </a:p>
          <a:p>
            <a:pPr>
              <a:lnSpc>
                <a:spcPct val="100000"/>
              </a:lnSpc>
            </a:pPr>
            <a:r>
              <a:rPr lang="en-GB" sz="1800" dirty="0"/>
              <a:t>The Hippocratic writings were to have a huge influence on the development of medicine even into the 19th century.</a:t>
            </a:r>
          </a:p>
        </p:txBody>
      </p:sp>
      <p:pic>
        <p:nvPicPr>
          <p:cNvPr id="4" name="Picture 4" descr="A sculpture of a person&#10;&#10;Description automatically generated">
            <a:extLst>
              <a:ext uri="{FF2B5EF4-FFF2-40B4-BE49-F238E27FC236}">
                <a16:creationId xmlns:a16="http://schemas.microsoft.com/office/drawing/2014/main" id="{8DA3A972-8F39-4D0A-B8B8-F8BABBFBFD0C}"/>
              </a:ext>
            </a:extLst>
          </p:cNvPr>
          <p:cNvPicPr>
            <a:picLocks noChangeAspect="1"/>
          </p:cNvPicPr>
          <p:nvPr/>
        </p:nvPicPr>
        <p:blipFill rotWithShape="1">
          <a:blip r:embed="rId3"/>
          <a:srcRect l="12355"/>
          <a:stretch/>
        </p:blipFill>
        <p:spPr>
          <a:xfrm>
            <a:off x="7684006" y="10"/>
            <a:ext cx="4507993" cy="6857990"/>
          </a:xfrm>
          <a:prstGeom prst="rect">
            <a:avLst/>
          </a:prstGeom>
        </p:spPr>
      </p:pic>
    </p:spTree>
    <p:extLst>
      <p:ext uri="{BB962C8B-B14F-4D97-AF65-F5344CB8AC3E}">
        <p14:creationId xmlns:p14="http://schemas.microsoft.com/office/powerpoint/2010/main" val="3131694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2F19-87AC-45A9-854F-359E51D6AC88}"/>
              </a:ext>
            </a:extLst>
          </p:cNvPr>
          <p:cNvSpPr>
            <a:spLocks noGrp="1"/>
          </p:cNvSpPr>
          <p:nvPr>
            <p:ph type="title"/>
          </p:nvPr>
        </p:nvSpPr>
        <p:spPr>
          <a:xfrm>
            <a:off x="411480" y="987552"/>
            <a:ext cx="4485861" cy="1088136"/>
          </a:xfrm>
        </p:spPr>
        <p:txBody>
          <a:bodyPr anchor="b">
            <a:normAutofit/>
          </a:bodyPr>
          <a:lstStyle/>
          <a:p>
            <a:r>
              <a:rPr lang="en-GB" sz="3400"/>
              <a:t>Sacred Disease</a:t>
            </a:r>
          </a:p>
        </p:txBody>
      </p:sp>
      <p:sp>
        <p:nvSpPr>
          <p:cNvPr id="3" name="Content Placeholder 2">
            <a:extLst>
              <a:ext uri="{FF2B5EF4-FFF2-40B4-BE49-F238E27FC236}">
                <a16:creationId xmlns:a16="http://schemas.microsoft.com/office/drawing/2014/main" id="{BC456377-B141-4F28-B887-11E400623EEB}"/>
              </a:ext>
            </a:extLst>
          </p:cNvPr>
          <p:cNvSpPr>
            <a:spLocks noGrp="1"/>
          </p:cNvSpPr>
          <p:nvPr>
            <p:ph idx="1"/>
          </p:nvPr>
        </p:nvSpPr>
        <p:spPr>
          <a:xfrm>
            <a:off x="411479" y="2214113"/>
            <a:ext cx="4498848" cy="4058671"/>
          </a:xfrm>
        </p:spPr>
        <p:txBody>
          <a:bodyPr vert="horz" lIns="91440" tIns="45720" rIns="91440" bIns="45720" rtlCol="0" anchor="t">
            <a:noAutofit/>
          </a:bodyPr>
          <a:lstStyle/>
          <a:p>
            <a:pPr>
              <a:lnSpc>
                <a:spcPct val="100000"/>
              </a:lnSpc>
            </a:pPr>
            <a:r>
              <a:rPr lang="en-GB" sz="2000" dirty="0"/>
              <a:t>Hippocrates was critical of the methods used to treat and cure, believing "witch-doctors, quacks and charlatans" were calling upon the gods for a quick heal to screen their own failure to give appropriate and adequate treatment invoking a divine element to hide their inadequacies.</a:t>
            </a:r>
          </a:p>
        </p:txBody>
      </p:sp>
      <p:pic>
        <p:nvPicPr>
          <p:cNvPr id="4" name="Picture 4" descr="A pot with food in it&#10;&#10;Description automatically generated">
            <a:extLst>
              <a:ext uri="{FF2B5EF4-FFF2-40B4-BE49-F238E27FC236}">
                <a16:creationId xmlns:a16="http://schemas.microsoft.com/office/drawing/2014/main" id="{AD3C4121-0AA1-4D31-9B01-37866FDD6C3B}"/>
              </a:ext>
            </a:extLst>
          </p:cNvPr>
          <p:cNvPicPr>
            <a:picLocks noChangeAspect="1"/>
          </p:cNvPicPr>
          <p:nvPr/>
        </p:nvPicPr>
        <p:blipFill rotWithShape="1">
          <a:blip r:embed="rId2"/>
          <a:srcRect l="4820" r="2817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519511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able, shirt&#10;&#10;Description automatically generated">
            <a:extLst>
              <a:ext uri="{FF2B5EF4-FFF2-40B4-BE49-F238E27FC236}">
                <a16:creationId xmlns:a16="http://schemas.microsoft.com/office/drawing/2014/main" id="{FA02BB24-26AB-44F8-9C54-8CEABFAA40AB}"/>
              </a:ext>
            </a:extLst>
          </p:cNvPr>
          <p:cNvPicPr>
            <a:picLocks noChangeAspect="1"/>
          </p:cNvPicPr>
          <p:nvPr/>
        </p:nvPicPr>
        <p:blipFill rotWithShape="1">
          <a:blip r:embed="rId2"/>
          <a:srcRect l="1311" r="969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B8BFFAC0-F028-4A79-ACF7-187DD8EEC902}"/>
              </a:ext>
            </a:extLst>
          </p:cNvPr>
          <p:cNvSpPr>
            <a:spLocks noGrp="1"/>
          </p:cNvSpPr>
          <p:nvPr>
            <p:ph type="title"/>
          </p:nvPr>
        </p:nvSpPr>
        <p:spPr>
          <a:xfrm>
            <a:off x="374904" y="1380336"/>
            <a:ext cx="4992624" cy="719736"/>
          </a:xfrm>
        </p:spPr>
        <p:txBody>
          <a:bodyPr anchor="ctr">
            <a:normAutofit fontScale="90000"/>
          </a:bodyPr>
          <a:lstStyle/>
          <a:p>
            <a:r>
              <a:rPr lang="en-GB" sz="3400" dirty="0"/>
              <a:t>The Hippocratic Corpus – The Four Humours</a:t>
            </a:r>
          </a:p>
        </p:txBody>
      </p:sp>
      <p:sp>
        <p:nvSpPr>
          <p:cNvPr id="3" name="Content Placeholder 2">
            <a:extLst>
              <a:ext uri="{FF2B5EF4-FFF2-40B4-BE49-F238E27FC236}">
                <a16:creationId xmlns:a16="http://schemas.microsoft.com/office/drawing/2014/main" id="{8A075630-795E-4EAF-94A9-54CDE0301700}"/>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3200" dirty="0"/>
              <a:t>The concept of the Four Humours was introduced by Greek physicians around 6th and 4th centuries BCE.</a:t>
            </a:r>
          </a:p>
        </p:txBody>
      </p:sp>
    </p:spTree>
    <p:extLst>
      <p:ext uri="{BB962C8B-B14F-4D97-AF65-F5344CB8AC3E}">
        <p14:creationId xmlns:p14="http://schemas.microsoft.com/office/powerpoint/2010/main" val="338423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4AC9-EB64-4AE8-8CC7-58AFED0F0476}"/>
              </a:ext>
            </a:extLst>
          </p:cNvPr>
          <p:cNvSpPr>
            <a:spLocks noGrp="1"/>
          </p:cNvSpPr>
          <p:nvPr>
            <p:ph type="title"/>
          </p:nvPr>
        </p:nvSpPr>
        <p:spPr>
          <a:xfrm>
            <a:off x="838199" y="1159017"/>
            <a:ext cx="4571999" cy="1432754"/>
          </a:xfrm>
        </p:spPr>
        <p:txBody>
          <a:bodyPr anchor="b">
            <a:normAutofit fontScale="90000"/>
          </a:bodyPr>
          <a:lstStyle/>
          <a:p>
            <a:r>
              <a:rPr lang="en-GB" sz="3600" dirty="0"/>
              <a:t>Brief Introduction to the Four Humours</a:t>
            </a:r>
          </a:p>
        </p:txBody>
      </p:sp>
      <p:sp>
        <p:nvSpPr>
          <p:cNvPr id="3" name="Content Placeholder 2">
            <a:extLst>
              <a:ext uri="{FF2B5EF4-FFF2-40B4-BE49-F238E27FC236}">
                <a16:creationId xmlns:a16="http://schemas.microsoft.com/office/drawing/2014/main" id="{8561B1B6-E4BA-4793-A041-11108982F358}"/>
              </a:ext>
            </a:extLst>
          </p:cNvPr>
          <p:cNvSpPr>
            <a:spLocks noGrp="1"/>
          </p:cNvSpPr>
          <p:nvPr>
            <p:ph idx="1"/>
          </p:nvPr>
        </p:nvSpPr>
        <p:spPr>
          <a:xfrm>
            <a:off x="838199" y="3168367"/>
            <a:ext cx="4571999" cy="2663935"/>
          </a:xfrm>
        </p:spPr>
        <p:txBody>
          <a:bodyPr vert="horz" lIns="91440" tIns="45720" rIns="91440" bIns="45720" rtlCol="0">
            <a:normAutofit/>
          </a:bodyPr>
          <a:lstStyle/>
          <a:p>
            <a:pPr marL="0" indent="0">
              <a:buNone/>
            </a:pPr>
            <a:r>
              <a:rPr lang="en-GB" sz="1800" dirty="0"/>
              <a:t>Each of us have four basic elements within the body:</a:t>
            </a:r>
          </a:p>
          <a:p>
            <a:pPr marL="0" indent="0">
              <a:buNone/>
            </a:pPr>
            <a:r>
              <a:rPr lang="en-GB" sz="1800" dirty="0"/>
              <a:t>Blood, Phlegm, Yellow Bile and Black Bile.</a:t>
            </a:r>
          </a:p>
          <a:p>
            <a:pPr marL="0" indent="0">
              <a:buNone/>
            </a:pPr>
            <a:r>
              <a:rPr lang="en-GB" sz="1800" dirty="0"/>
              <a:t>Each is fighting for supremacy within the body</a:t>
            </a:r>
          </a:p>
          <a:p>
            <a:pPr marL="0" indent="0">
              <a:buNone/>
            </a:pPr>
            <a:r>
              <a:rPr lang="en-GB" sz="1800" dirty="0"/>
              <a:t>When one of these elements becomes elevated it will give rise to different temperaments, illnesses and conditions.</a:t>
            </a:r>
          </a:p>
        </p:txBody>
      </p:sp>
      <p:pic>
        <p:nvPicPr>
          <p:cNvPr id="4" name="Picture 4" descr="A picture containing diagram&#10;&#10;Description automatically generated">
            <a:extLst>
              <a:ext uri="{FF2B5EF4-FFF2-40B4-BE49-F238E27FC236}">
                <a16:creationId xmlns:a16="http://schemas.microsoft.com/office/drawing/2014/main" id="{33D4EC2D-115D-4736-873E-47B4BBE48F7E}"/>
              </a:ext>
            </a:extLst>
          </p:cNvPr>
          <p:cNvPicPr>
            <a:picLocks noChangeAspect="1"/>
          </p:cNvPicPr>
          <p:nvPr/>
        </p:nvPicPr>
        <p:blipFill rotWithShape="1">
          <a:blip r:embed="rId3"/>
          <a:srcRect l="1539" r="455" b="-2"/>
          <a:stretch/>
        </p:blipFill>
        <p:spPr>
          <a:xfrm>
            <a:off x="6190488" y="566928"/>
            <a:ext cx="5157216" cy="5286197"/>
          </a:xfrm>
          <a:prstGeom prst="rect">
            <a:avLst/>
          </a:prstGeom>
        </p:spPr>
      </p:pic>
    </p:spTree>
    <p:extLst>
      <p:ext uri="{BB962C8B-B14F-4D97-AF65-F5344CB8AC3E}">
        <p14:creationId xmlns:p14="http://schemas.microsoft.com/office/powerpoint/2010/main" val="15054957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FD59-B9B8-4E95-8FAA-FECF2E3A4E2E}"/>
              </a:ext>
            </a:extLst>
          </p:cNvPr>
          <p:cNvSpPr>
            <a:spLocks noGrp="1"/>
          </p:cNvSpPr>
          <p:nvPr>
            <p:ph type="title"/>
          </p:nvPr>
        </p:nvSpPr>
        <p:spPr>
          <a:xfrm>
            <a:off x="838199" y="564211"/>
            <a:ext cx="4571999" cy="1747998"/>
          </a:xfrm>
        </p:spPr>
        <p:txBody>
          <a:bodyPr anchor="b">
            <a:normAutofit/>
          </a:bodyPr>
          <a:lstStyle/>
          <a:p>
            <a:r>
              <a:rPr lang="en-GB" sz="3600" dirty="0"/>
              <a:t>The Four Humours</a:t>
            </a:r>
          </a:p>
        </p:txBody>
      </p:sp>
      <p:sp>
        <p:nvSpPr>
          <p:cNvPr id="3" name="Content Placeholder 2">
            <a:extLst>
              <a:ext uri="{FF2B5EF4-FFF2-40B4-BE49-F238E27FC236}">
                <a16:creationId xmlns:a16="http://schemas.microsoft.com/office/drawing/2014/main" id="{46D161F2-CE69-49F0-A5C6-B65221AD1A23}"/>
              </a:ext>
            </a:extLst>
          </p:cNvPr>
          <p:cNvSpPr>
            <a:spLocks noGrp="1"/>
          </p:cNvSpPr>
          <p:nvPr>
            <p:ph idx="1"/>
          </p:nvPr>
        </p:nvSpPr>
        <p:spPr>
          <a:xfrm>
            <a:off x="838199" y="2626716"/>
            <a:ext cx="4571999" cy="3762435"/>
          </a:xfrm>
        </p:spPr>
        <p:txBody>
          <a:bodyPr vert="horz" lIns="91440" tIns="45720" rIns="91440" bIns="45720" rtlCol="0">
            <a:normAutofit/>
          </a:bodyPr>
          <a:lstStyle/>
          <a:p>
            <a:pPr>
              <a:lnSpc>
                <a:spcPct val="100000"/>
              </a:lnSpc>
            </a:pPr>
            <a:r>
              <a:rPr lang="en-GB" sz="1700" dirty="0"/>
              <a:t>Blood makes the body hot and wet</a:t>
            </a:r>
          </a:p>
          <a:p>
            <a:pPr>
              <a:lnSpc>
                <a:spcPct val="100000"/>
              </a:lnSpc>
            </a:pPr>
            <a:r>
              <a:rPr lang="en-GB" sz="1700" dirty="0"/>
              <a:t>Phlegm makes the body cold and wet and is made of secretions such as sweat and tears</a:t>
            </a:r>
          </a:p>
          <a:p>
            <a:pPr>
              <a:lnSpc>
                <a:spcPct val="100000"/>
              </a:lnSpc>
            </a:pPr>
            <a:r>
              <a:rPr lang="en-GB" sz="1700" dirty="0"/>
              <a:t>Yellow bile makes the body hot and dry</a:t>
            </a:r>
          </a:p>
          <a:p>
            <a:pPr>
              <a:lnSpc>
                <a:spcPct val="100000"/>
              </a:lnSpc>
            </a:pPr>
            <a:r>
              <a:rPr lang="en-GB" sz="1700" dirty="0"/>
              <a:t>Black bile makes the body cold and dry and is found in the spleen, dark stools and blood.</a:t>
            </a:r>
          </a:p>
          <a:p>
            <a:pPr>
              <a:lnSpc>
                <a:spcPct val="100000"/>
              </a:lnSpc>
            </a:pPr>
            <a:r>
              <a:rPr lang="en-GB" sz="1700" dirty="0"/>
              <a:t>When a person is in good health, all four aspects are in harmony with each other. Pain and illness is caused if one of these elements is either defective or in excess</a:t>
            </a:r>
          </a:p>
        </p:txBody>
      </p:sp>
      <p:pic>
        <p:nvPicPr>
          <p:cNvPr id="4" name="Picture 4" descr="A group of people standing next to a window&#10;&#10;Description automatically generated">
            <a:extLst>
              <a:ext uri="{FF2B5EF4-FFF2-40B4-BE49-F238E27FC236}">
                <a16:creationId xmlns:a16="http://schemas.microsoft.com/office/drawing/2014/main" id="{293A9C60-B1F2-40E7-9E73-692F04A0D0CF}"/>
              </a:ext>
            </a:extLst>
          </p:cNvPr>
          <p:cNvPicPr>
            <a:picLocks noChangeAspect="1"/>
          </p:cNvPicPr>
          <p:nvPr/>
        </p:nvPicPr>
        <p:blipFill rotWithShape="1">
          <a:blip r:embed="rId3"/>
          <a:srcRect l="7687" r="9962" b="2"/>
          <a:stretch/>
        </p:blipFill>
        <p:spPr>
          <a:xfrm>
            <a:off x="6190488" y="566928"/>
            <a:ext cx="5157216" cy="5286197"/>
          </a:xfrm>
          <a:prstGeom prst="rect">
            <a:avLst/>
          </a:prstGeom>
        </p:spPr>
      </p:pic>
    </p:spTree>
    <p:extLst>
      <p:ext uri="{BB962C8B-B14F-4D97-AF65-F5344CB8AC3E}">
        <p14:creationId xmlns:p14="http://schemas.microsoft.com/office/powerpoint/2010/main" val="13792019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clouds in the sky&#10;&#10;Description automatically generated">
            <a:extLst>
              <a:ext uri="{FF2B5EF4-FFF2-40B4-BE49-F238E27FC236}">
                <a16:creationId xmlns:a16="http://schemas.microsoft.com/office/drawing/2014/main" id="{115C18A1-4742-4D79-BEA2-53268C207657}"/>
              </a:ext>
            </a:extLst>
          </p:cNvPr>
          <p:cNvPicPr>
            <a:picLocks noChangeAspect="1"/>
          </p:cNvPicPr>
          <p:nvPr/>
        </p:nvPicPr>
        <p:blipFill rotWithShape="1">
          <a:blip r:embed="rId3"/>
          <a:srcRect l="28861" r="-1" b="-1"/>
          <a:stretch/>
        </p:blipFill>
        <p:spPr>
          <a:xfrm>
            <a:off x="5532993" y="10"/>
            <a:ext cx="6659007"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48F09597-92AF-4F63-A8A5-7446F79E9CF8}"/>
              </a:ext>
            </a:extLst>
          </p:cNvPr>
          <p:cNvSpPr>
            <a:spLocks noGrp="1"/>
          </p:cNvSpPr>
          <p:nvPr>
            <p:ph type="title"/>
          </p:nvPr>
        </p:nvSpPr>
        <p:spPr>
          <a:xfrm>
            <a:off x="374904" y="856488"/>
            <a:ext cx="4992624" cy="1741107"/>
          </a:xfrm>
        </p:spPr>
        <p:txBody>
          <a:bodyPr anchor="b">
            <a:normAutofit/>
          </a:bodyPr>
          <a:lstStyle/>
          <a:p>
            <a:r>
              <a:rPr lang="en-GB" sz="3400" dirty="0"/>
              <a:t>The Sacred Disease and Hippocratic Ideas</a:t>
            </a:r>
          </a:p>
        </p:txBody>
      </p:sp>
      <p:sp>
        <p:nvSpPr>
          <p:cNvPr id="3" name="Content Placeholder 2">
            <a:extLst>
              <a:ext uri="{FF2B5EF4-FFF2-40B4-BE49-F238E27FC236}">
                <a16:creationId xmlns:a16="http://schemas.microsoft.com/office/drawing/2014/main" id="{3F6A14B2-1857-4D00-BA35-D932D78338C3}"/>
              </a:ext>
            </a:extLst>
          </p:cNvPr>
          <p:cNvSpPr>
            <a:spLocks noGrp="1"/>
          </p:cNvSpPr>
          <p:nvPr>
            <p:ph idx="1"/>
          </p:nvPr>
        </p:nvSpPr>
        <p:spPr>
          <a:xfrm>
            <a:off x="374904" y="3174191"/>
            <a:ext cx="6014248" cy="3302324"/>
          </a:xfrm>
        </p:spPr>
        <p:txBody>
          <a:bodyPr vert="horz" lIns="91440" tIns="45720" rIns="91440" bIns="45720" rtlCol="0" anchor="t">
            <a:normAutofit/>
          </a:bodyPr>
          <a:lstStyle/>
          <a:p>
            <a:pPr>
              <a:lnSpc>
                <a:spcPct val="100000"/>
              </a:lnSpc>
            </a:pPr>
            <a:r>
              <a:rPr lang="en-GB" sz="1800" dirty="0"/>
              <a:t>According to the Hippocratic texts, disease is caused by both internal (diet, exercise, age, constitution) and external (wind changes, climate, external temperature) conditions.</a:t>
            </a:r>
          </a:p>
          <a:p>
            <a:pPr>
              <a:lnSpc>
                <a:spcPct val="100000"/>
              </a:lnSpc>
            </a:pPr>
            <a:r>
              <a:rPr lang="en-GB" sz="1800" dirty="0"/>
              <a:t>Epilepsy was specifically caused by weather conditions such as too much warmth, too cold or winds.</a:t>
            </a:r>
          </a:p>
          <a:p>
            <a:pPr>
              <a:lnSpc>
                <a:spcPct val="100000"/>
              </a:lnSpc>
            </a:pPr>
            <a:r>
              <a:rPr lang="en-GB" sz="1800" dirty="0"/>
              <a:t>Hippocrates suggested that the cure for Epilepsy would be found if the physician was able to balance out these conditions.</a:t>
            </a:r>
          </a:p>
        </p:txBody>
      </p:sp>
    </p:spTree>
    <p:extLst>
      <p:ext uri="{BB962C8B-B14F-4D97-AF65-F5344CB8AC3E}">
        <p14:creationId xmlns:p14="http://schemas.microsoft.com/office/powerpoint/2010/main" val="1880453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ree in a forest&#10;&#10;Description automatically generated">
            <a:extLst>
              <a:ext uri="{FF2B5EF4-FFF2-40B4-BE49-F238E27FC236}">
                <a16:creationId xmlns:a16="http://schemas.microsoft.com/office/drawing/2014/main" id="{5732AAFE-4D06-4BD0-8001-A4A40AC7D669}"/>
              </a:ext>
            </a:extLst>
          </p:cNvPr>
          <p:cNvPicPr>
            <a:picLocks noChangeAspect="1"/>
          </p:cNvPicPr>
          <p:nvPr/>
        </p:nvPicPr>
        <p:blipFill rotWithShape="1">
          <a:blip r:embed="rId3"/>
          <a:srcRect l="2450" r="13176" b="-1"/>
          <a:stretch/>
        </p:blipFill>
        <p:spPr>
          <a:xfrm>
            <a:off x="6994869" y="10"/>
            <a:ext cx="5197130" cy="6857990"/>
          </a:xfrm>
          <a:prstGeom prst="rect">
            <a:avLst/>
          </a:prstGeom>
        </p:spPr>
      </p:pic>
      <p:sp>
        <p:nvSpPr>
          <p:cNvPr id="2" name="Title 1">
            <a:extLst>
              <a:ext uri="{FF2B5EF4-FFF2-40B4-BE49-F238E27FC236}">
                <a16:creationId xmlns:a16="http://schemas.microsoft.com/office/drawing/2014/main" id="{59E9FAC7-C782-463E-9352-C03C7485447D}"/>
              </a:ext>
            </a:extLst>
          </p:cNvPr>
          <p:cNvSpPr>
            <a:spLocks noGrp="1"/>
          </p:cNvSpPr>
          <p:nvPr>
            <p:ph type="title"/>
          </p:nvPr>
        </p:nvSpPr>
        <p:spPr>
          <a:xfrm>
            <a:off x="371094" y="1161288"/>
            <a:ext cx="3438144" cy="673336"/>
          </a:xfrm>
        </p:spPr>
        <p:txBody>
          <a:bodyPr anchor="b">
            <a:normAutofit/>
          </a:bodyPr>
          <a:lstStyle/>
          <a:p>
            <a:r>
              <a:rPr lang="en-GB" sz="2800" dirty="0"/>
              <a:t>Madness</a:t>
            </a:r>
          </a:p>
        </p:txBody>
      </p:sp>
      <p:sp>
        <p:nvSpPr>
          <p:cNvPr id="3" name="Content Placeholder 2">
            <a:extLst>
              <a:ext uri="{FF2B5EF4-FFF2-40B4-BE49-F238E27FC236}">
                <a16:creationId xmlns:a16="http://schemas.microsoft.com/office/drawing/2014/main" id="{19A29766-D4C1-4179-A97C-A4071537EDB0}"/>
              </a:ext>
            </a:extLst>
          </p:cNvPr>
          <p:cNvSpPr>
            <a:spLocks noGrp="1"/>
          </p:cNvSpPr>
          <p:nvPr>
            <p:ph idx="1"/>
          </p:nvPr>
        </p:nvSpPr>
        <p:spPr>
          <a:xfrm>
            <a:off x="371094" y="1956932"/>
            <a:ext cx="6309268" cy="4432220"/>
          </a:xfrm>
        </p:spPr>
        <p:txBody>
          <a:bodyPr vert="horz" lIns="91440" tIns="45720" rIns="91440" bIns="45720" rtlCol="0" anchor="t">
            <a:noAutofit/>
          </a:bodyPr>
          <a:lstStyle/>
          <a:p>
            <a:pPr>
              <a:lnSpc>
                <a:spcPct val="100000"/>
              </a:lnSpc>
            </a:pPr>
            <a:r>
              <a:rPr lang="en-GB" sz="2000" dirty="0"/>
              <a:t>Believed to be caused by an imbalance of the humours:</a:t>
            </a:r>
          </a:p>
          <a:p>
            <a:pPr>
              <a:lnSpc>
                <a:spcPct val="100000"/>
              </a:lnSpc>
            </a:pPr>
            <a:r>
              <a:rPr lang="en-GB" sz="2000" dirty="0"/>
              <a:t>Nightmares and night terrors caused by too much blood in the body (warming the brain)</a:t>
            </a:r>
          </a:p>
          <a:p>
            <a:pPr>
              <a:lnSpc>
                <a:spcPct val="100000"/>
              </a:lnSpc>
            </a:pPr>
            <a:r>
              <a:rPr lang="en-GB" sz="2000" dirty="0"/>
              <a:t>An individual who was too quiet had too much phlegm</a:t>
            </a:r>
          </a:p>
          <a:p>
            <a:pPr>
              <a:lnSpc>
                <a:spcPct val="100000"/>
              </a:lnSpc>
            </a:pPr>
            <a:r>
              <a:rPr lang="en-GB" sz="2000" dirty="0"/>
              <a:t>Those that are fidgety and can't keep still, shout, or up to no good have too much bile</a:t>
            </a:r>
          </a:p>
          <a:p>
            <a:pPr>
              <a:lnSpc>
                <a:spcPct val="100000"/>
              </a:lnSpc>
            </a:pPr>
            <a:r>
              <a:rPr lang="en-GB" sz="2000" dirty="0"/>
              <a:t>And those who are low in mood are melancholic, which derives from the Greek meaning black (</a:t>
            </a:r>
            <a:r>
              <a:rPr lang="en-GB" sz="2000" dirty="0" err="1"/>
              <a:t>melan</a:t>
            </a:r>
            <a:r>
              <a:rPr lang="en-GB" sz="2000" dirty="0"/>
              <a:t>) and bile (chole).</a:t>
            </a:r>
          </a:p>
        </p:txBody>
      </p:sp>
    </p:spTree>
    <p:extLst>
      <p:ext uri="{BB962C8B-B14F-4D97-AF65-F5344CB8AC3E}">
        <p14:creationId xmlns:p14="http://schemas.microsoft.com/office/powerpoint/2010/main" val="3989795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hat, bag, shirt&#10;&#10;Description automatically generated">
            <a:extLst>
              <a:ext uri="{FF2B5EF4-FFF2-40B4-BE49-F238E27FC236}">
                <a16:creationId xmlns:a16="http://schemas.microsoft.com/office/drawing/2014/main" id="{854561A4-627D-4700-805F-85D3E28DB9DD}"/>
              </a:ext>
            </a:extLst>
          </p:cNvPr>
          <p:cNvPicPr>
            <a:picLocks noChangeAspect="1"/>
          </p:cNvPicPr>
          <p:nvPr/>
        </p:nvPicPr>
        <p:blipFill rotWithShape="1">
          <a:blip r:embed="rId2"/>
          <a:srcRect l="18722" r="1680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3B834361-6BA9-4990-95B1-56D8E33C6B2D}"/>
              </a:ext>
            </a:extLst>
          </p:cNvPr>
          <p:cNvSpPr>
            <a:spLocks noGrp="1"/>
          </p:cNvSpPr>
          <p:nvPr>
            <p:ph type="title"/>
          </p:nvPr>
        </p:nvSpPr>
        <p:spPr>
          <a:xfrm>
            <a:off x="374904" y="856488"/>
            <a:ext cx="4992624" cy="1173761"/>
          </a:xfrm>
        </p:spPr>
        <p:txBody>
          <a:bodyPr anchor="b">
            <a:normAutofit/>
          </a:bodyPr>
          <a:lstStyle/>
          <a:p>
            <a:r>
              <a:rPr lang="en-GB" sz="3400"/>
              <a:t>Question</a:t>
            </a:r>
          </a:p>
        </p:txBody>
      </p:sp>
      <p:sp>
        <p:nvSpPr>
          <p:cNvPr id="3" name="Content Placeholder 2">
            <a:extLst>
              <a:ext uri="{FF2B5EF4-FFF2-40B4-BE49-F238E27FC236}">
                <a16:creationId xmlns:a16="http://schemas.microsoft.com/office/drawing/2014/main" id="{703062B3-7F36-4CFF-B0F7-3951FCC092E3}"/>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dirty="0"/>
              <a:t>The Greeks even had ideas about women's 'problems' and hysteria!</a:t>
            </a:r>
            <a:endParaRPr lang="en-US" sz="1800" dirty="0"/>
          </a:p>
          <a:p>
            <a:r>
              <a:rPr lang="en-GB" sz="1800" dirty="0"/>
              <a:t>Spend a few minutes, just considering what you know about a woman's monthly cycle, pregnancy and menopause and how it might affect the temperament of a woman!</a:t>
            </a:r>
          </a:p>
          <a:p>
            <a:r>
              <a:rPr lang="en-GB" sz="1800" dirty="0"/>
              <a:t>Give yourself about five minutes to reflect on this one.</a:t>
            </a:r>
          </a:p>
        </p:txBody>
      </p:sp>
    </p:spTree>
    <p:extLst>
      <p:ext uri="{BB962C8B-B14F-4D97-AF65-F5344CB8AC3E}">
        <p14:creationId xmlns:p14="http://schemas.microsoft.com/office/powerpoint/2010/main" val="19710121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C5C8-4A0F-497E-A141-1DBA23D19A63}"/>
              </a:ext>
            </a:extLst>
          </p:cNvPr>
          <p:cNvSpPr>
            <a:spLocks noGrp="1"/>
          </p:cNvSpPr>
          <p:nvPr>
            <p:ph type="title"/>
          </p:nvPr>
        </p:nvSpPr>
        <p:spPr>
          <a:xfrm>
            <a:off x="838199" y="564211"/>
            <a:ext cx="4571999" cy="1753822"/>
          </a:xfrm>
        </p:spPr>
        <p:txBody>
          <a:bodyPr anchor="b">
            <a:normAutofit/>
          </a:bodyPr>
          <a:lstStyle/>
          <a:p>
            <a:r>
              <a:rPr lang="en-GB" sz="3600" dirty="0"/>
              <a:t>Hysteria – the female disorder!</a:t>
            </a:r>
          </a:p>
        </p:txBody>
      </p:sp>
      <p:sp>
        <p:nvSpPr>
          <p:cNvPr id="3" name="Content Placeholder 2">
            <a:extLst>
              <a:ext uri="{FF2B5EF4-FFF2-40B4-BE49-F238E27FC236}">
                <a16:creationId xmlns:a16="http://schemas.microsoft.com/office/drawing/2014/main" id="{059DA516-C075-40F2-BEC2-204ED906E568}"/>
              </a:ext>
            </a:extLst>
          </p:cNvPr>
          <p:cNvSpPr>
            <a:spLocks noGrp="1"/>
          </p:cNvSpPr>
          <p:nvPr>
            <p:ph idx="1"/>
          </p:nvPr>
        </p:nvSpPr>
        <p:spPr>
          <a:xfrm>
            <a:off x="838199" y="2754847"/>
            <a:ext cx="4571999" cy="3459577"/>
          </a:xfrm>
        </p:spPr>
        <p:txBody>
          <a:bodyPr vert="horz" lIns="91440" tIns="45720" rIns="91440" bIns="45720" rtlCol="0">
            <a:normAutofit/>
          </a:bodyPr>
          <a:lstStyle/>
          <a:p>
            <a:r>
              <a:rPr lang="en-GB" sz="1800" dirty="0"/>
              <a:t>According to Hippocratic text "the womb is the origin of all diseases".</a:t>
            </a:r>
          </a:p>
          <a:p>
            <a:r>
              <a:rPr lang="en-GB" sz="1800" dirty="0">
                <a:ea typeface="+mn-lt"/>
                <a:cs typeface="+mn-lt"/>
              </a:rPr>
              <a:t>Puberty, pregnancy, menopause, suppressed menstruation all have the potential to cause problems for the female. The internal equilibrium is set off balance, thus causing a variety of complaints.</a:t>
            </a:r>
            <a:endParaRPr lang="en-GB" sz="1800" dirty="0"/>
          </a:p>
          <a:p>
            <a:r>
              <a:rPr lang="en-GB" sz="1800" dirty="0">
                <a:ea typeface="+mn-lt"/>
                <a:cs typeface="+mn-lt"/>
              </a:rPr>
              <a:t>It was these ideas that were taken up by Galen and later moved into Western ideas about medicine.</a:t>
            </a:r>
            <a:endParaRPr lang="en-GB" sz="1800" dirty="0"/>
          </a:p>
          <a:p>
            <a:endParaRPr lang="en-GB" sz="1800" dirty="0"/>
          </a:p>
        </p:txBody>
      </p:sp>
      <p:pic>
        <p:nvPicPr>
          <p:cNvPr id="4" name="Picture 4" descr="A picture containing sculpture, building, sitting, indoor&#10;&#10;Description automatically generated">
            <a:extLst>
              <a:ext uri="{FF2B5EF4-FFF2-40B4-BE49-F238E27FC236}">
                <a16:creationId xmlns:a16="http://schemas.microsoft.com/office/drawing/2014/main" id="{CA7D2BEB-32F4-4A35-B22D-41FCFAB6399F}"/>
              </a:ext>
            </a:extLst>
          </p:cNvPr>
          <p:cNvPicPr>
            <a:picLocks noChangeAspect="1"/>
          </p:cNvPicPr>
          <p:nvPr/>
        </p:nvPicPr>
        <p:blipFill rotWithShape="1">
          <a:blip r:embed="rId2"/>
          <a:srcRect b="8518"/>
          <a:stretch/>
        </p:blipFill>
        <p:spPr>
          <a:xfrm>
            <a:off x="6190488" y="566928"/>
            <a:ext cx="5157216" cy="5286197"/>
          </a:xfrm>
          <a:prstGeom prst="rect">
            <a:avLst/>
          </a:prstGeom>
        </p:spPr>
      </p:pic>
    </p:spTree>
    <p:extLst>
      <p:ext uri="{BB962C8B-B14F-4D97-AF65-F5344CB8AC3E}">
        <p14:creationId xmlns:p14="http://schemas.microsoft.com/office/powerpoint/2010/main" val="1608220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building, fence, wooden&#10;&#10;Description automatically generated">
            <a:extLst>
              <a:ext uri="{FF2B5EF4-FFF2-40B4-BE49-F238E27FC236}">
                <a16:creationId xmlns:a16="http://schemas.microsoft.com/office/drawing/2014/main" id="{BEB944BC-C2E9-44B9-B50E-3228BB7859DE}"/>
              </a:ext>
            </a:extLst>
          </p:cNvPr>
          <p:cNvPicPr>
            <a:picLocks noChangeAspect="1"/>
          </p:cNvPicPr>
          <p:nvPr/>
        </p:nvPicPr>
        <p:blipFill rotWithShape="1">
          <a:blip r:embed="rId2">
            <a:alphaModFix amt="40000"/>
          </a:blip>
          <a:srcRect t="11626" r="-1" b="3844"/>
          <a:stretch/>
        </p:blipFill>
        <p:spPr>
          <a:xfrm>
            <a:off x="20" y="10"/>
            <a:ext cx="12191979" cy="6857990"/>
          </a:xfrm>
          <a:prstGeom prst="rect">
            <a:avLst/>
          </a:prstGeom>
        </p:spPr>
      </p:pic>
      <p:sp>
        <p:nvSpPr>
          <p:cNvPr id="2" name="Title 1">
            <a:extLst>
              <a:ext uri="{FF2B5EF4-FFF2-40B4-BE49-F238E27FC236}">
                <a16:creationId xmlns:a16="http://schemas.microsoft.com/office/drawing/2014/main" id="{F359EBD0-FABD-4057-9221-6E1B657287B2}"/>
              </a:ext>
            </a:extLst>
          </p:cNvPr>
          <p:cNvSpPr>
            <a:spLocks noGrp="1"/>
          </p:cNvSpPr>
          <p:nvPr>
            <p:ph type="title"/>
          </p:nvPr>
        </p:nvSpPr>
        <p:spPr>
          <a:xfrm>
            <a:off x="841249" y="941832"/>
            <a:ext cx="10506456" cy="2057400"/>
          </a:xfrm>
        </p:spPr>
        <p:txBody>
          <a:bodyPr anchor="b">
            <a:normAutofit/>
          </a:bodyPr>
          <a:lstStyle/>
          <a:p>
            <a:r>
              <a:rPr lang="en-GB" sz="5000"/>
              <a:t>Treatments for madness</a:t>
            </a:r>
          </a:p>
        </p:txBody>
      </p:sp>
      <p:sp>
        <p:nvSpPr>
          <p:cNvPr id="3" name="Content Placeholder 2">
            <a:extLst>
              <a:ext uri="{FF2B5EF4-FFF2-40B4-BE49-F238E27FC236}">
                <a16:creationId xmlns:a16="http://schemas.microsoft.com/office/drawing/2014/main" id="{4EBAFA4B-1584-49B6-BC87-94387BA1A799}"/>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dirty="0"/>
              <a:t>A table of mental health conditions and treatments that were suggested by the Greeks is available on Moodle.</a:t>
            </a:r>
          </a:p>
          <a:p>
            <a:r>
              <a:rPr lang="en-GB" sz="2000" dirty="0"/>
              <a:t>Tyson, P., Khanam Davies, S. and Torn, A (2020) Madness. History, Concepts and Controversies. Oxon: Routledge.</a:t>
            </a:r>
          </a:p>
        </p:txBody>
      </p:sp>
    </p:spTree>
    <p:extLst>
      <p:ext uri="{BB962C8B-B14F-4D97-AF65-F5344CB8AC3E}">
        <p14:creationId xmlns:p14="http://schemas.microsoft.com/office/powerpoint/2010/main" val="31818893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ree Macro Photography of Pepper Powder Stock Photo">
            <a:extLst>
              <a:ext uri="{FF2B5EF4-FFF2-40B4-BE49-F238E27FC236}">
                <a16:creationId xmlns:a16="http://schemas.microsoft.com/office/drawing/2014/main" id="{146A313C-DA3E-F81A-FE93-E231D3B8E8BB}"/>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t="37323" r="-1" b="26277"/>
          <a:stretch/>
        </p:blipFill>
        <p:spPr bwMode="auto">
          <a:xfrm>
            <a:off x="1289143" y="440217"/>
            <a:ext cx="9613711" cy="2730686"/>
          </a:xfrm>
          <a:prstGeom prst="rect">
            <a:avLst/>
          </a:prstGeom>
          <a:solidFill>
            <a:srgbClr val="FFFFFF"/>
          </a:solidFill>
        </p:spPr>
      </p:pic>
      <p:sp>
        <p:nvSpPr>
          <p:cNvPr id="2" name="Title 1">
            <a:extLst>
              <a:ext uri="{FF2B5EF4-FFF2-40B4-BE49-F238E27FC236}">
                <a16:creationId xmlns:a16="http://schemas.microsoft.com/office/drawing/2014/main" id="{1A5C5523-CF3A-F0D3-BB1A-FFAA89F7C340}"/>
              </a:ext>
            </a:extLst>
          </p:cNvPr>
          <p:cNvSpPr>
            <a:spLocks noGrp="1"/>
          </p:cNvSpPr>
          <p:nvPr>
            <p:ph type="ctrTitle"/>
          </p:nvPr>
        </p:nvSpPr>
        <p:spPr>
          <a:xfrm>
            <a:off x="1143000" y="3236976"/>
            <a:ext cx="6867144" cy="2386584"/>
          </a:xfrm>
        </p:spPr>
        <p:txBody>
          <a:bodyPr vert="horz" lIns="91440" tIns="45720" rIns="91440" bIns="45720" rtlCol="0" anchor="b">
            <a:normAutofit/>
          </a:bodyPr>
          <a:lstStyle/>
          <a:p>
            <a:r>
              <a:rPr lang="en-US" sz="6100"/>
              <a:t>Four </a:t>
            </a:r>
            <a:r>
              <a:rPr lang="en-US" sz="6100" err="1"/>
              <a:t>Humours</a:t>
            </a:r>
            <a:r>
              <a:rPr lang="en-US" sz="6100"/>
              <a:t> Activity</a:t>
            </a:r>
          </a:p>
        </p:txBody>
      </p:sp>
      <p:sp>
        <p:nvSpPr>
          <p:cNvPr id="1031" name="Subtitle 3">
            <a:extLst>
              <a:ext uri="{FF2B5EF4-FFF2-40B4-BE49-F238E27FC236}">
                <a16:creationId xmlns:a16="http://schemas.microsoft.com/office/drawing/2014/main" id="{1CA7D112-833F-95B6-CF6F-5E7491B78E2F}"/>
              </a:ext>
            </a:extLst>
          </p:cNvPr>
          <p:cNvSpPr>
            <a:spLocks noGrp="1"/>
          </p:cNvSpPr>
          <p:nvPr>
            <p:ph type="subTitle" idx="1"/>
          </p:nvPr>
        </p:nvSpPr>
        <p:spPr>
          <a:xfrm>
            <a:off x="6327648" y="5971032"/>
            <a:ext cx="3776472" cy="530352"/>
          </a:xfrm>
        </p:spPr>
        <p:txBody>
          <a:bodyPr/>
          <a:lstStyle/>
          <a:p>
            <a:endParaRPr lang="en-US"/>
          </a:p>
        </p:txBody>
      </p:sp>
    </p:spTree>
    <p:extLst>
      <p:ext uri="{BB962C8B-B14F-4D97-AF65-F5344CB8AC3E}">
        <p14:creationId xmlns:p14="http://schemas.microsoft.com/office/powerpoint/2010/main" val="894591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7BA72-039E-DC2E-355E-F1172D227B9F}"/>
              </a:ext>
            </a:extLst>
          </p:cNvPr>
          <p:cNvSpPr>
            <a:spLocks noGrp="1"/>
          </p:cNvSpPr>
          <p:nvPr>
            <p:ph type="title"/>
          </p:nvPr>
        </p:nvSpPr>
        <p:spPr>
          <a:xfrm>
            <a:off x="466344" y="276044"/>
            <a:ext cx="5294376" cy="729795"/>
          </a:xfrm>
        </p:spPr>
        <p:txBody>
          <a:bodyPr rtlCol="0"/>
          <a:lstStyle>
            <a:defPPr>
              <a:defRPr lang="en-GB"/>
            </a:defPPr>
          </a:lstStyle>
          <a:p>
            <a:r>
              <a:rPr lang="en-GB" sz="2000" dirty="0"/>
              <a:t>Greek influences on Modern Understanding</a:t>
            </a:r>
            <a:br>
              <a:rPr lang="en-GB" sz="2000" dirty="0"/>
            </a:br>
            <a:endParaRPr lang="en-GB" sz="2000" dirty="0"/>
          </a:p>
        </p:txBody>
      </p:sp>
      <p:sp>
        <p:nvSpPr>
          <p:cNvPr id="4" name="Content Placeholder 3">
            <a:extLst>
              <a:ext uri="{FF2B5EF4-FFF2-40B4-BE49-F238E27FC236}">
                <a16:creationId xmlns:a16="http://schemas.microsoft.com/office/drawing/2014/main" id="{49BC2971-7886-2287-75E6-F484F930D599}"/>
              </a:ext>
            </a:extLst>
          </p:cNvPr>
          <p:cNvSpPr>
            <a:spLocks noGrp="1"/>
          </p:cNvSpPr>
          <p:nvPr>
            <p:ph sz="half" idx="2"/>
          </p:nvPr>
        </p:nvSpPr>
        <p:spPr>
          <a:xfrm>
            <a:off x="6360031" y="1493988"/>
            <a:ext cx="4575869" cy="4623347"/>
          </a:xfrm>
        </p:spPr>
        <p:txBody>
          <a:bodyPr rtlCol="0"/>
          <a:lstStyle>
            <a:defPPr>
              <a:defRPr lang="en-GB"/>
            </a:defPPr>
          </a:lstStyle>
          <a:p>
            <a:r>
              <a:rPr lang="en-GB" sz="2400" dirty="0"/>
              <a:t>Greek philosophy and Western European medicinal understanding (14th century – 19th century).</a:t>
            </a:r>
          </a:p>
          <a:p>
            <a:r>
              <a:rPr lang="en-GB" sz="2400" dirty="0"/>
              <a:t>Ideas of Freud</a:t>
            </a:r>
          </a:p>
          <a:p>
            <a:r>
              <a:rPr lang="en-GB" sz="2400" dirty="0"/>
              <a:t>Distinct symptoms and treatments for different psychological disorders</a:t>
            </a:r>
          </a:p>
          <a:p>
            <a:r>
              <a:rPr lang="en-GB" sz="2400" dirty="0"/>
              <a:t>Galen</a:t>
            </a:r>
          </a:p>
          <a:p>
            <a:pPr rtl="0"/>
            <a:endParaRPr lang="en-GB" dirty="0"/>
          </a:p>
        </p:txBody>
      </p:sp>
      <p:sp>
        <p:nvSpPr>
          <p:cNvPr id="15" name="Slide Number Placeholder 14">
            <a:extLst>
              <a:ext uri="{FF2B5EF4-FFF2-40B4-BE49-F238E27FC236}">
                <a16:creationId xmlns:a16="http://schemas.microsoft.com/office/drawing/2014/main" id="{1A815897-F8B8-2427-BC3B-2B4F48408A55}"/>
              </a:ext>
            </a:extLst>
          </p:cNvPr>
          <p:cNvSpPr>
            <a:spLocks noGrp="1"/>
          </p:cNvSpPr>
          <p:nvPr>
            <p:ph type="sldNum" sz="quarter" idx="12"/>
          </p:nvPr>
        </p:nvSpPr>
        <p:spPr/>
        <p:txBody>
          <a:bodyPr rtlCol="0"/>
          <a:lstStyle>
            <a:defPPr>
              <a:defRPr lang="en-GB"/>
            </a:defPPr>
          </a:lstStyle>
          <a:p>
            <a:pPr rtl="0"/>
            <a:fld id="{84D792B7-0397-C047-AE12-1A03F7E3DC83}" type="slidenum">
              <a:rPr lang="en-GB" smtClean="0"/>
              <a:pPr rtl="0"/>
              <a:t>42</a:t>
            </a:fld>
            <a:endParaRPr lang="en-GB" dirty="0"/>
          </a:p>
        </p:txBody>
      </p:sp>
      <p:sp>
        <p:nvSpPr>
          <p:cNvPr id="14" name="Footer Placeholder 13">
            <a:extLst>
              <a:ext uri="{FF2B5EF4-FFF2-40B4-BE49-F238E27FC236}">
                <a16:creationId xmlns:a16="http://schemas.microsoft.com/office/drawing/2014/main" id="{65ECF71F-9B83-DC76-FA0B-F6ED68A71B51}"/>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13" name="Date Placeholder 12">
            <a:extLst>
              <a:ext uri="{FF2B5EF4-FFF2-40B4-BE49-F238E27FC236}">
                <a16:creationId xmlns:a16="http://schemas.microsoft.com/office/drawing/2014/main" id="{BC0CFEBF-213D-E499-0C6B-AC54D1E989A9}"/>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10" name="Picture Placeholder 9">
            <a:extLst>
              <a:ext uri="{FF2B5EF4-FFF2-40B4-BE49-F238E27FC236}">
                <a16:creationId xmlns:a16="http://schemas.microsoft.com/office/drawing/2014/main" id="{B0905E12-420C-A5AE-91D7-D4FB5C0FC980}"/>
              </a:ext>
            </a:extLst>
          </p:cNvPr>
          <p:cNvSpPr>
            <a:spLocks noGrp="1"/>
          </p:cNvSpPr>
          <p:nvPr>
            <p:ph type="pic" sz="quarter" idx="13"/>
          </p:nvPr>
        </p:nvSpPr>
        <p:spPr/>
        <p:txBody>
          <a:bodyPr/>
          <a:lstStyle/>
          <a:p>
            <a:endParaRPr lang="en-GB"/>
          </a:p>
        </p:txBody>
      </p:sp>
      <p:pic>
        <p:nvPicPr>
          <p:cNvPr id="11" name="Picture 4" descr="A picture containing text, book&#10;&#10;Description automatically generated">
            <a:extLst>
              <a:ext uri="{FF2B5EF4-FFF2-40B4-BE49-F238E27FC236}">
                <a16:creationId xmlns:a16="http://schemas.microsoft.com/office/drawing/2014/main" id="{2D1B27EE-BB81-417A-5126-51918E2555ED}"/>
              </a:ext>
            </a:extLst>
          </p:cNvPr>
          <p:cNvPicPr>
            <a:picLocks noChangeAspect="1"/>
          </p:cNvPicPr>
          <p:nvPr/>
        </p:nvPicPr>
        <p:blipFill>
          <a:blip r:embed="rId3"/>
          <a:stretch>
            <a:fillRect/>
          </a:stretch>
        </p:blipFill>
        <p:spPr>
          <a:xfrm>
            <a:off x="814319" y="1005840"/>
            <a:ext cx="4097657" cy="5321632"/>
          </a:xfrm>
          <a:prstGeom prst="rect">
            <a:avLst/>
          </a:prstGeom>
        </p:spPr>
      </p:pic>
    </p:spTree>
    <p:extLst>
      <p:ext uri="{BB962C8B-B14F-4D97-AF65-F5344CB8AC3E}">
        <p14:creationId xmlns:p14="http://schemas.microsoft.com/office/powerpoint/2010/main" val="5658025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08789-8D5C-35C3-4116-40899E785E62}"/>
              </a:ext>
            </a:extLst>
          </p:cNvPr>
          <p:cNvSpPr>
            <a:spLocks noGrp="1"/>
          </p:cNvSpPr>
          <p:nvPr>
            <p:ph type="title"/>
          </p:nvPr>
        </p:nvSpPr>
        <p:spPr/>
        <p:txBody>
          <a:bodyPr rtlCol="0"/>
          <a:lstStyle>
            <a:defPPr>
              <a:defRPr lang="en-GB"/>
            </a:defPPr>
          </a:lstStyle>
          <a:p>
            <a:pPr rtl="0"/>
            <a:r>
              <a:rPr lang="en-GB" dirty="0"/>
              <a:t>Mental Health</a:t>
            </a:r>
          </a:p>
        </p:txBody>
      </p:sp>
      <p:pic>
        <p:nvPicPr>
          <p:cNvPr id="30" name="Picture Placeholder 29" descr="Proposal at Taj Mahal">
            <a:extLst>
              <a:ext uri="{FF2B5EF4-FFF2-40B4-BE49-F238E27FC236}">
                <a16:creationId xmlns:a16="http://schemas.microsoft.com/office/drawing/2014/main" id="{728E0D4F-725A-30CD-A267-9D3F60BA364F}"/>
              </a:ext>
            </a:extLst>
          </p:cNvPr>
          <p:cNvPicPr>
            <a:picLocks noGrp="1" noChangeAspect="1"/>
          </p:cNvPicPr>
          <p:nvPr>
            <p:ph type="pic" sz="quarter" idx="20"/>
          </p:nvPr>
        </p:nvPicPr>
        <p:blipFill rotWithShape="1">
          <a:blip r:embed="rId3"/>
          <a:srcRect l="203" r="203"/>
          <a:stretch/>
        </p:blipFill>
        <p:spPr/>
      </p:pic>
      <p:sp>
        <p:nvSpPr>
          <p:cNvPr id="14" name="Content Placeholder 13">
            <a:extLst>
              <a:ext uri="{FF2B5EF4-FFF2-40B4-BE49-F238E27FC236}">
                <a16:creationId xmlns:a16="http://schemas.microsoft.com/office/drawing/2014/main" id="{87A81DEE-36A8-8E83-7586-77EF3AA44492}"/>
              </a:ext>
            </a:extLst>
          </p:cNvPr>
          <p:cNvSpPr>
            <a:spLocks noGrp="1"/>
          </p:cNvSpPr>
          <p:nvPr>
            <p:ph idx="13"/>
          </p:nvPr>
        </p:nvSpPr>
        <p:spPr>
          <a:xfrm>
            <a:off x="5634474" y="1131757"/>
            <a:ext cx="2843784" cy="2498443"/>
          </a:xfrm>
        </p:spPr>
        <p:txBody>
          <a:bodyPr rtlCol="0"/>
          <a:lstStyle>
            <a:defPPr>
              <a:defRPr lang="en-GB"/>
            </a:defPPr>
          </a:lstStyle>
          <a:p>
            <a:r>
              <a:rPr lang="en-GB" sz="2400" dirty="0"/>
              <a:t>What has changed is the application of scientific principles to the human art of discourse.</a:t>
            </a:r>
          </a:p>
          <a:p>
            <a:endParaRPr lang="en-US" sz="2400" dirty="0"/>
          </a:p>
          <a:p>
            <a:pPr rtl="0"/>
            <a:endParaRPr lang="en-GB" dirty="0"/>
          </a:p>
        </p:txBody>
      </p:sp>
      <p:sp>
        <p:nvSpPr>
          <p:cNvPr id="19" name="Text Placeholder 18">
            <a:extLst>
              <a:ext uri="{FF2B5EF4-FFF2-40B4-BE49-F238E27FC236}">
                <a16:creationId xmlns:a16="http://schemas.microsoft.com/office/drawing/2014/main" id="{A2FFF066-0D5B-A2B5-4C1C-3456E8FD17CD}"/>
              </a:ext>
            </a:extLst>
          </p:cNvPr>
          <p:cNvSpPr>
            <a:spLocks noGrp="1"/>
          </p:cNvSpPr>
          <p:nvPr>
            <p:ph type="body" sz="quarter" idx="18"/>
          </p:nvPr>
        </p:nvSpPr>
        <p:spPr>
          <a:xfrm>
            <a:off x="5456421" y="4078224"/>
            <a:ext cx="3372786" cy="466344"/>
          </a:xfrm>
        </p:spPr>
        <p:txBody>
          <a:bodyPr rtlCol="0"/>
          <a:lstStyle>
            <a:defPPr>
              <a:defRPr lang="en-GB"/>
            </a:defPPr>
          </a:lstStyle>
          <a:p>
            <a:pPr rtl="0"/>
            <a:r>
              <a:rPr lang="en-GB" sz="2000" dirty="0">
                <a:latin typeface="+mn-lt"/>
              </a:rPr>
              <a:t>Psychopharmacology</a:t>
            </a:r>
          </a:p>
        </p:txBody>
      </p:sp>
      <p:pic>
        <p:nvPicPr>
          <p:cNvPr id="7" name="Content Placeholder 6">
            <a:extLst>
              <a:ext uri="{FF2B5EF4-FFF2-40B4-BE49-F238E27FC236}">
                <a16:creationId xmlns:a16="http://schemas.microsoft.com/office/drawing/2014/main" id="{04EAB0A9-BC42-8828-71DE-8247699AD815}"/>
              </a:ext>
            </a:extLst>
          </p:cNvPr>
          <p:cNvPicPr>
            <a:picLocks noGrp="1" noChangeAspect="1"/>
          </p:cNvPicPr>
          <p:nvPr>
            <p:ph idx="17"/>
          </p:nvPr>
        </p:nvPicPr>
        <p:blipFill>
          <a:blip r:embed="rId4"/>
          <a:stretch>
            <a:fillRect/>
          </a:stretch>
        </p:blipFill>
        <p:spPr>
          <a:xfrm>
            <a:off x="8926830" y="4435412"/>
            <a:ext cx="2914650" cy="1571625"/>
          </a:xfrm>
          <a:prstGeom prst="rect">
            <a:avLst/>
          </a:prstGeom>
        </p:spPr>
      </p:pic>
      <p:sp>
        <p:nvSpPr>
          <p:cNvPr id="13" name="Content Placeholder 12">
            <a:extLst>
              <a:ext uri="{FF2B5EF4-FFF2-40B4-BE49-F238E27FC236}">
                <a16:creationId xmlns:a16="http://schemas.microsoft.com/office/drawing/2014/main" id="{40957F64-81E7-85C4-C3BA-C0E4733187CF}"/>
              </a:ext>
            </a:extLst>
          </p:cNvPr>
          <p:cNvSpPr>
            <a:spLocks noGrp="1"/>
          </p:cNvSpPr>
          <p:nvPr>
            <p:ph idx="1"/>
          </p:nvPr>
        </p:nvSpPr>
        <p:spPr>
          <a:xfrm>
            <a:off x="8769246" y="1191718"/>
            <a:ext cx="3620123" cy="2438482"/>
          </a:xfrm>
        </p:spPr>
        <p:txBody>
          <a:bodyPr rtlCol="0"/>
          <a:lstStyle>
            <a:defPPr>
              <a:defRPr lang="en-GB"/>
            </a:defPPr>
          </a:lstStyle>
          <a:p>
            <a:pPr rtl="0"/>
            <a:r>
              <a:rPr lang="en-GB" sz="2400" dirty="0"/>
              <a:t>The development of neuroscience and neurobiology provides us with a deeper understanding of the function of the brain</a:t>
            </a:r>
          </a:p>
        </p:txBody>
      </p:sp>
      <p:sp>
        <p:nvSpPr>
          <p:cNvPr id="20" name="Text Placeholder 19">
            <a:extLst>
              <a:ext uri="{FF2B5EF4-FFF2-40B4-BE49-F238E27FC236}">
                <a16:creationId xmlns:a16="http://schemas.microsoft.com/office/drawing/2014/main" id="{294EB24C-54F5-4058-6336-82E3D10E4353}"/>
              </a:ext>
            </a:extLst>
          </p:cNvPr>
          <p:cNvSpPr>
            <a:spLocks noGrp="1"/>
          </p:cNvSpPr>
          <p:nvPr>
            <p:ph type="body" sz="quarter" idx="19"/>
          </p:nvPr>
        </p:nvSpPr>
        <p:spPr>
          <a:xfrm>
            <a:off x="8829206" y="4078224"/>
            <a:ext cx="3305331" cy="466344"/>
          </a:xfrm>
        </p:spPr>
        <p:txBody>
          <a:bodyPr rtlCol="0"/>
          <a:lstStyle>
            <a:defPPr>
              <a:defRPr lang="en-GB"/>
            </a:defPPr>
          </a:lstStyle>
          <a:p>
            <a:pPr rtl="0"/>
            <a:r>
              <a:rPr lang="en-GB" sz="2000" dirty="0">
                <a:latin typeface="+mn-lt"/>
              </a:rPr>
              <a:t>Psychopathology</a:t>
            </a:r>
          </a:p>
        </p:txBody>
      </p:sp>
      <p:pic>
        <p:nvPicPr>
          <p:cNvPr id="8" name="Content Placeholder 7">
            <a:extLst>
              <a:ext uri="{FF2B5EF4-FFF2-40B4-BE49-F238E27FC236}">
                <a16:creationId xmlns:a16="http://schemas.microsoft.com/office/drawing/2014/main" id="{B6BEA671-42CD-2B70-0D20-BB6347A7097B}"/>
              </a:ext>
            </a:extLst>
          </p:cNvPr>
          <p:cNvPicPr>
            <a:picLocks noGrp="1" noChangeAspect="1"/>
          </p:cNvPicPr>
          <p:nvPr>
            <p:ph idx="16"/>
          </p:nvPr>
        </p:nvPicPr>
        <p:blipFill>
          <a:blip r:embed="rId5"/>
          <a:stretch>
            <a:fillRect/>
          </a:stretch>
        </p:blipFill>
        <p:spPr>
          <a:xfrm>
            <a:off x="5554384" y="4544568"/>
            <a:ext cx="2675135" cy="1646237"/>
          </a:xfrm>
          <a:prstGeom prst="rect">
            <a:avLst/>
          </a:prstGeom>
        </p:spPr>
      </p:pic>
      <p:sp>
        <p:nvSpPr>
          <p:cNvPr id="6" name="Text Placeholder 5">
            <a:extLst>
              <a:ext uri="{FF2B5EF4-FFF2-40B4-BE49-F238E27FC236}">
                <a16:creationId xmlns:a16="http://schemas.microsoft.com/office/drawing/2014/main" id="{51422A4F-B3AA-20A5-26F8-C0629E823DEF}"/>
              </a:ext>
            </a:extLst>
          </p:cNvPr>
          <p:cNvSpPr>
            <a:spLocks noGrp="1"/>
          </p:cNvSpPr>
          <p:nvPr>
            <p:ph type="body" sz="quarter" idx="22"/>
          </p:nvPr>
        </p:nvSpPr>
        <p:spPr/>
        <p:txBody>
          <a:bodyPr/>
          <a:lstStyle/>
          <a:p>
            <a:r>
              <a:rPr lang="en-GB" dirty="0"/>
              <a:t>What has Changed?</a:t>
            </a:r>
          </a:p>
        </p:txBody>
      </p:sp>
    </p:spTree>
    <p:extLst>
      <p:ext uri="{BB962C8B-B14F-4D97-AF65-F5344CB8AC3E}">
        <p14:creationId xmlns:p14="http://schemas.microsoft.com/office/powerpoint/2010/main" val="16995960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EB5D-C504-369F-0181-B40549076849}"/>
              </a:ext>
            </a:extLst>
          </p:cNvPr>
          <p:cNvSpPr>
            <a:spLocks noGrp="1"/>
          </p:cNvSpPr>
          <p:nvPr>
            <p:ph type="title"/>
          </p:nvPr>
        </p:nvSpPr>
        <p:spPr/>
        <p:txBody>
          <a:bodyPr rtlCol="0"/>
          <a:lstStyle>
            <a:defPPr>
              <a:defRPr lang="en-GB"/>
            </a:defPPr>
          </a:lstStyle>
          <a:p>
            <a:pPr rtl="0"/>
            <a:r>
              <a:rPr lang="en-GB"/>
              <a:t>SUMMARY</a:t>
            </a:r>
          </a:p>
        </p:txBody>
      </p:sp>
      <p:sp>
        <p:nvSpPr>
          <p:cNvPr id="3" name="Content Placeholder 2">
            <a:extLst>
              <a:ext uri="{FF2B5EF4-FFF2-40B4-BE49-F238E27FC236}">
                <a16:creationId xmlns:a16="http://schemas.microsoft.com/office/drawing/2014/main" id="{7B09CBDF-8587-28A0-CAD5-7A42FF72228C}"/>
              </a:ext>
            </a:extLst>
          </p:cNvPr>
          <p:cNvSpPr>
            <a:spLocks noGrp="1"/>
          </p:cNvSpPr>
          <p:nvPr>
            <p:ph idx="1"/>
          </p:nvPr>
        </p:nvSpPr>
        <p:spPr/>
        <p:txBody>
          <a:bodyPr rtlCol="0"/>
          <a:lstStyle>
            <a:defPPr>
              <a:defRPr lang="en-GB"/>
            </a:defPPr>
          </a:lstStyle>
          <a:p>
            <a:pPr marL="285750" indent="-285750">
              <a:buFont typeface="Wingdings" panose="05000000000000000000" pitchFamily="2" charset="2"/>
              <a:buChar char="Ø"/>
            </a:pPr>
            <a:r>
              <a:rPr lang="en-GB" sz="1800" dirty="0"/>
              <a:t>Introduced Module and assessment</a:t>
            </a:r>
          </a:p>
          <a:p>
            <a:pPr marL="285750" indent="-285750">
              <a:buFont typeface="Wingdings" panose="05000000000000000000" pitchFamily="2" charset="2"/>
              <a:buChar char="Ø"/>
            </a:pPr>
            <a:r>
              <a:rPr lang="en-GB" dirty="0"/>
              <a:t>What is counselling</a:t>
            </a:r>
            <a:endParaRPr lang="en-GB" sz="1800" dirty="0"/>
          </a:p>
          <a:p>
            <a:pPr marL="285750" indent="-285750">
              <a:buFont typeface="Wingdings" panose="05000000000000000000" pitchFamily="2" charset="2"/>
              <a:buChar char="Ø"/>
            </a:pPr>
            <a:r>
              <a:rPr lang="en-GB" sz="1800" dirty="0"/>
              <a:t>Pre-historic ideas and </a:t>
            </a:r>
            <a:r>
              <a:rPr lang="en-GB" sz="1800" dirty="0" err="1"/>
              <a:t>trepannation</a:t>
            </a:r>
            <a:endParaRPr lang="en-GB" sz="1800" dirty="0"/>
          </a:p>
          <a:p>
            <a:pPr marL="285750" indent="-285750">
              <a:buFont typeface="Wingdings" panose="05000000000000000000" pitchFamily="2" charset="2"/>
              <a:buChar char="Ø"/>
            </a:pPr>
            <a:r>
              <a:rPr lang="en-GB" sz="1800" dirty="0"/>
              <a:t>Early Greek ideas about medicine and treatment</a:t>
            </a:r>
          </a:p>
          <a:p>
            <a:pPr rtl="0"/>
            <a:endParaRPr lang="en-GB" dirty="0"/>
          </a:p>
        </p:txBody>
      </p:sp>
      <p:sp>
        <p:nvSpPr>
          <p:cNvPr id="8" name="Slide Number Placeholder 7">
            <a:extLst>
              <a:ext uri="{FF2B5EF4-FFF2-40B4-BE49-F238E27FC236}">
                <a16:creationId xmlns:a16="http://schemas.microsoft.com/office/drawing/2014/main" id="{9A841990-F92B-71BE-C206-FC1157F6592B}"/>
              </a:ext>
            </a:extLst>
          </p:cNvPr>
          <p:cNvSpPr>
            <a:spLocks noGrp="1"/>
          </p:cNvSpPr>
          <p:nvPr>
            <p:ph type="sldNum" sz="quarter" idx="12"/>
          </p:nvPr>
        </p:nvSpPr>
        <p:spPr/>
        <p:txBody>
          <a:bodyPr rtlCol="0"/>
          <a:lstStyle>
            <a:defPPr>
              <a:defRPr lang="en-GB"/>
            </a:defPPr>
          </a:lstStyle>
          <a:p>
            <a:pPr rtl="0"/>
            <a:fld id="{84D792B7-0397-C047-AE12-1A03F7E3DC83}" type="slidenum">
              <a:rPr lang="en-GB" smtClean="0"/>
              <a:t>44</a:t>
            </a:fld>
            <a:endParaRPr lang="en-GB" dirty="0"/>
          </a:p>
        </p:txBody>
      </p:sp>
      <p:sp>
        <p:nvSpPr>
          <p:cNvPr id="7" name="Footer Placeholder 6">
            <a:extLst>
              <a:ext uri="{FF2B5EF4-FFF2-40B4-BE49-F238E27FC236}">
                <a16:creationId xmlns:a16="http://schemas.microsoft.com/office/drawing/2014/main" id="{55086353-5676-19E6-895A-6E5719BD8B3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6" name="Date Placeholder 5">
            <a:extLst>
              <a:ext uri="{FF2B5EF4-FFF2-40B4-BE49-F238E27FC236}">
                <a16:creationId xmlns:a16="http://schemas.microsoft.com/office/drawing/2014/main" id="{C7AC2FFE-50C5-9217-F17B-6F445151A7FD}"/>
              </a:ext>
            </a:extLst>
          </p:cNvPr>
          <p:cNvSpPr>
            <a:spLocks noGrp="1"/>
          </p:cNvSpPr>
          <p:nvPr>
            <p:ph type="dt" sz="half" idx="10"/>
          </p:nvPr>
        </p:nvSpPr>
        <p:spPr/>
        <p:txBody>
          <a:bodyPr rtlCol="0"/>
          <a:lstStyle>
            <a:defPPr>
              <a:defRPr lang="en-GB"/>
            </a:defPPr>
          </a:lstStyle>
          <a:p>
            <a:pPr rtl="0"/>
            <a:r>
              <a:rPr lang="en-GB"/>
              <a:t>20XX</a:t>
            </a:r>
            <a:endParaRPr lang="en-GB" dirty="0"/>
          </a:p>
        </p:txBody>
      </p:sp>
    </p:spTree>
    <p:extLst>
      <p:ext uri="{BB962C8B-B14F-4D97-AF65-F5344CB8AC3E}">
        <p14:creationId xmlns:p14="http://schemas.microsoft.com/office/powerpoint/2010/main" val="35533868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1ECE-A6AC-4D2B-942B-94A9EF49B056}"/>
              </a:ext>
            </a:extLst>
          </p:cNvPr>
          <p:cNvSpPr>
            <a:spLocks noGrp="1"/>
          </p:cNvSpPr>
          <p:nvPr>
            <p:ph type="title"/>
          </p:nvPr>
        </p:nvSpPr>
        <p:spPr>
          <a:xfrm>
            <a:off x="612648" y="1078992"/>
            <a:ext cx="6268770" cy="1536192"/>
          </a:xfrm>
        </p:spPr>
        <p:txBody>
          <a:bodyPr anchor="b">
            <a:normAutofit/>
          </a:bodyPr>
          <a:lstStyle/>
          <a:p>
            <a:r>
              <a:rPr lang="en-GB" sz="5200"/>
              <a:t>Further Reading</a:t>
            </a:r>
          </a:p>
        </p:txBody>
      </p:sp>
      <p:sp>
        <p:nvSpPr>
          <p:cNvPr id="3" name="Content Placeholder 2">
            <a:extLst>
              <a:ext uri="{FF2B5EF4-FFF2-40B4-BE49-F238E27FC236}">
                <a16:creationId xmlns:a16="http://schemas.microsoft.com/office/drawing/2014/main" id="{85DC192D-4AF5-4815-A2F8-7B76696F1EE9}"/>
              </a:ext>
            </a:extLst>
          </p:cNvPr>
          <p:cNvSpPr>
            <a:spLocks noGrp="1"/>
          </p:cNvSpPr>
          <p:nvPr>
            <p:ph idx="1"/>
          </p:nvPr>
        </p:nvSpPr>
        <p:spPr>
          <a:xfrm>
            <a:off x="615458" y="3355848"/>
            <a:ext cx="6268770" cy="2825496"/>
          </a:xfrm>
        </p:spPr>
        <p:txBody>
          <a:bodyPr vert="horz" lIns="91440" tIns="45720" rIns="91440" bIns="45720" rtlCol="0" anchor="t">
            <a:normAutofit fontScale="55000" lnSpcReduction="20000"/>
          </a:bodyPr>
          <a:lstStyle/>
          <a:p>
            <a:pPr marL="0" indent="0">
              <a:lnSpc>
                <a:spcPct val="100000"/>
              </a:lnSpc>
              <a:buNone/>
            </a:pPr>
            <a:r>
              <a:rPr lang="en-GB" sz="1700" b="1" i="1" dirty="0" err="1">
                <a:ea typeface="+mn-lt"/>
                <a:cs typeface="+mn-lt"/>
              </a:rPr>
              <a:t>Akiskal</a:t>
            </a:r>
            <a:r>
              <a:rPr lang="en-GB" sz="1700" b="1" i="1" dirty="0">
                <a:ea typeface="+mn-lt"/>
                <a:cs typeface="+mn-lt"/>
              </a:rPr>
              <a:t>. H. S. &amp; </a:t>
            </a:r>
            <a:r>
              <a:rPr lang="en-GB" sz="1700" b="1" i="1" dirty="0" err="1">
                <a:ea typeface="+mn-lt"/>
                <a:cs typeface="+mn-lt"/>
              </a:rPr>
              <a:t>Akiskal</a:t>
            </a:r>
            <a:r>
              <a:rPr lang="en-GB" sz="1700" b="1" i="1" dirty="0">
                <a:ea typeface="+mn-lt"/>
                <a:cs typeface="+mn-lt"/>
              </a:rPr>
              <a:t>, K. K. 2007. In search of Aristotle: Temperament, human nature, melancholia, creativity and eminence. Journal of Affective Disorders, 100, 1–6.</a:t>
            </a:r>
            <a:endParaRPr lang="en-GB" sz="1700" b="1" i="1" dirty="0"/>
          </a:p>
          <a:p>
            <a:pPr marL="0" indent="0">
              <a:lnSpc>
                <a:spcPct val="100000"/>
              </a:lnSpc>
              <a:buNone/>
            </a:pPr>
            <a:r>
              <a:rPr lang="en-GB" sz="1700" dirty="0"/>
              <a:t>This is quite a wordy paper and you might find it a little challenging at this point but have a look and see if you can pick up on some of the themes.</a:t>
            </a:r>
            <a:endParaRPr lang="en-GB" sz="1700" i="1" dirty="0"/>
          </a:p>
          <a:p>
            <a:pPr>
              <a:lnSpc>
                <a:spcPct val="100000"/>
              </a:lnSpc>
              <a:buNone/>
            </a:pPr>
            <a:r>
              <a:rPr lang="en-GB" sz="1700" b="1" i="1" dirty="0">
                <a:ea typeface="+mn-lt"/>
                <a:cs typeface="+mn-lt"/>
              </a:rPr>
              <a:t>Bynum, B. 2000. Discarded diagnoses: </a:t>
            </a:r>
            <a:r>
              <a:rPr lang="en-GB" sz="1700" b="1" i="1" dirty="0" err="1">
                <a:ea typeface="+mn-lt"/>
                <a:cs typeface="+mn-lt"/>
              </a:rPr>
              <a:t>Phrenitis</a:t>
            </a:r>
            <a:r>
              <a:rPr lang="en-GB" sz="1700" b="1" i="1" dirty="0">
                <a:ea typeface="+mn-lt"/>
                <a:cs typeface="+mn-lt"/>
              </a:rPr>
              <a:t>: What’s in a name? The Lancet, 356, 1936.</a:t>
            </a:r>
            <a:endParaRPr lang="en-GB" sz="1700" b="1" i="1" dirty="0"/>
          </a:p>
          <a:p>
            <a:pPr>
              <a:lnSpc>
                <a:spcPct val="100000"/>
              </a:lnSpc>
              <a:buNone/>
            </a:pPr>
            <a:r>
              <a:rPr lang="en-GB" sz="1700" dirty="0"/>
              <a:t>A small article that discusses the origin of the term </a:t>
            </a:r>
            <a:r>
              <a:rPr lang="en-GB" sz="1700" dirty="0" err="1"/>
              <a:t>Phrenitis</a:t>
            </a:r>
            <a:endParaRPr lang="en-GB" sz="1700" i="1" dirty="0"/>
          </a:p>
          <a:p>
            <a:pPr>
              <a:lnSpc>
                <a:spcPct val="100000"/>
              </a:lnSpc>
              <a:buNone/>
            </a:pPr>
            <a:r>
              <a:rPr lang="en-GB" sz="1700" dirty="0"/>
              <a:t>I have put both articles on Moodle for now, but please start to use the Online Resource list for the provided reading links.</a:t>
            </a:r>
          </a:p>
          <a:p>
            <a:pPr>
              <a:lnSpc>
                <a:spcPct val="100000"/>
              </a:lnSpc>
              <a:buNone/>
            </a:pPr>
            <a:r>
              <a:rPr lang="en-GB" sz="1700" b="1" i="1" dirty="0"/>
              <a:t>Howard, A. (2000) What can philosophy offer Counselling and Psychotherapy?. British Journal of Guidance and Counselling, 28, 3.</a:t>
            </a:r>
          </a:p>
          <a:p>
            <a:pPr>
              <a:lnSpc>
                <a:spcPct val="100000"/>
              </a:lnSpc>
              <a:buNone/>
            </a:pPr>
            <a:r>
              <a:rPr lang="en-GB" sz="1700" dirty="0"/>
              <a:t>A fairly straightforward read, reflecting on the philosophical roots of Counselling and Psychotherapy.</a:t>
            </a:r>
          </a:p>
          <a:p>
            <a:pPr>
              <a:lnSpc>
                <a:spcPct val="100000"/>
              </a:lnSpc>
              <a:buNone/>
            </a:pPr>
            <a:r>
              <a:rPr lang="en-GB" sz="1700" b="1" dirty="0">
                <a:latin typeface="+mj-lt"/>
              </a:rPr>
              <a:t>Scull, A. (2016). </a:t>
            </a:r>
            <a:r>
              <a:rPr lang="en-GB" sz="1700" b="1" i="1" dirty="0">
                <a:latin typeface="+mj-lt"/>
              </a:rPr>
              <a:t>Madness in civilization : A cultural history of insanity from the Bible to Freud, from the madhouse to modern medicine</a:t>
            </a:r>
            <a:r>
              <a:rPr lang="en-GB" sz="1700" b="1" dirty="0">
                <a:latin typeface="+mj-lt"/>
              </a:rPr>
              <a:t>. </a:t>
            </a:r>
            <a:r>
              <a:rPr lang="en-GB" sz="1700" b="1" i="1" dirty="0">
                <a:latin typeface="+mj-lt"/>
              </a:rPr>
              <a:t>London: Thames and Hudson (p26-47)</a:t>
            </a:r>
          </a:p>
          <a:p>
            <a:pPr>
              <a:lnSpc>
                <a:spcPct val="100000"/>
              </a:lnSpc>
              <a:buNone/>
            </a:pPr>
            <a:r>
              <a:rPr lang="en-GB" sz="1700" dirty="0">
                <a:latin typeface="+mj-lt"/>
              </a:rPr>
              <a:t>This is the Core textbook for this module and I would recommend that you aim to obtain a copy of your own as we will be returning to it throughout the module.</a:t>
            </a:r>
          </a:p>
          <a:p>
            <a:pPr>
              <a:lnSpc>
                <a:spcPct val="100000"/>
              </a:lnSpc>
              <a:buNone/>
            </a:pPr>
            <a:endParaRPr lang="en-GB" sz="1700" dirty="0"/>
          </a:p>
          <a:p>
            <a:pPr marL="0" indent="0">
              <a:lnSpc>
                <a:spcPct val="100000"/>
              </a:lnSpc>
              <a:buNone/>
            </a:pPr>
            <a:endParaRPr lang="en-GB" sz="1700" dirty="0"/>
          </a:p>
          <a:p>
            <a:pPr>
              <a:lnSpc>
                <a:spcPct val="100000"/>
              </a:lnSpc>
            </a:pPr>
            <a:endParaRPr lang="en-GB" sz="1700" dirty="0"/>
          </a:p>
        </p:txBody>
      </p:sp>
      <p:pic>
        <p:nvPicPr>
          <p:cNvPr id="4" name="Picture 4" descr="A stack of flyers on a table&#10;&#10;Description automatically generated">
            <a:extLst>
              <a:ext uri="{FF2B5EF4-FFF2-40B4-BE49-F238E27FC236}">
                <a16:creationId xmlns:a16="http://schemas.microsoft.com/office/drawing/2014/main" id="{938694DF-C91B-4830-A45F-E029E2F0DF0C}"/>
              </a:ext>
            </a:extLst>
          </p:cNvPr>
          <p:cNvPicPr>
            <a:picLocks noChangeAspect="1"/>
          </p:cNvPicPr>
          <p:nvPr/>
        </p:nvPicPr>
        <p:blipFill rotWithShape="1">
          <a:blip r:embed="rId3"/>
          <a:srcRect l="24227" r="31895" b="-1"/>
          <a:stretch/>
        </p:blipFill>
        <p:spPr>
          <a:xfrm>
            <a:off x="7684006" y="10"/>
            <a:ext cx="4507993" cy="6857990"/>
          </a:xfrm>
          <a:prstGeom prst="rect">
            <a:avLst/>
          </a:prstGeom>
        </p:spPr>
      </p:pic>
    </p:spTree>
    <p:extLst>
      <p:ext uri="{BB962C8B-B14F-4D97-AF65-F5344CB8AC3E}">
        <p14:creationId xmlns:p14="http://schemas.microsoft.com/office/powerpoint/2010/main" val="27855469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Scull, A. (2016). </a:t>
            </a:r>
            <a:r>
              <a:rPr lang="en-GB" i="1" dirty="0"/>
              <a:t>Madness in civilization : A cultural history of insanity from the Bible to Freud, from the madhouse to modern medicine</a:t>
            </a:r>
            <a:r>
              <a:rPr lang="en-GB" dirty="0"/>
              <a:t>. </a:t>
            </a:r>
            <a:r>
              <a:rPr lang="en-GB" i="1" dirty="0"/>
              <a:t>London: Thames and Hudson</a:t>
            </a:r>
          </a:p>
          <a:p>
            <a:r>
              <a:rPr lang="en-GB" dirty="0"/>
              <a:t>Tyson, P., </a:t>
            </a:r>
            <a:r>
              <a:rPr lang="en-GB" dirty="0" err="1"/>
              <a:t>Khanam</a:t>
            </a:r>
            <a:r>
              <a:rPr lang="en-GB" dirty="0"/>
              <a:t> Davies, S. and Torn, A (2020) Madness. History, Concepts and Controversies. Oxon: Routledge.</a:t>
            </a:r>
          </a:p>
          <a:p>
            <a:pPr marL="0" indent="0">
              <a:buNone/>
            </a:pPr>
            <a:endParaRPr lang="en-GB" dirty="0"/>
          </a:p>
        </p:txBody>
      </p:sp>
    </p:spTree>
    <p:extLst>
      <p:ext uri="{BB962C8B-B14F-4D97-AF65-F5344CB8AC3E}">
        <p14:creationId xmlns:p14="http://schemas.microsoft.com/office/powerpoint/2010/main" val="1926830367"/>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59512B"/>
      </a:dk2>
      <a:lt2>
        <a:srgbClr val="E7E4E6"/>
      </a:lt2>
      <a:accent1>
        <a:srgbClr val="F8F4EC"/>
      </a:accent1>
      <a:accent2>
        <a:srgbClr val="474134"/>
      </a:accent2>
      <a:accent3>
        <a:srgbClr val="E5E0D8"/>
      </a:accent3>
      <a:accent4>
        <a:srgbClr val="B6A592"/>
      </a:accent4>
      <a:accent5>
        <a:srgbClr val="F4F0ED"/>
      </a:accent5>
      <a:accent6>
        <a:srgbClr val="CEC5A7"/>
      </a:accent6>
      <a:hlink>
        <a:srgbClr val="827D57"/>
      </a:hlink>
      <a:folHlink>
        <a:srgbClr val="867052"/>
      </a:folHlink>
    </a:clrScheme>
    <a:fontScheme name="Custom 31">
      <a:majorFont>
        <a:latin typeface="Felix Titl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493506_TF33492763_Win32" id="{7C49BD23-DE9F-4FCF-BD84-66EA865BB679}" vid="{AB9F51BC-10A4-48C5-8EC4-66CCCC7C8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C741A42-9646-4B63-A6BC-7DA2EE5F87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B8FCA9-2C7D-45A4-87C8-02C272E9F4DD}">
  <ds:schemaRefs>
    <ds:schemaRef ds:uri="http://schemas.microsoft.com/sharepoint/v3/contenttype/forms"/>
  </ds:schemaRefs>
</ds:datastoreItem>
</file>

<file path=customXml/itemProps3.xml><?xml version="1.0" encoding="utf-8"?>
<ds:datastoreItem xmlns:ds="http://schemas.openxmlformats.org/officeDocument/2006/customXml" ds:itemID="{339B373E-6FDE-4773-A0C6-CDA9846E30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City design</Template>
  <TotalTime>441</TotalTime>
  <Words>2254</Words>
  <Application>Microsoft Office PowerPoint</Application>
  <PresentationFormat>Widescreen</PresentationFormat>
  <Paragraphs>259</Paragraphs>
  <Slides>46</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Avenir Next LT Pro</vt:lpstr>
      <vt:lpstr>Calibri</vt:lpstr>
      <vt:lpstr>Felix Titling</vt:lpstr>
      <vt:lpstr>Gill Sans Nova Light</vt:lpstr>
      <vt:lpstr>Times New Roman</vt:lpstr>
      <vt:lpstr>Wingdings</vt:lpstr>
      <vt:lpstr>Office Theme</vt:lpstr>
      <vt:lpstr>History of Counselling ECPS4014</vt:lpstr>
      <vt:lpstr>Welcome to the ECPS4014 History of Counselling Module - 2024/25.</vt:lpstr>
      <vt:lpstr>Schedule</vt:lpstr>
      <vt:lpstr>What is Counselling?</vt:lpstr>
      <vt:lpstr>Module Aims </vt:lpstr>
      <vt:lpstr>Module Learning Outcomes: Upon the successful completion of this module, the student should be able to:   • Recognise the diversity and changing nature of the determinants of care and well-being within the Counselling discourse;   • Recognise the interdisciplinary nature of Counselling in relation to psychological health and social influences;   • Take responsibility for their own learning and skill development including effective personal planning, self-reflection, and project management skills. </vt:lpstr>
      <vt:lpstr>Scheme of Work</vt:lpstr>
      <vt:lpstr>PowerPoint Presentation</vt:lpstr>
      <vt:lpstr>Module ECPS4014 Assessment 2025-26</vt:lpstr>
      <vt:lpstr>Study Time</vt:lpstr>
      <vt:lpstr>ECPS4014 History of Counselling Moodle</vt:lpstr>
      <vt:lpstr>PowerPoint Presentation</vt:lpstr>
      <vt:lpstr>Time for a break</vt:lpstr>
      <vt:lpstr>Interactive Task: Group Contract </vt:lpstr>
      <vt:lpstr>Group activity</vt:lpstr>
      <vt:lpstr>History of Counselling</vt:lpstr>
      <vt:lpstr>Primary Goals </vt:lpstr>
      <vt:lpstr>Discuss how interpretations of mental health and language has changed over time</vt:lpstr>
      <vt:lpstr>History of Counselling  Beliefs and Views of Madness in the Prehistoric and Ancient World</vt:lpstr>
      <vt:lpstr>Pre-historic Understanding of the Brain</vt:lpstr>
      <vt:lpstr>The legacy of Paul Broca (1824-1880)</vt:lpstr>
      <vt:lpstr>Belief in spirits and demons</vt:lpstr>
      <vt:lpstr>The Ancient Greeks and Madness</vt:lpstr>
      <vt:lpstr>Ancient Greek gods</vt:lpstr>
      <vt:lpstr>The Influence of Ancient Greece</vt:lpstr>
      <vt:lpstr>Greek narratives and madness</vt:lpstr>
      <vt:lpstr>Greek Magico-Religious Medicine</vt:lpstr>
      <vt:lpstr>Ancient Greek Philosophers</vt:lpstr>
      <vt:lpstr>What is your understanding of Epilepsy?</vt:lpstr>
      <vt:lpstr>Early Greek understanding of Epilepsy</vt:lpstr>
      <vt:lpstr>Sacred Disease and Hippocrates</vt:lpstr>
      <vt:lpstr>Sacred Disease</vt:lpstr>
      <vt:lpstr>The Hippocratic Corpus – The Four Humours</vt:lpstr>
      <vt:lpstr>Brief Introduction to the Four Humours</vt:lpstr>
      <vt:lpstr>The Four Humours</vt:lpstr>
      <vt:lpstr>The Sacred Disease and Hippocratic Ideas</vt:lpstr>
      <vt:lpstr>Madness</vt:lpstr>
      <vt:lpstr>Question</vt:lpstr>
      <vt:lpstr>Hysteria – the female disorder!</vt:lpstr>
      <vt:lpstr>Treatments for madness</vt:lpstr>
      <vt:lpstr>Four Humours Activity</vt:lpstr>
      <vt:lpstr>Greek influences on Modern Understanding </vt:lpstr>
      <vt:lpstr>Mental Health</vt:lpstr>
      <vt:lpstr>SUMMARY</vt:lpstr>
      <vt:lpstr>Further Reading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2</cp:revision>
  <dcterms:created xsi:type="dcterms:W3CDTF">2024-08-19T13:35:06Z</dcterms:created>
  <dcterms:modified xsi:type="dcterms:W3CDTF">2025-09-22T12:32:38Z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