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5" d="100"/>
          <a:sy n="75" d="100"/>
        </p:scale>
        <p:origin x="32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10/5/2026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5040/9781350996496.0004" TargetMode="External"/><Relationship Id="rId2" Type="http://schemas.openxmlformats.org/officeDocument/2006/relationships/hyperlink" Target="https://doi.org/10.18592/jsi.v7i1.2269" TargetMode="External"/><Relationship Id="rId1" Type="http://schemas.openxmlformats.org/officeDocument/2006/relationships/slideLayout" Target="../slideLayouts/slideLayout7.xml"/><Relationship Id="rId4" Type="http://schemas.openxmlformats.org/officeDocument/2006/relationships/hyperlink" Target="https://doi.org/10.58948/2834-8257.10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71C839-547C-8C25-4223-F3C48A9C8766}"/>
              </a:ext>
            </a:extLst>
          </p:cNvPr>
          <p:cNvSpPr>
            <a:spLocks noGrp="1"/>
          </p:cNvSpPr>
          <p:nvPr>
            <p:ph type="title"/>
          </p:nvPr>
        </p:nvSpPr>
        <p:spPr>
          <a:xfrm>
            <a:off x="2204720" y="948089"/>
            <a:ext cx="9550400" cy="3691644"/>
          </a:xfrm>
          <a:ln>
            <a:solidFill>
              <a:schemeClr val="tx1"/>
            </a:solidFill>
          </a:ln>
        </p:spPr>
        <p:txBody>
          <a:bodyPr>
            <a:noAutofit/>
          </a:bodyPr>
          <a:lstStyle/>
          <a:p>
            <a:pPr>
              <a:lnSpc>
                <a:spcPct val="150000"/>
              </a:lnSpc>
            </a:pPr>
            <a:r>
              <a:rPr lang="en-US" sz="2500" b="1" dirty="0">
                <a:solidFill>
                  <a:schemeClr val="tx1"/>
                </a:solidFill>
                <a:latin typeface="Arial" panose="020B0604020202020204" pitchFamily="34" charset="0"/>
                <a:cs typeface="Arial" panose="020B0604020202020204" pitchFamily="34" charset="0"/>
              </a:rPr>
              <a:t>NAME</a:t>
            </a:r>
            <a:r>
              <a:rPr lang="en-US" sz="2500" b="1" dirty="0" smtClean="0">
                <a:solidFill>
                  <a:schemeClr val="tx1"/>
                </a:solidFill>
                <a:latin typeface="Arial" panose="020B0604020202020204" pitchFamily="34" charset="0"/>
                <a:cs typeface="Arial" panose="020B0604020202020204" pitchFamily="34" charset="0"/>
              </a:rPr>
              <a:t>: ALHAGIE DARBOE</a:t>
            </a:r>
            <a:r>
              <a:rPr lang="en-US" sz="2500" b="1" dirty="0">
                <a:solidFill>
                  <a:schemeClr val="tx1"/>
                </a:solidFill>
                <a:latin typeface="Arial" panose="020B0604020202020204" pitchFamily="34" charset="0"/>
                <a:cs typeface="Arial" panose="020B0604020202020204" pitchFamily="34" charset="0"/>
              </a:rPr>
              <a:t/>
            </a:r>
            <a:br>
              <a:rPr lang="en-US" sz="2500" b="1" dirty="0">
                <a:solidFill>
                  <a:schemeClr val="tx1"/>
                </a:solidFill>
                <a:latin typeface="Arial" panose="020B0604020202020204" pitchFamily="34" charset="0"/>
                <a:cs typeface="Arial" panose="020B0604020202020204" pitchFamily="34" charset="0"/>
              </a:rPr>
            </a:br>
            <a:r>
              <a:rPr lang="en-US" sz="2500" b="1" dirty="0">
                <a:solidFill>
                  <a:schemeClr val="tx1"/>
                </a:solidFill>
                <a:latin typeface="Arial" panose="020B0604020202020204" pitchFamily="34" charset="0"/>
                <a:cs typeface="Arial" panose="020B0604020202020204" pitchFamily="34" charset="0"/>
              </a:rPr>
              <a:t>STUDENT’S NUMBER</a:t>
            </a:r>
            <a:r>
              <a:rPr lang="en-US" sz="2500" b="1" dirty="0" smtClean="0">
                <a:solidFill>
                  <a:schemeClr val="tx1"/>
                </a:solidFill>
                <a:latin typeface="Arial" panose="020B0604020202020204" pitchFamily="34" charset="0"/>
                <a:cs typeface="Arial" panose="020B0604020202020204" pitchFamily="34" charset="0"/>
              </a:rPr>
              <a:t>: 2519531</a:t>
            </a:r>
            <a:r>
              <a:rPr lang="en-US" sz="2500" b="1" dirty="0">
                <a:solidFill>
                  <a:schemeClr val="tx1"/>
                </a:solidFill>
                <a:latin typeface="Arial" panose="020B0604020202020204" pitchFamily="34" charset="0"/>
                <a:cs typeface="Arial" panose="020B0604020202020204" pitchFamily="34" charset="0"/>
              </a:rPr>
              <a:t/>
            </a:r>
            <a:br>
              <a:rPr lang="en-US" sz="2500" b="1" dirty="0">
                <a:solidFill>
                  <a:schemeClr val="tx1"/>
                </a:solidFill>
                <a:latin typeface="Arial" panose="020B0604020202020204" pitchFamily="34" charset="0"/>
                <a:cs typeface="Arial" panose="020B0604020202020204" pitchFamily="34" charset="0"/>
              </a:rPr>
            </a:br>
            <a:r>
              <a:rPr lang="en-US" sz="2500" b="1" dirty="0">
                <a:solidFill>
                  <a:schemeClr val="tx1"/>
                </a:solidFill>
                <a:latin typeface="Arial" panose="020B0604020202020204" pitchFamily="34" charset="0"/>
                <a:cs typeface="Arial" panose="020B0604020202020204" pitchFamily="34" charset="0"/>
              </a:rPr>
              <a:t>MODULE NAME: </a:t>
            </a:r>
            <a:r>
              <a:rPr lang="en-US" sz="2500" b="1" dirty="0">
                <a:solidFill>
                  <a:schemeClr val="tx1"/>
                </a:solidFill>
                <a:effectLst/>
                <a:latin typeface="Arial" panose="020B0604020202020204" pitchFamily="34" charset="0"/>
                <a:ea typeface="Arial" panose="020B0604020202020204" pitchFamily="34" charset="0"/>
              </a:rPr>
              <a:t>PSYCHOLOGY</a:t>
            </a:r>
            <a:r>
              <a:rPr lang="en-US" sz="2500" b="1" spc="-30" dirty="0">
                <a:solidFill>
                  <a:schemeClr val="tx1"/>
                </a:solidFill>
                <a:effectLst/>
                <a:latin typeface="Arial" panose="020B0604020202020204" pitchFamily="34" charset="0"/>
                <a:ea typeface="Arial" panose="020B0604020202020204" pitchFamily="34" charset="0"/>
              </a:rPr>
              <a:t> </a:t>
            </a:r>
            <a:r>
              <a:rPr lang="en-US" sz="2500" b="1" dirty="0">
                <a:solidFill>
                  <a:schemeClr val="tx1"/>
                </a:solidFill>
                <a:effectLst/>
                <a:latin typeface="Arial" panose="020B0604020202020204" pitchFamily="34" charset="0"/>
                <a:ea typeface="Arial" panose="020B0604020202020204" pitchFamily="34" charset="0"/>
              </a:rPr>
              <a:t>IN</a:t>
            </a:r>
            <a:r>
              <a:rPr lang="en-US" sz="2500" b="1" spc="-20" dirty="0">
                <a:solidFill>
                  <a:schemeClr val="tx1"/>
                </a:solidFill>
                <a:effectLst/>
                <a:latin typeface="Arial" panose="020B0604020202020204" pitchFamily="34" charset="0"/>
                <a:ea typeface="Arial" panose="020B0604020202020204" pitchFamily="34" charset="0"/>
              </a:rPr>
              <a:t> </a:t>
            </a:r>
            <a:r>
              <a:rPr lang="en-US" sz="2500" b="1" dirty="0">
                <a:solidFill>
                  <a:schemeClr val="tx1"/>
                </a:solidFill>
                <a:effectLst/>
                <a:latin typeface="Arial" panose="020B0604020202020204" pitchFamily="34" charset="0"/>
                <a:ea typeface="Arial" panose="020B0604020202020204" pitchFamily="34" charset="0"/>
              </a:rPr>
              <a:t>HEALTH</a:t>
            </a:r>
            <a:r>
              <a:rPr lang="en-US" sz="2500" b="1" spc="-15" dirty="0">
                <a:solidFill>
                  <a:schemeClr val="tx1"/>
                </a:solidFill>
                <a:effectLst/>
                <a:latin typeface="Arial" panose="020B0604020202020204" pitchFamily="34" charset="0"/>
                <a:ea typeface="Arial" panose="020B0604020202020204" pitchFamily="34" charset="0"/>
              </a:rPr>
              <a:t> </a:t>
            </a:r>
            <a:r>
              <a:rPr lang="en-US" sz="2500" b="1" dirty="0">
                <a:solidFill>
                  <a:schemeClr val="tx1"/>
                </a:solidFill>
                <a:effectLst/>
                <a:latin typeface="Arial" panose="020B0604020202020204" pitchFamily="34" charset="0"/>
                <a:ea typeface="Arial" panose="020B0604020202020204" pitchFamily="34" charset="0"/>
              </a:rPr>
              <a:t>AND</a:t>
            </a:r>
            <a:r>
              <a:rPr lang="en-US" sz="2500" b="1" spc="-20" dirty="0">
                <a:solidFill>
                  <a:schemeClr val="tx1"/>
                </a:solidFill>
                <a:effectLst/>
                <a:latin typeface="Arial" panose="020B0604020202020204" pitchFamily="34" charset="0"/>
                <a:ea typeface="Arial" panose="020B0604020202020204" pitchFamily="34" charset="0"/>
              </a:rPr>
              <a:t> </a:t>
            </a:r>
            <a:r>
              <a:rPr lang="en-US" sz="2500" b="1" dirty="0">
                <a:solidFill>
                  <a:schemeClr val="tx1"/>
                </a:solidFill>
                <a:effectLst/>
                <a:latin typeface="Arial" panose="020B0604020202020204" pitchFamily="34" charset="0"/>
                <a:ea typeface="Arial" panose="020B0604020202020204" pitchFamily="34" charset="0"/>
              </a:rPr>
              <a:t>SOCIAL</a:t>
            </a:r>
            <a:r>
              <a:rPr lang="en-US" sz="2500" b="1" spc="-20" dirty="0">
                <a:solidFill>
                  <a:schemeClr val="tx1"/>
                </a:solidFill>
                <a:effectLst/>
                <a:latin typeface="Arial" panose="020B0604020202020204" pitchFamily="34" charset="0"/>
                <a:ea typeface="Arial" panose="020B0604020202020204" pitchFamily="34" charset="0"/>
              </a:rPr>
              <a:t> CARE</a:t>
            </a:r>
            <a:r>
              <a:rPr lang="en-US" sz="2500" b="1" dirty="0">
                <a:solidFill>
                  <a:schemeClr val="tx1"/>
                </a:solidFill>
                <a:latin typeface="Arial" panose="020B0604020202020204" pitchFamily="34" charset="0"/>
                <a:cs typeface="Arial" panose="020B0604020202020204" pitchFamily="34" charset="0"/>
              </a:rPr>
              <a:t/>
            </a:r>
            <a:br>
              <a:rPr lang="en-US" sz="2500" b="1" dirty="0">
                <a:solidFill>
                  <a:schemeClr val="tx1"/>
                </a:solidFill>
                <a:latin typeface="Arial" panose="020B0604020202020204" pitchFamily="34" charset="0"/>
                <a:cs typeface="Arial" panose="020B0604020202020204" pitchFamily="34" charset="0"/>
              </a:rPr>
            </a:br>
            <a:r>
              <a:rPr lang="en-US" sz="2500" b="1" dirty="0">
                <a:solidFill>
                  <a:schemeClr val="tx1"/>
                </a:solidFill>
                <a:latin typeface="Arial" panose="020B0604020202020204" pitchFamily="34" charset="0"/>
                <a:cs typeface="Arial" panose="020B0604020202020204" pitchFamily="34" charset="0"/>
              </a:rPr>
              <a:t>MODULE CODE: </a:t>
            </a:r>
            <a:r>
              <a:rPr lang="en-US" sz="2500" b="1" spc="-10" dirty="0" smtClean="0">
                <a:solidFill>
                  <a:schemeClr val="tx1"/>
                </a:solidFill>
                <a:effectLst/>
                <a:latin typeface="Arial" panose="020B0604020202020204" pitchFamily="34" charset="0"/>
                <a:ea typeface="Arial" panose="020B0604020202020204" pitchFamily="34" charset="0"/>
              </a:rPr>
              <a:t>LCHS4010</a:t>
            </a:r>
            <a:br>
              <a:rPr lang="en-US" sz="2500" b="1" spc="-10" dirty="0" smtClean="0">
                <a:solidFill>
                  <a:schemeClr val="tx1"/>
                </a:solidFill>
                <a:effectLst/>
                <a:latin typeface="Arial" panose="020B0604020202020204" pitchFamily="34" charset="0"/>
                <a:ea typeface="Arial" panose="020B0604020202020204" pitchFamily="34" charset="0"/>
              </a:rPr>
            </a:br>
            <a:r>
              <a:rPr lang="en-US" sz="2500" b="1" spc="-10" dirty="0" smtClean="0">
                <a:solidFill>
                  <a:schemeClr val="tx1"/>
                </a:solidFill>
                <a:latin typeface="Arial" panose="020B0604020202020204" pitchFamily="34" charset="0"/>
                <a:ea typeface="Arial" panose="020B0604020202020204" pitchFamily="34" charset="0"/>
              </a:rPr>
              <a:t>LECTURER’S NAME: ALICE CLAYTON</a:t>
            </a:r>
            <a:endParaRPr lang="en-US" sz="2500" b="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E62A680C-349F-DA20-54E0-BE6E5B91C8DB}"/>
              </a:ext>
            </a:extLst>
          </p:cNvPr>
          <p:cNvSpPr>
            <a:spLocks noGrp="1"/>
          </p:cNvSpPr>
          <p:nvPr>
            <p:ph type="body" idx="1"/>
          </p:nvPr>
        </p:nvSpPr>
        <p:spPr>
          <a:xfrm>
            <a:off x="2204720" y="4831080"/>
            <a:ext cx="9550400" cy="1094070"/>
          </a:xfrm>
          <a:ln>
            <a:solidFill>
              <a:schemeClr val="tx1"/>
            </a:solidFill>
          </a:ln>
        </p:spPr>
        <p:txBody>
          <a:bodyPr>
            <a:normAutofit/>
          </a:bodyPr>
          <a:lstStyle/>
          <a:p>
            <a:r>
              <a:rPr lang="en-US" sz="2500" b="1" dirty="0">
                <a:solidFill>
                  <a:schemeClr val="tx1"/>
                </a:solidFill>
                <a:latin typeface="Arial" panose="020B0604020202020204" pitchFamily="34" charset="0"/>
                <a:cs typeface="Arial" panose="020B0604020202020204" pitchFamily="34" charset="0"/>
              </a:rPr>
              <a:t>ASSESSMENT TITLE: </a:t>
            </a:r>
            <a:r>
              <a:rPr lang="en-US" sz="2500" b="1" dirty="0">
                <a:solidFill>
                  <a:schemeClr val="tx1"/>
                </a:solidFill>
                <a:effectLst/>
                <a:latin typeface="Arial" panose="020B0604020202020204" pitchFamily="34" charset="0"/>
                <a:ea typeface="Arial" panose="020B0604020202020204" pitchFamily="34" charset="0"/>
              </a:rPr>
              <a:t>ASSIGNMENT</a:t>
            </a:r>
            <a:r>
              <a:rPr lang="en-US" sz="2500" b="1" spc="-20" dirty="0">
                <a:solidFill>
                  <a:schemeClr val="tx1"/>
                </a:solidFill>
                <a:effectLst/>
                <a:latin typeface="Arial" panose="020B0604020202020204" pitchFamily="34" charset="0"/>
                <a:ea typeface="Arial" panose="020B0604020202020204" pitchFamily="34" charset="0"/>
              </a:rPr>
              <a:t> </a:t>
            </a:r>
            <a:r>
              <a:rPr lang="en-US" sz="2500" b="1" dirty="0">
                <a:solidFill>
                  <a:schemeClr val="tx1"/>
                </a:solidFill>
                <a:effectLst/>
                <a:latin typeface="Arial" panose="020B0604020202020204" pitchFamily="34" charset="0"/>
                <a:ea typeface="Arial" panose="020B0604020202020204" pitchFamily="34" charset="0"/>
              </a:rPr>
              <a:t>1</a:t>
            </a:r>
            <a:r>
              <a:rPr lang="en-US" sz="2500" b="1" spc="-5" dirty="0">
                <a:solidFill>
                  <a:schemeClr val="tx1"/>
                </a:solidFill>
                <a:effectLst/>
                <a:latin typeface="Arial" panose="020B0604020202020204" pitchFamily="34" charset="0"/>
                <a:ea typeface="Arial" panose="020B0604020202020204" pitchFamily="34" charset="0"/>
              </a:rPr>
              <a:t>:</a:t>
            </a:r>
            <a:r>
              <a:rPr lang="en-US" sz="2500" b="1" dirty="0">
                <a:solidFill>
                  <a:schemeClr val="tx1"/>
                </a:solidFill>
                <a:effectLst/>
                <a:latin typeface="Arial" panose="020B0604020202020204" pitchFamily="34" charset="0"/>
                <a:ea typeface="Arial" panose="020B0604020202020204" pitchFamily="34" charset="0"/>
              </a:rPr>
              <a:t> </a:t>
            </a:r>
            <a:r>
              <a:rPr lang="en-US" sz="2500" b="1" spc="-5" dirty="0">
                <a:solidFill>
                  <a:schemeClr val="tx1"/>
                </a:solidFill>
                <a:effectLst/>
                <a:latin typeface="Arial" panose="020B0604020202020204" pitchFamily="34" charset="0"/>
                <a:ea typeface="Arial" panose="020B0604020202020204" pitchFamily="34" charset="0"/>
              </a:rPr>
              <a:t>INDIVIDUAL PRESENTATION </a:t>
            </a:r>
            <a:endParaRPr lang="en-US" sz="25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9843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6F5964C2-E2E0-F43F-90D0-D27AAE056F0D}"/>
              </a:ext>
            </a:extLst>
          </p:cNvPr>
          <p:cNvSpPr txBox="1"/>
          <p:nvPr/>
        </p:nvSpPr>
        <p:spPr>
          <a:xfrm>
            <a:off x="1524000" y="329803"/>
            <a:ext cx="9956800" cy="6199902"/>
          </a:xfrm>
          <a:prstGeom prst="rect">
            <a:avLst/>
          </a:prstGeom>
          <a:noFill/>
          <a:ln>
            <a:solidFill>
              <a:schemeClr val="tx1"/>
            </a:solidFill>
          </a:ln>
        </p:spPr>
        <p:txBody>
          <a:bodyPr wrap="square" rtlCol="0">
            <a:spAutoFit/>
          </a:bodyPr>
          <a:lstStyle/>
          <a:p>
            <a:pPr marL="0" marR="0" algn="just">
              <a:lnSpc>
                <a:spcPct val="107000"/>
              </a:lnSpc>
              <a:spcBef>
                <a:spcPts val="0"/>
              </a:spcBef>
              <a:spcAft>
                <a:spcPts val="0"/>
              </a:spcAft>
            </a:pPr>
            <a:r>
              <a:rPr lang="en-US" sz="2800" b="1" kern="100" dirty="0">
                <a:effectLst/>
                <a:latin typeface="Arial" panose="020B0604020202020204" pitchFamily="34" charset="0"/>
                <a:ea typeface="DengXian" panose="02010600030101010101" pitchFamily="2" charset="-122"/>
                <a:cs typeface="Times New Roman" panose="02020603050405020304" pitchFamily="18" charset="0"/>
              </a:rPr>
              <a:t>Introduction</a:t>
            </a:r>
            <a:endParaRPr lang="en-US" sz="28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kern="100" dirty="0">
                <a:effectLst/>
                <a:latin typeface="Arial" panose="020B0604020202020204" pitchFamily="34" charset="0"/>
                <a:ea typeface="DengXian" panose="02010600030101010101" pitchFamily="2" charset="-122"/>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kern="100" dirty="0">
                <a:effectLst/>
                <a:latin typeface="Arial" panose="020B0604020202020204" pitchFamily="34" charset="0"/>
                <a:ea typeface="DengXian" panose="02010600030101010101" pitchFamily="2" charset="-122"/>
                <a:cs typeface="Arial" panose="020B0604020202020204" pitchFamily="34" charset="0"/>
              </a:rPr>
              <a:t>Shona, a three-year-old child, recently joined a nursery setting. She is manifesting the signs of anxiety when separated from her carers, has limited verbal communication, and finds it difficult to relate with her peers in group play.</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R="0" algn="just">
              <a:lnSpc>
                <a:spcPct val="150000"/>
              </a:lnSpc>
              <a:spcBef>
                <a:spcPts val="0"/>
              </a:spcBef>
              <a:spcAft>
                <a:spcPts val="0"/>
              </a:spcAft>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0"/>
              </a:spcBef>
              <a:spcAft>
                <a:spcPts val="0"/>
              </a:spcAft>
              <a:buFont typeface="Arial" panose="020B0604020202020204" pitchFamily="34" charset="0"/>
              <a:buChar char="•"/>
            </a:pPr>
            <a:r>
              <a:rPr lang="en-US" sz="1800" kern="100" dirty="0">
                <a:effectLst/>
                <a:latin typeface="Arial" panose="020B0604020202020204" pitchFamily="34" charset="0"/>
                <a:ea typeface="DengXian" panose="02010600030101010101" pitchFamily="2" charset="-122"/>
                <a:cs typeface="Arial" panose="020B0604020202020204" pitchFamily="34" charset="0"/>
              </a:rPr>
              <a:t>Shona is in her developmental stage, and it can be deduced that </a:t>
            </a:r>
            <a:r>
              <a:rPr lang="en-US" sz="1800" dirty="0">
                <a:effectLst/>
                <a:latin typeface="Arial" panose="020B0604020202020204" pitchFamily="34" charset="0"/>
                <a:ea typeface="Calibri" panose="020F0502020204030204" pitchFamily="34" charset="0"/>
                <a:cs typeface="Arial" panose="020B0604020202020204" pitchFamily="34" charset="0"/>
              </a:rPr>
              <a:t>development is an improvement in functional efficiency. In particular, cognitive development refers to the capacity to know, understand, or comprehend. Cognitive development is facilitated by maturity and environmental interaction </a:t>
            </a:r>
            <a:r>
              <a:rPr lang="en-US" sz="1800" dirty="0" smtClean="0">
                <a:effectLst/>
                <a:latin typeface="Arial" panose="020B0604020202020204" pitchFamily="34" charset="0"/>
                <a:ea typeface="Calibri" panose="020F050202020403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Klotzbier</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and Schott, 2025</a:t>
            </a:r>
            <a:r>
              <a:rPr lang="en-US" sz="1800" dirty="0" smtClean="0">
                <a:effectLst/>
                <a:latin typeface="Arial" panose="020B0604020202020204" pitchFamily="34" charset="0"/>
                <a:ea typeface="Calibri" panose="020F0502020204030204" pitchFamily="34" charset="0"/>
                <a:cs typeface="Arial" panose="020B0604020202020204" pitchFamily="34" charset="0"/>
              </a:rPr>
              <a:t>).</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R="0" algn="just">
              <a:lnSpc>
                <a:spcPct val="150000"/>
              </a:lnSpc>
              <a:spcBef>
                <a:spcPts val="0"/>
              </a:spcBef>
              <a:spcAft>
                <a:spcPts val="0"/>
              </a:spcAft>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Arial" panose="020B0604020202020204" pitchFamily="34" charset="0"/>
              </a:rPr>
              <a:t>According to Piaget’s study, children develop the ability to think logically and scientifically. Therefore, this presentation applies Piaget’s cognitive development theory to understand Shona’s developmental needs and examines how the right support can promote her overall well-being.</a:t>
            </a:r>
          </a:p>
        </p:txBody>
      </p:sp>
    </p:spTree>
    <p:extLst>
      <p:ext uri="{BB962C8B-B14F-4D97-AF65-F5344CB8AC3E}">
        <p14:creationId xmlns:p14="http://schemas.microsoft.com/office/powerpoint/2010/main" val="1337493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6F5964C2-E2E0-F43F-90D0-D27AAE056F0D}"/>
              </a:ext>
            </a:extLst>
          </p:cNvPr>
          <p:cNvSpPr txBox="1"/>
          <p:nvPr/>
        </p:nvSpPr>
        <p:spPr>
          <a:xfrm>
            <a:off x="1097280" y="1284843"/>
            <a:ext cx="5151120" cy="5163465"/>
          </a:xfrm>
          <a:prstGeom prst="rect">
            <a:avLst/>
          </a:prstGeom>
          <a:noFill/>
          <a:ln>
            <a:solidFill>
              <a:schemeClr val="tx1"/>
            </a:solidFill>
          </a:ln>
        </p:spPr>
        <p:txBody>
          <a:bodyPr wrap="square" rtlCol="0">
            <a:spAutoFit/>
          </a:bodyPr>
          <a:lstStyle/>
          <a:p>
            <a:pPr marL="0" marR="0" algn="just">
              <a:lnSpc>
                <a:spcPct val="107000"/>
              </a:lnSpc>
              <a:spcBef>
                <a:spcPts val="0"/>
              </a:spcBef>
              <a:spcAft>
                <a:spcPts val="0"/>
              </a:spcAft>
            </a:pPr>
            <a:r>
              <a:rPr lang="en-US" sz="2000" b="1" dirty="0">
                <a:effectLst/>
                <a:latin typeface="Arial" panose="020B0604020202020204" pitchFamily="34" charset="0"/>
                <a:ea typeface="Calibri" panose="020F0502020204030204" pitchFamily="34" charset="0"/>
                <a:cs typeface="Times New Roman" panose="02020603050405020304" pitchFamily="18" charset="0"/>
              </a:rPr>
              <a:t>Piaget’s Cognitive Development Theory</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Piaget made some assumptions about children that based on their experiences, children build their knowledge, learn things without influence from others, and by nature, they are </a:t>
            </a:r>
            <a:r>
              <a:rPr lang="en-US" sz="1800" dirty="0">
                <a:effectLst/>
                <a:latin typeface="Arial" panose="020B0604020202020204" pitchFamily="34" charset="0"/>
                <a:ea typeface="Calibri" panose="020F0502020204030204" pitchFamily="34" charset="0"/>
                <a:cs typeface="Arial" panose="020B0604020202020204" pitchFamily="34" charset="0"/>
              </a:rPr>
              <a:t>motivated to </a:t>
            </a:r>
            <a:r>
              <a:rPr lang="en-US" sz="1800" dirty="0" smtClean="0">
                <a:effectLst/>
                <a:latin typeface="Arial" panose="020B0604020202020204" pitchFamily="34" charset="0"/>
                <a:ea typeface="Calibri" panose="020F0502020204030204" pitchFamily="34" charset="0"/>
                <a:cs typeface="Arial" panose="020B0604020202020204" pitchFamily="34" charset="0"/>
              </a:rPr>
              <a:t>learn (</a:t>
            </a:r>
            <a:r>
              <a:rPr lang="en-US" dirty="0" smtClean="0">
                <a:latin typeface="Arial" panose="020B0604020202020204" pitchFamily="34" charset="0"/>
                <a:cs typeface="Arial" panose="020B0604020202020204" pitchFamily="34" charset="0"/>
              </a:rPr>
              <a:t>Waite-</a:t>
            </a:r>
            <a:r>
              <a:rPr lang="en-US" dirty="0" err="1" smtClean="0">
                <a:latin typeface="Arial" panose="020B0604020202020204" pitchFamily="34" charset="0"/>
                <a:cs typeface="Arial" panose="020B0604020202020204" pitchFamily="34" charset="0"/>
              </a:rPr>
              <a:t>Stupiansky</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2022</a:t>
            </a:r>
            <a:r>
              <a:rPr lang="en-US" sz="1800" dirty="0" smtClean="0">
                <a:effectLst/>
                <a:latin typeface="Arial" panose="020B0604020202020204" pitchFamily="34" charset="0"/>
                <a:ea typeface="Calibri" panose="020F0502020204030204" pitchFamily="34" charset="0"/>
                <a:cs typeface="Arial" panose="020B0604020202020204" pitchFamily="34" charset="0"/>
              </a:rPr>
              <a:t>).</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R="0" algn="just">
              <a:lnSpc>
                <a:spcPct val="107000"/>
              </a:lnSpc>
              <a:spcBef>
                <a:spcPts val="0"/>
              </a:spcBef>
              <a:spcAft>
                <a:spcPts val="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Piaget stated that development of cognition occurred through distinct stages. The stages have certain characteristics mimicking staircase model of development. Every stage is a transformation of antecedent stage. The stages include sensorimotor, preoperational, concrete operational, and formal stages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Rabindran</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Madanagopal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AutoShape 2" descr="Sensorimotor to Formal Operational Stages">
            <a:extLst>
              <a:ext uri="{FF2B5EF4-FFF2-40B4-BE49-F238E27FC236}">
                <a16:creationId xmlns:a16="http://schemas.microsoft.com/office/drawing/2014/main" xmlns="" id="{A83A0D8E-0798-33C0-EB31-47A67FF47AB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4" descr="Sensorimotor to Formal Operational Stages">
            <a:extLst>
              <a:ext uri="{FF2B5EF4-FFF2-40B4-BE49-F238E27FC236}">
                <a16:creationId xmlns:a16="http://schemas.microsoft.com/office/drawing/2014/main" xmlns="" id="{282F41CB-C5AB-7220-48DB-615247BE798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xmlns="" id="{D2074CEA-EF82-D298-54B1-A1077C782129}"/>
              </a:ext>
            </a:extLst>
          </p:cNvPr>
          <p:cNvPicPr>
            <a:picLocks noChangeAspect="1"/>
          </p:cNvPicPr>
          <p:nvPr/>
        </p:nvPicPr>
        <p:blipFill>
          <a:blip r:embed="rId2"/>
          <a:stretch>
            <a:fillRect/>
          </a:stretch>
        </p:blipFill>
        <p:spPr>
          <a:xfrm>
            <a:off x="6329680" y="1118685"/>
            <a:ext cx="5770880" cy="4824916"/>
          </a:xfrm>
          <a:prstGeom prst="rect">
            <a:avLst/>
          </a:prstGeom>
        </p:spPr>
      </p:pic>
      <p:sp>
        <p:nvSpPr>
          <p:cNvPr id="7" name="TextBox 6">
            <a:extLst>
              <a:ext uri="{FF2B5EF4-FFF2-40B4-BE49-F238E27FC236}">
                <a16:creationId xmlns:a16="http://schemas.microsoft.com/office/drawing/2014/main" xmlns="" id="{E1409613-2779-4287-02DE-AEDA1900FE77}"/>
              </a:ext>
            </a:extLst>
          </p:cNvPr>
          <p:cNvSpPr txBox="1"/>
          <p:nvPr/>
        </p:nvSpPr>
        <p:spPr>
          <a:xfrm>
            <a:off x="6400800" y="5943601"/>
            <a:ext cx="5466080"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Stages of Piaget’s theory </a:t>
            </a:r>
            <a:r>
              <a:rPr lang="en-US" sz="1800" b="1" dirty="0">
                <a:effectLst/>
                <a:latin typeface="Arial" panose="020B0604020202020204" pitchFamily="34" charset="0"/>
                <a:ea typeface="Calibri" panose="020F0502020204030204" pitchFamily="34" charset="0"/>
                <a:cs typeface="Arial" panose="020B0604020202020204" pitchFamily="34" charset="0"/>
              </a:rPr>
              <a:t>(</a:t>
            </a:r>
            <a:r>
              <a:rPr lang="en-US" sz="1800" b="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Rabindran</a:t>
            </a:r>
            <a:r>
              <a:rPr lang="en-US"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800" b="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Madanagopal</a:t>
            </a:r>
            <a:r>
              <a:rPr lang="en-US"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a:t>
            </a:r>
            <a:r>
              <a:rPr lang="en-US" sz="1800" b="1" dirty="0">
                <a:effectLst/>
                <a:latin typeface="Arial" panose="020B0604020202020204" pitchFamily="34" charset="0"/>
                <a:ea typeface="Calibri" panose="020F0502020204030204" pitchFamily="34" charset="0"/>
                <a:cs typeface="Arial" panose="020B0604020202020204" pitchFamily="34" charset="0"/>
              </a:rPr>
              <a:t>).</a:t>
            </a:r>
            <a:r>
              <a:rPr lang="en-US"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7797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6F5964C2-E2E0-F43F-90D0-D27AAE056F0D}"/>
              </a:ext>
            </a:extLst>
          </p:cNvPr>
          <p:cNvSpPr txBox="1"/>
          <p:nvPr/>
        </p:nvSpPr>
        <p:spPr>
          <a:xfrm>
            <a:off x="1524000" y="329803"/>
            <a:ext cx="9956800" cy="2031325"/>
          </a:xfrm>
          <a:prstGeom prst="rect">
            <a:avLst/>
          </a:prstGeom>
          <a:noFill/>
          <a:ln>
            <a:solidFill>
              <a:schemeClr val="tx1"/>
            </a:solidFill>
          </a:ln>
        </p:spPr>
        <p:txBody>
          <a:bodyPr wrap="square" rtlCol="0">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Arial" panose="020B0604020202020204" pitchFamily="34" charset="0"/>
              </a:rPr>
              <a:t>Shona (age three) is within the pre-operational stage (2-7 years) and this stage is </a:t>
            </a:r>
            <a:r>
              <a:rPr lang="en-US" sz="1800" dirty="0" err="1">
                <a:effectLst/>
                <a:latin typeface="Arial" panose="020B0604020202020204" pitchFamily="34" charset="0"/>
                <a:ea typeface="Calibri" panose="020F0502020204030204" pitchFamily="34" charset="0"/>
                <a:cs typeface="Arial" panose="020B0604020202020204" pitchFamily="34" charset="0"/>
              </a:rPr>
              <a:t>characterised</a:t>
            </a:r>
            <a:r>
              <a:rPr lang="en-US" sz="1800" dirty="0">
                <a:effectLst/>
                <a:latin typeface="Arial" panose="020B0604020202020204" pitchFamily="34" charset="0"/>
                <a:ea typeface="Calibri" panose="020F0502020204030204" pitchFamily="34" charset="0"/>
                <a:cs typeface="Arial" panose="020B0604020202020204" pitchFamily="34" charset="0"/>
              </a:rPr>
              <a:t> by mimicking someone’s </a:t>
            </a:r>
            <a:r>
              <a:rPr lang="en-US" sz="1800" dirty="0" err="1">
                <a:effectLst/>
                <a:latin typeface="Arial" panose="020B0604020202020204" pitchFamily="34" charset="0"/>
                <a:ea typeface="Calibri" panose="020F0502020204030204" pitchFamily="34" charset="0"/>
                <a:cs typeface="Arial" panose="020B0604020202020204" pitchFamily="34" charset="0"/>
              </a:rPr>
              <a:t>behaviour</a:t>
            </a:r>
            <a:r>
              <a:rPr lang="en-US" sz="1800" dirty="0">
                <a:effectLst/>
                <a:latin typeface="Arial" panose="020B0604020202020204" pitchFamily="34" charset="0"/>
                <a:ea typeface="Calibri" panose="020F0502020204030204" pitchFamily="34" charset="0"/>
                <a:cs typeface="Arial" panose="020B0604020202020204" pitchFamily="34" charset="0"/>
              </a:rPr>
              <a:t>, using objects as symbols, drawing (imitation and symbolic play), imagining many objects in minds and using language to describe events, people or objects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Rabindran</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Madanagopal</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a:t>
            </a:r>
            <a:r>
              <a:rPr lang="en-US" sz="1800" dirty="0">
                <a:effectLst/>
                <a:latin typeface="Arial" panose="020B0604020202020204" pitchFamily="34" charset="0"/>
                <a:ea typeface="Calibri" panose="020F0502020204030204" pitchFamily="34" charset="0"/>
                <a:cs typeface="Arial" panose="020B0604020202020204" pitchFamily="34" charset="0"/>
              </a:rPr>
              <a:t>).</a:t>
            </a:r>
          </a:p>
          <a:p>
            <a:endParaRPr lang="en-US" dirty="0"/>
          </a:p>
        </p:txBody>
      </p:sp>
      <p:pic>
        <p:nvPicPr>
          <p:cNvPr id="3" name="Picture 2">
            <a:extLst>
              <a:ext uri="{FF2B5EF4-FFF2-40B4-BE49-F238E27FC236}">
                <a16:creationId xmlns:a16="http://schemas.microsoft.com/office/drawing/2014/main" xmlns="" id="{215AB90D-C9D0-63AA-DCCE-453C07EE2B56}"/>
              </a:ext>
            </a:extLst>
          </p:cNvPr>
          <p:cNvPicPr>
            <a:picLocks noChangeAspect="1"/>
          </p:cNvPicPr>
          <p:nvPr/>
        </p:nvPicPr>
        <p:blipFill>
          <a:blip r:embed="rId2"/>
          <a:stretch>
            <a:fillRect/>
          </a:stretch>
        </p:blipFill>
        <p:spPr>
          <a:xfrm>
            <a:off x="2113280" y="2496240"/>
            <a:ext cx="9225280" cy="3792800"/>
          </a:xfrm>
          <a:prstGeom prst="rect">
            <a:avLst/>
          </a:prstGeom>
        </p:spPr>
      </p:pic>
      <p:sp>
        <p:nvSpPr>
          <p:cNvPr id="4" name="TextBox 3">
            <a:extLst>
              <a:ext uri="{FF2B5EF4-FFF2-40B4-BE49-F238E27FC236}">
                <a16:creationId xmlns:a16="http://schemas.microsoft.com/office/drawing/2014/main" xmlns="" id="{33F18187-9DF9-E0D5-DF7E-E6EEF5624123}"/>
              </a:ext>
            </a:extLst>
          </p:cNvPr>
          <p:cNvSpPr txBox="1"/>
          <p:nvPr/>
        </p:nvSpPr>
        <p:spPr>
          <a:xfrm>
            <a:off x="2113280" y="6289040"/>
            <a:ext cx="9225280"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Key </a:t>
            </a:r>
            <a:r>
              <a:rPr lang="en-US" b="1" dirty="0" err="1">
                <a:latin typeface="Arial" panose="020B0604020202020204" pitchFamily="34" charset="0"/>
                <a:cs typeface="Arial" panose="020B0604020202020204" pitchFamily="34" charset="0"/>
              </a:rPr>
              <a:t>behaviours</a:t>
            </a:r>
            <a:r>
              <a:rPr lang="en-US" b="1" dirty="0">
                <a:latin typeface="Arial" panose="020B0604020202020204" pitchFamily="34" charset="0"/>
                <a:cs typeface="Arial" panose="020B0604020202020204" pitchFamily="34" charset="0"/>
              </a:rPr>
              <a:t> of the pre-operational stages </a:t>
            </a:r>
            <a:r>
              <a:rPr lang="en-US" sz="1800" b="1" dirty="0">
                <a:effectLst/>
                <a:latin typeface="Arial" panose="020B0604020202020204" pitchFamily="34" charset="0"/>
                <a:ea typeface="Calibri" panose="020F0502020204030204" pitchFamily="34" charset="0"/>
                <a:cs typeface="Arial" panose="020B0604020202020204" pitchFamily="34" charset="0"/>
              </a:rPr>
              <a:t>(</a:t>
            </a:r>
            <a:r>
              <a:rPr lang="en-US" sz="1800" b="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Rabindran</a:t>
            </a:r>
            <a:r>
              <a:rPr lang="en-US"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800" b="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Madanagopal</a:t>
            </a:r>
            <a:r>
              <a:rPr lang="en-US"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a:t>
            </a:r>
            <a:r>
              <a:rPr lang="en-US" sz="1800" b="1" dirty="0">
                <a:effectLst/>
                <a:latin typeface="Arial" panose="020B0604020202020204" pitchFamily="34" charset="0"/>
                <a:ea typeface="Calibri" panose="020F0502020204030204" pitchFamily="34" charset="0"/>
                <a:cs typeface="Arial" panose="020B0604020202020204" pitchFamily="34" charset="0"/>
              </a:rPr>
              <a:t>).</a:t>
            </a:r>
            <a:r>
              <a:rPr lang="en-US" b="1"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509261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6F5964C2-E2E0-F43F-90D0-D27AAE056F0D}"/>
              </a:ext>
            </a:extLst>
          </p:cNvPr>
          <p:cNvSpPr txBox="1"/>
          <p:nvPr/>
        </p:nvSpPr>
        <p:spPr>
          <a:xfrm>
            <a:off x="1595120" y="726043"/>
            <a:ext cx="9956800" cy="6145657"/>
          </a:xfrm>
          <a:prstGeom prst="rect">
            <a:avLst/>
          </a:prstGeom>
          <a:noFill/>
          <a:ln>
            <a:solidFill>
              <a:schemeClr val="tx1"/>
            </a:solidFill>
          </a:ln>
        </p:spPr>
        <p:txBody>
          <a:bodyPr wrap="square" rtlCol="0">
            <a:spAutoFit/>
          </a:bodyPr>
          <a:lstStyle/>
          <a:p>
            <a:pPr marL="0" marR="0" algn="just">
              <a:lnSpc>
                <a:spcPct val="107000"/>
              </a:lnSpc>
              <a:spcBef>
                <a:spcPts val="0"/>
              </a:spcBef>
              <a:spcAft>
                <a:spcPts val="0"/>
              </a:spcAft>
            </a:pPr>
            <a:r>
              <a:rPr lang="en-US" sz="2400" b="1" dirty="0">
                <a:effectLst/>
                <a:latin typeface="Arial" panose="020B0604020202020204" pitchFamily="34" charset="0"/>
                <a:ea typeface="Calibri" panose="020F0502020204030204" pitchFamily="34" charset="0"/>
                <a:cs typeface="Times New Roman" panose="02020603050405020304" pitchFamily="18" charset="0"/>
              </a:rPr>
              <a:t>Relevance of </a:t>
            </a:r>
            <a:r>
              <a:rPr lang="en-US" sz="2400" b="1" dirty="0">
                <a:latin typeface="Arial" panose="020B0604020202020204" pitchFamily="34" charset="0"/>
                <a:ea typeface="Calibri" panose="020F0502020204030204" pitchFamily="34" charset="0"/>
                <a:cs typeface="Times New Roman" panose="02020603050405020304" pitchFamily="18" charset="0"/>
              </a:rPr>
              <a:t>t</a:t>
            </a:r>
            <a:r>
              <a:rPr lang="en-US" sz="2400" b="1" dirty="0">
                <a:effectLst/>
                <a:latin typeface="Arial" panose="020B0604020202020204" pitchFamily="34" charset="0"/>
                <a:ea typeface="Calibri" panose="020F0502020204030204" pitchFamily="34" charset="0"/>
                <a:cs typeface="Times New Roman" panose="02020603050405020304" pitchFamily="18" charset="0"/>
              </a:rPr>
              <a:t>he Theory to Early Childhood Development (ECD)</a:t>
            </a:r>
          </a:p>
          <a:p>
            <a:pPr marL="0" marR="0" algn="just">
              <a:lnSpc>
                <a:spcPct val="107000"/>
              </a:lnSpc>
              <a:spcBef>
                <a:spcPts val="0"/>
              </a:spcBef>
              <a:spcAft>
                <a:spcPts val="0"/>
              </a:spcAft>
            </a:pPr>
            <a:endParaRPr lang="en-US" sz="2400" b="1"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stages of Piaget’s theory are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characterised</a:t>
            </a:r>
            <a:r>
              <a:rPr lang="en-US" sz="1800" dirty="0">
                <a:effectLst/>
                <a:latin typeface="Arial" panose="020B0604020202020204" pitchFamily="34" charset="0"/>
                <a:ea typeface="Calibri" panose="020F0502020204030204" pitchFamily="34" charset="0"/>
                <a:cs typeface="Times New Roman" panose="02020603050405020304" pitchFamily="18" charset="0"/>
              </a:rPr>
              <a:t> by the unique qualities and thinking abilities of children, which should inform the design of learning activities in ECD (Kemp and Whitcomb, 2023).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R="0" algn="just">
              <a:lnSpc>
                <a:spcPct val="150000"/>
              </a:lnSpc>
              <a:spcBef>
                <a:spcPts val="0"/>
              </a:spcBef>
              <a:spcAft>
                <a:spcPts val="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Piaget's theory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emphasises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importance of constructivism, the belief that children construct their own knowledge through a process of active interaction with their environment.</a:t>
            </a:r>
          </a:p>
          <a:p>
            <a:pPr marL="285750" marR="0" indent="-285750" algn="just">
              <a:lnSpc>
                <a:spcPct val="150000"/>
              </a:lnSpc>
              <a:spcBef>
                <a:spcPts val="0"/>
              </a:spcBef>
              <a:spcAft>
                <a:spcPts val="0"/>
              </a:spcAft>
              <a:buFont typeface="Arial" panose="020B0604020202020204" pitchFamily="34" charset="0"/>
              <a:buChar char="•"/>
            </a:pP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So, children can be enabled to be active participants in their own learning process by giving them opportunities to investigate, question and solve problems on their own, with support and guidance from teachers who act as facilitators (Hedges, 2020). Activities that encourage children to think critically and reflectively, and to explore different ways to solve problems, will be highly beneficial.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08233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6F5964C2-E2E0-F43F-90D0-D27AAE056F0D}"/>
              </a:ext>
            </a:extLst>
          </p:cNvPr>
          <p:cNvSpPr txBox="1"/>
          <p:nvPr/>
        </p:nvSpPr>
        <p:spPr>
          <a:xfrm>
            <a:off x="1524000" y="329803"/>
            <a:ext cx="9956800" cy="6462347"/>
          </a:xfrm>
          <a:prstGeom prst="rect">
            <a:avLst/>
          </a:prstGeom>
          <a:noFill/>
          <a:ln>
            <a:solidFill>
              <a:schemeClr val="tx1"/>
            </a:solidFill>
          </a:ln>
        </p:spPr>
        <p:txBody>
          <a:bodyPr wrap="square" rtlCol="0">
            <a:spAutoFit/>
          </a:bodyPr>
          <a:lstStyle/>
          <a:p>
            <a:pPr marL="0" marR="0" algn="just">
              <a:lnSpc>
                <a:spcPct val="107000"/>
              </a:lnSpc>
              <a:spcBef>
                <a:spcPts val="0"/>
              </a:spcBef>
              <a:spcAft>
                <a:spcPts val="0"/>
              </a:spcAft>
            </a:pPr>
            <a:r>
              <a:rPr lang="en-US" sz="2400" b="1" dirty="0">
                <a:effectLst/>
                <a:latin typeface="Arial" panose="020B0604020202020204" pitchFamily="34" charset="0"/>
                <a:ea typeface="Calibri" panose="020F0502020204030204" pitchFamily="34" charset="0"/>
                <a:cs typeface="Times New Roman" panose="02020603050405020304" pitchFamily="18" charset="0"/>
              </a:rPr>
              <a:t>Applying Piaget’s Theory to Shona’s Case </a:t>
            </a:r>
            <a:r>
              <a:rPr lang="en-US" sz="2400" b="1" dirty="0">
                <a:latin typeface="Arial" panose="020B0604020202020204" pitchFamily="34" charset="0"/>
                <a:ea typeface="Calibri" panose="020F0502020204030204" pitchFamily="34" charset="0"/>
                <a:cs typeface="Times New Roman" panose="02020603050405020304" pitchFamily="18" charset="0"/>
              </a:rPr>
              <a:t>S</a:t>
            </a:r>
            <a:r>
              <a:rPr lang="en-US" sz="2400" b="1" dirty="0">
                <a:effectLst/>
                <a:latin typeface="Arial" panose="020B0604020202020204" pitchFamily="34" charset="0"/>
                <a:ea typeface="Calibri" panose="020F0502020204030204" pitchFamily="34" charset="0"/>
                <a:cs typeface="Times New Roman" panose="02020603050405020304" pitchFamily="18" charset="0"/>
              </a:rPr>
              <a:t>tudy</a:t>
            </a:r>
            <a:endParaRPr lang="en-US" sz="24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As a three-year-old, Shona is expected to be developing language, imagination and an increasing ability to understand. So, at this pre-operational stage, teachers should provide concrete learning experiences, as children at this age are not yet able to think abstractly. For example, using real objects to explain basic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maths</a:t>
            </a:r>
            <a:r>
              <a:rPr lang="en-US" sz="1800" dirty="0">
                <a:effectLst/>
                <a:latin typeface="Arial" panose="020B0604020202020204" pitchFamily="34" charset="0"/>
                <a:ea typeface="Calibri" panose="020F0502020204030204" pitchFamily="34" charset="0"/>
                <a:cs typeface="Times New Roman" panose="02020603050405020304" pitchFamily="18" charset="0"/>
              </a:rPr>
              <a:t> concepts is more effective than using abstract symbols (Kong, 2022).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R="0" algn="just">
              <a:lnSpc>
                <a:spcPct val="150000"/>
              </a:lnSpc>
              <a:spcBef>
                <a:spcPts val="0"/>
              </a:spcBef>
              <a:spcAft>
                <a:spcPts val="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Her limited verbal communication and difficulty participating in group play may show areas where she needs more opportunities for interaction and exploration. So, activities that can be done repeatedly include using role play, puppets and pictures to develop their symbolic understanding (Aslan, 2019).</a:t>
            </a:r>
          </a:p>
          <a:p>
            <a:pPr marL="285750" marR="0" indent="-285750" algn="just">
              <a:lnSpc>
                <a:spcPct val="150000"/>
              </a:lnSpc>
              <a:spcBef>
                <a:spcPts val="0"/>
              </a:spcBef>
              <a:spcAft>
                <a:spcPts val="0"/>
              </a:spcAft>
              <a:buFont typeface="Arial" panose="020B0604020202020204" pitchFamily="34" charset="0"/>
              <a:buChar char="•"/>
            </a:pP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theory cannot fully explain her anxiety; therefore, her emotional and social development should be considered.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54394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6F5964C2-E2E0-F43F-90D0-D27AAE056F0D}"/>
              </a:ext>
            </a:extLst>
          </p:cNvPr>
          <p:cNvSpPr txBox="1"/>
          <p:nvPr/>
        </p:nvSpPr>
        <p:spPr>
          <a:xfrm>
            <a:off x="1524000" y="329803"/>
            <a:ext cx="9956800" cy="2710999"/>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algn="just">
              <a:lnSpc>
                <a:spcPct val="107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Practical Strategies And Realistic Interventions In Early Years Nursery Settings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Arial" panose="020B0604020202020204" pitchFamily="34" charset="0"/>
                <a:ea typeface="Calibri" panose="020F0502020204030204" pitchFamily="34" charset="0"/>
              </a:rPr>
              <a:t>When children join group activities or role-play, they learn to interact with peers. This helps them develop empathy, sharing and co-operation skills. In addition, a learning environment that supports exploration and experimentation allows children to experiment without fear of failure, thereby becoming more confident and independent (</a:t>
            </a:r>
            <a:r>
              <a:rPr lang="en-US" sz="1800" dirty="0" err="1">
                <a:effectLst/>
                <a:latin typeface="Arial" panose="020B0604020202020204" pitchFamily="34" charset="0"/>
                <a:ea typeface="Calibri" panose="020F0502020204030204" pitchFamily="34" charset="0"/>
              </a:rPr>
              <a:t>Saracho</a:t>
            </a:r>
            <a:r>
              <a:rPr lang="en-US" sz="1800" dirty="0">
                <a:effectLst/>
                <a:latin typeface="Arial" panose="020B0604020202020204" pitchFamily="34" charset="0"/>
                <a:ea typeface="Calibri" panose="020F0502020204030204" pitchFamily="34" charset="0"/>
              </a:rPr>
              <a:t> and Evans, 2021). The following strategies can be helpful towards meeting Shona’s developmental needs:</a:t>
            </a:r>
            <a:endParaRPr lang="en-US" dirty="0"/>
          </a:p>
        </p:txBody>
      </p:sp>
      <p:sp>
        <p:nvSpPr>
          <p:cNvPr id="7" name="TextBox 6">
            <a:extLst>
              <a:ext uri="{FF2B5EF4-FFF2-40B4-BE49-F238E27FC236}">
                <a16:creationId xmlns:a16="http://schemas.microsoft.com/office/drawing/2014/main" xmlns="" id="{B9EFD736-2F76-9637-5290-3C217964E9B5}"/>
              </a:ext>
            </a:extLst>
          </p:cNvPr>
          <p:cNvSpPr txBox="1"/>
          <p:nvPr/>
        </p:nvSpPr>
        <p:spPr>
          <a:xfrm>
            <a:off x="1336040" y="3291840"/>
            <a:ext cx="2387600" cy="230832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Play-based learning: This can include puzzles, sorting objects, and building with blocks.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dirty="0"/>
          </a:p>
        </p:txBody>
      </p:sp>
      <p:sp>
        <p:nvSpPr>
          <p:cNvPr id="8" name="TextBox 7">
            <a:extLst>
              <a:ext uri="{FF2B5EF4-FFF2-40B4-BE49-F238E27FC236}">
                <a16:creationId xmlns:a16="http://schemas.microsoft.com/office/drawing/2014/main" xmlns="" id="{F0E870A3-59BA-9F59-2521-662B1630FB13}"/>
              </a:ext>
            </a:extLst>
          </p:cNvPr>
          <p:cNvSpPr txBox="1"/>
          <p:nvPr/>
        </p:nvSpPr>
        <p:spPr>
          <a:xfrm>
            <a:off x="4015740" y="3291840"/>
            <a:ext cx="2387600" cy="3139321"/>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Language-rich environment or interaction: There can be storytelling sessions, songs that are easy to recite, picture books, modelling and expanding Shona’s words.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xmlns="" id="{B605A18A-A13B-2878-4E15-2156168CC865}"/>
              </a:ext>
            </a:extLst>
          </p:cNvPr>
          <p:cNvSpPr txBox="1"/>
          <p:nvPr/>
        </p:nvSpPr>
        <p:spPr>
          <a:xfrm>
            <a:off x="6695440" y="3291839"/>
            <a:ext cx="2387600" cy="3139321"/>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Attachment-based approaches: small group play can begin with one or two peers. This can encourage communication and social participation.</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xmlns="" id="{17EC2885-7FF1-096D-115C-B1A9578A901B}"/>
              </a:ext>
            </a:extLst>
          </p:cNvPr>
          <p:cNvSpPr txBox="1"/>
          <p:nvPr/>
        </p:nvSpPr>
        <p:spPr>
          <a:xfrm>
            <a:off x="9375140" y="3291838"/>
            <a:ext cx="2679700" cy="3139321"/>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Emotional strategies: consistent routines and gradual separation from carers can help to create a secure nursery experience and increase her sense of belonging and comfort.</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99294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B56700BC-DB50-F502-4BF8-E93AA826340D}"/>
              </a:ext>
            </a:extLst>
          </p:cNvPr>
          <p:cNvSpPr txBox="1"/>
          <p:nvPr/>
        </p:nvSpPr>
        <p:spPr>
          <a:xfrm>
            <a:off x="2049790" y="813069"/>
            <a:ext cx="9217300" cy="467629"/>
          </a:xfrm>
          <a:prstGeom prst="rect">
            <a:avLst/>
          </a:prstGeom>
          <a:noFill/>
          <a:ln>
            <a:solidFill>
              <a:schemeClr val="tx1"/>
            </a:solidFill>
          </a:ln>
        </p:spPr>
        <p:txBody>
          <a:bodyPr wrap="square" rtlCol="0">
            <a:spAutoFit/>
          </a:bodyPr>
          <a:lstStyle/>
          <a:p>
            <a:pPr marL="0" marR="0" algn="just">
              <a:lnSpc>
                <a:spcPct val="107000"/>
              </a:lnSpc>
              <a:spcBef>
                <a:spcPts val="0"/>
              </a:spcBef>
              <a:spcAft>
                <a:spcPts val="0"/>
              </a:spcAft>
            </a:pPr>
            <a:r>
              <a:rPr lang="en-US" sz="2400" b="1" dirty="0">
                <a:effectLst/>
                <a:latin typeface="Arial" panose="020B0604020202020204" pitchFamily="34" charset="0"/>
                <a:ea typeface="Calibri" panose="020F0502020204030204" pitchFamily="34" charset="0"/>
                <a:cs typeface="Times New Roman" panose="02020603050405020304" pitchFamily="18" charset="0"/>
              </a:rPr>
              <a:t>Nature versus Nurture</a:t>
            </a:r>
            <a:endParaRPr lang="en-US" sz="2400" b="1"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3" name="Table 2">
            <a:extLst>
              <a:ext uri="{FF2B5EF4-FFF2-40B4-BE49-F238E27FC236}">
                <a16:creationId xmlns:a16="http://schemas.microsoft.com/office/drawing/2014/main" xmlns="" id="{AC4E1678-15A0-802F-9F94-D9FBA7090A61}"/>
              </a:ext>
            </a:extLst>
          </p:cNvPr>
          <p:cNvGraphicFramePr>
            <a:graphicFrameLocks noGrp="1"/>
          </p:cNvGraphicFramePr>
          <p:nvPr>
            <p:extLst>
              <p:ext uri="{D42A27DB-BD31-4B8C-83A1-F6EECF244321}">
                <p14:modId xmlns:p14="http://schemas.microsoft.com/office/powerpoint/2010/main" val="428844027"/>
              </p:ext>
            </p:extLst>
          </p:nvPr>
        </p:nvGraphicFramePr>
        <p:xfrm>
          <a:off x="2049790" y="1374570"/>
          <a:ext cx="9217300" cy="3239470"/>
        </p:xfrm>
        <a:graphic>
          <a:graphicData uri="http://schemas.openxmlformats.org/drawingml/2006/table">
            <a:tbl>
              <a:tblPr firstRow="1" firstCol="1" bandRow="1">
                <a:tableStyleId>{616DA210-FB5B-4158-B5E0-FEB733F419BA}</a:tableStyleId>
              </a:tblPr>
              <a:tblGrid>
                <a:gridCol w="4608650">
                  <a:extLst>
                    <a:ext uri="{9D8B030D-6E8A-4147-A177-3AD203B41FA5}">
                      <a16:colId xmlns:a16="http://schemas.microsoft.com/office/drawing/2014/main" xmlns="" val="525570878"/>
                    </a:ext>
                  </a:extLst>
                </a:gridCol>
                <a:gridCol w="4608650">
                  <a:extLst>
                    <a:ext uri="{9D8B030D-6E8A-4147-A177-3AD203B41FA5}">
                      <a16:colId xmlns:a16="http://schemas.microsoft.com/office/drawing/2014/main" xmlns="" val="1791214000"/>
                    </a:ext>
                  </a:extLst>
                </a:gridCol>
              </a:tblGrid>
              <a:tr h="787511">
                <a:tc>
                  <a:txBody>
                    <a:bodyPr/>
                    <a:lstStyle/>
                    <a:p>
                      <a:pPr marL="0" marR="0" algn="just">
                        <a:lnSpc>
                          <a:spcPct val="107000"/>
                        </a:lnSpc>
                        <a:spcBef>
                          <a:spcPts val="0"/>
                        </a:spcBef>
                        <a:spcAft>
                          <a:spcPts val="0"/>
                        </a:spcAft>
                      </a:pPr>
                      <a:r>
                        <a:rPr lang="en-US" sz="2000" dirty="0">
                          <a:effectLst/>
                          <a:latin typeface="Arial" panose="020B0604020202020204" pitchFamily="34" charset="0"/>
                          <a:cs typeface="Arial" panose="020B0604020202020204" pitchFamily="34" charset="0"/>
                        </a:rPr>
                        <a:t>NATURE (Biological influences)</a:t>
                      </a:r>
                      <a:endParaRPr lang="en-US"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US" sz="2000" dirty="0">
                          <a:effectLst/>
                          <a:latin typeface="Arial" panose="020B0604020202020204" pitchFamily="34" charset="0"/>
                          <a:cs typeface="Arial" panose="020B0604020202020204" pitchFamily="34" charset="0"/>
                        </a:rPr>
                        <a:t>NURTURE (Environmental influences)</a:t>
                      </a:r>
                      <a:endParaRPr lang="en-US"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2486191616"/>
                  </a:ext>
                </a:extLst>
              </a:tr>
              <a:tr h="554816">
                <a:tc>
                  <a:txBody>
                    <a:bodyPr/>
                    <a:lstStyle/>
                    <a:p>
                      <a:pPr marL="0" marR="0" algn="just">
                        <a:lnSpc>
                          <a:spcPct val="107000"/>
                        </a:lnSpc>
                        <a:spcBef>
                          <a:spcPts val="0"/>
                        </a:spcBef>
                        <a:spcAft>
                          <a:spcPts val="0"/>
                        </a:spcAft>
                      </a:pPr>
                      <a:r>
                        <a:rPr lang="en-US" sz="2000" b="0">
                          <a:effectLst/>
                          <a:latin typeface="Arial" panose="020B0604020202020204" pitchFamily="34" charset="0"/>
                          <a:cs typeface="Arial" panose="020B0604020202020204" pitchFamily="34" charset="0"/>
                        </a:rPr>
                        <a:t>Genetic factors</a:t>
                      </a:r>
                      <a:endParaRPr lang="en-US" sz="2000" b="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US" sz="2000">
                          <a:effectLst/>
                          <a:latin typeface="Arial" panose="020B0604020202020204" pitchFamily="34" charset="0"/>
                          <a:cs typeface="Arial" panose="020B0604020202020204" pitchFamily="34" charset="0"/>
                        </a:rPr>
                        <a:t>Nursery environment</a:t>
                      </a: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399708943"/>
                  </a:ext>
                </a:extLst>
              </a:tr>
              <a:tr h="554816">
                <a:tc>
                  <a:txBody>
                    <a:bodyPr/>
                    <a:lstStyle/>
                    <a:p>
                      <a:pPr marL="0" marR="0" algn="just">
                        <a:lnSpc>
                          <a:spcPct val="107000"/>
                        </a:lnSpc>
                        <a:spcBef>
                          <a:spcPts val="0"/>
                        </a:spcBef>
                        <a:spcAft>
                          <a:spcPts val="0"/>
                        </a:spcAft>
                      </a:pPr>
                      <a:r>
                        <a:rPr lang="en-US" sz="2000" b="0">
                          <a:effectLst/>
                          <a:latin typeface="Arial" panose="020B0604020202020204" pitchFamily="34" charset="0"/>
                          <a:cs typeface="Arial" panose="020B0604020202020204" pitchFamily="34" charset="0"/>
                        </a:rPr>
                        <a:t>Temperament</a:t>
                      </a:r>
                      <a:endParaRPr lang="en-US" sz="2000" b="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US" sz="2000">
                          <a:effectLst/>
                          <a:latin typeface="Arial" panose="020B0604020202020204" pitchFamily="34" charset="0"/>
                          <a:cs typeface="Arial" panose="020B0604020202020204" pitchFamily="34" charset="0"/>
                        </a:rPr>
                        <a:t>Relationship with family</a:t>
                      </a:r>
                      <a:endParaRPr lang="en-US" sz="2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16573498"/>
                  </a:ext>
                </a:extLst>
              </a:tr>
              <a:tr h="787511">
                <a:tc>
                  <a:txBody>
                    <a:bodyPr/>
                    <a:lstStyle/>
                    <a:p>
                      <a:pPr marL="0" marR="0" algn="just">
                        <a:lnSpc>
                          <a:spcPct val="107000"/>
                        </a:lnSpc>
                        <a:spcBef>
                          <a:spcPts val="0"/>
                        </a:spcBef>
                        <a:spcAft>
                          <a:spcPts val="0"/>
                        </a:spcAft>
                      </a:pPr>
                      <a:r>
                        <a:rPr lang="en-US" sz="2000" b="0" dirty="0">
                          <a:effectLst/>
                          <a:latin typeface="Arial" panose="020B0604020202020204" pitchFamily="34" charset="0"/>
                          <a:cs typeface="Arial" panose="020B0604020202020204" pitchFamily="34" charset="0"/>
                        </a:rPr>
                        <a:t>Individual differences in language</a:t>
                      </a:r>
                      <a:endParaRPr lang="en-US" sz="20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US" sz="2000" dirty="0">
                          <a:effectLst/>
                          <a:latin typeface="Arial" panose="020B0604020202020204" pitchFamily="34" charset="0"/>
                          <a:cs typeface="Arial" panose="020B0604020202020204" pitchFamily="34" charset="0"/>
                        </a:rPr>
                        <a:t>Attachment and the responses of caregivers</a:t>
                      </a:r>
                      <a:endParaRPr lang="en-US"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2732261970"/>
                  </a:ext>
                </a:extLst>
              </a:tr>
              <a:tr h="554816">
                <a:tc>
                  <a:txBody>
                    <a:bodyPr/>
                    <a:lstStyle/>
                    <a:p>
                      <a:pPr marL="0" marR="0" algn="just">
                        <a:lnSpc>
                          <a:spcPct val="107000"/>
                        </a:lnSpc>
                        <a:spcBef>
                          <a:spcPts val="0"/>
                        </a:spcBef>
                        <a:spcAft>
                          <a:spcPts val="0"/>
                        </a:spcAft>
                      </a:pPr>
                      <a:r>
                        <a:rPr lang="en-US" sz="2000" b="0" dirty="0">
                          <a:effectLst/>
                          <a:latin typeface="Arial" panose="020B0604020202020204" pitchFamily="34" charset="0"/>
                          <a:cs typeface="Arial" panose="020B0604020202020204" pitchFamily="34" charset="0"/>
                        </a:rPr>
                        <a:t>Neurological maturation</a:t>
                      </a:r>
                      <a:endParaRPr lang="en-US" sz="20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US" sz="2000" dirty="0">
                          <a:effectLst/>
                          <a:latin typeface="Arial" panose="020B0604020202020204" pitchFamily="34" charset="0"/>
                          <a:cs typeface="Arial" panose="020B0604020202020204" pitchFamily="34" charset="0"/>
                        </a:rPr>
                        <a:t>Play and social interaction</a:t>
                      </a:r>
                      <a:endParaRPr lang="en-US"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4022893720"/>
                  </a:ext>
                </a:extLst>
              </a:tr>
            </a:tbl>
          </a:graphicData>
        </a:graphic>
      </p:graphicFrame>
      <p:sp>
        <p:nvSpPr>
          <p:cNvPr id="4" name="Rectangle 1">
            <a:extLst>
              <a:ext uri="{FF2B5EF4-FFF2-40B4-BE49-F238E27FC236}">
                <a16:creationId xmlns:a16="http://schemas.microsoft.com/office/drawing/2014/main" xmlns="" id="{CEEC3137-9948-F989-A02A-9C4376C889E2}"/>
              </a:ext>
            </a:extLst>
          </p:cNvPr>
          <p:cNvSpPr>
            <a:spLocks noChangeArrowheads="1"/>
          </p:cNvSpPr>
          <p:nvPr/>
        </p:nvSpPr>
        <p:spPr bwMode="auto">
          <a:xfrm>
            <a:off x="1807778" y="719197"/>
            <a:ext cx="77461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8" name="TextBox 7">
            <a:extLst>
              <a:ext uri="{FF2B5EF4-FFF2-40B4-BE49-F238E27FC236}">
                <a16:creationId xmlns:a16="http://schemas.microsoft.com/office/drawing/2014/main" xmlns="" id="{1549E045-E55B-0E67-1772-56CC0E3DEBF6}"/>
              </a:ext>
            </a:extLst>
          </p:cNvPr>
          <p:cNvSpPr txBox="1"/>
          <p:nvPr/>
        </p:nvSpPr>
        <p:spPr>
          <a:xfrm>
            <a:off x="2049790" y="4937760"/>
            <a:ext cx="9349730" cy="129407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Shona’s development is influenced by an interaction between the biological and environmental factors. These may affect how she responds to new experiences and shape her development.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7502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7A37F57E-C74C-B33E-373C-F69A9EC3E15D}"/>
              </a:ext>
            </a:extLst>
          </p:cNvPr>
          <p:cNvSpPr txBox="1"/>
          <p:nvPr/>
        </p:nvSpPr>
        <p:spPr>
          <a:xfrm>
            <a:off x="1696720" y="213360"/>
            <a:ext cx="9834880" cy="830997"/>
          </a:xfrm>
          <a:prstGeom prst="rect">
            <a:avLst/>
          </a:prstGeom>
          <a:noFill/>
        </p:spPr>
        <p:txBody>
          <a:bodyPr wrap="square" rtlCol="0">
            <a:spAutoFit/>
          </a:bodyPr>
          <a:lstStyle/>
          <a:p>
            <a:r>
              <a:rPr lang="en-US" sz="2400" b="1" dirty="0">
                <a:effectLst/>
                <a:latin typeface="Arial" panose="020B0604020202020204" pitchFamily="34" charset="0"/>
                <a:ea typeface="Calibri" panose="020F0502020204030204" pitchFamily="34" charset="0"/>
                <a:cs typeface="Times New Roman" panose="02020603050405020304" pitchFamily="18" charset="0"/>
              </a:rPr>
              <a:t>Evaluation of Piaget’s Theory and Its Application to Shona’s Case Study</a:t>
            </a:r>
            <a:endParaRPr lang="en-US" sz="24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xmlns="" id="{636AF293-12C4-FA50-37D8-380A156FC47E}"/>
              </a:ext>
            </a:extLst>
          </p:cNvPr>
          <p:cNvSpPr txBox="1"/>
          <p:nvPr/>
        </p:nvSpPr>
        <p:spPr>
          <a:xfrm>
            <a:off x="1696720" y="1412240"/>
            <a:ext cx="4744720" cy="485363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marL="0" marR="0" algn="just">
              <a:lnSpc>
                <a:spcPct val="107000"/>
              </a:lnSpc>
              <a:spcBef>
                <a:spcPts val="0"/>
              </a:spcBef>
              <a:spcAft>
                <a:spcPts val="0"/>
              </a:spcAft>
            </a:pPr>
            <a:r>
              <a:rPr lang="en-US" sz="2000" b="1" dirty="0">
                <a:effectLst/>
                <a:latin typeface="Arial" panose="020B0604020202020204" pitchFamily="34" charset="0"/>
                <a:ea typeface="Calibri" panose="020F0502020204030204" pitchFamily="34" charset="0"/>
                <a:cs typeface="Times New Roman" panose="02020603050405020304" pitchFamily="18" charset="0"/>
              </a:rPr>
              <a:t>Strengths</a:t>
            </a:r>
            <a:endParaRPr lang="en-US" sz="2000" b="1"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Piaget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emphasised</a:t>
            </a:r>
            <a:r>
              <a:rPr lang="en-US" sz="1800" dirty="0">
                <a:effectLst/>
                <a:latin typeface="Arial" panose="020B0604020202020204" pitchFamily="34" charset="0"/>
                <a:ea typeface="Calibri" panose="020F0502020204030204" pitchFamily="34" charset="0"/>
                <a:cs typeface="Times New Roman" panose="02020603050405020304" pitchFamily="18" charset="0"/>
              </a:rPr>
              <a:t> the importance of direct experience and exploration in children's cognitive development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Veraksa</a:t>
            </a:r>
            <a:r>
              <a:rPr lang="en-US" sz="1800" dirty="0">
                <a:effectLst/>
                <a:latin typeface="Arial" panose="020B0604020202020204" pitchFamily="34" charset="0"/>
                <a:ea typeface="Calibri" panose="020F0502020204030204" pitchFamily="34" charset="0"/>
                <a:cs typeface="Times New Roman" panose="02020603050405020304" pitchFamily="18" charset="0"/>
              </a:rPr>
              <a:t>,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Piaget's theory also has a positive impact on children's social-emotional development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Saracho</a:t>
            </a:r>
            <a:r>
              <a:rPr lang="en-US" sz="1800" dirty="0">
                <a:effectLst/>
                <a:latin typeface="Arial" panose="020B0604020202020204" pitchFamily="34" charset="0"/>
                <a:ea typeface="Calibri" panose="020F0502020204030204" pitchFamily="34" charset="0"/>
                <a:cs typeface="Times New Roman" panose="02020603050405020304" pitchFamily="18" charset="0"/>
              </a:rPr>
              <a:t> and Evans,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It also highlights children as active learners, making it very useful for early childhood development.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TextBox 5">
            <a:extLst>
              <a:ext uri="{FF2B5EF4-FFF2-40B4-BE49-F238E27FC236}">
                <a16:creationId xmlns:a16="http://schemas.microsoft.com/office/drawing/2014/main" xmlns="" id="{51F7AD8C-9102-C122-6A8D-4CF760A69DA2}"/>
              </a:ext>
            </a:extLst>
          </p:cNvPr>
          <p:cNvSpPr txBox="1"/>
          <p:nvPr/>
        </p:nvSpPr>
        <p:spPr>
          <a:xfrm>
            <a:off x="6786880" y="1412240"/>
            <a:ext cx="4744720" cy="449892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marL="0" marR="0" algn="just">
              <a:lnSpc>
                <a:spcPct val="107000"/>
              </a:lnSpc>
              <a:spcBef>
                <a:spcPts val="0"/>
              </a:spcBef>
              <a:spcAft>
                <a:spcPts val="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Limitations</a:t>
            </a:r>
            <a:endParaRPr lang="en-US" sz="1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Children's development varies. They do not develop in identical sequences, and these may make the stages too rigid for them.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Language and cognitive abilities may develop differently based on experience.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theory is also limited in the aspect of emotional development, so Shona’s separation anxiety cannot be fully explained.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9211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F174D5E2-0850-D4AB-B3A6-76B16D52DC1D}"/>
              </a:ext>
            </a:extLst>
          </p:cNvPr>
          <p:cNvSpPr txBox="1"/>
          <p:nvPr/>
        </p:nvSpPr>
        <p:spPr>
          <a:xfrm>
            <a:off x="1534160" y="1209040"/>
            <a:ext cx="9753600" cy="382579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0" marR="0" algn="just">
              <a:lnSpc>
                <a:spcPct val="107000"/>
              </a:lnSpc>
              <a:spcBef>
                <a:spcPts val="0"/>
              </a:spcBef>
              <a:spcAft>
                <a:spcPts val="0"/>
              </a:spcAft>
            </a:pPr>
            <a:r>
              <a:rPr lang="en-US" sz="2800" b="1" dirty="0">
                <a:effectLst/>
                <a:latin typeface="Arial" panose="020B0604020202020204" pitchFamily="34" charset="0"/>
                <a:ea typeface="Calibri" panose="020F0502020204030204" pitchFamily="34" charset="0"/>
                <a:cs typeface="Times New Roman" panose="02020603050405020304" pitchFamily="18" charset="0"/>
              </a:rPr>
              <a:t>Conclusion</a:t>
            </a:r>
            <a:endParaRPr lang="en-US" sz="2800" b="1"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Piaget’s theory provides a significant background for understanding Shona’s cognitive development within the preoperational stage.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It also highlights the importance of communication, active participation, direct experience with the use of real objects, and exploration in increasing their creativity.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However, the needs of Shona go beyond cognitive development. Her emotional, social, biological, and environmental needs should also be considered.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US" sz="1800" dirty="0">
                <a:effectLst/>
                <a:latin typeface="Arial" panose="020B0604020202020204" pitchFamily="34" charset="0"/>
                <a:ea typeface="Calibri" panose="020F0502020204030204" pitchFamily="34" charset="0"/>
              </a:rPr>
              <a:t>An approach directed at meeting individual needs can provide appropriate support for her development and well-being.</a:t>
            </a:r>
            <a:endParaRPr lang="en-US" dirty="0"/>
          </a:p>
        </p:txBody>
      </p:sp>
    </p:spTree>
    <p:extLst>
      <p:ext uri="{BB962C8B-B14F-4D97-AF65-F5344CB8AC3E}">
        <p14:creationId xmlns:p14="http://schemas.microsoft.com/office/powerpoint/2010/main" val="1342336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F174D5E2-0850-D4AB-B3A6-76B16D52DC1D}"/>
              </a:ext>
            </a:extLst>
          </p:cNvPr>
          <p:cNvSpPr txBox="1"/>
          <p:nvPr/>
        </p:nvSpPr>
        <p:spPr>
          <a:xfrm>
            <a:off x="1473200" y="0"/>
            <a:ext cx="10718800" cy="6654129"/>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marL="0" marR="0" algn="just">
              <a:lnSpc>
                <a:spcPct val="107000"/>
              </a:lnSpc>
              <a:spcBef>
                <a:spcPts val="0"/>
              </a:spcBef>
              <a:spcAft>
                <a:spcPts val="0"/>
              </a:spcAft>
            </a:pPr>
            <a:r>
              <a:rPr lang="en-US" sz="2000" b="1" dirty="0">
                <a:latin typeface="Arial" panose="020B0604020202020204" pitchFamily="34" charset="0"/>
                <a:ea typeface="Calibri" panose="020F0502020204030204" pitchFamily="34" charset="0"/>
                <a:cs typeface="Times New Roman" panose="02020603050405020304" pitchFamily="18" charset="0"/>
              </a:rPr>
              <a:t>References</a:t>
            </a:r>
          </a:p>
          <a:p>
            <a:pPr marL="0" marR="0" algn="just">
              <a:spcBef>
                <a:spcPts val="0"/>
              </a:spcBef>
              <a:spcAft>
                <a:spcPts val="0"/>
              </a:spcAft>
            </a:pPr>
            <a:r>
              <a:rPr lang="en-US" sz="1500" dirty="0">
                <a:effectLst/>
                <a:latin typeface="Arial" panose="020B0604020202020204" pitchFamily="34" charset="0"/>
                <a:ea typeface="Calibri" panose="020F0502020204030204" pitchFamily="34" charset="0"/>
                <a:cs typeface="Arial" panose="020B0604020202020204" pitchFamily="34" charset="0"/>
              </a:rPr>
              <a:t>Aslan. (2019). Peran Pola </a:t>
            </a:r>
            <a:r>
              <a:rPr lang="en-US" sz="1500" dirty="0" err="1">
                <a:effectLst/>
                <a:latin typeface="Arial" panose="020B0604020202020204" pitchFamily="34" charset="0"/>
                <a:ea typeface="Calibri" panose="020F0502020204030204" pitchFamily="34" charset="0"/>
                <a:cs typeface="Arial" panose="020B0604020202020204" pitchFamily="34" charset="0"/>
              </a:rPr>
              <a:t>Asuh</a:t>
            </a:r>
            <a:r>
              <a:rPr lang="en-US" sz="1500" dirty="0">
                <a:effectLst/>
                <a:latin typeface="Arial" panose="020B0604020202020204" pitchFamily="34" charset="0"/>
                <a:ea typeface="Calibri" panose="020F0502020204030204" pitchFamily="34" charset="0"/>
                <a:cs typeface="Arial" panose="020B0604020202020204" pitchFamily="34" charset="0"/>
              </a:rPr>
              <a:t> </a:t>
            </a:r>
            <a:r>
              <a:rPr lang="en-US" sz="1500" dirty="0" err="1">
                <a:effectLst/>
                <a:latin typeface="Arial" panose="020B0604020202020204" pitchFamily="34" charset="0"/>
                <a:ea typeface="Calibri" panose="020F0502020204030204" pitchFamily="34" charset="0"/>
                <a:cs typeface="Arial" panose="020B0604020202020204" pitchFamily="34" charset="0"/>
              </a:rPr>
              <a:t>Orangtua</a:t>
            </a:r>
            <a:r>
              <a:rPr lang="en-US" sz="1500" dirty="0">
                <a:effectLst/>
                <a:latin typeface="Arial" panose="020B0604020202020204" pitchFamily="34" charset="0"/>
                <a:ea typeface="Calibri" panose="020F0502020204030204" pitchFamily="34" charset="0"/>
                <a:cs typeface="Arial" panose="020B0604020202020204" pitchFamily="34" charset="0"/>
              </a:rPr>
              <a:t> di Era Digital. </a:t>
            </a:r>
            <a:r>
              <a:rPr lang="en-US" sz="1500" i="1" dirty="0" err="1">
                <a:effectLst/>
                <a:latin typeface="Arial" panose="020B0604020202020204" pitchFamily="34" charset="0"/>
                <a:ea typeface="Calibri" panose="020F0502020204030204" pitchFamily="34" charset="0"/>
                <a:cs typeface="Arial" panose="020B0604020202020204" pitchFamily="34" charset="0"/>
              </a:rPr>
              <a:t>Jurnal</a:t>
            </a:r>
            <a:r>
              <a:rPr lang="en-US" sz="1500" i="1" dirty="0">
                <a:effectLst/>
                <a:latin typeface="Arial" panose="020B0604020202020204" pitchFamily="34" charset="0"/>
                <a:ea typeface="Calibri" panose="020F0502020204030204" pitchFamily="34" charset="0"/>
                <a:cs typeface="Arial" panose="020B0604020202020204" pitchFamily="34" charset="0"/>
              </a:rPr>
              <a:t> Studia </a:t>
            </a:r>
            <a:r>
              <a:rPr lang="en-US" sz="1500" i="1" dirty="0" err="1">
                <a:effectLst/>
                <a:latin typeface="Arial" panose="020B0604020202020204" pitchFamily="34" charset="0"/>
                <a:ea typeface="Calibri" panose="020F0502020204030204" pitchFamily="34" charset="0"/>
                <a:cs typeface="Arial" panose="020B0604020202020204" pitchFamily="34" charset="0"/>
              </a:rPr>
              <a:t>Insania</a:t>
            </a:r>
            <a:r>
              <a:rPr lang="en-US" sz="1500" dirty="0">
                <a:effectLst/>
                <a:latin typeface="Arial" panose="020B0604020202020204" pitchFamily="34" charset="0"/>
                <a:ea typeface="Calibri" panose="020F0502020204030204" pitchFamily="34" charset="0"/>
                <a:cs typeface="Arial" panose="020B0604020202020204" pitchFamily="34" charset="0"/>
              </a:rPr>
              <a:t>, </a:t>
            </a:r>
            <a:r>
              <a:rPr lang="en-US" sz="1500" i="1" dirty="0">
                <a:effectLst/>
                <a:latin typeface="Arial" panose="020B0604020202020204" pitchFamily="34" charset="0"/>
                <a:ea typeface="Calibri" panose="020F0502020204030204" pitchFamily="34" charset="0"/>
                <a:cs typeface="Arial" panose="020B0604020202020204" pitchFamily="34" charset="0"/>
              </a:rPr>
              <a:t>7</a:t>
            </a:r>
            <a:r>
              <a:rPr lang="en-US" sz="1500" dirty="0">
                <a:effectLst/>
                <a:latin typeface="Arial" panose="020B0604020202020204" pitchFamily="34" charset="0"/>
                <a:ea typeface="Calibri" panose="020F0502020204030204" pitchFamily="34" charset="0"/>
                <a:cs typeface="Arial" panose="020B0604020202020204" pitchFamily="34" charset="0"/>
              </a:rPr>
              <a:t>(1), 20–34. </a:t>
            </a:r>
            <a:r>
              <a:rPr lang="en-US" sz="1500" dirty="0">
                <a:effectLst/>
                <a:latin typeface="Arial" panose="020B0604020202020204" pitchFamily="34" charset="0"/>
                <a:ea typeface="Calibri" panose="020F0502020204030204" pitchFamily="34" charset="0"/>
                <a:cs typeface="Arial" panose="020B0604020202020204" pitchFamily="34" charset="0"/>
                <a:hlinkClick r:id="rId2"/>
              </a:rPr>
              <a:t>https://doi.org/10.18592/jsi.v7i1.2269</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US" sz="1500" dirty="0">
                <a:effectLst/>
                <a:latin typeface="Arial" panose="020B0604020202020204" pitchFamily="34" charset="0"/>
                <a:ea typeface="Calibri" panose="020F0502020204030204" pitchFamily="34" charset="0"/>
                <a:cs typeface="Arial" panose="020B0604020202020204" pitchFamily="34" charset="0"/>
              </a:rPr>
              <a:t>Hedges, H. (2020). Curriculum in Early Childhood Education (New Zealand). </a:t>
            </a:r>
            <a:r>
              <a:rPr lang="en-US" sz="1500" i="1" dirty="0">
                <a:effectLst/>
                <a:latin typeface="Arial" panose="020B0604020202020204" pitchFamily="34" charset="0"/>
                <a:ea typeface="Calibri" panose="020F0502020204030204" pitchFamily="34" charset="0"/>
                <a:cs typeface="Arial" panose="020B0604020202020204" pitchFamily="34" charset="0"/>
              </a:rPr>
              <a:t>Bloomsbury Education and Childhood Studies</a:t>
            </a:r>
            <a:r>
              <a:rPr lang="en-US" sz="1500" dirty="0">
                <a:effectLst/>
                <a:latin typeface="Arial" panose="020B0604020202020204" pitchFamily="34" charset="0"/>
                <a:ea typeface="Calibri" panose="020F0502020204030204" pitchFamily="34" charset="0"/>
                <a:cs typeface="Arial" panose="020B0604020202020204" pitchFamily="34" charset="0"/>
              </a:rPr>
              <a:t>, Query date: 2025-01-29 06:24:37. </a:t>
            </a:r>
            <a:r>
              <a:rPr lang="en-US" sz="1500" dirty="0">
                <a:effectLst/>
                <a:latin typeface="Arial" panose="020B0604020202020204" pitchFamily="34" charset="0"/>
                <a:ea typeface="Calibri" panose="020F0502020204030204" pitchFamily="34" charset="0"/>
                <a:cs typeface="Arial" panose="020B0604020202020204" pitchFamily="34" charset="0"/>
                <a:hlinkClick r:id="rId3"/>
              </a:rPr>
              <a:t>https://doi.org/10.5040/9781350996496.0004</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US" sz="1500" dirty="0">
                <a:effectLst/>
                <a:latin typeface="Arial" panose="020B0604020202020204" pitchFamily="34" charset="0"/>
                <a:ea typeface="Calibri" panose="020F0502020204030204" pitchFamily="34" charset="0"/>
                <a:cs typeface="Arial" panose="020B0604020202020204" pitchFamily="34" charset="0"/>
              </a:rPr>
              <a:t>Kemp, J., Whitcomb, S. (2023). Aligning Classroom Management Strategies with a Social Emotional Learning Curriculum in Early Childhood. </a:t>
            </a:r>
            <a:r>
              <a:rPr lang="en-US" sz="1500" i="1" dirty="0">
                <a:effectLst/>
                <a:latin typeface="Arial" panose="020B0604020202020204" pitchFamily="34" charset="0"/>
                <a:ea typeface="Calibri" panose="020F0502020204030204" pitchFamily="34" charset="0"/>
                <a:cs typeface="Arial" panose="020B0604020202020204" pitchFamily="34" charset="0"/>
              </a:rPr>
              <a:t>Perspectives on Early Childhood Psychology and Education</a:t>
            </a:r>
            <a:r>
              <a:rPr lang="en-US" sz="1500" dirty="0">
                <a:effectLst/>
                <a:latin typeface="Arial" panose="020B0604020202020204" pitchFamily="34" charset="0"/>
                <a:ea typeface="Calibri" panose="020F0502020204030204" pitchFamily="34" charset="0"/>
                <a:cs typeface="Arial" panose="020B0604020202020204" pitchFamily="34" charset="0"/>
              </a:rPr>
              <a:t>, </a:t>
            </a:r>
            <a:r>
              <a:rPr lang="en-US" sz="1500" i="1" dirty="0">
                <a:effectLst/>
                <a:latin typeface="Arial" panose="020B0604020202020204" pitchFamily="34" charset="0"/>
                <a:ea typeface="Calibri" panose="020F0502020204030204" pitchFamily="34" charset="0"/>
                <a:cs typeface="Arial" panose="020B0604020202020204" pitchFamily="34" charset="0"/>
              </a:rPr>
              <a:t>7</a:t>
            </a:r>
            <a:r>
              <a:rPr lang="en-US" sz="1500" dirty="0">
                <a:effectLst/>
                <a:latin typeface="Arial" panose="020B0604020202020204" pitchFamily="34" charset="0"/>
                <a:ea typeface="Calibri" panose="020F0502020204030204" pitchFamily="34" charset="0"/>
                <a:cs typeface="Arial" panose="020B0604020202020204" pitchFamily="34" charset="0"/>
              </a:rPr>
              <a:t>(2). </a:t>
            </a:r>
            <a:r>
              <a:rPr lang="en-US" sz="1500" dirty="0">
                <a:effectLst/>
                <a:latin typeface="Arial" panose="020B0604020202020204" pitchFamily="34" charset="0"/>
                <a:ea typeface="Calibri" panose="020F0502020204030204" pitchFamily="34" charset="0"/>
                <a:cs typeface="Arial" panose="020B0604020202020204" pitchFamily="34" charset="0"/>
                <a:hlinkClick r:id="rId4"/>
              </a:rPr>
              <a:t>https://</a:t>
            </a:r>
            <a:r>
              <a:rPr lang="en-US" sz="1500" dirty="0" smtClean="0">
                <a:effectLst/>
                <a:latin typeface="Arial" panose="020B0604020202020204" pitchFamily="34" charset="0"/>
                <a:ea typeface="Calibri" panose="020F0502020204030204" pitchFamily="34" charset="0"/>
                <a:cs typeface="Arial" panose="020B0604020202020204" pitchFamily="34" charset="0"/>
                <a:hlinkClick r:id="rId4"/>
              </a:rPr>
              <a:t>doi.org/10.58948/2834-8257.1054</a:t>
            </a:r>
            <a:endParaRPr lang="en-US" sz="1500" dirty="0" smtClean="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endParaRPr lang="en-US" sz="1500" dirty="0">
              <a:latin typeface="Arial" panose="020B0604020202020204" pitchFamily="34" charset="0"/>
              <a:ea typeface="Calibri" panose="020F0502020204030204" pitchFamily="34" charset="0"/>
              <a:cs typeface="Arial" panose="020B0604020202020204" pitchFamily="34" charset="0"/>
            </a:endParaRPr>
          </a:p>
          <a:p>
            <a:pPr algn="just"/>
            <a:r>
              <a:rPr lang="en-US" sz="1500" dirty="0" err="1">
                <a:latin typeface="Arial" panose="020B0604020202020204" pitchFamily="34" charset="0"/>
                <a:cs typeface="Arial" panose="020B0604020202020204" pitchFamily="34" charset="0"/>
              </a:rPr>
              <a:t>Klotzbier</a:t>
            </a:r>
            <a:r>
              <a:rPr lang="en-US" sz="1500" dirty="0">
                <a:latin typeface="Arial" panose="020B0604020202020204" pitchFamily="34" charset="0"/>
                <a:cs typeface="Arial" panose="020B0604020202020204" pitchFamily="34" charset="0"/>
              </a:rPr>
              <a:t>, T.J. and Schott, N., 2025. Scaffolding theory of maturation, cognition, motor performance, and motor skill acquisition: a revised and comprehensive framework for understanding motor–cognitive interactions across the lifespan. Frontiers in Human Neuroscience, 19, p.1631958</a:t>
            </a:r>
            <a:r>
              <a:rPr lang="en-US" sz="1500" dirty="0" smtClean="0">
                <a:latin typeface="Arial" panose="020B0604020202020204" pitchFamily="34" charset="0"/>
                <a:cs typeface="Arial" panose="020B0604020202020204" pitchFamily="34" charset="0"/>
              </a:rPr>
              <a:t>.</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US" sz="1500" dirty="0">
                <a:effectLst/>
                <a:latin typeface="Arial" panose="020B0604020202020204" pitchFamily="34" charset="0"/>
                <a:ea typeface="Calibri" panose="020F0502020204030204" pitchFamily="34" charset="0"/>
                <a:cs typeface="Arial" panose="020B0604020202020204" pitchFamily="34" charset="0"/>
              </a:rPr>
              <a:t> </a:t>
            </a:r>
          </a:p>
          <a:p>
            <a:pPr marL="0" marR="0" algn="just">
              <a:spcBef>
                <a:spcPts val="0"/>
              </a:spcBef>
              <a:spcAft>
                <a:spcPts val="0"/>
              </a:spcAft>
            </a:pPr>
            <a:r>
              <a:rPr lang="en-US" sz="1500" dirty="0">
                <a:effectLst/>
                <a:latin typeface="Arial" panose="020B0604020202020204" pitchFamily="34" charset="0"/>
                <a:ea typeface="Calibri" panose="020F0502020204030204" pitchFamily="34" charset="0"/>
                <a:cs typeface="Arial" panose="020B0604020202020204" pitchFamily="34" charset="0"/>
              </a:rPr>
              <a:t>Kong, K. (2022). Curriculum in Early Childhood Education (Malaysia). </a:t>
            </a:r>
            <a:r>
              <a:rPr lang="en-US" sz="1500" i="1" dirty="0">
                <a:effectLst/>
                <a:latin typeface="Arial" panose="020B0604020202020204" pitchFamily="34" charset="0"/>
                <a:ea typeface="Calibri" panose="020F0502020204030204" pitchFamily="34" charset="0"/>
                <a:cs typeface="Arial" panose="020B0604020202020204" pitchFamily="34" charset="0"/>
              </a:rPr>
              <a:t>Bloomsbury Education and Childhood Studies</a:t>
            </a:r>
            <a:r>
              <a:rPr lang="en-US" sz="1500" dirty="0">
                <a:effectLst/>
                <a:latin typeface="Arial" panose="020B0604020202020204" pitchFamily="34" charset="0"/>
                <a:ea typeface="Calibri" panose="020F0502020204030204" pitchFamily="34" charset="0"/>
                <a:cs typeface="Arial" panose="020B0604020202020204" pitchFamily="34" charset="0"/>
              </a:rPr>
              <a:t>, Query date: 2025-01-29 06:24:37. https://doi.org/10.5040/9781350934405.008 </a:t>
            </a:r>
          </a:p>
          <a:p>
            <a:pPr marL="0" marR="0" algn="just">
              <a:spcBef>
                <a:spcPts val="0"/>
              </a:spcBef>
              <a:spcAft>
                <a:spcPts val="0"/>
              </a:spcAft>
            </a:pP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US" sz="15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Rabindran</a:t>
            </a:r>
            <a:r>
              <a:rPr lang="en-US" sz="15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5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Madanagopal</a:t>
            </a:r>
            <a:r>
              <a:rPr lang="en-US" sz="1500" dirty="0">
                <a:solidFill>
                  <a:srgbClr val="231F20"/>
                </a:solidFill>
                <a:effectLst/>
                <a:latin typeface="Arial" panose="020B0604020202020204" pitchFamily="34" charset="0"/>
                <a:ea typeface="Calibri" panose="020F0502020204030204" pitchFamily="34" charset="0"/>
                <a:cs typeface="Arial" panose="020B0604020202020204" pitchFamily="34" charset="0"/>
              </a:rPr>
              <a:t>, D. (2020). Piaget's Theory and Stages of Cognitive Development- An Overview. </a:t>
            </a:r>
            <a:r>
              <a:rPr lang="en-US" sz="1500" i="1" dirty="0">
                <a:solidFill>
                  <a:srgbClr val="231F20"/>
                </a:solidFill>
                <a:effectLst/>
                <a:latin typeface="Arial" panose="020B0604020202020204" pitchFamily="34" charset="0"/>
                <a:ea typeface="Calibri" panose="020F0502020204030204" pitchFamily="34" charset="0"/>
                <a:cs typeface="Arial" panose="020B0604020202020204" pitchFamily="34" charset="0"/>
              </a:rPr>
              <a:t>Sch J App Med Sci;</a:t>
            </a:r>
            <a:r>
              <a:rPr lang="en-US" sz="1500" dirty="0">
                <a:solidFill>
                  <a:srgbClr val="231F20"/>
                </a:solidFill>
                <a:effectLst/>
                <a:latin typeface="Arial" panose="020B0604020202020204" pitchFamily="34" charset="0"/>
                <a:ea typeface="Calibri" panose="020F0502020204030204" pitchFamily="34" charset="0"/>
                <a:cs typeface="Arial" panose="020B0604020202020204" pitchFamily="34" charset="0"/>
              </a:rPr>
              <a:t> 8(9): 2152-2157. </a:t>
            </a:r>
            <a:r>
              <a:rPr lang="en-US" sz="1500" dirty="0">
                <a:effectLst/>
                <a:latin typeface="Arial" panose="020B0604020202020204" pitchFamily="34" charset="0"/>
                <a:ea typeface="Calibri" panose="020F0502020204030204" pitchFamily="34" charset="0"/>
                <a:cs typeface="Arial" panose="020B0604020202020204" pitchFamily="34" charset="0"/>
              </a:rPr>
              <a:t>DOI: 10.36347/sjams.2020.v08i09.034</a:t>
            </a:r>
          </a:p>
          <a:p>
            <a:pPr marL="0" marR="0" algn="just">
              <a:spcBef>
                <a:spcPts val="0"/>
              </a:spcBef>
              <a:spcAft>
                <a:spcPts val="0"/>
              </a:spcAft>
            </a:pP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US" sz="1500" dirty="0" err="1">
                <a:effectLst/>
                <a:latin typeface="Arial" panose="020B0604020202020204" pitchFamily="34" charset="0"/>
                <a:ea typeface="Calibri" panose="020F0502020204030204" pitchFamily="34" charset="0"/>
                <a:cs typeface="Arial" panose="020B0604020202020204" pitchFamily="34" charset="0"/>
              </a:rPr>
              <a:t>Saracho</a:t>
            </a:r>
            <a:r>
              <a:rPr lang="en-US" sz="1500" dirty="0">
                <a:effectLst/>
                <a:latin typeface="Arial" panose="020B0604020202020204" pitchFamily="34" charset="0"/>
                <a:ea typeface="Calibri" panose="020F0502020204030204" pitchFamily="34" charset="0"/>
                <a:cs typeface="Arial" panose="020B0604020202020204" pitchFamily="34" charset="0"/>
              </a:rPr>
              <a:t>, O. N., Evans, R. (2021). Early childhood education pioneers and their curriculum programs. </a:t>
            </a:r>
            <a:r>
              <a:rPr lang="en-US" sz="1500" i="1" dirty="0">
                <a:effectLst/>
                <a:latin typeface="Arial" panose="020B0604020202020204" pitchFamily="34" charset="0"/>
                <a:ea typeface="Calibri" panose="020F0502020204030204" pitchFamily="34" charset="0"/>
                <a:cs typeface="Arial" panose="020B0604020202020204" pitchFamily="34" charset="0"/>
              </a:rPr>
              <a:t>Early Child Development and Care</a:t>
            </a:r>
            <a:r>
              <a:rPr lang="en-US" sz="1500" dirty="0">
                <a:effectLst/>
                <a:latin typeface="Arial" panose="020B0604020202020204" pitchFamily="34" charset="0"/>
                <a:ea typeface="Calibri" panose="020F0502020204030204" pitchFamily="34" charset="0"/>
                <a:cs typeface="Arial" panose="020B0604020202020204" pitchFamily="34" charset="0"/>
              </a:rPr>
              <a:t>, 191(7), 1144–1151. https://doi.org/10.1080/03004430.2021.1917268 </a:t>
            </a:r>
          </a:p>
          <a:p>
            <a:pPr marL="0" marR="0" algn="just">
              <a:spcBef>
                <a:spcPts val="0"/>
              </a:spcBef>
              <a:spcAft>
                <a:spcPts val="0"/>
              </a:spcAft>
            </a:pP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US" sz="1500" dirty="0" err="1">
                <a:effectLst/>
                <a:latin typeface="Arial" panose="020B0604020202020204" pitchFamily="34" charset="0"/>
                <a:ea typeface="Calibri" panose="020F0502020204030204" pitchFamily="34" charset="0"/>
                <a:cs typeface="Arial" panose="020B0604020202020204" pitchFamily="34" charset="0"/>
              </a:rPr>
              <a:t>Veraksa</a:t>
            </a:r>
            <a:r>
              <a:rPr lang="en-US" sz="1500" dirty="0">
                <a:effectLst/>
                <a:latin typeface="Arial" panose="020B0604020202020204" pitchFamily="34" charset="0"/>
                <a:ea typeface="Calibri" panose="020F0502020204030204" pitchFamily="34" charset="0"/>
                <a:cs typeface="Arial" panose="020B0604020202020204" pitchFamily="34" charset="0"/>
              </a:rPr>
              <a:t>, N. (2022). Vygotsky’s Theory: Culture as a Prerequisite for Education. </a:t>
            </a:r>
            <a:r>
              <a:rPr lang="en-US" sz="1500" i="1" dirty="0">
                <a:effectLst/>
                <a:latin typeface="Arial" panose="020B0604020202020204" pitchFamily="34" charset="0"/>
                <a:ea typeface="Calibri" panose="020F0502020204030204" pitchFamily="34" charset="0"/>
                <a:cs typeface="Arial" panose="020B0604020202020204" pitchFamily="34" charset="0"/>
              </a:rPr>
              <a:t>Early Childhood Research and Education: An Inter-Theoretical Focus</a:t>
            </a:r>
            <a:r>
              <a:rPr lang="en-US" sz="1500" dirty="0">
                <a:effectLst/>
                <a:latin typeface="Arial" panose="020B0604020202020204" pitchFamily="34" charset="0"/>
                <a:ea typeface="Calibri" panose="020F0502020204030204" pitchFamily="34" charset="0"/>
                <a:cs typeface="Arial" panose="020B0604020202020204" pitchFamily="34" charset="0"/>
              </a:rPr>
              <a:t>, </a:t>
            </a:r>
            <a:r>
              <a:rPr lang="en-US" sz="1500" i="1" dirty="0">
                <a:effectLst/>
                <a:latin typeface="Arial" panose="020B0604020202020204" pitchFamily="34" charset="0"/>
                <a:ea typeface="Calibri" panose="020F0502020204030204" pitchFamily="34" charset="0"/>
                <a:cs typeface="Arial" panose="020B0604020202020204" pitchFamily="34" charset="0"/>
              </a:rPr>
              <a:t>Query date: </a:t>
            </a:r>
            <a:r>
              <a:rPr lang="en-US" sz="1500" dirty="0">
                <a:effectLst/>
                <a:latin typeface="Arial" panose="020B0604020202020204" pitchFamily="34" charset="0"/>
                <a:ea typeface="Calibri" panose="020F0502020204030204" pitchFamily="34" charset="0"/>
                <a:cs typeface="Arial" panose="020B0604020202020204" pitchFamily="34" charset="0"/>
              </a:rPr>
              <a:t>2025-01-29 06:24:37, 7–26. https://doi.org/10.1007/978-3-031-05747-2_2 </a:t>
            </a:r>
            <a:endParaRPr lang="en-US" sz="1500" dirty="0" smtClean="0">
              <a:effectLst/>
              <a:latin typeface="Arial" panose="020B0604020202020204" pitchFamily="34" charset="0"/>
              <a:ea typeface="Calibri" panose="020F0502020204030204" pitchFamily="34" charset="0"/>
              <a:cs typeface="Arial" panose="020B0604020202020204" pitchFamily="34" charset="0"/>
            </a:endParaRPr>
          </a:p>
          <a:p>
            <a:pPr marL="0" marR="0" algn="just">
              <a:spcBef>
                <a:spcPts val="0"/>
              </a:spcBef>
              <a:spcAft>
                <a:spcPts val="0"/>
              </a:spcAft>
            </a:pPr>
            <a:endParaRPr lang="en-US" sz="1500" dirty="0">
              <a:latin typeface="Arial" panose="020B0604020202020204" pitchFamily="34" charset="0"/>
              <a:ea typeface="Calibri" panose="020F0502020204030204" pitchFamily="34" charset="0"/>
              <a:cs typeface="Arial" panose="020B0604020202020204" pitchFamily="34" charset="0"/>
            </a:endParaRPr>
          </a:p>
          <a:p>
            <a:pPr algn="just"/>
            <a:r>
              <a:rPr lang="en-US" sz="1500" dirty="0">
                <a:latin typeface="Arial" panose="020B0604020202020204" pitchFamily="34" charset="0"/>
                <a:cs typeface="Arial" panose="020B0604020202020204" pitchFamily="34" charset="0"/>
              </a:rPr>
              <a:t>Waite-</a:t>
            </a:r>
            <a:r>
              <a:rPr lang="en-US" sz="1500" dirty="0" err="1">
                <a:latin typeface="Arial" panose="020B0604020202020204" pitchFamily="34" charset="0"/>
                <a:cs typeface="Arial" panose="020B0604020202020204" pitchFamily="34" charset="0"/>
              </a:rPr>
              <a:t>Stupiansky</a:t>
            </a:r>
            <a:r>
              <a:rPr lang="en-US" sz="1500" dirty="0">
                <a:latin typeface="Arial" panose="020B0604020202020204" pitchFamily="34" charset="0"/>
                <a:cs typeface="Arial" panose="020B0604020202020204" pitchFamily="34" charset="0"/>
              </a:rPr>
              <a:t>, S., 2022. Jean Piaget’s constructivist theory of learning. </a:t>
            </a:r>
            <a:r>
              <a:rPr lang="en-US" sz="1500" i="1" dirty="0">
                <a:latin typeface="Arial" panose="020B0604020202020204" pitchFamily="34" charset="0"/>
                <a:cs typeface="Arial" panose="020B0604020202020204" pitchFamily="34" charset="0"/>
              </a:rPr>
              <a:t>Theories of early childhood education: Developmental, behaviorist, and critical, </a:t>
            </a:r>
            <a:r>
              <a:rPr lang="en-US" sz="1500" dirty="0">
                <a:latin typeface="Arial" panose="020B0604020202020204" pitchFamily="34" charset="0"/>
                <a:cs typeface="Arial" panose="020B0604020202020204" pitchFamily="34" charset="0"/>
              </a:rPr>
              <a:t>pp.3-18</a:t>
            </a:r>
            <a:r>
              <a:rPr lang="en-US" sz="1500" dirty="0" smtClean="0">
                <a:latin typeface="Arial" panose="020B0604020202020204" pitchFamily="34" charset="0"/>
                <a:cs typeface="Arial" panose="020B0604020202020204" pitchFamily="34" charset="0"/>
              </a:rPr>
              <a:t>.</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020407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152</TotalTime>
  <Words>928</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DengXian</vt:lpstr>
      <vt:lpstr>Times New Roman</vt:lpstr>
      <vt:lpstr>Wingdings 3</vt:lpstr>
      <vt:lpstr>Wisp</vt:lpstr>
      <vt:lpstr>NAME: ALHAGIE DARBOE STUDENT’S NUMBER: 2519531 MODULE NAME: PSYCHOLOGY IN HEALTH AND SOCIAL CARE MODULE CODE: LCHS4010 LECTURER’S NAME: ALICE CLAYTON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STUDENT’S NUMBER: MODULE NAME: PSYCHOLOGY IN HEALTH AND SOCIAL CARE MODULE CODE: LCHS4010</dc:title>
  <dc:creator>Tolulope Oyewale</dc:creator>
  <cp:lastModifiedBy>USER</cp:lastModifiedBy>
  <cp:revision>9</cp:revision>
  <dcterms:created xsi:type="dcterms:W3CDTF">2026-09-25T20:51:31Z</dcterms:created>
  <dcterms:modified xsi:type="dcterms:W3CDTF">2026-10-05T05:49:54Z</dcterms:modified>
</cp:coreProperties>
</file>