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14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0028" autoAdjust="0"/>
  </p:normalViewPr>
  <p:slideViewPr>
    <p:cSldViewPr snapToGrid="0">
      <p:cViewPr varScale="1">
        <p:scale>
          <a:sx n="77" d="100"/>
          <a:sy n="77" d="100"/>
        </p:scale>
        <p:origin x="91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FD5D69-F63D-4430-A982-45BFF4BB574A}" type="datetimeFigureOut">
              <a:rPr lang="en-GB" smtClean="0"/>
              <a:t>06/06/2023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34A862-9F63-459B-863F-F2E110AFBE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3923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34A862-9F63-459B-863F-F2E110AFBE7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8114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22F66-727D-4150-ADA5-49CF3A0F68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1122363"/>
            <a:ext cx="9829800" cy="2387600"/>
          </a:xfrm>
        </p:spPr>
        <p:txBody>
          <a:bodyPr anchor="b">
            <a:normAutofit/>
          </a:bodyPr>
          <a:lstStyle>
            <a:lvl1pPr algn="l">
              <a:defRPr sz="5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D9A1FE-C39F-4D7C-B93D-F8C203A1D6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602038"/>
            <a:ext cx="9829800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008AAC-7D41-4304-8D59-EF34B232682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136525"/>
            <a:ext cx="2743200" cy="365125"/>
          </a:xfrm>
        </p:spPr>
        <p:txBody>
          <a:bodyPr/>
          <a:lstStyle>
            <a:lvl1pPr algn="l">
              <a:defRPr/>
            </a:lvl1pPr>
          </a:lstStyle>
          <a:p>
            <a:fld id="{9549D6DC-E1CB-4874-BF52-C3407230D20E}" type="datetime1">
              <a:rPr lang="en-US" smtClean="0"/>
              <a:t>6/6/2023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24D078-DE22-4F23-8B48-21FB1415C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4114800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64C1F5-608B-4335-9F2A-17F63D5FA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BAE12-D270-459D-897B-6833652BB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538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E7B4A7-C566-48F4-B4B8-3A5E7B6C5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3B93F5-BC8B-452C-ACE2-C7E01D1B80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9A49B3-A57D-46C5-8462-0C52509F8F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913E51-B7F7-4C24-B8E3-5471755DC0E0}" type="datetime1">
              <a:rPr lang="en-US" smtClean="0"/>
              <a:t>6/6/2023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C8C810-EAF4-4D86-84DD-2E574122D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7E738-8574-490B-974B-9AD3B2AAE5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BAE12-D270-459D-897B-6833652BB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6430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9764E-4B3D-4B6A-A210-B50E4F60E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30AEC2-B6E6-4C09-A16F-5E2A1C9A0D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A37CAB-B545-4E42-BB5A-F1DAA9335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1A59F-D956-4598-A3C1-AE72A5387751}" type="datetime1">
              <a:rPr lang="en-US" smtClean="0"/>
              <a:t>6/6/2023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6D720B-7E58-43F4-9659-ADB2403A5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95F53F-2FA5-4B5C-A151-F07BBC002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BAE12-D270-459D-897B-6833652BB1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4864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D473D3-0F03-4BF4-831F-34E80BAC5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C09409-59F2-486F-A6D0-FAEE8FFF25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195847"/>
            <a:ext cx="5181600" cy="398111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087241-B390-47A6-8070-C3D4652F88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95847"/>
            <a:ext cx="5181600" cy="398111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80B360-2ACA-4B93-9439-591B6D3FB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BBD69-7BD3-4731-8064-242619E92CBE}" type="datetime1">
              <a:rPr lang="en-US" smtClean="0"/>
              <a:t>6/6/2023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4A73E2-CF78-404C-A86F-E70A284AE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A8F42A-11E1-42A0-8ECF-A5BBA3B8C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BAE12-D270-459D-897B-6833652BB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473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BECA31-EE14-41DD-9914-DA71382204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73152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B22AB6-1657-4AE2-8607-2C77A25D79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149131"/>
            <a:ext cx="5157787" cy="693696"/>
          </a:xfrm>
        </p:spPr>
        <p:txBody>
          <a:bodyPr anchor="b">
            <a:normAutofit/>
          </a:bodyPr>
          <a:lstStyle>
            <a:lvl1pPr marL="0" indent="0">
              <a:buNone/>
              <a:defRPr sz="20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AA6DC0-D4D5-4164-A3FD-6BB5CBB2BB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910625"/>
            <a:ext cx="5157787" cy="310056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29B35F8-95F3-43D1-8917-5836BAA904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2149131"/>
            <a:ext cx="5183188" cy="693696"/>
          </a:xfrm>
        </p:spPr>
        <p:txBody>
          <a:bodyPr anchor="b">
            <a:normAutofit/>
          </a:bodyPr>
          <a:lstStyle>
            <a:lvl1pPr marL="0" indent="0">
              <a:buNone/>
              <a:defRPr sz="20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B639E7-F4A3-4ADE-B290-0A4F9761B9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910625"/>
            <a:ext cx="5183188" cy="310056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D6F296B-429F-4DFC-ABC3-0A078EA99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BD77D9-239F-488B-9358-023C46BC7084}" type="datetime1">
              <a:rPr lang="en-US" smtClean="0"/>
              <a:t>6/6/2023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7103B9-D521-4910-AC15-F12F25CB9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73A6D9-123D-492C-B5CE-294EF2559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BAE12-D270-459D-897B-6833652BB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85965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592A22-4B4D-4F58-9783-A0469DA4D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31520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5EE610-5457-4E8C-B568-B8D560773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61C24-7140-4FDE-92F3-654C6E2D3C1C}" type="datetime1">
              <a:rPr lang="en-US" smtClean="0"/>
              <a:t>6/6/2023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BA57BB-288A-4A30-A4EC-FF0537BC26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414C89-B968-4A85-A035-E2997A5F84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BAE12-D270-459D-897B-6833652BB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7201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B7A339C-4093-4B40-8C90-52F005CA9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D6ACF-ECB9-4B5F-A429-08B8AC75E8EF}" type="datetime1">
              <a:rPr lang="en-US" smtClean="0"/>
              <a:t>6/6/2023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FA33F04-8E0A-4165-930C-527D781A7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62F57B-BEB6-4973-A362-38F638E0D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BAE12-D270-459D-897B-6833652BB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17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8FAC90-C2CA-44DD-8EF8-20BDD6724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731520"/>
            <a:ext cx="3932237" cy="2346326"/>
          </a:xfrm>
        </p:spPr>
        <p:txBody>
          <a:bodyPr anchor="b">
            <a:no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E915FB-D5F4-4CAD-AE70-3644E81802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731521"/>
            <a:ext cx="6172200" cy="512953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374DA3-3BAC-4045-825F-B3C27B8973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429000"/>
            <a:ext cx="3932237" cy="24399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5A0D65-0423-4E45-947A-E08C8569F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B429B-EE2A-486A-BDB9-0C848B4FAFDD}" type="datetime1">
              <a:rPr lang="en-US" smtClean="0"/>
              <a:t>6/6/2023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E6FBD0-E49F-4DE6-9264-CEDB9BAA01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16B246-A768-4B2D-96C6-9F4178526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BAE12-D270-459D-897B-6833652BB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787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0CB0C8-915E-4BF2-976E-B8D7EDC59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731520"/>
            <a:ext cx="3932237" cy="2341564"/>
          </a:xfrm>
        </p:spPr>
        <p:txBody>
          <a:bodyPr anchor="b">
            <a:no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10714E6-8E50-4B50-A2E0-F9D20155EB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687257"/>
            <a:ext cx="6172200" cy="517379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D67A6C-5CA5-4EF0-B1C4-ED85FF255A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429000"/>
            <a:ext cx="3932237" cy="243998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C76474-31D4-4567-B4EC-B6AF24488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5FE4A-CB8D-40AB-BFFC-AAF37EA071CB}" type="datetime1">
              <a:rPr lang="en-US" smtClean="0"/>
              <a:t>6/6/2023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902DE0-33F5-4372-8EB5-F5746D344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C5C2EF-849D-4B2C-8ED6-D26553657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BAE12-D270-459D-897B-6833652BB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2440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9F2C5-A3FC-44EF-BA15-CEC83C83D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5040D3-67DB-455C-AD79-49E185DB63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B2B07A-258E-42DD-9A68-2C76F7D54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01D81-C4B9-4A87-89A7-22E29E6C9200}" type="datetime1">
              <a:rPr lang="en-US" smtClean="0"/>
              <a:t>6/6/2023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01E9BC-3BB8-40CD-9294-59A2E59E1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13979D-5589-4770-9D29-046F2B506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BAE12-D270-459D-897B-6833652BB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351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6693CD-CB65-4F37-A6DA-F300B93C14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731520"/>
            <a:ext cx="2628900" cy="537807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48D117-7AE6-4831-9867-5145F64A0C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731520"/>
            <a:ext cx="7734300" cy="537807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988CF8-397F-485E-8081-AFA4DADD4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07718-69F7-427E-95A3-C1246AF46913}" type="datetime1">
              <a:rPr lang="en-US" smtClean="0"/>
              <a:t>6/6/2023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CE4773-4660-4F21-83CF-1A449395B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B59537-EB47-40FA-893E-785D6FE00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3BAE12-D270-459D-897B-6833652BB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146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293296F-4C3A-4530-98F5-F83646ACE9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189" y="0"/>
            <a:ext cx="12192000" cy="6857997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3914D2BD-3C47-433D-81FE-DC6C39595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72" y="-1"/>
            <a:ext cx="12192000" cy="6857996"/>
            <a:chOff x="572" y="-1"/>
            <a:chExt cx="12192000" cy="6857996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3DD55E4-EA4F-4874-8B5B-6E0EAF4BBFC4}"/>
                </a:ext>
              </a:extLst>
            </p:cNvPr>
            <p:cNvCxnSpPr>
              <a:cxnSpLocks/>
            </p:cNvCxnSpPr>
            <p:nvPr/>
          </p:nvCxnSpPr>
          <p:spPr>
            <a:xfrm>
              <a:off x="1667" y="6276706"/>
              <a:ext cx="12189811" cy="0"/>
            </a:xfrm>
            <a:prstGeom prst="line">
              <a:avLst/>
            </a:prstGeom>
            <a:ln w="127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32950BAF-7673-4138-AEA2-DE7D368CC357}"/>
                </a:ext>
              </a:extLst>
            </p:cNvPr>
            <p:cNvCxnSpPr>
              <a:cxnSpLocks/>
            </p:cNvCxnSpPr>
            <p:nvPr/>
          </p:nvCxnSpPr>
          <p:spPr>
            <a:xfrm>
              <a:off x="572" y="580876"/>
              <a:ext cx="12192000" cy="0"/>
            </a:xfrm>
            <a:prstGeom prst="line">
              <a:avLst/>
            </a:prstGeom>
            <a:ln w="127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6BE3E2B5-EA1C-415A-941A-843C7EA148E1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8134324" y="3428956"/>
              <a:ext cx="6857912" cy="0"/>
            </a:xfrm>
            <a:prstGeom prst="line">
              <a:avLst/>
            </a:prstGeom>
            <a:ln w="127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087FA3A6-E398-4576-B6B8-3328028D84B2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-2794261" y="3428956"/>
              <a:ext cx="6857912" cy="0"/>
            </a:xfrm>
            <a:prstGeom prst="line">
              <a:avLst/>
            </a:prstGeom>
            <a:ln w="127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Graphic 33">
              <a:extLst>
                <a:ext uri="{FF2B5EF4-FFF2-40B4-BE49-F238E27FC236}">
                  <a16:creationId xmlns:a16="http://schemas.microsoft.com/office/drawing/2014/main" id="{EFB597D7-65E0-476A-B9EB-3AA6ED33884C}"/>
                </a:ext>
              </a:extLst>
            </p:cNvPr>
            <p:cNvSpPr/>
            <p:nvPr/>
          </p:nvSpPr>
          <p:spPr>
            <a:xfrm>
              <a:off x="4277016" y="-1"/>
              <a:ext cx="3637968" cy="580875"/>
            </a:xfrm>
            <a:custGeom>
              <a:avLst/>
              <a:gdLst>
                <a:gd name="connsiteX0" fmla="*/ 0 w 2679858"/>
                <a:gd name="connsiteY0" fmla="*/ 4953 h 434911"/>
                <a:gd name="connsiteX1" fmla="*/ 1336548 w 2679858"/>
                <a:gd name="connsiteY1" fmla="*/ 434912 h 434911"/>
                <a:gd name="connsiteX2" fmla="*/ 2679859 w 2679858"/>
                <a:gd name="connsiteY2" fmla="*/ 0 h 4349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79858" h="434911">
                  <a:moveTo>
                    <a:pt x="0" y="4953"/>
                  </a:moveTo>
                  <a:cubicBezTo>
                    <a:pt x="370427" y="274606"/>
                    <a:pt x="833723" y="434912"/>
                    <a:pt x="1336548" y="434912"/>
                  </a:cubicBezTo>
                  <a:cubicBezTo>
                    <a:pt x="1842326" y="434912"/>
                    <a:pt x="2308289" y="272701"/>
                    <a:pt x="2679859" y="0"/>
                  </a:cubicBezTo>
                </a:path>
              </a:pathLst>
            </a:custGeom>
            <a:noFill/>
            <a:ln w="12700" cap="flat">
              <a:solidFill>
                <a:schemeClr val="accent4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" name="Graphic 33">
              <a:extLst>
                <a:ext uri="{FF2B5EF4-FFF2-40B4-BE49-F238E27FC236}">
                  <a16:creationId xmlns:a16="http://schemas.microsoft.com/office/drawing/2014/main" id="{11AA060A-BE0E-4687-8F9E-0E2955D9796D}"/>
                </a:ext>
              </a:extLst>
            </p:cNvPr>
            <p:cNvSpPr/>
            <p:nvPr/>
          </p:nvSpPr>
          <p:spPr>
            <a:xfrm rot="10800000">
              <a:off x="4305089" y="6276705"/>
              <a:ext cx="3581824" cy="581290"/>
            </a:xfrm>
            <a:custGeom>
              <a:avLst/>
              <a:gdLst>
                <a:gd name="connsiteX0" fmla="*/ 0 w 2679858"/>
                <a:gd name="connsiteY0" fmla="*/ 4953 h 434911"/>
                <a:gd name="connsiteX1" fmla="*/ 1336548 w 2679858"/>
                <a:gd name="connsiteY1" fmla="*/ 434912 h 434911"/>
                <a:gd name="connsiteX2" fmla="*/ 2679859 w 2679858"/>
                <a:gd name="connsiteY2" fmla="*/ 0 h 4349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79858" h="434911">
                  <a:moveTo>
                    <a:pt x="0" y="4953"/>
                  </a:moveTo>
                  <a:cubicBezTo>
                    <a:pt x="370427" y="274606"/>
                    <a:pt x="833723" y="434912"/>
                    <a:pt x="1336548" y="434912"/>
                  </a:cubicBezTo>
                  <a:cubicBezTo>
                    <a:pt x="1842326" y="434912"/>
                    <a:pt x="2308289" y="272701"/>
                    <a:pt x="2679859" y="0"/>
                  </a:cubicBezTo>
                </a:path>
              </a:pathLst>
            </a:custGeom>
            <a:noFill/>
            <a:ln w="12700" cap="flat">
              <a:solidFill>
                <a:schemeClr val="accent4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78318D-FE3E-41D7-9A8C-2065A2C46A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2732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B06718-79E7-4159-A003-F86FE7B3D8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189408"/>
            <a:ext cx="10515600" cy="38217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1F99FF-FFE2-431D-A0C8-A46C21712A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13652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spc="150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C0517C94-3B1E-4991-BED3-41F8B0158A00}" type="datetime1">
              <a:rPr lang="en-US" smtClean="0"/>
              <a:t>6/6/2023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3547E-668D-4191-847C-7424F75496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38200" y="6356350"/>
            <a:ext cx="34506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spc="150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BB6E6E-8527-4F63-A0C7-84CD44A2B0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63467" y="3246434"/>
            <a:ext cx="6285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cap="all" spc="150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273BAE12-D270-459D-897B-6833652BB16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9940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2">
              <a:lumMod val="60000"/>
              <a:lumOff val="4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2">
              <a:lumMod val="60000"/>
              <a:lumOff val="4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2">
              <a:lumMod val="60000"/>
              <a:lumOff val="4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2">
              <a:lumMod val="60000"/>
              <a:lumOff val="4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2">
              <a:lumMod val="60000"/>
              <a:lumOff val="4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2">
              <a:lumMod val="60000"/>
              <a:lumOff val="4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bi.nlm.nih.gov/pmc/articles/PMC3082950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38827F1-3359-44F6-9009-43AE2B17F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3"/>
            <a:ext cx="12192001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7AFAD67-5350-4773-886F-D6DD7E66DB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73465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Neon 3D circle art">
            <a:extLst>
              <a:ext uri="{FF2B5EF4-FFF2-40B4-BE49-F238E27FC236}">
                <a16:creationId xmlns:a16="http://schemas.microsoft.com/office/drawing/2014/main" id="{B05F4AA9-B1E2-41D9-64B2-5075AD7D5B8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 amt="40000"/>
          </a:blip>
          <a:srcRect t="21137" r="-2" b="-2"/>
          <a:stretch/>
        </p:blipFill>
        <p:spPr>
          <a:xfrm>
            <a:off x="20" y="-1"/>
            <a:ext cx="12189789" cy="6873457"/>
          </a:xfrm>
          <a:prstGeom prst="rect">
            <a:avLst/>
          </a:prstGeom>
          <a:ln w="12700">
            <a:noFill/>
          </a:ln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3914D2BD-3C47-433D-81FE-DC6C39595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"/>
            <a:ext cx="12192000" cy="6857996"/>
            <a:chOff x="572" y="-1"/>
            <a:chExt cx="12192000" cy="6857996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D3DD55E4-EA4F-4874-8B5B-6E0EAF4BBF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7" y="6276706"/>
              <a:ext cx="12189811" cy="0"/>
            </a:xfrm>
            <a:prstGeom prst="line">
              <a:avLst/>
            </a:prstGeom>
            <a:ln w="127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32950BAF-7673-4138-AEA2-DE7D368CC3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72" y="580876"/>
              <a:ext cx="12192000" cy="0"/>
            </a:xfrm>
            <a:prstGeom prst="line">
              <a:avLst/>
            </a:prstGeom>
            <a:ln w="127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6BE3E2B5-EA1C-415A-941A-843C7EA148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6200000">
              <a:off x="8134324" y="3428956"/>
              <a:ext cx="6857912" cy="0"/>
            </a:xfrm>
            <a:prstGeom prst="line">
              <a:avLst/>
            </a:prstGeom>
            <a:ln w="127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087FA3A6-E398-4576-B6B8-3328028D84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rot="16200000">
              <a:off x="-2794261" y="3428956"/>
              <a:ext cx="6857912" cy="0"/>
            </a:xfrm>
            <a:prstGeom prst="line">
              <a:avLst/>
            </a:prstGeom>
            <a:ln w="127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Graphic 33">
              <a:extLst>
                <a:ext uri="{FF2B5EF4-FFF2-40B4-BE49-F238E27FC236}">
                  <a16:creationId xmlns:a16="http://schemas.microsoft.com/office/drawing/2014/main" id="{EFB597D7-65E0-476A-B9EB-3AA6ED3388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277016" y="-1"/>
              <a:ext cx="3637968" cy="580875"/>
            </a:xfrm>
            <a:custGeom>
              <a:avLst/>
              <a:gdLst>
                <a:gd name="connsiteX0" fmla="*/ 0 w 2679858"/>
                <a:gd name="connsiteY0" fmla="*/ 4953 h 434911"/>
                <a:gd name="connsiteX1" fmla="*/ 1336548 w 2679858"/>
                <a:gd name="connsiteY1" fmla="*/ 434912 h 434911"/>
                <a:gd name="connsiteX2" fmla="*/ 2679859 w 2679858"/>
                <a:gd name="connsiteY2" fmla="*/ 0 h 4349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79858" h="434911">
                  <a:moveTo>
                    <a:pt x="0" y="4953"/>
                  </a:moveTo>
                  <a:cubicBezTo>
                    <a:pt x="370427" y="274606"/>
                    <a:pt x="833723" y="434912"/>
                    <a:pt x="1336548" y="434912"/>
                  </a:cubicBezTo>
                  <a:cubicBezTo>
                    <a:pt x="1842326" y="434912"/>
                    <a:pt x="2308289" y="272701"/>
                    <a:pt x="2679859" y="0"/>
                  </a:cubicBezTo>
                </a:path>
              </a:pathLst>
            </a:custGeom>
            <a:noFill/>
            <a:ln w="12700" cap="flat">
              <a:solidFill>
                <a:schemeClr val="accent4"/>
              </a:solidFill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19" name="Graphic 33">
              <a:extLst>
                <a:ext uri="{FF2B5EF4-FFF2-40B4-BE49-F238E27FC236}">
                  <a16:creationId xmlns:a16="http://schemas.microsoft.com/office/drawing/2014/main" id="{11AA060A-BE0E-4687-8F9E-0E2955D979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4305089" y="6276705"/>
              <a:ext cx="3581824" cy="581290"/>
            </a:xfrm>
            <a:custGeom>
              <a:avLst/>
              <a:gdLst>
                <a:gd name="connsiteX0" fmla="*/ 0 w 2679858"/>
                <a:gd name="connsiteY0" fmla="*/ 4953 h 434911"/>
                <a:gd name="connsiteX1" fmla="*/ 1336548 w 2679858"/>
                <a:gd name="connsiteY1" fmla="*/ 434912 h 434911"/>
                <a:gd name="connsiteX2" fmla="*/ 2679859 w 2679858"/>
                <a:gd name="connsiteY2" fmla="*/ 0 h 4349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79858" h="434911">
                  <a:moveTo>
                    <a:pt x="0" y="4953"/>
                  </a:moveTo>
                  <a:cubicBezTo>
                    <a:pt x="370427" y="274606"/>
                    <a:pt x="833723" y="434912"/>
                    <a:pt x="1336548" y="434912"/>
                  </a:cubicBezTo>
                  <a:cubicBezTo>
                    <a:pt x="1842326" y="434912"/>
                    <a:pt x="2308289" y="272701"/>
                    <a:pt x="2679859" y="0"/>
                  </a:cubicBezTo>
                </a:path>
              </a:pathLst>
            </a:custGeom>
            <a:noFill/>
            <a:ln w="12700" cap="flat">
              <a:solidFill>
                <a:schemeClr val="accent4"/>
              </a:solidFill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E4289E2-4ACB-9830-9248-A72C19C016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90948" y="1529178"/>
            <a:ext cx="7471702" cy="2953363"/>
          </a:xfrm>
        </p:spPr>
        <p:txBody>
          <a:bodyPr anchor="t">
            <a:normAutofit fontScale="90000"/>
          </a:bodyPr>
          <a:lstStyle/>
          <a:p>
            <a:pPr algn="ctr"/>
            <a:r>
              <a:rPr lang="en-GB" dirty="0">
                <a:solidFill>
                  <a:srgbClr val="FFFFFF"/>
                </a:solidFill>
              </a:rPr>
              <a:t>SIGNIFICANCE OF THE GLOBAL TEAM IN EFFECTIVE PROBLEM SOLVING</a:t>
            </a:r>
            <a:br>
              <a:rPr lang="en-GB" dirty="0">
                <a:solidFill>
                  <a:srgbClr val="FFFFFF"/>
                </a:solidFill>
              </a:rPr>
            </a:br>
            <a:r>
              <a:rPr lang="en-GB" sz="1400" dirty="0">
                <a:solidFill>
                  <a:srgbClr val="FFFFFF"/>
                </a:solidFill>
              </a:rPr>
              <a:t>Harley Scott</a:t>
            </a:r>
            <a:br>
              <a:rPr lang="en-GB" sz="1400" dirty="0">
                <a:solidFill>
                  <a:srgbClr val="FFFFFF"/>
                </a:solidFill>
              </a:rPr>
            </a:br>
            <a:r>
              <a:rPr lang="en-GB" sz="1400" dirty="0">
                <a:solidFill>
                  <a:srgbClr val="FFFFFF"/>
                </a:solidFill>
              </a:rPr>
              <a:t>Student Number 2225835</a:t>
            </a:r>
            <a:br>
              <a:rPr lang="en-GB" sz="1400" dirty="0">
                <a:solidFill>
                  <a:srgbClr val="FFFFFF"/>
                </a:solidFill>
              </a:rPr>
            </a:br>
            <a:r>
              <a:rPr lang="en-GB" sz="1400" dirty="0">
                <a:solidFill>
                  <a:srgbClr val="FFFFFF"/>
                </a:solidFill>
              </a:rPr>
              <a:t>Module Code BMSK4010/C</a:t>
            </a:r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23" name="Audio 22">
            <a:hlinkClick r:id="" action="ppaction://media"/>
            <a:extLst>
              <a:ext uri="{FF2B5EF4-FFF2-40B4-BE49-F238E27FC236}">
                <a16:creationId xmlns:a16="http://schemas.microsoft.com/office/drawing/2014/main" id="{497BD9A9-65C1-88B9-7AAF-A4C37CDA3D0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6431524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12362"/>
    </mc:Choice>
    <mc:Fallback>
      <p:transition spd="slow" advTm="123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B147F5-3217-5C89-C0C6-934AFDA904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2B7D75-8609-02C3-9A08-BB77AB939D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>
              <a:lnSpc>
                <a:spcPct val="107000"/>
              </a:lnSpc>
              <a:buFont typeface="Calibri" panose="020F0502020204030204" pitchFamily="34" charset="0"/>
              <a:buChar char="-"/>
            </a:pPr>
            <a:r>
              <a:rPr lang="en-GB" sz="1800" kern="100" dirty="0">
                <a:effectLst/>
                <a:latin typeface="Calibri" panose="020F0502020204030204" pitchFamily="34" charset="0"/>
                <a:ea typeface="DengXian" panose="020B0503020204020204" pitchFamily="2" charset="-122"/>
                <a:cs typeface="Times New Roman" panose="02020603050405020304" pitchFamily="18" charset="0"/>
              </a:rPr>
              <a:t>The presentation will be underpinned by information on Covid-19</a:t>
            </a:r>
          </a:p>
          <a:p>
            <a:pPr marL="342900" lvl="0" indent="-342900">
              <a:lnSpc>
                <a:spcPct val="107000"/>
              </a:lnSpc>
              <a:buFont typeface="Calibri" panose="020F0502020204030204" pitchFamily="34" charset="0"/>
              <a:buChar char="-"/>
            </a:pPr>
            <a:r>
              <a:rPr lang="en-GB" kern="100" dirty="0">
                <a:latin typeface="Calibri" panose="020F0502020204030204" pitchFamily="34" charset="0"/>
                <a:ea typeface="DengXian" panose="020B0503020204020204" pitchFamily="2" charset="-122"/>
                <a:cs typeface="Times New Roman" panose="02020603050405020304" pitchFamily="18" charset="0"/>
              </a:rPr>
              <a:t>The focus of the presentation will be on how</a:t>
            </a:r>
            <a:r>
              <a:rPr lang="en-GB" sz="1800" kern="100" dirty="0">
                <a:effectLst/>
                <a:latin typeface="Calibri" panose="020F0502020204030204" pitchFamily="34" charset="0"/>
                <a:ea typeface="DengXian" panose="020B0503020204020204" pitchFamily="2" charset="-122"/>
                <a:cs typeface="Times New Roman" panose="02020603050405020304" pitchFamily="18" charset="0"/>
              </a:rPr>
              <a:t> a global team can be used to define the problem of covid-19, </a:t>
            </a:r>
            <a:r>
              <a:rPr lang="en-GB" kern="100" dirty="0">
                <a:latin typeface="Calibri" panose="020F0502020204030204" pitchFamily="34" charset="0"/>
                <a:ea typeface="DengXian" panose="020B0503020204020204" pitchFamily="2" charset="-122"/>
                <a:cs typeface="Times New Roman" panose="02020603050405020304" pitchFamily="18" charset="0"/>
              </a:rPr>
              <a:t>identify</a:t>
            </a:r>
            <a:r>
              <a:rPr lang="en-GB" sz="1800" kern="100" dirty="0">
                <a:effectLst/>
                <a:latin typeface="Calibri" panose="020F0502020204030204" pitchFamily="34" charset="0"/>
                <a:ea typeface="DengXian" panose="020B0503020204020204" pitchFamily="2" charset="-122"/>
                <a:cs typeface="Times New Roman" panose="02020603050405020304" pitchFamily="18" charset="0"/>
              </a:rPr>
              <a:t> potential solutions and evaluate the solutions using system thinking,</a:t>
            </a:r>
          </a:p>
          <a:p>
            <a:pPr marL="342900" lvl="0" indent="-342900">
              <a:lnSpc>
                <a:spcPct val="107000"/>
              </a:lnSpc>
              <a:buFont typeface="Calibri" panose="020F0502020204030204" pitchFamily="34" charset="0"/>
              <a:buChar char="-"/>
            </a:pPr>
            <a:r>
              <a:rPr lang="en-GB" sz="1800" kern="100" dirty="0">
                <a:effectLst/>
                <a:latin typeface="Calibri" panose="020F0502020204030204" pitchFamily="34" charset="0"/>
                <a:ea typeface="DengXian" panose="020B0503020204020204" pitchFamily="2" charset="-122"/>
                <a:cs typeface="Times New Roman" panose="02020603050405020304" pitchFamily="18" charset="0"/>
              </a:rPr>
              <a:t> How leaders need to use emotional intelligence in recognising individual differences and conflict resolution within the global team, </a:t>
            </a:r>
          </a:p>
          <a:p>
            <a:pPr marL="342900" lvl="0" indent="-342900">
              <a:lnSpc>
                <a:spcPct val="107000"/>
              </a:lnSpc>
              <a:buFont typeface="Calibri" panose="020F0502020204030204" pitchFamily="34" charset="0"/>
              <a:buChar char="-"/>
            </a:pPr>
            <a:r>
              <a:rPr lang="en-GB" sz="1800" kern="100" dirty="0">
                <a:effectLst/>
                <a:latin typeface="Calibri" panose="020F0502020204030204" pitchFamily="34" charset="0"/>
                <a:ea typeface="DengXian" panose="020B0503020204020204" pitchFamily="2" charset="-122"/>
                <a:cs typeface="Times New Roman" panose="02020603050405020304" pitchFamily="18" charset="0"/>
              </a:rPr>
              <a:t>the significance of diplomacy and effective collaboration within the global team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Calibri" panose="020F0502020204030204" pitchFamily="34" charset="0"/>
              <a:buChar char="-"/>
            </a:pPr>
            <a:r>
              <a:rPr lang="en-GB" sz="1800" kern="100" dirty="0">
                <a:effectLst/>
                <a:latin typeface="Calibri" panose="020F0502020204030204" pitchFamily="34" charset="0"/>
                <a:ea typeface="DengXian" panose="020B0503020204020204" pitchFamily="2" charset="-122"/>
                <a:cs typeface="Times New Roman" panose="02020603050405020304" pitchFamily="18" charset="0"/>
              </a:rPr>
              <a:t>How collective decision making, and multidisciplinary teams can support problem solving and produce viable solutions to problems.</a:t>
            </a:r>
          </a:p>
          <a:p>
            <a:endParaRPr lang="en-GB" dirty="0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E098B6CF-B6AD-C5A3-A96C-C291E70882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650842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095"/>
    </mc:Choice>
    <mc:Fallback>
      <p:transition spd="slow" advTm="450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DC85A3-6532-D1CC-9595-707911496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WICKED PROBLEMS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FBD872-10C7-E0AD-FF02-221CEBDF19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A wicked problem is a social or cultural issue or concern that is difficult to explain and inherently impossible to solve. Some examples of wicked problems are:-</a:t>
            </a:r>
          </a:p>
          <a:p>
            <a:r>
              <a:rPr lang="en-GB" dirty="0"/>
              <a:t>Covid-19</a:t>
            </a:r>
          </a:p>
          <a:p>
            <a:r>
              <a:rPr lang="en-GB" dirty="0"/>
              <a:t>Climate Change</a:t>
            </a:r>
          </a:p>
          <a:p>
            <a:r>
              <a:rPr lang="en-GB" dirty="0"/>
              <a:t>Obesity</a:t>
            </a:r>
          </a:p>
          <a:p>
            <a:r>
              <a:rPr lang="en-GB" dirty="0"/>
              <a:t>Homelessness</a:t>
            </a:r>
          </a:p>
          <a:p>
            <a:r>
              <a:rPr lang="en-GB" dirty="0"/>
              <a:t>Financial issues</a:t>
            </a:r>
          </a:p>
          <a:p>
            <a:r>
              <a:rPr lang="en-GB" dirty="0"/>
              <a:t>Poverty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777B126-97B4-84E7-1BBC-FE944D64DB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49207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459"/>
    </mc:Choice>
    <mc:Fallback>
      <p:transition spd="slow" advTm="364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CFF94E-5D97-7780-8421-7FD99BD119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WICKED PROBLEMS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170081-554B-ADA5-AEBD-C5996CC9FB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Solutions to wicked problems</a:t>
            </a:r>
          </a:p>
          <a:p>
            <a:r>
              <a:rPr lang="en-GB" sz="3200" dirty="0"/>
              <a:t>How to solve a wicked problem?</a:t>
            </a:r>
          </a:p>
          <a:p>
            <a:r>
              <a:rPr lang="en-GB" sz="3200" dirty="0"/>
              <a:t>How does having a diverse team help?</a:t>
            </a:r>
          </a:p>
          <a:p>
            <a:r>
              <a:rPr lang="en-GB" sz="3200" dirty="0"/>
              <a:t>Why does having a diverse team help?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804CB16-C4E2-219D-E18D-16ED3476D25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139173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9062"/>
    </mc:Choice>
    <mc:Fallback>
      <p:transition spd="slow" advTm="1790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63DD96-6807-1563-03CE-287D271E0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SYSTEM THINKING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4A9BDD-8E80-450B-EF96-95430D647E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kern="100" spc="1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Systems thinking is a team-building approach that</a:t>
            </a:r>
            <a:r>
              <a:rPr lang="en-GB" sz="2800" b="1" kern="100" spc="1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en-GB" sz="2800" kern="100" spc="1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provides the group with an opportunity to work on a meaningful challenge and helps them develop their collaboration skills. (Thinker2008)</a:t>
            </a:r>
            <a:endParaRPr lang="en-GB" sz="2800" kern="100" dirty="0">
              <a:solidFill>
                <a:schemeClr val="tx2">
                  <a:lumMod val="50000"/>
                  <a:lumOff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b="0" i="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Systems thinking is “the ability to see patterns of change and how parts affect the whole (Colbert-Getz et al, 2021)</a:t>
            </a:r>
          </a:p>
          <a:p>
            <a:r>
              <a:rPr lang="en-GB" sz="2800" b="0" i="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ElsevierGulliver"/>
              </a:rPr>
              <a:t> When one sees a system, one usually sees the whole first, and then its elemental parts (Fuenmayor, 1991)</a:t>
            </a:r>
            <a:endParaRPr lang="en-GB" sz="2800" dirty="0"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6CA6191-3D12-AD31-B3BB-9884022CF6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84318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327"/>
    </mc:Choice>
    <mc:Fallback>
      <p:transition spd="slow" advTm="393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FC5113-EBAA-32CA-D933-AA43F16D31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SYSTEM THINKINHG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FCE7B6-24C6-A47F-3CD1-5FCBCD9E28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How system thinking works</a:t>
            </a:r>
          </a:p>
          <a:p>
            <a:r>
              <a:rPr lang="en-GB" sz="3600" dirty="0"/>
              <a:t>Bringing the team together</a:t>
            </a:r>
          </a:p>
          <a:p>
            <a:r>
              <a:rPr lang="en-GB" sz="3600" dirty="0"/>
              <a:t>Gathering solutions for Covid-19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2D2B691-17A6-57AB-BA80-960192A73A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344080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1413"/>
    </mc:Choice>
    <mc:Fallback>
      <p:transition spd="slow" advTm="1414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9048F-0E67-05A1-6E17-09A35F619B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DECISION MAKING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C5A9BA-BD4E-A827-3929-F9A3A6450C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1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‘</a:t>
            </a:r>
            <a:r>
              <a:rPr lang="en-GB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Multidisciplinarity makes different outlooks on a problem likely even when all team members have observed the same scene. Since differing outlooks may seem fruitful, evidently there is no single “correct” interpretation.’ (Rittel and Webber, 1973)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C69D4C1-CE1E-F5D0-B07C-918B13CA43B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042234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353"/>
    </mc:Choice>
    <mc:Fallback>
      <p:transition spd="slow" advTm="233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0372FE-D72C-C708-99DC-9ED7BD60F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DECISION MAKING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8E8007-4DDE-B6AC-2F7D-690ACEAD1F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What tools were used to help with decision making for Covid-19?</a:t>
            </a:r>
          </a:p>
          <a:p>
            <a:pPr marL="0" indent="0">
              <a:buNone/>
            </a:pPr>
            <a:endParaRPr lang="en-GB" dirty="0"/>
          </a:p>
          <a:p>
            <a:pPr lvl="1"/>
            <a:r>
              <a:rPr lang="en-GB" sz="170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Epidemiological models</a:t>
            </a:r>
          </a:p>
          <a:p>
            <a:pPr lvl="1"/>
            <a:r>
              <a:rPr lang="en-GB" sz="170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Risk assessment</a:t>
            </a:r>
          </a:p>
          <a:p>
            <a:pPr lvl="1"/>
            <a:r>
              <a:rPr lang="en-GB" sz="170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Data analytics</a:t>
            </a:r>
          </a:p>
          <a:p>
            <a:pPr lvl="1"/>
            <a:r>
              <a:rPr lang="en-GB" sz="170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Scenario planning</a:t>
            </a:r>
          </a:p>
          <a:p>
            <a:pPr lvl="1"/>
            <a:r>
              <a:rPr lang="en-GB" sz="170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Health technology assessment</a:t>
            </a:r>
          </a:p>
          <a:p>
            <a:pPr lvl="1"/>
            <a:r>
              <a:rPr lang="en-GB" sz="170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Stakeholder engagement</a:t>
            </a:r>
          </a:p>
          <a:p>
            <a:pPr lvl="1"/>
            <a:r>
              <a:rPr lang="en-GB" sz="190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Decision trees</a:t>
            </a:r>
          </a:p>
          <a:p>
            <a:pPr lvl="1"/>
            <a:r>
              <a:rPr lang="en-GB" sz="190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Ethical decision-making frameworks </a:t>
            </a:r>
            <a:endParaRPr lang="en-GB" sz="1900" dirty="0">
              <a:solidFill>
                <a:schemeClr val="tx2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0898CFA4-8960-E0B8-7AB1-DA6C5B9066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400460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052"/>
    </mc:Choice>
    <mc:Fallback>
      <p:transition spd="slow" advTm="340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3B0E00-6217-AAD1-7859-0BA818EB6E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9423" y="168029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MANAGING CONFLICT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EB30CA-5706-29DF-4424-BB0148C03E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9423" y="1292762"/>
            <a:ext cx="10515600" cy="46907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/>
              <a:t>How to manage conflict using emotional intelligence</a:t>
            </a:r>
            <a:r>
              <a:rPr lang="en-GB" dirty="0"/>
              <a:t>?</a:t>
            </a:r>
          </a:p>
          <a:p>
            <a:pPr lvl="1"/>
            <a:r>
              <a:rPr lang="en-GB" dirty="0"/>
              <a:t>Self Awareness</a:t>
            </a:r>
          </a:p>
          <a:p>
            <a:pPr lvl="1"/>
            <a:r>
              <a:rPr lang="en-GB" dirty="0"/>
              <a:t>Self regulation</a:t>
            </a:r>
          </a:p>
          <a:p>
            <a:pPr lvl="1"/>
            <a:r>
              <a:rPr lang="en-GB" dirty="0"/>
              <a:t>Empathy</a:t>
            </a:r>
          </a:p>
          <a:p>
            <a:pPr lvl="1"/>
            <a:r>
              <a:rPr lang="en-GB" dirty="0"/>
              <a:t>Active listening</a:t>
            </a:r>
          </a:p>
          <a:p>
            <a:pPr lvl="1"/>
            <a:r>
              <a:rPr lang="en-GB" dirty="0"/>
              <a:t>Being Open and Honest</a:t>
            </a:r>
          </a:p>
          <a:p>
            <a:pPr lvl="1"/>
            <a:r>
              <a:rPr lang="en-GB" dirty="0"/>
              <a:t>Be mindful of non verbal cues</a:t>
            </a:r>
          </a:p>
          <a:p>
            <a:pPr lvl="1"/>
            <a:r>
              <a:rPr lang="en-GB" dirty="0"/>
              <a:t>Take a break if needed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200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It was reported that ‘HR professionals are facing tensions between employees due to disagreements about properly wearing masks, sanitizing workstations and maintaining a safe physical distance from others.</a:t>
            </a:r>
            <a:r>
              <a:rPr lang="en-GB" sz="200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</a:rPr>
              <a:t> Weis, P.(2020)</a:t>
            </a:r>
            <a:endParaRPr lang="en-GB" sz="2000" dirty="0">
              <a:solidFill>
                <a:schemeClr val="tx2">
                  <a:lumMod val="50000"/>
                  <a:lumOff val="50000"/>
                </a:schemeClr>
              </a:solidFill>
            </a:endParaRPr>
          </a:p>
          <a:p>
            <a:endParaRPr lang="en-GB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143D787-EFD8-7485-79EB-60FD84787B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948226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445"/>
    </mc:Choice>
    <mc:Fallback>
      <p:transition spd="slow" advTm="714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58B8BB-D2F4-D2D7-79BA-7BAB02DA6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NEGOTIATION AND DIPLOMACY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2CFEA9-32DA-CF8E-8AED-50178C928A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How was negotiation and diplomacy used during Covid-19?</a:t>
            </a:r>
          </a:p>
          <a:p>
            <a:r>
              <a:rPr lang="en-GB" sz="2800" dirty="0"/>
              <a:t>Scientific Expertise</a:t>
            </a:r>
          </a:p>
          <a:p>
            <a:r>
              <a:rPr lang="en-GB" sz="2800" dirty="0"/>
              <a:t>Sharing of resources</a:t>
            </a:r>
          </a:p>
          <a:p>
            <a:r>
              <a:rPr lang="en-GB" sz="2800" dirty="0"/>
              <a:t>Empathy</a:t>
            </a:r>
          </a:p>
          <a:p>
            <a:r>
              <a:rPr lang="en-GB" sz="2800" dirty="0"/>
              <a:t>Solidarity</a:t>
            </a:r>
          </a:p>
          <a:p>
            <a:r>
              <a:rPr lang="en-GB" sz="2800" dirty="0"/>
              <a:t>Common Goal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789A485-4871-DB15-4067-00BBED80D2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137103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934"/>
    </mc:Choice>
    <mc:Fallback>
      <p:transition spd="slow" advTm="589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82F8B-547A-248A-D075-AD884A0CAF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3445B2-758B-3FC2-5474-45D3D10960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To conclude, having a global team to help with the effective problem solving of covid-19 is extremely significant. It is a way of sharing expertise, gathering scientific evidence more efficiently, understanding how it is affecting other cultures from a personal perspective and collectively coming to a decision that will benefit all members of the globe. By working together, countries were able to effectively respond to the challenges that come from the pandemic and try to create a solution as a group.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69F4BBD-26DA-ED32-4D81-6D0A33EA50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108391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677"/>
    </mc:Choice>
    <mc:Fallback>
      <p:transition spd="slow" advTm="356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011920-707C-350A-042B-E29AC8572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80E553-22DC-DDC8-F1A3-85D45BE35C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21922"/>
            <a:ext cx="10515600" cy="4289264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900" kern="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Thinker. S. Systems thinking as a team building approach </a:t>
            </a:r>
            <a:r>
              <a:rPr lang="en-GB" sz="1900" u="sng" kern="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https://www.ncbi.nlm.nih.gov/pmc/articles/PMC3082950/</a:t>
            </a:r>
            <a:endParaRPr lang="en-GB" sz="1900" u="sng" kern="0" dirty="0">
              <a:solidFill>
                <a:schemeClr val="tx2">
                  <a:lumMod val="50000"/>
                  <a:lumOff val="50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900" b="0" i="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Dyehouse M, Bennett D, </a:t>
            </a:r>
            <a:r>
              <a:rPr lang="en-GB" sz="1900" b="0" i="0" dirty="0" err="1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Harbor</a:t>
            </a:r>
            <a:r>
              <a:rPr lang="en-GB" sz="1900" b="0" i="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J, Childress A, Dark M. A comparison of linear and systems thinking approaches for program evaluation illustrated using the Indiana Interdisciplinary GK-12. Eval Program </a:t>
            </a:r>
            <a:r>
              <a:rPr lang="en-GB" sz="1900" b="0" i="0" dirty="0" err="1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Plann</a:t>
            </a:r>
            <a:r>
              <a:rPr lang="en-GB" sz="1900" b="0" i="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2009; 32:187–196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900" b="0" i="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R.L. Fuenmayor, The roots of reductionism: A counter-</a:t>
            </a:r>
            <a:r>
              <a:rPr lang="en-GB" sz="1900" b="0" i="0" dirty="0" err="1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ontoepistemology</a:t>
            </a:r>
            <a:r>
              <a:rPr lang="en-GB" sz="1900" b="0" i="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for a systems approach Systems Practice(1991)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900" kern="10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Rittel, H. W. J. &amp; Webber, M. M. (1973). Dilemmas in a General Theory of Planning, Policy Sciences, 4, 155-169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900" kern="100" dirty="0">
                <a:solidFill>
                  <a:schemeClr val="tx2">
                    <a:lumMod val="50000"/>
                    <a:lumOff val="50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Weiss, Philippe,(2020) How to resolve co-worker conflicts over coping with covid-19 https://www.shrm.org/resourcesandtools/legal-and-compliance/employment-law/pages/-co-worker-conflicts-over-coping-with-covid-19.aspx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2821798"/>
      </p:ext>
    </p:extLst>
  </p:cSld>
  <p:clrMapOvr>
    <a:masterClrMapping/>
  </p:clrMapOvr>
</p:sld>
</file>

<file path=ppt/theme/theme1.xml><?xml version="1.0" encoding="utf-8"?>
<a:theme xmlns:a="http://schemas.openxmlformats.org/drawingml/2006/main" name="ArchVTI">
  <a:themeElements>
    <a:clrScheme name="AnalogousFromDarkSeedLeftStep">
      <a:dk1>
        <a:srgbClr val="000000"/>
      </a:dk1>
      <a:lt1>
        <a:srgbClr val="FFFFFF"/>
      </a:lt1>
      <a:dk2>
        <a:srgbClr val="1A1634"/>
      </a:dk2>
      <a:lt2>
        <a:srgbClr val="F0F3F3"/>
      </a:lt2>
      <a:accent1>
        <a:srgbClr val="E72950"/>
      </a:accent1>
      <a:accent2>
        <a:srgbClr val="D5178E"/>
      </a:accent2>
      <a:accent3>
        <a:srgbClr val="DF29E7"/>
      </a:accent3>
      <a:accent4>
        <a:srgbClr val="7E17D5"/>
      </a:accent4>
      <a:accent5>
        <a:srgbClr val="4129E7"/>
      </a:accent5>
      <a:accent6>
        <a:srgbClr val="174ED5"/>
      </a:accent6>
      <a:hlink>
        <a:srgbClr val="7351C5"/>
      </a:hlink>
      <a:folHlink>
        <a:srgbClr val="7F7F7F"/>
      </a:folHlink>
    </a:clrScheme>
    <a:fontScheme name="Custom 16">
      <a:majorFont>
        <a:latin typeface="Footlight MT Ligh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rchVTI" id="{23FE938F-4DF0-4C94-8546-C2AC6D26660D}" vid="{62E62DA1-385F-4EE3-8841-58A87FAE206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1619</TotalTime>
  <Words>697</Words>
  <Application>Microsoft Office PowerPoint</Application>
  <PresentationFormat>Widescreen</PresentationFormat>
  <Paragraphs>69</Paragraphs>
  <Slides>12</Slides>
  <Notes>1</Notes>
  <HiddenSlides>0</HiddenSlides>
  <MMClips>11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Avenir Next LT Pro</vt:lpstr>
      <vt:lpstr>Calibri</vt:lpstr>
      <vt:lpstr>ElsevierGulliver</vt:lpstr>
      <vt:lpstr>Footlight MT Light</vt:lpstr>
      <vt:lpstr>ArchVTI</vt:lpstr>
      <vt:lpstr>SIGNIFICANCE OF THE GLOBAL TEAM IN EFFECTIVE PROBLEM SOLVING Harley Scott Student Number 2225835 Module Code BMSK4010/C</vt:lpstr>
      <vt:lpstr>Introduction</vt:lpstr>
      <vt:lpstr>WICKED PROBLEMS</vt:lpstr>
      <vt:lpstr>WICKED PROBLEMS</vt:lpstr>
      <vt:lpstr>SYSTEM THINKING</vt:lpstr>
      <vt:lpstr>SYSTEM THINKINHG</vt:lpstr>
      <vt:lpstr>DECISION MAKING</vt:lpstr>
      <vt:lpstr>DECISION MAKING</vt:lpstr>
      <vt:lpstr>MANAGING CONFLICT</vt:lpstr>
      <vt:lpstr>NEGOTIATION AND DIPLOMACY 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SIGNIFICANCE OF THE GLOBAL TEAM IN EFFECTIVE PROBLEM SOLVING Harley Scott</dc:title>
  <dc:creator>Harley S</dc:creator>
  <cp:lastModifiedBy>Harley S</cp:lastModifiedBy>
  <cp:revision>6</cp:revision>
  <dcterms:created xsi:type="dcterms:W3CDTF">2023-06-05T14:01:43Z</dcterms:created>
  <dcterms:modified xsi:type="dcterms:W3CDTF">2023-06-06T19:50:54Z</dcterms:modified>
</cp:coreProperties>
</file>