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tyn" initials="m" lastIdx="1" clrIdx="0">
    <p:extLst>
      <p:ext uri="{19B8F6BF-5375-455C-9EA6-DF929625EA0E}">
        <p15:presenceInfo xmlns:p15="http://schemas.microsoft.com/office/powerpoint/2012/main" userId="marty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83" d="100"/>
          <a:sy n="83" d="100"/>
        </p:scale>
        <p:origin x="180" y="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81D516-F9FB-4785-B6DE-7E4B8023B3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6099EDA-CCB5-4F84-94AB-B396A97F7D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06418C-0C62-4A01-B41E-7CF5963C1A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740C2-5083-4855-8014-07FC54A896EA}" type="datetimeFigureOut">
              <a:rPr lang="en-GB" smtClean="0"/>
              <a:t>02/08/2020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33D7F8-33E0-40DD-9A13-B4C9DC22A0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E86C75-1B58-4D7B-BE10-B764269C1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B2B5D-D4BA-46BD-AD4C-6EBBB2F16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6392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C2033D-ADEC-45D0-949E-9DAFAAF53D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06B93B-5931-4ABA-B5FF-F0B99158B2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5AAB9D-FFD0-4E1D-A632-69499B3370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740C2-5083-4855-8014-07FC54A896EA}" type="datetimeFigureOut">
              <a:rPr lang="en-GB" smtClean="0"/>
              <a:t>02/08/2020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B9F96B-CE4F-4B43-9198-634AC3C2DC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BA058A-D2E8-4563-A75B-B1B50897D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B2B5D-D4BA-46BD-AD4C-6EBBB2F16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426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36BD62-E921-4227-8BB2-FD3C3EA5D5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13997D-8EA1-4FC2-B87A-31952F507A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5369B1-E7F8-4066-87A9-1278127C7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740C2-5083-4855-8014-07FC54A896EA}" type="datetimeFigureOut">
              <a:rPr lang="en-GB" smtClean="0"/>
              <a:t>02/08/2020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62531F-59A8-49E6-A5EE-15AD5F0FA0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FBEE47-B0B7-4B4B-BC0D-3330C9D37C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B2B5D-D4BA-46BD-AD4C-6EBBB2F16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2480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70BA3C-9FA0-4D25-AAEC-00749F2AA4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8239A5-62E7-45C8-89DD-6911240C0A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4ECCE9-8968-4CD6-8C60-3496BF67D3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5D3986-2C42-493E-9F1F-997A43BD1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740C2-5083-4855-8014-07FC54A896EA}" type="datetimeFigureOut">
              <a:rPr lang="en-GB" smtClean="0"/>
              <a:t>02/08/2020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91730B-73DD-4B85-AC1D-575E7FE109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CCAC9B-BD39-4685-AEBB-B021A8CF7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B2B5D-D4BA-46BD-AD4C-6EBBB2F16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02923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1F1824-4239-4745-AEDA-39BD6A3F8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4D600F-7A6F-43EE-A208-058E7CB25E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5B00D4-3A03-4FE5-8F56-CA45A7FECB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08CEDB3-3708-43B9-80E7-761F5D30E4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DF60BBA-21C7-43B6-A585-EC159D74FE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213A4C4-75AC-4BE2-B222-DD877BDEF3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740C2-5083-4855-8014-07FC54A896EA}" type="datetimeFigureOut">
              <a:rPr lang="en-GB" smtClean="0"/>
              <a:t>02/08/2020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301066E-BA68-4001-9F5D-F15BAD48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B322D3B-800E-4D4B-B39B-58BBB2FE5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B2B5D-D4BA-46BD-AD4C-6EBBB2F16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414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06E6B3-469F-49E8-871F-0A50EC996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5B9F96-837F-490F-A2D7-6562076D82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740C2-5083-4855-8014-07FC54A896EA}" type="datetimeFigureOut">
              <a:rPr lang="en-GB" smtClean="0"/>
              <a:t>02/08/2020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C6EF0E-46EC-416F-AED6-5232E1DD44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C71C5BA-D49D-4999-8997-4230E5C705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B2B5D-D4BA-46BD-AD4C-6EBBB2F16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296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50A7CFC-74FD-4FEB-AFB4-BAABAB8AA8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740C2-5083-4855-8014-07FC54A896EA}" type="datetimeFigureOut">
              <a:rPr lang="en-GB" smtClean="0"/>
              <a:t>02/08/2020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654E087-5B90-46BA-975B-705D05D1B9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2D4514-C79E-4778-B691-4E3F54309C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B2B5D-D4BA-46BD-AD4C-6EBBB2F16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7522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6CA5D4-1CE6-4ABB-93EE-BD790A6BD2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29D8A-6239-4F8E-9F4C-1E28CDD5D0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8FB83D-7793-41FF-A1D8-44F0C7D698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EE55C9-BB71-4B0B-BD20-67D9FD9343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740C2-5083-4855-8014-07FC54A896EA}" type="datetimeFigureOut">
              <a:rPr lang="en-GB" smtClean="0"/>
              <a:t>02/08/2020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A15288-3554-4E96-A703-C7C1133851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B3571C-8635-4C21-9FB4-1DCCB03ACB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B2B5D-D4BA-46BD-AD4C-6EBBB2F16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648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78A14-A3EC-473D-B1CE-66F959D1B5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BC24DE8-BB1E-4826-B0D3-EDF6D66DBC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963738-0799-4B9A-81C3-4419D2713B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8BC6A2-CFFF-49A1-B069-CD00E2B8B3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740C2-5083-4855-8014-07FC54A896EA}" type="datetimeFigureOut">
              <a:rPr lang="en-GB" smtClean="0"/>
              <a:t>02/08/2020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9512D6-3034-4156-99FD-DAE2F38F26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6744FE-6782-44B8-B388-4F769E462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B2B5D-D4BA-46BD-AD4C-6EBBB2F16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991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AB83E1-9DCD-4E79-958B-3DEBA47282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EC82542-3F06-4320-9315-A3CB8764E1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62C841-2FC8-4CEB-B4C7-7D09DF30C2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740C2-5083-4855-8014-07FC54A896EA}" type="datetimeFigureOut">
              <a:rPr lang="en-GB" smtClean="0"/>
              <a:t>02/08/2020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8239F5-B6F0-43D4-96C5-B65311B30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7828E2-A821-4F73-ADBA-2607A38051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B2B5D-D4BA-46BD-AD4C-6EBBB2F16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0242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775B240-26DD-4985-968D-7F2013F5ED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0B0F9B-19DF-47E1-B599-6A4EE288FF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4A2F15-4A2B-419C-A06D-498AC767DA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740C2-5083-4855-8014-07FC54A896EA}" type="datetimeFigureOut">
              <a:rPr lang="en-GB" smtClean="0"/>
              <a:t>02/08/2020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BC4B9-26C7-4B36-ABC1-39E83EDD7E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00FCBB-7C7E-4B74-9B44-8EDE588FA6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B2B5D-D4BA-46BD-AD4C-6EBBB2F16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5298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02B9B29-7DE0-404B-917F-0597134652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C7700D-9E36-44BD-95EB-F08EFD6501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B4AF10-68D4-4DF0-A53F-2AA20008D7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E740C2-5083-4855-8014-07FC54A896EA}" type="datetimeFigureOut">
              <a:rPr lang="en-GB" smtClean="0"/>
              <a:t>02/08/2020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263DDE-7D96-4917-87F6-9CAB7D5CD9B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5DB234-CC12-4723-B0CE-CDFF946E15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1B2B5D-D4BA-46BD-AD4C-6EBBB2F16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245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psychology.stackexchange.com/questions/169/does-evidence-support-maslows-hierarchy-of-needs" TargetMode="External"/><Relationship Id="rId3" Type="http://schemas.openxmlformats.org/officeDocument/2006/relationships/hyperlink" Target="http://researchleap.com/people-disabilities-representation-public-spaces-case-study-post-war-jaffna/" TargetMode="External"/><Relationship Id="rId7" Type="http://schemas.openxmlformats.org/officeDocument/2006/relationships/image" Target="../media/image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endchildpoverty.co.uk/keyfacts" TargetMode="External"/><Relationship Id="rId5" Type="http://schemas.openxmlformats.org/officeDocument/2006/relationships/image" Target="../media/image2.png"/><Relationship Id="rId4" Type="http://schemas.openxmlformats.org/officeDocument/2006/relationships/hyperlink" Target="http://www.researchleap.com/people-disabilities-representation-public-spaces-case-study-post-war" TargetMode="External"/><Relationship Id="rId9" Type="http://schemas.openxmlformats.org/officeDocument/2006/relationships/hyperlink" Target="http://www.psychology.stackexchange.com/questions/169/does-evidence-sipport-maslows-hierarchy-of-need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eneddresearch.blog/next-steps-for-the-pupil-development-grant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E14D07-24FB-4858-AC47-ADB33AF578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75465" y="0"/>
            <a:ext cx="6445956" cy="1519237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accent5">
                    <a:lumMod val="75000"/>
                  </a:schemeClr>
                </a:solidFill>
              </a:rPr>
              <a:t>The Pupil</a:t>
            </a:r>
            <a:r>
              <a:rPr lang="en-GB" dirty="0"/>
              <a:t> </a:t>
            </a:r>
            <a:r>
              <a:rPr lang="en-GB" dirty="0">
                <a:solidFill>
                  <a:schemeClr val="accent5">
                    <a:lumMod val="75000"/>
                  </a:schemeClr>
                </a:solidFill>
              </a:rPr>
              <a:t>Development Grant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DF7CC41-C282-4141-A98B-02DDE559D0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63333" y="1519237"/>
            <a:ext cx="6265333" cy="732895"/>
          </a:xfrm>
        </p:spPr>
        <p:txBody>
          <a:bodyPr>
            <a:normAutofit/>
          </a:bodyPr>
          <a:lstStyle/>
          <a:p>
            <a:r>
              <a:rPr lang="en-GB" sz="1800" dirty="0"/>
              <a:t>(Formally known as the Pupil Deprivation Grant)</a:t>
            </a:r>
          </a:p>
        </p:txBody>
      </p:sp>
      <p:pic>
        <p:nvPicPr>
          <p:cNvPr id="7" name="Picture 6" descr="A picture containing food, fruit&#10;&#10;Description automatically generated">
            <a:extLst>
              <a:ext uri="{FF2B5EF4-FFF2-40B4-BE49-F238E27FC236}">
                <a16:creationId xmlns:a16="http://schemas.microsoft.com/office/drawing/2014/main" id="{1363FB0B-D5B2-470A-8E4B-BBB4E374E7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36525" y="880083"/>
            <a:ext cx="2571750" cy="254759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791A25D-E477-4355-AB8E-32E71D78F8D8}"/>
              </a:ext>
            </a:extLst>
          </p:cNvPr>
          <p:cNvSpPr txBox="1"/>
          <p:nvPr/>
        </p:nvSpPr>
        <p:spPr>
          <a:xfrm>
            <a:off x="349956" y="3358535"/>
            <a:ext cx="232550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linkClick r:id="rId4"/>
              </a:rPr>
              <a:t>www.researchleap.com/people-disabilities-representation-public-spaces-case-study-post-war</a:t>
            </a:r>
            <a:r>
              <a:rPr lang="en-GB" sz="900" dirty="0"/>
              <a:t>.  Accessed 1/8/20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51F6C53-16CE-4A71-97FB-33BCDF2F0E7F}"/>
              </a:ext>
            </a:extLst>
          </p:cNvPr>
          <p:cNvSpPr/>
          <p:nvPr/>
        </p:nvSpPr>
        <p:spPr>
          <a:xfrm>
            <a:off x="1061156" y="3296356"/>
            <a:ext cx="722488" cy="1326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 descr="A close up of a piece of paper&#10;&#10;Description automatically generated">
            <a:extLst>
              <a:ext uri="{FF2B5EF4-FFF2-40B4-BE49-F238E27FC236}">
                <a16:creationId xmlns:a16="http://schemas.microsoft.com/office/drawing/2014/main" id="{6AEBC1D9-5377-4461-AE7B-1270100D7AA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643" y="5128206"/>
            <a:ext cx="2319514" cy="126682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BB858D6-447A-4BD4-A17B-8A1CE9FEF0E0}"/>
              </a:ext>
            </a:extLst>
          </p:cNvPr>
          <p:cNvSpPr txBox="1"/>
          <p:nvPr/>
        </p:nvSpPr>
        <p:spPr>
          <a:xfrm>
            <a:off x="94633" y="6395031"/>
            <a:ext cx="289127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linkClick r:id="rId6"/>
              </a:rPr>
              <a:t>www.endchildpoverty.co.uk/keyfacts</a:t>
            </a:r>
            <a:r>
              <a:rPr lang="en-GB" sz="900" dirty="0"/>
              <a:t>. Accessed 1/8/20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322C0E-91D5-4022-872E-161C71D4C629}"/>
              </a:ext>
            </a:extLst>
          </p:cNvPr>
          <p:cNvSpPr/>
          <p:nvPr/>
        </p:nvSpPr>
        <p:spPr>
          <a:xfrm>
            <a:off x="8570333" y="136281"/>
            <a:ext cx="346601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2800" b="1" cap="none" spc="0" dirty="0">
                <a:ln/>
                <a:solidFill>
                  <a:schemeClr val="accent4"/>
                </a:solidFill>
                <a:effectLst/>
              </a:rPr>
              <a:t>Lack of home </a:t>
            </a:r>
            <a:r>
              <a:rPr lang="en-US" sz="2800" b="1" dirty="0">
                <a:ln/>
                <a:solidFill>
                  <a:schemeClr val="accent4"/>
                </a:solidFill>
              </a:rPr>
              <a:t>l</a:t>
            </a:r>
            <a:r>
              <a:rPr lang="en-US" sz="2800" b="1" cap="none" spc="0" dirty="0">
                <a:ln/>
                <a:solidFill>
                  <a:schemeClr val="accent4"/>
                </a:solidFill>
                <a:effectLst/>
              </a:rPr>
              <a:t>earning</a:t>
            </a:r>
          </a:p>
        </p:txBody>
      </p:sp>
      <p:pic>
        <p:nvPicPr>
          <p:cNvPr id="16" name="Picture 1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F9C9CF3-8968-49F6-9F2D-FCC1BE37EF7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9044587" y="3397683"/>
            <a:ext cx="2797528" cy="168129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E29AA1F-89DE-4119-8A3C-999DEEFED76D}"/>
              </a:ext>
            </a:extLst>
          </p:cNvPr>
          <p:cNvSpPr txBox="1"/>
          <p:nvPr/>
        </p:nvSpPr>
        <p:spPr>
          <a:xfrm>
            <a:off x="9081610" y="4964348"/>
            <a:ext cx="279752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linkClick r:id="rId9"/>
              </a:rPr>
              <a:t>www.psychology.stackexchange.com/questions/169/does-evidence-sipport-maslows-hierarchy-of-needs</a:t>
            </a:r>
            <a:r>
              <a:rPr lang="en-GB" sz="900" dirty="0"/>
              <a:t>.  Accessed 1/8/20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552BB00-A5BF-40ED-B2BC-D29FC5131748}"/>
              </a:ext>
            </a:extLst>
          </p:cNvPr>
          <p:cNvSpPr txBox="1"/>
          <p:nvPr/>
        </p:nvSpPr>
        <p:spPr>
          <a:xfrm>
            <a:off x="198616" y="4265297"/>
            <a:ext cx="25096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Between 2016-17, 30% of children lived in poverty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9458E69-11FC-4D20-B700-9E44463DDB1A}"/>
              </a:ext>
            </a:extLst>
          </p:cNvPr>
          <p:cNvSpPr/>
          <p:nvPr/>
        </p:nvSpPr>
        <p:spPr>
          <a:xfrm>
            <a:off x="9044587" y="2092713"/>
            <a:ext cx="263322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Antisocial behavior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591A49C-E13A-4D12-9291-273195EF4DEA}"/>
              </a:ext>
            </a:extLst>
          </p:cNvPr>
          <p:cNvSpPr/>
          <p:nvPr/>
        </p:nvSpPr>
        <p:spPr>
          <a:xfrm>
            <a:off x="9077765" y="805527"/>
            <a:ext cx="249818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Parental Attitudes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FE8E0A3-7EE3-43E4-AD5A-E599B98E1376}"/>
              </a:ext>
            </a:extLst>
          </p:cNvPr>
          <p:cNvSpPr/>
          <p:nvPr/>
        </p:nvSpPr>
        <p:spPr>
          <a:xfrm>
            <a:off x="3115733" y="4825196"/>
            <a:ext cx="197990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Interventions</a:t>
            </a:r>
          </a:p>
        </p:txBody>
      </p:sp>
      <p:sp>
        <p:nvSpPr>
          <p:cNvPr id="26" name="Arrow: Down 25">
            <a:extLst>
              <a:ext uri="{FF2B5EF4-FFF2-40B4-BE49-F238E27FC236}">
                <a16:creationId xmlns:a16="http://schemas.microsoft.com/office/drawing/2014/main" id="{B8CDE70A-EB3E-418E-9DDF-CAD4BB8EFD95}"/>
              </a:ext>
            </a:extLst>
          </p:cNvPr>
          <p:cNvSpPr/>
          <p:nvPr/>
        </p:nvSpPr>
        <p:spPr>
          <a:xfrm>
            <a:off x="10208871" y="659501"/>
            <a:ext cx="196770" cy="22058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Arrow: Down 26">
            <a:extLst>
              <a:ext uri="{FF2B5EF4-FFF2-40B4-BE49-F238E27FC236}">
                <a16:creationId xmlns:a16="http://schemas.microsoft.com/office/drawing/2014/main" id="{42AEAF9E-89A6-4FE1-8191-791F7616AC3B}"/>
              </a:ext>
            </a:extLst>
          </p:cNvPr>
          <p:cNvSpPr/>
          <p:nvPr/>
        </p:nvSpPr>
        <p:spPr>
          <a:xfrm>
            <a:off x="10210741" y="1287243"/>
            <a:ext cx="194900" cy="22320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C5E4136-31E5-4E5E-BE77-FA83A259D87B}"/>
              </a:ext>
            </a:extLst>
          </p:cNvPr>
          <p:cNvSpPr/>
          <p:nvPr/>
        </p:nvSpPr>
        <p:spPr>
          <a:xfrm>
            <a:off x="9128402" y="1420341"/>
            <a:ext cx="236532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Failure to engage</a:t>
            </a:r>
          </a:p>
        </p:txBody>
      </p:sp>
      <p:sp>
        <p:nvSpPr>
          <p:cNvPr id="29" name="Arrow: Down 28">
            <a:extLst>
              <a:ext uri="{FF2B5EF4-FFF2-40B4-BE49-F238E27FC236}">
                <a16:creationId xmlns:a16="http://schemas.microsoft.com/office/drawing/2014/main" id="{69CB6980-55A3-43BB-A11C-7C1AF729FC39}"/>
              </a:ext>
            </a:extLst>
          </p:cNvPr>
          <p:cNvSpPr/>
          <p:nvPr/>
        </p:nvSpPr>
        <p:spPr>
          <a:xfrm>
            <a:off x="10206054" y="1909241"/>
            <a:ext cx="218048" cy="22763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31D891BA-7667-4B58-86EB-4F742CFDDC52}"/>
              </a:ext>
            </a:extLst>
          </p:cNvPr>
          <p:cNvSpPr/>
          <p:nvPr/>
        </p:nvSpPr>
        <p:spPr>
          <a:xfrm>
            <a:off x="5539628" y="5739817"/>
            <a:ext cx="202824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Elsa Provision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5BB09B8-CCB6-4790-AAB9-C6E8B30C9624}"/>
              </a:ext>
            </a:extLst>
          </p:cNvPr>
          <p:cNvSpPr/>
          <p:nvPr/>
        </p:nvSpPr>
        <p:spPr>
          <a:xfrm>
            <a:off x="3537493" y="5674307"/>
            <a:ext cx="153195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B0F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R</a:t>
            </a:r>
            <a:r>
              <a:rPr lang="en-US" sz="2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B0F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esources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398A13DE-F0E3-4B3B-9EBA-CEE5594307A6}"/>
              </a:ext>
            </a:extLst>
          </p:cNvPr>
          <p:cNvSpPr/>
          <p:nvPr/>
        </p:nvSpPr>
        <p:spPr>
          <a:xfrm>
            <a:off x="2891348" y="5241347"/>
            <a:ext cx="227107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Nurture Groups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1C58B1B-B216-47D1-B3FA-9A6434EFD076}"/>
              </a:ext>
            </a:extLst>
          </p:cNvPr>
          <p:cNvSpPr/>
          <p:nvPr/>
        </p:nvSpPr>
        <p:spPr>
          <a:xfrm>
            <a:off x="2869711" y="4426851"/>
            <a:ext cx="43498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Staff training and development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6DD46EE-026F-4B25-BC8F-EA2C3A6556FB}"/>
              </a:ext>
            </a:extLst>
          </p:cNvPr>
          <p:cNvSpPr/>
          <p:nvPr/>
        </p:nvSpPr>
        <p:spPr>
          <a:xfrm>
            <a:off x="5331517" y="5286861"/>
            <a:ext cx="302839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Enhanced Curriculum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F7A5B26C-9DD7-46A4-A020-2A87EC5CB160}"/>
              </a:ext>
            </a:extLst>
          </p:cNvPr>
          <p:cNvSpPr/>
          <p:nvPr/>
        </p:nvSpPr>
        <p:spPr>
          <a:xfrm>
            <a:off x="5320019" y="4848147"/>
            <a:ext cx="315002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92D05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Attendance Incentives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882205A-1D8A-4BD9-8837-9068E1671DCB}"/>
              </a:ext>
            </a:extLst>
          </p:cNvPr>
          <p:cNvSpPr/>
          <p:nvPr/>
        </p:nvSpPr>
        <p:spPr>
          <a:xfrm>
            <a:off x="3537493" y="3822612"/>
            <a:ext cx="429624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</a:t>
            </a:r>
            <a:r>
              <a:rPr 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hat does it pay for?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85E63242-24CB-4429-BF6A-9E0B59C52138}"/>
              </a:ext>
            </a:extLst>
          </p:cNvPr>
          <p:cNvSpPr/>
          <p:nvPr/>
        </p:nvSpPr>
        <p:spPr>
          <a:xfrm>
            <a:off x="4070355" y="1912556"/>
            <a:ext cx="358143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Who does it help?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E4D3D7B3-3545-44DD-B063-D25CD9C81CA2}"/>
              </a:ext>
            </a:extLst>
          </p:cNvPr>
          <p:cNvSpPr/>
          <p:nvPr/>
        </p:nvSpPr>
        <p:spPr>
          <a:xfrm>
            <a:off x="4493339" y="2438309"/>
            <a:ext cx="253101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cap="none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eFSM</a:t>
            </a:r>
            <a:endParaRPr lang="en-US" sz="2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en-US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LAC Children</a:t>
            </a:r>
          </a:p>
          <a:p>
            <a:pPr algn="ctr"/>
            <a:r>
              <a:rPr lang="en-US" sz="2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B05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Adopted Children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6B12464-D5FF-476E-A2D3-6C73187919AD}"/>
              </a:ext>
            </a:extLst>
          </p:cNvPr>
          <p:cNvSpPr/>
          <p:nvPr/>
        </p:nvSpPr>
        <p:spPr>
          <a:xfrm>
            <a:off x="4387059" y="6114334"/>
            <a:ext cx="274357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Does it work?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91696E6-7016-4CB1-859B-5FF43E92BAB3}"/>
              </a:ext>
            </a:extLst>
          </p:cNvPr>
          <p:cNvSpPr txBox="1"/>
          <p:nvPr/>
        </p:nvSpPr>
        <p:spPr>
          <a:xfrm>
            <a:off x="9061278" y="3031984"/>
            <a:ext cx="29633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u="sng" dirty="0"/>
              <a:t>Maslow’s Hierarchy of Needs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E91CE3-2D46-4A6A-BAF0-AFCFED3814F8}"/>
              </a:ext>
            </a:extLst>
          </p:cNvPr>
          <p:cNvSpPr txBox="1"/>
          <p:nvPr/>
        </p:nvSpPr>
        <p:spPr>
          <a:xfrm>
            <a:off x="167570" y="355542"/>
            <a:ext cx="2571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i="1" u="sng" dirty="0"/>
              <a:t>Bronfenbrenner’s Ecological Systems Theory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2B86C8F4-D44B-41BD-88C6-CB0B401F3CA5}"/>
              </a:ext>
            </a:extLst>
          </p:cNvPr>
          <p:cNvSpPr txBox="1"/>
          <p:nvPr/>
        </p:nvSpPr>
        <p:spPr>
          <a:xfrm>
            <a:off x="8621976" y="5517693"/>
            <a:ext cx="35270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Article 28 – All children have the right to an education (UNCRC)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05BCA62-DCA2-4ECA-82D4-C650C080EAB5}"/>
              </a:ext>
            </a:extLst>
          </p:cNvPr>
          <p:cNvSpPr txBox="1"/>
          <p:nvPr/>
        </p:nvSpPr>
        <p:spPr>
          <a:xfrm>
            <a:off x="9663417" y="6279724"/>
            <a:ext cx="3055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RED, MUD, SID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542690-14CB-427A-821F-4FA4846C95D4}"/>
              </a:ext>
            </a:extLst>
          </p:cNvPr>
          <p:cNvSpPr txBox="1"/>
          <p:nvPr/>
        </p:nvSpPr>
        <p:spPr>
          <a:xfrm>
            <a:off x="10098169" y="6543766"/>
            <a:ext cx="218632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err="1"/>
              <a:t>Levitas</a:t>
            </a:r>
            <a:r>
              <a:rPr lang="en-GB" sz="1000" dirty="0"/>
              <a:t> (1998)</a:t>
            </a:r>
          </a:p>
        </p:txBody>
      </p:sp>
    </p:spTree>
    <p:extLst>
      <p:ext uri="{BB962C8B-B14F-4D97-AF65-F5344CB8AC3E}">
        <p14:creationId xmlns:p14="http://schemas.microsoft.com/office/powerpoint/2010/main" val="41735122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DD6416-8DCD-4FF6-8194-DFE63C52FF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u="sng" dirty="0">
                <a:solidFill>
                  <a:srgbClr val="FF0000"/>
                </a:solidFill>
              </a:rPr>
              <a:t>Reference List: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2C6DB-59DB-4A2F-8AD2-BE3010339D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861" y="1562582"/>
            <a:ext cx="10832939" cy="5104436"/>
          </a:xfrm>
        </p:spPr>
        <p:txBody>
          <a:bodyPr>
            <a:normAutofit fontScale="85000" lnSpcReduction="20000"/>
          </a:bodyPr>
          <a:lstStyle/>
          <a:p>
            <a:r>
              <a:rPr lang="en-GB" dirty="0">
                <a:solidFill>
                  <a:srgbClr val="002060"/>
                </a:solidFill>
              </a:rPr>
              <a:t>Bronfenbrenner. U, Morris. P, (2007).  The Bioecological Model of Human Development.  Handbook of Child Psychology.</a:t>
            </a:r>
          </a:p>
          <a:p>
            <a:r>
              <a:rPr lang="en-GB" dirty="0">
                <a:solidFill>
                  <a:srgbClr val="002060"/>
                </a:solidFill>
              </a:rPr>
              <a:t>Dauncey. M, (2018).  Next steps for the pupil development grant.</a:t>
            </a:r>
          </a:p>
          <a:p>
            <a:r>
              <a:rPr lang="en-GB" dirty="0">
                <a:solidFill>
                  <a:srgbClr val="002060"/>
                </a:solidFill>
              </a:rPr>
              <a:t>Estyn (2013).  Working together to tackle the impact of poverty on educational achievement.</a:t>
            </a:r>
          </a:p>
          <a:p>
            <a:r>
              <a:rPr lang="en-GB" dirty="0">
                <a:solidFill>
                  <a:srgbClr val="002060"/>
                </a:solidFill>
              </a:rPr>
              <a:t>Goodman. A, Gregg. P, (2010).  Poorer children’s educational attainment: how important are attitudes and behaviour?</a:t>
            </a:r>
          </a:p>
          <a:p>
            <a:r>
              <a:rPr lang="en-GB" dirty="0" err="1">
                <a:solidFill>
                  <a:srgbClr val="002060"/>
                </a:solidFill>
              </a:rPr>
              <a:t>Levitas</a:t>
            </a:r>
            <a:r>
              <a:rPr lang="en-GB" dirty="0">
                <a:solidFill>
                  <a:srgbClr val="002060"/>
                </a:solidFill>
              </a:rPr>
              <a:t>. R, (1998).  Social Exclusion and New Labour.  Macmillan.</a:t>
            </a:r>
          </a:p>
          <a:p>
            <a:r>
              <a:rPr lang="en-GB" dirty="0">
                <a:solidFill>
                  <a:srgbClr val="002060"/>
                </a:solidFill>
              </a:rPr>
              <a:t>McLeod. S.A, (2020).  Maslow’s Hierarchy of Needs.  Simply Psychology.</a:t>
            </a:r>
          </a:p>
          <a:p>
            <a:r>
              <a:rPr lang="en-GB" dirty="0">
                <a:solidFill>
                  <a:srgbClr val="002060"/>
                </a:solidFill>
              </a:rPr>
              <a:t>National Assembly for Wales, (2018).  Children, Young People and Education Committee.  On the Money?  Targeted funding to improve educational outcomes.</a:t>
            </a:r>
          </a:p>
          <a:p>
            <a:r>
              <a:rPr lang="en-GB" dirty="0">
                <a:solidFill>
                  <a:srgbClr val="002060"/>
                </a:solidFill>
                <a:hlinkClick r:id="rId2"/>
              </a:rPr>
              <a:t>www.seneddresearch.blog/next-steps-for-the-pupil-development-grant</a:t>
            </a:r>
            <a:r>
              <a:rPr lang="en-GB" dirty="0">
                <a:solidFill>
                  <a:srgbClr val="002060"/>
                </a:solidFill>
              </a:rPr>
              <a:t>.  Accessed 2/8/20.</a:t>
            </a:r>
          </a:p>
          <a:p>
            <a:r>
              <a:rPr lang="en-GB" dirty="0">
                <a:solidFill>
                  <a:srgbClr val="002060"/>
                </a:solidFill>
              </a:rPr>
              <a:t>Welsh Government (2017).  Evaluation of the Pupil Deprivation Grant:  Final report.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46831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353</TotalTime>
  <Words>303</Words>
  <Application>Microsoft Office PowerPoint</Application>
  <PresentationFormat>Widescreen</PresentationFormat>
  <Paragraphs>38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The Pupil Development Grant</vt:lpstr>
      <vt:lpstr>Reference List: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Pupil Development Grant</dc:title>
  <dc:creator>martyn</dc:creator>
  <cp:lastModifiedBy>martyn</cp:lastModifiedBy>
  <cp:revision>16</cp:revision>
  <dcterms:created xsi:type="dcterms:W3CDTF">2020-08-01T14:45:54Z</dcterms:created>
  <dcterms:modified xsi:type="dcterms:W3CDTF">2020-08-02T17:43:26Z</dcterms:modified>
</cp:coreProperties>
</file>