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334" r:id="rId3"/>
    <p:sldId id="332" r:id="rId4"/>
    <p:sldId id="333" r:id="rId5"/>
    <p:sldId id="340" r:id="rId6"/>
    <p:sldId id="341" r:id="rId7"/>
    <p:sldId id="342" r:id="rId8"/>
    <p:sldId id="339" r:id="rId9"/>
    <p:sldId id="345" r:id="rId10"/>
    <p:sldId id="351" r:id="rId11"/>
    <p:sldId id="330" r:id="rId12"/>
    <p:sldId id="329" r:id="rId13"/>
    <p:sldId id="357" r:id="rId14"/>
    <p:sldId id="337" r:id="rId15"/>
    <p:sldId id="336" r:id="rId16"/>
    <p:sldId id="343" r:id="rId17"/>
    <p:sldId id="350" r:id="rId18"/>
    <p:sldId id="325" r:id="rId19"/>
    <p:sldId id="326" r:id="rId20"/>
    <p:sldId id="327" r:id="rId21"/>
    <p:sldId id="328" r:id="rId22"/>
    <p:sldId id="348" r:id="rId23"/>
    <p:sldId id="349" r:id="rId24"/>
    <p:sldId id="322" r:id="rId25"/>
    <p:sldId id="335" r:id="rId26"/>
    <p:sldId id="338" r:id="rId27"/>
    <p:sldId id="352" r:id="rId28"/>
    <p:sldId id="354" r:id="rId29"/>
    <p:sldId id="353" r:id="rId30"/>
    <p:sldId id="355" r:id="rId31"/>
    <p:sldId id="35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718" autoAdjust="0"/>
    <p:restoredTop sz="95865" autoAdjust="0"/>
  </p:normalViewPr>
  <p:slideViewPr>
    <p:cSldViewPr snapToGrid="0">
      <p:cViewPr varScale="1">
        <p:scale>
          <a:sx n="113" d="100"/>
          <a:sy n="113" d="100"/>
        </p:scale>
        <p:origin x="1192" y="176"/>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08/07/2022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08/07/2022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08/07/2022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08/07/2022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08/07/2022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08/07/2022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08/07/2022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08/07/2022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08/07/2022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08/07/2022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3.png"/><Relationship Id="rId5" Type="http://schemas.openxmlformats.org/officeDocument/2006/relationships/image" Target="../media/image20.jpeg"/><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3.png"/><Relationship Id="rId5" Type="http://schemas.openxmlformats.org/officeDocument/2006/relationships/image" Target="../media/image22.jpeg"/><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png"/><Relationship Id="rId5" Type="http://schemas.openxmlformats.org/officeDocument/2006/relationships/image" Target="../media/image22.jpeg"/><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2" Type="http://schemas.openxmlformats.org/officeDocument/2006/relationships/hyperlink" Target="https://psycnet.apa.org/doi/10.1016/j.jcrimjus.2019.01.001"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111/1745-9133.12187" TargetMode="External"/><Relationship Id="rId2" Type="http://schemas.openxmlformats.org/officeDocument/2006/relationships/hyperlink" Target="https://doi.org/10.1177/03063968211063436" TargetMode="External"/><Relationship Id="rId1" Type="http://schemas.openxmlformats.org/officeDocument/2006/relationships/slideLayout" Target="../slideLayouts/slideLayout2.xml"/><Relationship Id="rId4" Type="http://schemas.openxmlformats.org/officeDocument/2006/relationships/hyperlink" Target="https://doi.org/10.1177/1098611117732974"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doi.org/10.1177/1362480619890605"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093/bjc/azx085" TargetMode="External"/><Relationship Id="rId2" Type="http://schemas.openxmlformats.org/officeDocument/2006/relationships/hyperlink" Target="https://doi.org/10.1093/police/paaa039" TargetMode="External"/><Relationship Id="rId1" Type="http://schemas.openxmlformats.org/officeDocument/2006/relationships/slideLayout" Target="../slideLayouts/slideLayout2.xml"/><Relationship Id="rId4" Type="http://schemas.openxmlformats.org/officeDocument/2006/relationships/hyperlink" Target="https://doi.org/10.1350/pojo.2007.80.3.1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933665" y="1194937"/>
            <a:ext cx="7772400" cy="1470025"/>
          </a:xfrm>
        </p:spPr>
        <p:txBody>
          <a:bodyPr/>
          <a:lstStyle/>
          <a:p>
            <a:r>
              <a:rPr lang="en-GB" dirty="0"/>
              <a:t>Policing –Legitimacy, Fairness and Equality.</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3031542" y="2947185"/>
            <a:ext cx="6400800" cy="1752600"/>
          </a:xfrm>
        </p:spPr>
        <p:txBody>
          <a:bodyPr/>
          <a:lstStyle/>
          <a:p>
            <a:r>
              <a:rPr lang="en-GB" dirty="0">
                <a:solidFill>
                  <a:schemeClr val="tx1"/>
                </a:solidFill>
              </a:rPr>
              <a:t>Jon Edwards</a:t>
            </a:r>
          </a:p>
        </p:txBody>
      </p:sp>
      <p:pic>
        <p:nvPicPr>
          <p:cNvPr id="4" name="Audio 3">
            <a:hlinkClick r:id="" action="ppaction://media"/>
            <a:extLst>
              <a:ext uri="{FF2B5EF4-FFF2-40B4-BE49-F238E27FC236}">
                <a16:creationId xmlns:a16="http://schemas.microsoft.com/office/drawing/2014/main" id="{222BD206-16B8-BFBF-309F-1E9369E285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18741914"/>
      </p:ext>
    </p:extLst>
  </p:cSld>
  <p:clrMapOvr>
    <a:masterClrMapping/>
  </p:clrMapOvr>
  <mc:AlternateContent xmlns:mc="http://schemas.openxmlformats.org/markup-compatibility/2006">
    <mc:Choice xmlns:p14="http://schemas.microsoft.com/office/powerpoint/2010/main" Requires="p14">
      <p:transition spd="slow" p14:dur="2000" advTm="40448"/>
    </mc:Choice>
    <mc:Fallback>
      <p:transition spd="slow" advTm="40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4C14-CD76-290D-BBA9-EF40000ED087}"/>
              </a:ext>
            </a:extLst>
          </p:cNvPr>
          <p:cNvSpPr>
            <a:spLocks noGrp="1"/>
          </p:cNvSpPr>
          <p:nvPr>
            <p:ph type="title"/>
          </p:nvPr>
        </p:nvSpPr>
        <p:spPr/>
        <p:txBody>
          <a:bodyPr/>
          <a:lstStyle/>
          <a:p>
            <a:r>
              <a:rPr lang="en-US" dirty="0"/>
              <a:t>Overview </a:t>
            </a:r>
          </a:p>
        </p:txBody>
      </p:sp>
      <p:sp>
        <p:nvSpPr>
          <p:cNvPr id="3" name="Content Placeholder 2">
            <a:extLst>
              <a:ext uri="{FF2B5EF4-FFF2-40B4-BE49-F238E27FC236}">
                <a16:creationId xmlns:a16="http://schemas.microsoft.com/office/drawing/2014/main" id="{8452B741-1C88-CF87-6233-A0EC8BD37256}"/>
              </a:ext>
            </a:extLst>
          </p:cNvPr>
          <p:cNvSpPr>
            <a:spLocks noGrp="1"/>
          </p:cNvSpPr>
          <p:nvPr>
            <p:ph idx="1"/>
          </p:nvPr>
        </p:nvSpPr>
        <p:spPr>
          <a:xfrm>
            <a:off x="299156" y="1261534"/>
            <a:ext cx="8229600" cy="3917032"/>
          </a:xfrm>
        </p:spPr>
        <p:txBody>
          <a:bodyPr/>
          <a:lstStyle/>
          <a:p>
            <a:r>
              <a:rPr lang="en-US" sz="2000" dirty="0"/>
              <a:t>This session will cover:</a:t>
            </a:r>
          </a:p>
          <a:p>
            <a:pPr lvl="1"/>
            <a:r>
              <a:rPr lang="en-US" sz="2000" dirty="0"/>
              <a:t>Principle of ‘Policing by Consent’ </a:t>
            </a:r>
          </a:p>
          <a:p>
            <a:pPr lvl="1"/>
            <a:r>
              <a:rPr lang="en-US" sz="2000" dirty="0"/>
              <a:t>Legitimacy &amp; Police legitimacy </a:t>
            </a:r>
          </a:p>
          <a:p>
            <a:pPr lvl="1"/>
            <a:r>
              <a:rPr lang="en-US" sz="2000" dirty="0"/>
              <a:t>Fairness and the principles of fairness in policing - External fairness?</a:t>
            </a:r>
          </a:p>
          <a:p>
            <a:pPr lvl="1"/>
            <a:r>
              <a:rPr lang="en-US" sz="2000" dirty="0"/>
              <a:t>The principles of equality in policing. </a:t>
            </a:r>
          </a:p>
          <a:p>
            <a:endParaRPr lang="en-US" dirty="0"/>
          </a:p>
          <a:p>
            <a:endParaRPr lang="en-US" dirty="0"/>
          </a:p>
        </p:txBody>
      </p:sp>
      <p:pic>
        <p:nvPicPr>
          <p:cNvPr id="4" name="Audio 3">
            <a:hlinkClick r:id="" action="ppaction://media"/>
            <a:extLst>
              <a:ext uri="{FF2B5EF4-FFF2-40B4-BE49-F238E27FC236}">
                <a16:creationId xmlns:a16="http://schemas.microsoft.com/office/drawing/2014/main" id="{1C444B66-AE57-89F0-1972-9D7FFFD6A9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033975318"/>
      </p:ext>
    </p:extLst>
  </p:cSld>
  <p:clrMapOvr>
    <a:masterClrMapping/>
  </p:clrMapOvr>
  <mc:AlternateContent xmlns:mc="http://schemas.openxmlformats.org/markup-compatibility/2006">
    <mc:Choice xmlns:p14="http://schemas.microsoft.com/office/powerpoint/2010/main" Requires="p14">
      <p:transition spd="slow" p14:dur="2000" advTm="24256"/>
    </mc:Choice>
    <mc:Fallback>
      <p:transition spd="slow" advTm="24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6C38E-F49A-590E-48A6-8030B135126D}"/>
              </a:ext>
            </a:extLst>
          </p:cNvPr>
          <p:cNvSpPr>
            <a:spLocks noGrp="1"/>
          </p:cNvSpPr>
          <p:nvPr>
            <p:ph type="title"/>
          </p:nvPr>
        </p:nvSpPr>
        <p:spPr>
          <a:xfrm>
            <a:off x="457200" y="0"/>
            <a:ext cx="8229600" cy="1143000"/>
          </a:xfrm>
        </p:spPr>
        <p:txBody>
          <a:bodyPr anchor="ctr">
            <a:normAutofit/>
          </a:bodyPr>
          <a:lstStyle/>
          <a:p>
            <a:r>
              <a:rPr lang="en-US" sz="3200" dirty="0"/>
              <a:t>Introduction</a:t>
            </a:r>
          </a:p>
        </p:txBody>
      </p:sp>
      <p:sp>
        <p:nvSpPr>
          <p:cNvPr id="3" name="Content Placeholder 2">
            <a:extLst>
              <a:ext uri="{FF2B5EF4-FFF2-40B4-BE49-F238E27FC236}">
                <a16:creationId xmlns:a16="http://schemas.microsoft.com/office/drawing/2014/main" id="{35AB03C3-85A4-0914-122B-4828F1CBD9C1}"/>
              </a:ext>
            </a:extLst>
          </p:cNvPr>
          <p:cNvSpPr>
            <a:spLocks noGrp="1"/>
          </p:cNvSpPr>
          <p:nvPr>
            <p:ph sz="half" idx="1"/>
          </p:nvPr>
        </p:nvSpPr>
        <p:spPr>
          <a:xfrm>
            <a:off x="348173" y="897117"/>
            <a:ext cx="4813535" cy="4781193"/>
          </a:xfrm>
        </p:spPr>
        <p:txBody>
          <a:bodyPr>
            <a:normAutofit lnSpcReduction="10000"/>
          </a:bodyPr>
          <a:lstStyle/>
          <a:p>
            <a:pPr algn="just">
              <a:lnSpc>
                <a:spcPct val="90000"/>
              </a:lnSpc>
            </a:pPr>
            <a:r>
              <a:rPr lang="en-US" sz="1600" dirty="0"/>
              <a:t>The notion of </a:t>
            </a:r>
            <a:r>
              <a:rPr lang="en-US" sz="1600" b="1" dirty="0"/>
              <a:t>Policing by consent </a:t>
            </a:r>
            <a:r>
              <a:rPr lang="en-US" sz="1600" dirty="0"/>
              <a:t>has been set out as the foundation stone of policing in the UK – </a:t>
            </a:r>
            <a:r>
              <a:rPr lang="en-US" sz="1600" b="1" dirty="0"/>
              <a:t>what does this mean and what does that mean in terms of having the ‘confidence’ in the police and the use of authority?</a:t>
            </a:r>
          </a:p>
          <a:p>
            <a:pPr algn="just">
              <a:lnSpc>
                <a:spcPct val="90000"/>
              </a:lnSpc>
            </a:pPr>
            <a:r>
              <a:rPr lang="en-US" sz="1600" dirty="0"/>
              <a:t>Consider the original </a:t>
            </a:r>
            <a:r>
              <a:rPr lang="en-US" sz="1600" dirty="0" err="1"/>
              <a:t>Peelian</a:t>
            </a:r>
            <a:r>
              <a:rPr lang="en-US" sz="1600" dirty="0"/>
              <a:t> Principles and its relationship with legitimacy. </a:t>
            </a:r>
          </a:p>
          <a:p>
            <a:pPr algn="just">
              <a:lnSpc>
                <a:spcPct val="90000"/>
              </a:lnSpc>
            </a:pPr>
            <a:r>
              <a:rPr lang="en-US" sz="1600" b="1" dirty="0"/>
              <a:t>Bowling et al. (2019,pp77-78) </a:t>
            </a:r>
            <a:r>
              <a:rPr lang="en-US" sz="1600" dirty="0"/>
              <a:t>consider the issue of policing by consent, which has its origins in the historical class divides and social unrest inherent in the 19 century and how this notion of policing by consent gained further weight following the Royal Commission on Policing report in 1962. </a:t>
            </a:r>
          </a:p>
          <a:p>
            <a:pPr algn="just">
              <a:lnSpc>
                <a:spcPct val="90000"/>
              </a:lnSpc>
            </a:pPr>
            <a:r>
              <a:rPr lang="en-US" sz="1600" dirty="0"/>
              <a:t>By the </a:t>
            </a:r>
            <a:r>
              <a:rPr lang="en-US" sz="1600" b="1" dirty="0"/>
              <a:t>1950’s</a:t>
            </a:r>
            <a:r>
              <a:rPr lang="en-US" sz="1600" dirty="0"/>
              <a:t> the population largely signed up to the concept of policing by consent and with that came the acceptance that the police and an institution of the state were permitted to carry out the laws of the land and if necessary with force. </a:t>
            </a:r>
          </a:p>
        </p:txBody>
      </p:sp>
      <p:pic>
        <p:nvPicPr>
          <p:cNvPr id="7" name="Picture 6" descr="Text, letter&#10;&#10;Description automatically generated">
            <a:extLst>
              <a:ext uri="{FF2B5EF4-FFF2-40B4-BE49-F238E27FC236}">
                <a16:creationId xmlns:a16="http://schemas.microsoft.com/office/drawing/2014/main" id="{841F4F0E-1788-AA81-BAE0-E0173F88F9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52019" y="1787357"/>
            <a:ext cx="3772407" cy="3283285"/>
          </a:xfrm>
          <a:prstGeom prst="rect">
            <a:avLst/>
          </a:prstGeom>
        </p:spPr>
      </p:pic>
      <p:pic>
        <p:nvPicPr>
          <p:cNvPr id="9" name="Picture 8" descr="A person standing in front of a blackboard&#10;&#10;Description automatically generated with medium confidence">
            <a:extLst>
              <a:ext uri="{FF2B5EF4-FFF2-40B4-BE49-F238E27FC236}">
                <a16:creationId xmlns:a16="http://schemas.microsoft.com/office/drawing/2014/main" id="{57B73B36-3759-5540-BDEA-B3069AFA11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65716" y="60158"/>
            <a:ext cx="1168400" cy="1727200"/>
          </a:xfrm>
          <a:prstGeom prst="rect">
            <a:avLst/>
          </a:prstGeom>
        </p:spPr>
      </p:pic>
      <p:pic>
        <p:nvPicPr>
          <p:cNvPr id="4" name="Audio 3">
            <a:hlinkClick r:id="" action="ppaction://media"/>
            <a:extLst>
              <a:ext uri="{FF2B5EF4-FFF2-40B4-BE49-F238E27FC236}">
                <a16:creationId xmlns:a16="http://schemas.microsoft.com/office/drawing/2014/main" id="{9F9E8BC8-229B-9CA4-7F76-0643AF9972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35544859"/>
      </p:ext>
    </p:extLst>
  </p:cSld>
  <p:clrMapOvr>
    <a:masterClrMapping/>
  </p:clrMapOvr>
  <mc:AlternateContent xmlns:mc="http://schemas.openxmlformats.org/markup-compatibility/2006">
    <mc:Choice xmlns:p14="http://schemas.microsoft.com/office/powerpoint/2010/main" Requires="p14">
      <p:transition spd="slow" p14:dur="2000" advTm="205941"/>
    </mc:Choice>
    <mc:Fallback>
      <p:transition spd="slow" advTm="205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00A05-5F4B-98B1-4F31-55A74B0716FE}"/>
              </a:ext>
            </a:extLst>
          </p:cNvPr>
          <p:cNvSpPr>
            <a:spLocks noGrp="1"/>
          </p:cNvSpPr>
          <p:nvPr>
            <p:ph type="title"/>
          </p:nvPr>
        </p:nvSpPr>
        <p:spPr/>
        <p:txBody>
          <a:bodyPr/>
          <a:lstStyle/>
          <a:p>
            <a:r>
              <a:rPr lang="en-US" dirty="0"/>
              <a:t>Break out group session 1 </a:t>
            </a:r>
          </a:p>
        </p:txBody>
      </p:sp>
      <p:sp>
        <p:nvSpPr>
          <p:cNvPr id="3" name="Content Placeholder 2">
            <a:extLst>
              <a:ext uri="{FF2B5EF4-FFF2-40B4-BE49-F238E27FC236}">
                <a16:creationId xmlns:a16="http://schemas.microsoft.com/office/drawing/2014/main" id="{2DF2D4E1-CE4C-496D-CD1A-1DAE4480067F}"/>
              </a:ext>
            </a:extLst>
          </p:cNvPr>
          <p:cNvSpPr>
            <a:spLocks noGrp="1"/>
          </p:cNvSpPr>
          <p:nvPr>
            <p:ph idx="1"/>
          </p:nvPr>
        </p:nvSpPr>
        <p:spPr>
          <a:xfrm>
            <a:off x="457200" y="1193801"/>
            <a:ext cx="8229600" cy="3917032"/>
          </a:xfrm>
        </p:spPr>
        <p:txBody>
          <a:bodyPr>
            <a:normAutofit fontScale="92500" lnSpcReduction="10000"/>
          </a:bodyPr>
          <a:lstStyle/>
          <a:p>
            <a:pPr marL="0" indent="0">
              <a:buNone/>
            </a:pPr>
            <a:r>
              <a:rPr lang="en-US" sz="2000" dirty="0"/>
              <a:t>The pre-session material provided a useful overview of the concept of legitimacy – which we shall discuss in more detail during the course of this session. </a:t>
            </a:r>
          </a:p>
          <a:p>
            <a:pPr marL="0" indent="0">
              <a:buNone/>
            </a:pPr>
            <a:endParaRPr lang="en-US" sz="2000" u="sng" dirty="0"/>
          </a:p>
          <a:p>
            <a:pPr marL="0" indent="0">
              <a:buNone/>
            </a:pPr>
            <a:r>
              <a:rPr lang="en-US" sz="2000" b="1" u="sng" dirty="0"/>
              <a:t>Group Task </a:t>
            </a:r>
          </a:p>
          <a:p>
            <a:pPr marL="0" indent="0">
              <a:buNone/>
            </a:pPr>
            <a:endParaRPr lang="en-US" sz="2000" dirty="0"/>
          </a:p>
          <a:p>
            <a:pPr marL="0" indent="0">
              <a:buNone/>
            </a:pPr>
            <a:r>
              <a:rPr lang="en-US" sz="2000" dirty="0"/>
              <a:t>In your groups consider the following issues:</a:t>
            </a:r>
          </a:p>
          <a:p>
            <a:pPr marL="457200" indent="-457200">
              <a:buAutoNum type="arabicPeriod"/>
            </a:pPr>
            <a:r>
              <a:rPr lang="en-US" sz="2000" b="1" dirty="0"/>
              <a:t>How does the original concept of Policing by consent’ relate to the concept of legitimacy? </a:t>
            </a:r>
          </a:p>
          <a:p>
            <a:pPr marL="457200" indent="-457200">
              <a:buAutoNum type="arabicPeriod"/>
            </a:pPr>
            <a:r>
              <a:rPr lang="en-US" sz="2000" b="1" dirty="0"/>
              <a:t>Consider where that legitimacy has been challenged in policing – what  aspect of policing are susceptible to challenge?</a:t>
            </a:r>
          </a:p>
          <a:p>
            <a:pPr marL="457200" indent="-457200">
              <a:buAutoNum type="arabicPeriod"/>
            </a:pPr>
            <a:r>
              <a:rPr lang="en-US" sz="2000" b="1" dirty="0"/>
              <a:t>How do you think police legitimacy will be challenged in the future? </a:t>
            </a:r>
          </a:p>
        </p:txBody>
      </p:sp>
      <p:pic>
        <p:nvPicPr>
          <p:cNvPr id="4" name="Audio 3">
            <a:hlinkClick r:id="" action="ppaction://media"/>
            <a:extLst>
              <a:ext uri="{FF2B5EF4-FFF2-40B4-BE49-F238E27FC236}">
                <a16:creationId xmlns:a16="http://schemas.microsoft.com/office/drawing/2014/main" id="{59D0A16F-DEA4-E3B2-2DBD-2A85C773C9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891291760"/>
      </p:ext>
    </p:extLst>
  </p:cSld>
  <p:clrMapOvr>
    <a:masterClrMapping/>
  </p:clrMapOvr>
  <mc:AlternateContent xmlns:mc="http://schemas.openxmlformats.org/markup-compatibility/2006">
    <mc:Choice xmlns:p14="http://schemas.microsoft.com/office/powerpoint/2010/main" Requires="p14">
      <p:transition spd="slow" p14:dur="2000" advTm="124309"/>
    </mc:Choice>
    <mc:Fallback>
      <p:transition spd="slow" advTm="124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EF74F-1B98-F293-26DB-B35B34F0EE13}"/>
              </a:ext>
            </a:extLst>
          </p:cNvPr>
          <p:cNvSpPr>
            <a:spLocks noGrp="1"/>
          </p:cNvSpPr>
          <p:nvPr>
            <p:ph type="title"/>
          </p:nvPr>
        </p:nvSpPr>
        <p:spPr>
          <a:xfrm>
            <a:off x="457200" y="0"/>
            <a:ext cx="8229600" cy="1143000"/>
          </a:xfrm>
        </p:spPr>
        <p:txBody>
          <a:bodyPr/>
          <a:lstStyle/>
          <a:p>
            <a:r>
              <a:rPr lang="en-US" dirty="0"/>
              <a:t>Concepts of Legitimacy </a:t>
            </a:r>
          </a:p>
        </p:txBody>
      </p:sp>
      <p:sp>
        <p:nvSpPr>
          <p:cNvPr id="3" name="Content Placeholder 2">
            <a:extLst>
              <a:ext uri="{FF2B5EF4-FFF2-40B4-BE49-F238E27FC236}">
                <a16:creationId xmlns:a16="http://schemas.microsoft.com/office/drawing/2014/main" id="{765159BF-1BA2-BB82-D10F-49693CD2CB39}"/>
              </a:ext>
            </a:extLst>
          </p:cNvPr>
          <p:cNvSpPr>
            <a:spLocks noGrp="1"/>
          </p:cNvSpPr>
          <p:nvPr>
            <p:ph idx="1"/>
          </p:nvPr>
        </p:nvSpPr>
        <p:spPr>
          <a:xfrm>
            <a:off x="366888" y="763412"/>
            <a:ext cx="8619067" cy="5331176"/>
          </a:xfrm>
        </p:spPr>
        <p:txBody>
          <a:bodyPr>
            <a:normAutofit fontScale="32500" lnSpcReduction="20000"/>
          </a:bodyPr>
          <a:lstStyle/>
          <a:p>
            <a:r>
              <a:rPr lang="en-GB" sz="4300" dirty="0"/>
              <a:t>Legitimacy is the belief that legal authorities have the moral right to administer and enforce the law and that people are obligated to obey the law (</a:t>
            </a:r>
            <a:r>
              <a:rPr lang="en-US" sz="4300" dirty="0"/>
              <a:t>Bolger and Walters, 2019, p.93)</a:t>
            </a:r>
            <a:endParaRPr lang="en-GB" sz="4300" dirty="0"/>
          </a:p>
          <a:p>
            <a:r>
              <a:rPr lang="en-GB" sz="4300" dirty="0"/>
              <a:t>Tyler (2006: 375) defines legitimacy as ‘a psychological property of an authority, institution, or social arrangement that leads those connected to it to believe that it is appropriate, proper, and just.’</a:t>
            </a:r>
          </a:p>
          <a:p>
            <a:r>
              <a:rPr lang="en-GB" sz="4300" dirty="0"/>
              <a:t>People defer to, and cooperate with, legitimate authorities because they feel it is right to do so (Sunshine and Tyler, 2003a; 2003b). </a:t>
            </a:r>
          </a:p>
          <a:p>
            <a:r>
              <a:rPr lang="en-GB" sz="4300" b="1" dirty="0" err="1"/>
              <a:t>Hinsch</a:t>
            </a:r>
            <a:r>
              <a:rPr lang="en-GB" sz="4300" b="1" dirty="0"/>
              <a:t> (2008) </a:t>
            </a:r>
            <a:r>
              <a:rPr lang="en-GB" sz="4300" dirty="0"/>
              <a:t>makes a useful distinction between concepts of legitimacy and conceptions of legitimacy: </a:t>
            </a:r>
          </a:p>
          <a:p>
            <a:pPr lvl="1"/>
            <a:r>
              <a:rPr lang="en-GB" sz="4300" dirty="0"/>
              <a:t>Concepts of legitimacy tell us what is means to say something is legitimate; </a:t>
            </a:r>
          </a:p>
          <a:p>
            <a:pPr lvl="1"/>
            <a:r>
              <a:rPr lang="en-GB" sz="4300" dirty="0"/>
              <a:t>Conceptions of legitimacy specify the criteria that have to be met in order to be legitimate. </a:t>
            </a:r>
          </a:p>
          <a:p>
            <a:pPr marL="0" indent="0">
              <a:buNone/>
            </a:pPr>
            <a:r>
              <a:rPr lang="en-GB" sz="4300" b="1" dirty="0"/>
              <a:t>This is a descriptive account of legitimacy</a:t>
            </a:r>
          </a:p>
          <a:p>
            <a:r>
              <a:rPr lang="en-GB" sz="4300" dirty="0"/>
              <a:t>It states that a system is legitimate when </a:t>
            </a:r>
            <a:r>
              <a:rPr lang="en-GB" sz="4300" b="1" dirty="0"/>
              <a:t>the public grant it legitimacy</a:t>
            </a:r>
            <a:r>
              <a:rPr lang="en-GB" sz="4300" dirty="0"/>
              <a:t>. An observer sitting outside the system might find a particular arrangement unjust and unacceptable, but they must nevertheless conclude that it is legitimate when those governed believe it to be so. </a:t>
            </a:r>
          </a:p>
          <a:p>
            <a:r>
              <a:rPr lang="en-GB" sz="4300" dirty="0"/>
              <a:t>In contrast the </a:t>
            </a:r>
            <a:r>
              <a:rPr lang="en-GB" sz="4300" b="1" dirty="0"/>
              <a:t>normative concept of legitimacy </a:t>
            </a:r>
            <a:r>
              <a:rPr lang="en-GB" sz="4300" dirty="0"/>
              <a:t>sets out ‘objective’ criteria, according to which an authority or institution is legitimate not because of the subjective state of mind of those it governs but rather because the arrangement meets certain substantive requirements (usually requirements of justice and rationality). </a:t>
            </a:r>
          </a:p>
          <a:p>
            <a:r>
              <a:rPr lang="en-GB" sz="4300" dirty="0"/>
              <a:t>Any </a:t>
            </a:r>
            <a:r>
              <a:rPr lang="en-GB" sz="4300" b="1" dirty="0"/>
              <a:t>normative conception of legitimacy </a:t>
            </a:r>
            <a:r>
              <a:rPr lang="en-GB" sz="4300" dirty="0"/>
              <a:t>has to describe why meeting these criteria confers authority on norms, institutions, or persons. </a:t>
            </a:r>
            <a:r>
              <a:rPr lang="en-GB" sz="4300" i="1" dirty="0"/>
              <a:t>Normative legitimacy means substantive recognition that the truth (or validity) of these arrangements is right and just</a:t>
            </a:r>
            <a:r>
              <a:rPr lang="en-GB" sz="4300" dirty="0"/>
              <a:t>. </a:t>
            </a:r>
          </a:p>
          <a:p>
            <a:endParaRPr lang="en-GB" sz="4300" dirty="0"/>
          </a:p>
          <a:p>
            <a:r>
              <a:rPr lang="en-GB" sz="4300" b="1" dirty="0"/>
              <a:t>Coercive vs Normative Compliance </a:t>
            </a:r>
            <a:r>
              <a:rPr lang="en-GB" sz="4300" dirty="0"/>
              <a:t>as a function of legitimacy – Do citizens comply with the rules and regulations surrounds society because of the threat of sanction or because of the individual’s sense of obligation to adhere to social norms of behaviour? </a:t>
            </a:r>
          </a:p>
          <a:p>
            <a:endParaRPr lang="en-GB" sz="2100" dirty="0"/>
          </a:p>
          <a:p>
            <a:pPr marL="0" indent="0">
              <a:buNone/>
            </a:pPr>
            <a:endParaRPr lang="en-US" sz="1000" b="1" dirty="0"/>
          </a:p>
        </p:txBody>
      </p:sp>
      <p:pic>
        <p:nvPicPr>
          <p:cNvPr id="11" name="Audio 10">
            <a:hlinkClick r:id="" action="ppaction://media"/>
            <a:extLst>
              <a:ext uri="{FF2B5EF4-FFF2-40B4-BE49-F238E27FC236}">
                <a16:creationId xmlns:a16="http://schemas.microsoft.com/office/drawing/2014/main" id="{77B45B50-E96D-863C-9267-D01DA0988C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941419487"/>
      </p:ext>
    </p:extLst>
  </p:cSld>
  <p:clrMapOvr>
    <a:masterClrMapping/>
  </p:clrMapOvr>
  <mc:AlternateContent xmlns:mc="http://schemas.openxmlformats.org/markup-compatibility/2006">
    <mc:Choice xmlns:p14="http://schemas.microsoft.com/office/powerpoint/2010/main" Requires="p14">
      <p:transition spd="slow" p14:dur="2000" advTm="491221"/>
    </mc:Choice>
    <mc:Fallback>
      <p:transition spd="slow" advTm="491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E4D6D-7BC4-5021-D6A6-BB15E4AA7961}"/>
              </a:ext>
            </a:extLst>
          </p:cNvPr>
          <p:cNvSpPr>
            <a:spLocks noGrp="1"/>
          </p:cNvSpPr>
          <p:nvPr>
            <p:ph type="title"/>
          </p:nvPr>
        </p:nvSpPr>
        <p:spPr>
          <a:xfrm>
            <a:off x="457200" y="0"/>
            <a:ext cx="8229600" cy="1143000"/>
          </a:xfrm>
        </p:spPr>
        <p:txBody>
          <a:bodyPr/>
          <a:lstStyle/>
          <a:p>
            <a:r>
              <a:rPr lang="en-US" dirty="0"/>
              <a:t>Concepts of Police legitimacy</a:t>
            </a:r>
          </a:p>
        </p:txBody>
      </p:sp>
      <p:sp>
        <p:nvSpPr>
          <p:cNvPr id="3" name="Content Placeholder 2">
            <a:extLst>
              <a:ext uri="{FF2B5EF4-FFF2-40B4-BE49-F238E27FC236}">
                <a16:creationId xmlns:a16="http://schemas.microsoft.com/office/drawing/2014/main" id="{1C0BC4BF-FE10-F1DF-1C8A-D9890E4AE41D}"/>
              </a:ext>
            </a:extLst>
          </p:cNvPr>
          <p:cNvSpPr>
            <a:spLocks noGrp="1"/>
          </p:cNvSpPr>
          <p:nvPr>
            <p:ph idx="1"/>
          </p:nvPr>
        </p:nvSpPr>
        <p:spPr>
          <a:xfrm>
            <a:off x="457200" y="968023"/>
            <a:ext cx="8229600" cy="4834465"/>
          </a:xfrm>
        </p:spPr>
        <p:txBody>
          <a:bodyPr>
            <a:normAutofit fontScale="55000" lnSpcReduction="20000"/>
          </a:bodyPr>
          <a:lstStyle/>
          <a:p>
            <a:r>
              <a:rPr lang="en-GB" dirty="0"/>
              <a:t>Police legitimacy is experiencing a ‘crisis of legitimacy’ (James, 2018, p.30) – Bug what is police legitimacy? </a:t>
            </a:r>
          </a:p>
          <a:p>
            <a:r>
              <a:rPr lang="en-GB" dirty="0" err="1"/>
              <a:t>Tankebe</a:t>
            </a:r>
            <a:r>
              <a:rPr lang="en-GB" dirty="0"/>
              <a:t> (2007) in applying the work of Beetham to police legitimacy, cited in Jackson &amp; Bradford (2010) define and measure police legitimacy as a multi-dimensional concept with three interlinked elements, which forms the basis of their framework for Police legitimacy: </a:t>
            </a:r>
          </a:p>
          <a:p>
            <a:pPr marL="514350" lvl="0" indent="-514350">
              <a:buAutoNum type="arabicPeriod"/>
            </a:pPr>
            <a:r>
              <a:rPr lang="en-GB" b="1" u="sng" dirty="0"/>
              <a:t>The obligation to obey </a:t>
            </a:r>
            <a:r>
              <a:rPr lang="en-GB" dirty="0"/>
              <a:t>– or what Beetham calls expressed consent - A legitimate authority garners obedience from subordinates. </a:t>
            </a:r>
          </a:p>
          <a:p>
            <a:pPr marL="514350" lvl="0" indent="-514350">
              <a:buAutoNum type="arabicPeriod"/>
            </a:pPr>
            <a:r>
              <a:rPr lang="en-GB" b="1" u="sng" dirty="0"/>
              <a:t>Moral alignment or normative justifiability </a:t>
            </a:r>
            <a:r>
              <a:rPr lang="en-GB" dirty="0"/>
              <a:t>– Legitimacy needs a moral foundation, otherwise compliance with authority directives is blind. </a:t>
            </a:r>
          </a:p>
          <a:p>
            <a:pPr marL="514350" lvl="0" indent="-514350">
              <a:buAutoNum type="arabicPeriod"/>
            </a:pPr>
            <a:r>
              <a:rPr lang="en-GB" b="1" u="sng" dirty="0"/>
              <a:t>Legality</a:t>
            </a:r>
            <a:r>
              <a:rPr lang="en-GB" dirty="0"/>
              <a:t> – a legitimate authority follows its own rules - A legitimate authority exercises that authority according to established principles. </a:t>
            </a:r>
          </a:p>
          <a:p>
            <a:pPr marL="0" lvl="0" indent="0">
              <a:buNone/>
            </a:pPr>
            <a:endParaRPr lang="en-GB" dirty="0"/>
          </a:p>
          <a:p>
            <a:pPr lvl="0"/>
            <a:r>
              <a:rPr lang="en-GB" dirty="0"/>
              <a:t>High level vs Low level legitimacy (Jackson &amp; Bradford, 2010) </a:t>
            </a:r>
          </a:p>
          <a:p>
            <a:pPr lvl="1"/>
            <a:r>
              <a:rPr lang="en-US" dirty="0"/>
              <a:t>High Level – the connection the citizen has with the social and political structure that make up their surroundings.</a:t>
            </a:r>
          </a:p>
          <a:p>
            <a:pPr lvl="1"/>
            <a:r>
              <a:rPr lang="en-US" dirty="0"/>
              <a:t>Low level – everyday practical implications experienced by citizens </a:t>
            </a:r>
          </a:p>
          <a:p>
            <a:pPr lvl="2"/>
            <a:r>
              <a:rPr lang="en-US" dirty="0"/>
              <a:t>See also the High / Low Policing (Bowling et al., (2019) </a:t>
            </a:r>
          </a:p>
          <a:p>
            <a:pPr lvl="2"/>
            <a:endParaRPr lang="en-US" dirty="0"/>
          </a:p>
          <a:p>
            <a:pPr lvl="2"/>
            <a:endParaRPr lang="en-US" dirty="0"/>
          </a:p>
        </p:txBody>
      </p:sp>
      <p:pic>
        <p:nvPicPr>
          <p:cNvPr id="8" name="Audio 7">
            <a:hlinkClick r:id="" action="ppaction://media"/>
            <a:extLst>
              <a:ext uri="{FF2B5EF4-FFF2-40B4-BE49-F238E27FC236}">
                <a16:creationId xmlns:a16="http://schemas.microsoft.com/office/drawing/2014/main" id="{A0FAD110-E2CC-A1A5-6724-15B67A3412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280305370"/>
      </p:ext>
    </p:extLst>
  </p:cSld>
  <p:clrMapOvr>
    <a:masterClrMapping/>
  </p:clrMapOvr>
  <mc:AlternateContent xmlns:mc="http://schemas.openxmlformats.org/markup-compatibility/2006">
    <mc:Choice xmlns:p14="http://schemas.microsoft.com/office/powerpoint/2010/main" Requires="p14">
      <p:transition spd="slow" p14:dur="2000" advTm="215893"/>
    </mc:Choice>
    <mc:Fallback>
      <p:transition spd="slow" advTm="215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8BDC-96DA-1C64-0B71-EE9708F1F80A}"/>
              </a:ext>
            </a:extLst>
          </p:cNvPr>
          <p:cNvSpPr>
            <a:spLocks noGrp="1"/>
          </p:cNvSpPr>
          <p:nvPr>
            <p:ph type="title"/>
          </p:nvPr>
        </p:nvSpPr>
        <p:spPr/>
        <p:txBody>
          <a:bodyPr>
            <a:normAutofit/>
          </a:bodyPr>
          <a:lstStyle/>
          <a:p>
            <a:r>
              <a:rPr lang="en-US" dirty="0"/>
              <a:t>Concepts of Police Legitimacy </a:t>
            </a:r>
          </a:p>
        </p:txBody>
      </p:sp>
      <p:sp>
        <p:nvSpPr>
          <p:cNvPr id="3" name="Content Placeholder 2">
            <a:extLst>
              <a:ext uri="{FF2B5EF4-FFF2-40B4-BE49-F238E27FC236}">
                <a16:creationId xmlns:a16="http://schemas.microsoft.com/office/drawing/2014/main" id="{351B5A1F-7200-7A56-9236-0121F50321D4}"/>
              </a:ext>
            </a:extLst>
          </p:cNvPr>
          <p:cNvSpPr>
            <a:spLocks noGrp="1"/>
          </p:cNvSpPr>
          <p:nvPr>
            <p:ph idx="1"/>
          </p:nvPr>
        </p:nvSpPr>
        <p:spPr>
          <a:xfrm>
            <a:off x="457200" y="1261535"/>
            <a:ext cx="8229600" cy="3917032"/>
          </a:xfrm>
        </p:spPr>
        <p:txBody>
          <a:bodyPr>
            <a:normAutofit/>
          </a:bodyPr>
          <a:lstStyle/>
          <a:p>
            <a:r>
              <a:rPr lang="en-US" sz="1600" dirty="0"/>
              <a:t>Jackson &amp; Bradford (2010,p.4 ) “.. Entrusted with the power to intervene into people’s lives to keep the peace and maintain social order (Manning, 2003)” – they (ibid) suggest that Police legitimacy as a construct is rarely tested. </a:t>
            </a:r>
          </a:p>
          <a:p>
            <a:endParaRPr lang="en-US" sz="1600" b="1" dirty="0"/>
          </a:p>
          <a:p>
            <a:r>
              <a:rPr lang="en-US" sz="1600" b="1" dirty="0"/>
              <a:t>Is this something that is likely to continue in a society that is testing the authority of the state?</a:t>
            </a:r>
          </a:p>
          <a:p>
            <a:endParaRPr lang="en-US" sz="1600" b="1" dirty="0"/>
          </a:p>
          <a:p>
            <a:r>
              <a:rPr lang="en-US" sz="1600" b="1" dirty="0"/>
              <a:t>Is policing too bound up in the authority of the state to be questioned?  </a:t>
            </a:r>
          </a:p>
          <a:p>
            <a:pPr marL="0" indent="0">
              <a:buNone/>
            </a:pPr>
            <a:endParaRPr lang="en-US" sz="1600" b="1" dirty="0"/>
          </a:p>
          <a:p>
            <a:pPr marL="0" indent="0">
              <a:buNone/>
            </a:pPr>
            <a:r>
              <a:rPr lang="en-US" sz="1600" dirty="0"/>
              <a:t>The notion of a state without a policing presence seems incomprehensible to manner – but in contrast the actions of  individual police officer in exercising their legitimate authority is becoming more and more </a:t>
            </a:r>
            <a:r>
              <a:rPr lang="en-US" sz="1600" dirty="0" err="1"/>
              <a:t>normalised</a:t>
            </a:r>
            <a:r>
              <a:rPr lang="en-US" sz="1600" dirty="0"/>
              <a:t>. </a:t>
            </a:r>
          </a:p>
          <a:p>
            <a:endParaRPr lang="en-US" sz="1600" b="1" dirty="0"/>
          </a:p>
        </p:txBody>
      </p:sp>
      <p:pic>
        <p:nvPicPr>
          <p:cNvPr id="6" name="Audio 5">
            <a:hlinkClick r:id="" action="ppaction://media"/>
            <a:extLst>
              <a:ext uri="{FF2B5EF4-FFF2-40B4-BE49-F238E27FC236}">
                <a16:creationId xmlns:a16="http://schemas.microsoft.com/office/drawing/2014/main" id="{DC74813F-1D62-30FE-9958-D7B0388B782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654229677"/>
      </p:ext>
    </p:extLst>
  </p:cSld>
  <p:clrMapOvr>
    <a:masterClrMapping/>
  </p:clrMapOvr>
  <mc:AlternateContent xmlns:mc="http://schemas.openxmlformats.org/markup-compatibility/2006">
    <mc:Choice xmlns:p14="http://schemas.microsoft.com/office/powerpoint/2010/main" Requires="p14">
      <p:transition spd="slow" p14:dur="2000" advTm="246282"/>
    </mc:Choice>
    <mc:Fallback>
      <p:transition spd="slow" advTm="246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0A180-E635-C857-107B-61F772E29F59}"/>
              </a:ext>
            </a:extLst>
          </p:cNvPr>
          <p:cNvSpPr>
            <a:spLocks noGrp="1"/>
          </p:cNvSpPr>
          <p:nvPr>
            <p:ph type="title"/>
          </p:nvPr>
        </p:nvSpPr>
        <p:spPr>
          <a:xfrm>
            <a:off x="457200" y="0"/>
            <a:ext cx="8229600" cy="824089"/>
          </a:xfrm>
        </p:spPr>
        <p:txBody>
          <a:bodyPr>
            <a:normAutofit/>
          </a:bodyPr>
          <a:lstStyle/>
          <a:p>
            <a:r>
              <a:rPr lang="en-US" sz="3200" dirty="0"/>
              <a:t>Concepts of Police Legitimacy</a:t>
            </a:r>
          </a:p>
        </p:txBody>
      </p:sp>
      <p:sp>
        <p:nvSpPr>
          <p:cNvPr id="3" name="Content Placeholder 2">
            <a:extLst>
              <a:ext uri="{FF2B5EF4-FFF2-40B4-BE49-F238E27FC236}">
                <a16:creationId xmlns:a16="http://schemas.microsoft.com/office/drawing/2014/main" id="{9CF6FE05-B38C-747B-A91C-20C7D02DEFDF}"/>
              </a:ext>
            </a:extLst>
          </p:cNvPr>
          <p:cNvSpPr>
            <a:spLocks noGrp="1"/>
          </p:cNvSpPr>
          <p:nvPr>
            <p:ph idx="1"/>
          </p:nvPr>
        </p:nvSpPr>
        <p:spPr>
          <a:xfrm>
            <a:off x="304800" y="711199"/>
            <a:ext cx="8534400" cy="4944533"/>
          </a:xfrm>
        </p:spPr>
        <p:txBody>
          <a:bodyPr>
            <a:noAutofit/>
          </a:bodyPr>
          <a:lstStyle/>
          <a:p>
            <a:pPr marL="0" indent="0" algn="just">
              <a:buNone/>
            </a:pPr>
            <a:endParaRPr lang="en-GB" sz="1400" b="1" dirty="0"/>
          </a:p>
          <a:p>
            <a:pPr algn="just"/>
            <a:r>
              <a:rPr lang="en-GB" sz="1400" dirty="0"/>
              <a:t>For the social and political structures to function that must possess some form of legitimacy &amp; those that are subject to those arrangement must view them as appropriate – therefore in policing terms the vast majority of citizens must see policing as a necessary function of society. (But see later BLM)</a:t>
            </a:r>
          </a:p>
          <a:p>
            <a:pPr algn="just"/>
            <a:endParaRPr lang="en-GB" sz="1400" dirty="0"/>
          </a:p>
          <a:p>
            <a:pPr algn="just"/>
            <a:r>
              <a:rPr lang="en-GB" sz="1400" dirty="0"/>
              <a:t>Legitimacy is the very foundation of police authority, and a legitimate police force demonstrates to citizens why its access to and exercise of power is rightful, and why those subject to its power have a corresponding duty to obey (Tyler, 2006, cited in Jackson &amp; Bradford, 2010,p. ). </a:t>
            </a:r>
          </a:p>
          <a:p>
            <a:pPr algn="just"/>
            <a:endParaRPr lang="en-GB" sz="1400" dirty="0"/>
          </a:p>
          <a:p>
            <a:pPr algn="just"/>
            <a:r>
              <a:rPr lang="en-GB" sz="1400" dirty="0"/>
              <a:t>The story of the way in which the police were established, justified and sanctioned during the century has been well documented and the notion of policing by consent, which is the underpinning of the need for policing to be a legitimate function support by the masses was well embedded in the population by the 1950’s (Reiner, 2000, cited in Jackson &amp; Bradford, 2010) </a:t>
            </a:r>
          </a:p>
          <a:p>
            <a:pPr algn="just"/>
            <a:r>
              <a:rPr lang="en-GB" sz="1400" dirty="0"/>
              <a:t>Public compliance with the law and cooperation with legal authorities is crucial to the maintenance of social order. As Tyler (2008,p. 803) puts it: ‘Decisions made by police officers and judges mean little if people fail to take them seriously, and laws lack importance if they do not affect public </a:t>
            </a:r>
            <a:r>
              <a:rPr lang="en-GB" sz="1400" dirty="0" err="1"/>
              <a:t>behavior</a:t>
            </a:r>
            <a:r>
              <a:rPr lang="en-GB" sz="1400" dirty="0"/>
              <a:t>.’ </a:t>
            </a:r>
          </a:p>
          <a:p>
            <a:pPr algn="just"/>
            <a:endParaRPr lang="en-GB" sz="1400" dirty="0"/>
          </a:p>
          <a:p>
            <a:pPr lvl="1" algn="just"/>
            <a:r>
              <a:rPr lang="en-GB" sz="1400" b="1" dirty="0"/>
              <a:t>Deferring voluntarily to police decisions and rules, people grant the police the power and authority that are necessary for social regulation (Tyler &amp; </a:t>
            </a:r>
            <a:r>
              <a:rPr lang="en-GB" sz="1400" b="1" dirty="0" err="1"/>
              <a:t>Huo</a:t>
            </a:r>
            <a:r>
              <a:rPr lang="en-GB" sz="1400" b="1" dirty="0"/>
              <a:t>, 2002 cited in </a:t>
            </a:r>
            <a:r>
              <a:rPr lang="en-GB" sz="1400" dirty="0"/>
              <a:t>Jackson &amp; Bradford, 2010). </a:t>
            </a:r>
          </a:p>
        </p:txBody>
      </p:sp>
      <p:pic>
        <p:nvPicPr>
          <p:cNvPr id="7" name="Audio 6">
            <a:hlinkClick r:id="" action="ppaction://media"/>
            <a:extLst>
              <a:ext uri="{FF2B5EF4-FFF2-40B4-BE49-F238E27FC236}">
                <a16:creationId xmlns:a16="http://schemas.microsoft.com/office/drawing/2014/main" id="{62BDF3F8-08E6-D453-BC8E-EE37037D73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11620498"/>
      </p:ext>
    </p:extLst>
  </p:cSld>
  <p:clrMapOvr>
    <a:masterClrMapping/>
  </p:clrMapOvr>
  <mc:AlternateContent xmlns:mc="http://schemas.openxmlformats.org/markup-compatibility/2006">
    <mc:Choice xmlns:p14="http://schemas.microsoft.com/office/powerpoint/2010/main" Requires="p14">
      <p:transition spd="slow" p14:dur="2000" advTm="402240"/>
    </mc:Choice>
    <mc:Fallback>
      <p:transition spd="slow" advTm="402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F15CE-7B24-F474-E6F6-4168F9072917}"/>
              </a:ext>
            </a:extLst>
          </p:cNvPr>
          <p:cNvSpPr>
            <a:spLocks noGrp="1"/>
          </p:cNvSpPr>
          <p:nvPr>
            <p:ph type="title"/>
          </p:nvPr>
        </p:nvSpPr>
        <p:spPr/>
        <p:txBody>
          <a:bodyPr/>
          <a:lstStyle/>
          <a:p>
            <a:r>
              <a:rPr lang="en-US" dirty="0"/>
              <a:t> Concepts of Police Legitimacy</a:t>
            </a:r>
          </a:p>
        </p:txBody>
      </p:sp>
      <p:sp>
        <p:nvSpPr>
          <p:cNvPr id="3" name="Content Placeholder 2">
            <a:extLst>
              <a:ext uri="{FF2B5EF4-FFF2-40B4-BE49-F238E27FC236}">
                <a16:creationId xmlns:a16="http://schemas.microsoft.com/office/drawing/2014/main" id="{4462BF11-2C87-16EC-59DC-BC558B2F5059}"/>
              </a:ext>
            </a:extLst>
          </p:cNvPr>
          <p:cNvSpPr>
            <a:spLocks noGrp="1"/>
          </p:cNvSpPr>
          <p:nvPr>
            <p:ph idx="1"/>
          </p:nvPr>
        </p:nvSpPr>
        <p:spPr>
          <a:xfrm>
            <a:off x="242711" y="1227667"/>
            <a:ext cx="8664221" cy="4601633"/>
          </a:xfrm>
        </p:spPr>
        <p:txBody>
          <a:bodyPr>
            <a:normAutofit fontScale="32500" lnSpcReduction="20000"/>
          </a:bodyPr>
          <a:lstStyle/>
          <a:p>
            <a:r>
              <a:rPr lang="en-GB" sz="4000" dirty="0"/>
              <a:t>Tyler (2006) argues that the actions of officers during interactions with the public, are vital in forming and influencing perceptions of police legitimacy, and, through this, cooperation, compliance, and readiness to obey the law. (Jackson &amp; Bradford, 2010,p.7)</a:t>
            </a:r>
          </a:p>
          <a:p>
            <a:pPr marL="0" indent="0">
              <a:buNone/>
            </a:pPr>
            <a:endParaRPr lang="en-GB" sz="4000" dirty="0"/>
          </a:p>
          <a:p>
            <a:r>
              <a:rPr lang="en-GB" sz="4000" dirty="0"/>
              <a:t>‘The legitimacy of the police is not simply a given, or pre-ordained, but is in an important sense created and reproduced by the mundane actions of officers going about their daily business’. (Jackson &amp; Bradford, 2010,p.7)</a:t>
            </a:r>
          </a:p>
          <a:p>
            <a:endParaRPr lang="en-GB" sz="4000" dirty="0"/>
          </a:p>
          <a:p>
            <a:r>
              <a:rPr lang="en-GB" sz="4000" dirty="0"/>
              <a:t>‘Public perceptions of fairness, equitability and transparency of procedure may be central in securing support for and cooperation with institutions such as the police. (Jackson &amp; Bradford, 2010,p.7)</a:t>
            </a:r>
          </a:p>
          <a:p>
            <a:endParaRPr lang="en-GB" sz="4000" dirty="0"/>
          </a:p>
          <a:p>
            <a:r>
              <a:rPr lang="en-GB" sz="4000" dirty="0"/>
              <a:t>‘Fair and decent treatment fosters satisfaction with the authority involved, enhances legitimacy and increases cooperation’(Jackson &amp; Bradford, 2010,p.7)</a:t>
            </a:r>
          </a:p>
          <a:p>
            <a:endParaRPr lang="en-GB" sz="4000" dirty="0"/>
          </a:p>
          <a:p>
            <a:r>
              <a:rPr lang="en-GB" sz="4000" dirty="0"/>
              <a:t>A downward spiral of increasing distance and antagonism between police and public is therefore one possible outcome from public perceptions that police are procedurally unfair or unjust. (Jackson &amp; Bradford, 2010,p.7)</a:t>
            </a:r>
          </a:p>
          <a:p>
            <a:pPr marL="0" indent="0">
              <a:buNone/>
            </a:pPr>
            <a:endParaRPr lang="en-GB" sz="4000" dirty="0"/>
          </a:p>
          <a:p>
            <a:r>
              <a:rPr lang="en-GB" sz="4000" dirty="0"/>
              <a:t>If legitimacy is public perception of police conformity to a set of rules, of public perceptions of the justifiability of those rules, and the expressed consent of the public (Jackson &amp; Bradford, 2010)</a:t>
            </a:r>
          </a:p>
          <a:p>
            <a:endParaRPr lang="en-GB" sz="4000" dirty="0"/>
          </a:p>
          <a:p>
            <a:r>
              <a:rPr lang="en-GB" sz="4000" dirty="0"/>
              <a:t>Where once the police occupied an iconic and identity-bearing status of British life, public confidence is now ‘tentative and brittle...to be renegotiated case by case’ (Reiner, 2000,p.162 cited in Jackson &amp; Bradford, 2010, p.5).</a:t>
            </a:r>
            <a:endParaRPr lang="en-US" sz="4000" dirty="0"/>
          </a:p>
          <a:p>
            <a:pPr marL="0" indent="0">
              <a:buNone/>
            </a:pPr>
            <a:endParaRPr lang="en-GB" dirty="0"/>
          </a:p>
          <a:p>
            <a:pPr marL="0" indent="0">
              <a:buNone/>
            </a:pPr>
            <a:r>
              <a:rPr lang="en-GB" dirty="0"/>
              <a:t>					</a:t>
            </a:r>
            <a:r>
              <a:rPr lang="en-GB" b="1" dirty="0"/>
              <a:t>	</a:t>
            </a:r>
            <a:endParaRPr lang="en-GB" dirty="0"/>
          </a:p>
          <a:p>
            <a:endParaRPr lang="en-US" dirty="0"/>
          </a:p>
        </p:txBody>
      </p:sp>
      <p:pic>
        <p:nvPicPr>
          <p:cNvPr id="6" name="Audio 5">
            <a:hlinkClick r:id="" action="ppaction://media"/>
            <a:extLst>
              <a:ext uri="{FF2B5EF4-FFF2-40B4-BE49-F238E27FC236}">
                <a16:creationId xmlns:a16="http://schemas.microsoft.com/office/drawing/2014/main" id="{19A972D6-ABE0-088A-1658-F8B7213CC34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781158947"/>
      </p:ext>
    </p:extLst>
  </p:cSld>
  <p:clrMapOvr>
    <a:masterClrMapping/>
  </p:clrMapOvr>
  <mc:AlternateContent xmlns:mc="http://schemas.openxmlformats.org/markup-compatibility/2006">
    <mc:Choice xmlns:p14="http://schemas.microsoft.com/office/powerpoint/2010/main" Requires="p14">
      <p:transition spd="slow" p14:dur="2000" advTm="405482"/>
    </mc:Choice>
    <mc:Fallback>
      <p:transition spd="slow" advTm="405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03D10-7AAE-07FD-F410-E644E32C6D40}"/>
              </a:ext>
            </a:extLst>
          </p:cNvPr>
          <p:cNvSpPr>
            <a:spLocks noGrp="1"/>
          </p:cNvSpPr>
          <p:nvPr>
            <p:ph type="title"/>
          </p:nvPr>
        </p:nvSpPr>
        <p:spPr/>
        <p:txBody>
          <a:bodyPr>
            <a:normAutofit fontScale="90000"/>
          </a:bodyPr>
          <a:lstStyle/>
          <a:p>
            <a:r>
              <a:rPr lang="en-US" dirty="0"/>
              <a:t>Break out session 2 – Police legitimacy in action </a:t>
            </a:r>
          </a:p>
        </p:txBody>
      </p:sp>
      <p:sp>
        <p:nvSpPr>
          <p:cNvPr id="3" name="Content Placeholder 2">
            <a:extLst>
              <a:ext uri="{FF2B5EF4-FFF2-40B4-BE49-F238E27FC236}">
                <a16:creationId xmlns:a16="http://schemas.microsoft.com/office/drawing/2014/main" id="{88F99804-CBA1-8F36-1AF1-156EAE11C4BC}"/>
              </a:ext>
            </a:extLst>
          </p:cNvPr>
          <p:cNvSpPr>
            <a:spLocks noGrp="1"/>
          </p:cNvSpPr>
          <p:nvPr>
            <p:ph idx="1"/>
          </p:nvPr>
        </p:nvSpPr>
        <p:spPr/>
        <p:txBody>
          <a:bodyPr>
            <a:normAutofit/>
          </a:bodyPr>
          <a:lstStyle/>
          <a:p>
            <a:pPr marL="0" indent="0">
              <a:buNone/>
            </a:pPr>
            <a:r>
              <a:rPr lang="en-US" sz="1800" dirty="0"/>
              <a:t>Many academic use the power of stop search as the epitome of police power in action – discuss the use of the tactics of stop search and the use of force and the impact that it has on communities &amp; looking specifically at our diverse communities.</a:t>
            </a:r>
          </a:p>
          <a:p>
            <a:r>
              <a:rPr lang="en-US" sz="2000" b="1" dirty="0"/>
              <a:t>What are the key considerations in discussions on legitimacy? </a:t>
            </a:r>
          </a:p>
          <a:p>
            <a:r>
              <a:rPr lang="en-US" sz="2000" b="1" dirty="0"/>
              <a:t>What other implications are there for public confidence and perceptions of fairness? </a:t>
            </a:r>
          </a:p>
          <a:p>
            <a:pPr marL="0" indent="0">
              <a:buNone/>
            </a:pPr>
            <a:endParaRPr lang="en-US" sz="2000" dirty="0"/>
          </a:p>
          <a:p>
            <a:endParaRPr lang="en-US" dirty="0"/>
          </a:p>
        </p:txBody>
      </p:sp>
      <p:pic>
        <p:nvPicPr>
          <p:cNvPr id="4" name="Audio 3">
            <a:hlinkClick r:id="" action="ppaction://media"/>
            <a:extLst>
              <a:ext uri="{FF2B5EF4-FFF2-40B4-BE49-F238E27FC236}">
                <a16:creationId xmlns:a16="http://schemas.microsoft.com/office/drawing/2014/main" id="{56C0E7F1-81DE-4460-0DF2-AF03ED1EC5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50488906"/>
      </p:ext>
    </p:extLst>
  </p:cSld>
  <p:clrMapOvr>
    <a:masterClrMapping/>
  </p:clrMapOvr>
  <mc:AlternateContent xmlns:mc="http://schemas.openxmlformats.org/markup-compatibility/2006">
    <mc:Choice xmlns:p14="http://schemas.microsoft.com/office/powerpoint/2010/main" Requires="p14">
      <p:transition spd="slow" p14:dur="2000" advTm="137397"/>
    </mc:Choice>
    <mc:Fallback>
      <p:transition spd="slow" advTm="137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9E9B1-7EE9-2C32-657E-FF55B4A59C81}"/>
              </a:ext>
            </a:extLst>
          </p:cNvPr>
          <p:cNvSpPr>
            <a:spLocks noGrp="1"/>
          </p:cNvSpPr>
          <p:nvPr>
            <p:ph type="title"/>
          </p:nvPr>
        </p:nvSpPr>
        <p:spPr>
          <a:xfrm>
            <a:off x="457200" y="-571500"/>
            <a:ext cx="8229600" cy="1143000"/>
          </a:xfrm>
        </p:spPr>
        <p:txBody>
          <a:bodyPr>
            <a:normAutofit fontScale="90000"/>
          </a:bodyPr>
          <a:lstStyle/>
          <a:p>
            <a:br>
              <a:rPr lang="en-US" sz="3200" dirty="0"/>
            </a:br>
            <a:br>
              <a:rPr lang="en-US" sz="3200" dirty="0"/>
            </a:br>
            <a:r>
              <a:rPr lang="en-US" sz="3200" dirty="0"/>
              <a:t>Use of Force &amp; legitimacy</a:t>
            </a:r>
          </a:p>
        </p:txBody>
      </p:sp>
      <p:sp>
        <p:nvSpPr>
          <p:cNvPr id="3" name="Content Placeholder 2">
            <a:extLst>
              <a:ext uri="{FF2B5EF4-FFF2-40B4-BE49-F238E27FC236}">
                <a16:creationId xmlns:a16="http://schemas.microsoft.com/office/drawing/2014/main" id="{93CAC97B-47A6-117B-924E-D55DD6B314A8}"/>
              </a:ext>
            </a:extLst>
          </p:cNvPr>
          <p:cNvSpPr>
            <a:spLocks noGrp="1"/>
          </p:cNvSpPr>
          <p:nvPr>
            <p:ph idx="1"/>
          </p:nvPr>
        </p:nvSpPr>
        <p:spPr>
          <a:xfrm>
            <a:off x="104423" y="571500"/>
            <a:ext cx="8847666" cy="4948767"/>
          </a:xfrm>
        </p:spPr>
        <p:txBody>
          <a:bodyPr>
            <a:noAutofit/>
          </a:bodyPr>
          <a:lstStyle/>
          <a:p>
            <a:r>
              <a:rPr lang="en-GB" sz="1600" dirty="0"/>
              <a:t>Police use of force is never far from the headlines </a:t>
            </a:r>
            <a:r>
              <a:rPr lang="en-GB" sz="1600" dirty="0" err="1"/>
              <a:t>eg</a:t>
            </a:r>
            <a:r>
              <a:rPr lang="en-GB" sz="1600" dirty="0"/>
              <a:t>, killing of George Floyd by Derek Chauvin.</a:t>
            </a:r>
          </a:p>
          <a:p>
            <a:r>
              <a:rPr lang="en-GB" sz="1600" dirty="0"/>
              <a:t>Police use of force incidents damage trust and legitimacy.</a:t>
            </a:r>
          </a:p>
          <a:p>
            <a:r>
              <a:rPr lang="en-GB" sz="1600" dirty="0"/>
              <a:t>The few studies that do exist have found positive associations between trust, legitimacy and support for police use of force (Bradford et al. 2017; Gerber and Jackson, 2014 ).</a:t>
            </a:r>
          </a:p>
          <a:p>
            <a:r>
              <a:rPr lang="en-GB" sz="1600" dirty="0"/>
              <a:t>Survey of UK adults (Bradford et al., 2017) identified that beliefs about police legitimacy were associated with the acceptance of police use of force, but only where it appeared</a:t>
            </a:r>
            <a:r>
              <a:rPr lang="en-GB" sz="1600" b="1" dirty="0"/>
              <a:t> </a:t>
            </a:r>
            <a:r>
              <a:rPr lang="en-GB" sz="1600" b="1" i="1" dirty="0"/>
              <a:t>justified. </a:t>
            </a:r>
            <a:endParaRPr lang="en-GB" sz="1600" dirty="0"/>
          </a:p>
          <a:p>
            <a:r>
              <a:rPr lang="en-GB" sz="1600" dirty="0"/>
              <a:t>Previous studies demonstrate that trust, legitimacy and other attitudes can generate support for normatively limited use of force.</a:t>
            </a:r>
          </a:p>
          <a:p>
            <a:r>
              <a:rPr lang="en-GB" sz="1600" dirty="0"/>
              <a:t>Survey identified that:</a:t>
            </a:r>
          </a:p>
          <a:p>
            <a:pPr lvl="1"/>
            <a:r>
              <a:rPr lang="en-GB" sz="1600" dirty="0"/>
              <a:t>Respondents seem to “prefer” the use of handcuffs (and of course talking down) to the application of force via the use of tools such as batons, chemical sprays and Taser. </a:t>
            </a:r>
          </a:p>
          <a:p>
            <a:pPr lvl="1"/>
            <a:r>
              <a:rPr lang="en-GB" sz="1600" dirty="0"/>
              <a:t>Participants reacted negatively to scenarios that transgressed the notion of an unarmed force, </a:t>
            </a:r>
            <a:r>
              <a:rPr lang="en-GB" sz="1600" dirty="0" err="1"/>
              <a:t>eg.</a:t>
            </a:r>
            <a:r>
              <a:rPr lang="en-GB" sz="1600" dirty="0"/>
              <a:t> Use of Taser, Baton rounds, firearms etc.  </a:t>
            </a:r>
          </a:p>
          <a:p>
            <a:pPr lvl="1"/>
            <a:r>
              <a:rPr lang="en-GB" sz="1600" dirty="0"/>
              <a:t>Key message  public are concerned with the way force is delivered and applied more than the principle of force itself. </a:t>
            </a:r>
          </a:p>
          <a:p>
            <a:pPr lvl="1"/>
            <a:r>
              <a:rPr lang="en-GB" sz="1600" dirty="0"/>
              <a:t>Most respondents were prepared to support the officer's action, whatever form it too</a:t>
            </a:r>
          </a:p>
          <a:p>
            <a:pPr marL="457200" lvl="1" indent="0">
              <a:buNone/>
            </a:pPr>
            <a:r>
              <a:rPr lang="en-GB" sz="1600" b="1" dirty="0"/>
              <a:t>							</a:t>
            </a:r>
            <a:r>
              <a:rPr lang="en-US" sz="1600" b="1" dirty="0" err="1"/>
              <a:t>Kyprianides</a:t>
            </a:r>
            <a:r>
              <a:rPr lang="en-US" sz="1600" b="1" dirty="0"/>
              <a:t> (2020)</a:t>
            </a:r>
            <a:endParaRPr lang="en-GB" sz="1600" b="1" dirty="0"/>
          </a:p>
        </p:txBody>
      </p:sp>
      <p:pic>
        <p:nvPicPr>
          <p:cNvPr id="4" name="Audio 3">
            <a:hlinkClick r:id="" action="ppaction://media"/>
            <a:extLst>
              <a:ext uri="{FF2B5EF4-FFF2-40B4-BE49-F238E27FC236}">
                <a16:creationId xmlns:a16="http://schemas.microsoft.com/office/drawing/2014/main" id="{5020C200-686B-5C84-80EC-9E0630E566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69252940"/>
      </p:ext>
    </p:extLst>
  </p:cSld>
  <p:clrMapOvr>
    <a:masterClrMapping/>
  </p:clrMapOvr>
  <mc:AlternateContent xmlns:mc="http://schemas.openxmlformats.org/markup-compatibility/2006">
    <mc:Choice xmlns:p14="http://schemas.microsoft.com/office/powerpoint/2010/main" Requires="p14">
      <p:transition spd="slow" p14:dur="2000" advTm="457578"/>
    </mc:Choice>
    <mc:Fallback>
      <p:transition spd="slow" advTm="457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08222-C449-4B17-8A2F-EC431C28E7BF}"/>
              </a:ext>
            </a:extLst>
          </p:cNvPr>
          <p:cNvSpPr>
            <a:spLocks noGrp="1"/>
          </p:cNvSpPr>
          <p:nvPr>
            <p:ph type="title"/>
          </p:nvPr>
        </p:nvSpPr>
        <p:spPr>
          <a:xfrm>
            <a:off x="609600" y="-187659"/>
            <a:ext cx="8229600" cy="1143000"/>
          </a:xfrm>
        </p:spPr>
        <p:txBody>
          <a:bodyPr>
            <a:normAutofit/>
          </a:bodyPr>
          <a:lstStyle/>
          <a:p>
            <a:r>
              <a:rPr lang="en-US" sz="3200" dirty="0"/>
              <a:t>Legitimacy &amp; Stop &amp; Search</a:t>
            </a:r>
          </a:p>
        </p:txBody>
      </p:sp>
      <p:sp>
        <p:nvSpPr>
          <p:cNvPr id="3" name="Content Placeholder 2">
            <a:extLst>
              <a:ext uri="{FF2B5EF4-FFF2-40B4-BE49-F238E27FC236}">
                <a16:creationId xmlns:a16="http://schemas.microsoft.com/office/drawing/2014/main" id="{EC103EAE-E9BB-B040-784C-72F4FAB19B5B}"/>
              </a:ext>
            </a:extLst>
          </p:cNvPr>
          <p:cNvSpPr>
            <a:spLocks noGrp="1"/>
          </p:cNvSpPr>
          <p:nvPr>
            <p:ph idx="1"/>
          </p:nvPr>
        </p:nvSpPr>
        <p:spPr>
          <a:xfrm>
            <a:off x="1" y="839379"/>
            <a:ext cx="6875360" cy="5117768"/>
          </a:xfrm>
        </p:spPr>
        <p:txBody>
          <a:bodyPr>
            <a:normAutofit fontScale="25000" lnSpcReduction="20000"/>
          </a:bodyPr>
          <a:lstStyle/>
          <a:p>
            <a:r>
              <a:rPr lang="en-GB" sz="6000" dirty="0"/>
              <a:t>The police use of the power of stop and search has generated significant political and media interest. </a:t>
            </a:r>
          </a:p>
          <a:p>
            <a:r>
              <a:rPr lang="en-GB" sz="6000" dirty="0"/>
              <a:t>“Implicit claim to legitimacy on the basis of legality” ( Martin &amp; Bradford, 2021, p.564)</a:t>
            </a:r>
          </a:p>
          <a:p>
            <a:r>
              <a:rPr lang="en-GB" sz="6000" dirty="0"/>
              <a:t>Power remains a controversial issue – but remains one of the most powerful examples of the use of police power (</a:t>
            </a:r>
            <a:r>
              <a:rPr lang="en-GB" sz="6000" b="1" dirty="0" err="1"/>
              <a:t>Tiratelli</a:t>
            </a:r>
            <a:r>
              <a:rPr lang="en-GB" sz="6000" b="1" dirty="0"/>
              <a:t>, Quinton and Bradford 2018) </a:t>
            </a:r>
            <a:endParaRPr lang="en-GB" sz="6000" dirty="0"/>
          </a:p>
          <a:p>
            <a:r>
              <a:rPr lang="en-GB" sz="6000" b="1" dirty="0"/>
              <a:t>697,405 stop and searches in England and Wales (April 2020 – MRCH 2021) an increase of 135,808 (24%)</a:t>
            </a:r>
            <a:r>
              <a:rPr lang="en-GB" sz="6000" dirty="0"/>
              <a:t> compared with the previous year and the highest number of stop and searches since the year ending March 2014 (</a:t>
            </a:r>
            <a:r>
              <a:rPr lang="en-GB" sz="6000" b="1" dirty="0"/>
              <a:t>872,518</a:t>
            </a:r>
            <a:r>
              <a:rPr lang="en-GB" sz="6000" dirty="0"/>
              <a:t>), but 41% below the peak in the year ending March 2011 (1,179,746)</a:t>
            </a:r>
          </a:p>
          <a:p>
            <a:r>
              <a:rPr lang="en-GB" sz="6000" b="1" dirty="0"/>
              <a:t>7.5</a:t>
            </a:r>
            <a:r>
              <a:rPr lang="en-GB" sz="6000" dirty="0"/>
              <a:t> stop and searches for every 1,000 white people, compared with </a:t>
            </a:r>
            <a:r>
              <a:rPr lang="en-GB" sz="6000" b="1" dirty="0"/>
              <a:t>52.6 </a:t>
            </a:r>
            <a:r>
              <a:rPr lang="en-GB" sz="6000" dirty="0"/>
              <a:t>for every 1,000 black people</a:t>
            </a:r>
          </a:p>
          <a:p>
            <a:r>
              <a:rPr lang="en-GB" sz="6000" b="1" dirty="0"/>
              <a:t>79,391 led to an arrest</a:t>
            </a:r>
            <a:r>
              <a:rPr lang="en-GB" sz="6000" dirty="0"/>
              <a:t>. While the volume of arrests is 8% higher than the previous year, the </a:t>
            </a:r>
            <a:r>
              <a:rPr lang="en-GB" sz="6000" b="1" dirty="0"/>
              <a:t>arrest rate has fallen from 13% to 11%</a:t>
            </a:r>
          </a:p>
          <a:p>
            <a:r>
              <a:rPr lang="en-GB" sz="6000" b="1" dirty="0"/>
              <a:t>77%</a:t>
            </a:r>
            <a:r>
              <a:rPr lang="en-GB" sz="6000" dirty="0"/>
              <a:t> of stop and searches the outcome was recorded as needing ‘No further action’, similar to the previous year</a:t>
            </a:r>
          </a:p>
          <a:p>
            <a:r>
              <a:rPr lang="en-GB" sz="6000" b="1" dirty="0"/>
              <a:t>9,230 stop and searches</a:t>
            </a:r>
            <a:r>
              <a:rPr lang="en-GB" sz="6000" dirty="0"/>
              <a:t> under section 60 of the Criminal Justice and Public Order Act - </a:t>
            </a:r>
            <a:r>
              <a:rPr lang="en-GB" sz="6000" b="1" dirty="0"/>
              <a:t>decrease of 49%</a:t>
            </a:r>
            <a:r>
              <a:rPr lang="en-GB" sz="6000" dirty="0"/>
              <a:t> compared with the number of searches under the same power in the year ending March 2020</a:t>
            </a:r>
          </a:p>
          <a:p>
            <a:r>
              <a:rPr lang="en-GB" sz="6000" b="1" dirty="0"/>
              <a:t>Individuals from a Black or Black British background were searched at a rate 7.0 times higher than that of those from a White ethnic group</a:t>
            </a:r>
            <a:r>
              <a:rPr lang="en-GB" sz="6000" dirty="0"/>
              <a:t> (compared with 8.8 times in the previous year). </a:t>
            </a:r>
            <a:endParaRPr lang="en-GB" sz="6000" b="1" dirty="0">
              <a:highlight>
                <a:srgbClr val="FFFF00"/>
              </a:highlight>
            </a:endParaRPr>
          </a:p>
          <a:p>
            <a:endParaRPr lang="en-GB" dirty="0"/>
          </a:p>
          <a:p>
            <a:endParaRPr lang="en-GB" dirty="0"/>
          </a:p>
          <a:p>
            <a:endParaRPr lang="en-GB" dirty="0"/>
          </a:p>
          <a:p>
            <a:endParaRPr lang="en-GB" sz="2800" dirty="0"/>
          </a:p>
          <a:p>
            <a:pPr lvl="1"/>
            <a:endParaRPr lang="en-GB" sz="2400" dirty="0"/>
          </a:p>
          <a:p>
            <a:pPr lvl="1"/>
            <a:endParaRPr lang="en-GB" sz="2400" dirty="0"/>
          </a:p>
          <a:p>
            <a:pPr lvl="1"/>
            <a:endParaRPr lang="en-GB" sz="2400" dirty="0"/>
          </a:p>
          <a:p>
            <a:pPr lvl="1"/>
            <a:endParaRPr lang="en-GB" sz="2400" dirty="0"/>
          </a:p>
          <a:p>
            <a:endParaRPr lang="en-GB" sz="2600" dirty="0"/>
          </a:p>
          <a:p>
            <a:endParaRPr lang="en-GB" sz="2300" dirty="0"/>
          </a:p>
          <a:p>
            <a:endParaRPr lang="en-GB" sz="2000" dirty="0"/>
          </a:p>
          <a:p>
            <a:endParaRPr lang="en-GB" sz="1900" dirty="0"/>
          </a:p>
          <a:p>
            <a:endParaRPr lang="en-GB" sz="1900" dirty="0"/>
          </a:p>
          <a:p>
            <a:endParaRPr lang="en-GB" sz="1900" dirty="0"/>
          </a:p>
          <a:p>
            <a:endParaRPr lang="en-GB" b="1" dirty="0"/>
          </a:p>
          <a:p>
            <a:endParaRPr lang="en-GB" dirty="0"/>
          </a:p>
          <a:p>
            <a:endParaRPr lang="en-US" dirty="0"/>
          </a:p>
        </p:txBody>
      </p:sp>
      <p:pic>
        <p:nvPicPr>
          <p:cNvPr id="5" name="Picture 4" descr="A person walking next to a sign&#10;&#10;Description automatically generated with low confidence">
            <a:extLst>
              <a:ext uri="{FF2B5EF4-FFF2-40B4-BE49-F238E27FC236}">
                <a16:creationId xmlns:a16="http://schemas.microsoft.com/office/drawing/2014/main" id="{BD27936A-BC2D-6770-AEDF-BF7D9FD502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42578" y="0"/>
            <a:ext cx="1501422" cy="900854"/>
          </a:xfrm>
          <a:prstGeom prst="rect">
            <a:avLst/>
          </a:prstGeom>
        </p:spPr>
      </p:pic>
      <p:pic>
        <p:nvPicPr>
          <p:cNvPr id="9" name="Picture 8" descr="A person standing in front of a building&#10;&#10;Description automatically generated with medium confidence">
            <a:extLst>
              <a:ext uri="{FF2B5EF4-FFF2-40B4-BE49-F238E27FC236}">
                <a16:creationId xmlns:a16="http://schemas.microsoft.com/office/drawing/2014/main" id="{54A7F1F5-26CC-6D6D-C81D-91EC0B2185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30319" y="5677382"/>
            <a:ext cx="1913681" cy="1076446"/>
          </a:xfrm>
          <a:prstGeom prst="rect">
            <a:avLst/>
          </a:prstGeom>
        </p:spPr>
      </p:pic>
      <p:sp>
        <p:nvSpPr>
          <p:cNvPr id="14" name="AutoShape 4">
            <a:extLst>
              <a:ext uri="{FF2B5EF4-FFF2-40B4-BE49-F238E27FC236}">
                <a16:creationId xmlns:a16="http://schemas.microsoft.com/office/drawing/2014/main" id="{E01EA615-6F1D-B677-D0B8-F5442210103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6" name="Picture 15">
            <a:extLst>
              <a:ext uri="{FF2B5EF4-FFF2-40B4-BE49-F238E27FC236}">
                <a16:creationId xmlns:a16="http://schemas.microsoft.com/office/drawing/2014/main" id="{CD4FFD6B-8EDF-C4A4-A782-1FD16EEF1856}"/>
              </a:ext>
            </a:extLst>
          </p:cNvPr>
          <p:cNvPicPr>
            <a:picLocks noChangeAspect="1"/>
          </p:cNvPicPr>
          <p:nvPr/>
        </p:nvPicPr>
        <p:blipFill>
          <a:blip r:embed="rId6"/>
          <a:stretch>
            <a:fillRect/>
          </a:stretch>
        </p:blipFill>
        <p:spPr>
          <a:xfrm>
            <a:off x="6875361" y="900853"/>
            <a:ext cx="2293709" cy="4259517"/>
          </a:xfrm>
          <a:prstGeom prst="rect">
            <a:avLst/>
          </a:prstGeom>
        </p:spPr>
      </p:pic>
      <p:sp>
        <p:nvSpPr>
          <p:cNvPr id="20" name="TextBox 19">
            <a:extLst>
              <a:ext uri="{FF2B5EF4-FFF2-40B4-BE49-F238E27FC236}">
                <a16:creationId xmlns:a16="http://schemas.microsoft.com/office/drawing/2014/main" id="{DA1E4040-1CFE-0567-EC63-E3ECDC017545}"/>
              </a:ext>
            </a:extLst>
          </p:cNvPr>
          <p:cNvSpPr txBox="1"/>
          <p:nvPr/>
        </p:nvSpPr>
        <p:spPr>
          <a:xfrm>
            <a:off x="7040304" y="5141877"/>
            <a:ext cx="2293709" cy="553998"/>
          </a:xfrm>
          <a:prstGeom prst="rect">
            <a:avLst/>
          </a:prstGeom>
          <a:noFill/>
        </p:spPr>
        <p:txBody>
          <a:bodyPr wrap="square">
            <a:spAutoFit/>
          </a:bodyPr>
          <a:lstStyle/>
          <a:p>
            <a:r>
              <a:rPr lang="en-US" sz="600" dirty="0"/>
              <a:t>Source https://</a:t>
            </a:r>
            <a:r>
              <a:rPr lang="en-US" sz="600" dirty="0" err="1"/>
              <a:t>www.gov.uk</a:t>
            </a:r>
            <a:r>
              <a:rPr lang="en-US" sz="600" dirty="0"/>
              <a:t>/government/statistics/police-powers-and-procedures-stop-and-search-and-arrests-england-and-wales-year-ending-31-march-2021/police-powers-and-procedures-stop-and-search-and-arrests-england-and-wales-year-ending-31-march-2021</a:t>
            </a:r>
          </a:p>
        </p:txBody>
      </p:sp>
      <p:pic>
        <p:nvPicPr>
          <p:cNvPr id="7" name="Audio 6">
            <a:hlinkClick r:id="" action="ppaction://media"/>
            <a:extLst>
              <a:ext uri="{FF2B5EF4-FFF2-40B4-BE49-F238E27FC236}">
                <a16:creationId xmlns:a16="http://schemas.microsoft.com/office/drawing/2014/main" id="{CBFC3B8E-9D8E-1C98-BDD7-C7C5A19668B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939851499"/>
      </p:ext>
    </p:extLst>
  </p:cSld>
  <p:clrMapOvr>
    <a:masterClrMapping/>
  </p:clrMapOvr>
  <mc:AlternateContent xmlns:mc="http://schemas.openxmlformats.org/markup-compatibility/2006">
    <mc:Choice xmlns:p14="http://schemas.microsoft.com/office/powerpoint/2010/main" Requires="p14">
      <p:transition spd="slow" p14:dur="2000" advTm="638890"/>
    </mc:Choice>
    <mc:Fallback>
      <p:transition spd="slow" advTm="638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D604-E793-AE7F-8FC7-2586D202B85F}"/>
              </a:ext>
            </a:extLst>
          </p:cNvPr>
          <p:cNvSpPr>
            <a:spLocks noGrp="1"/>
          </p:cNvSpPr>
          <p:nvPr>
            <p:ph type="title"/>
          </p:nvPr>
        </p:nvSpPr>
        <p:spPr>
          <a:xfrm>
            <a:off x="457200" y="0"/>
            <a:ext cx="8229600" cy="1143000"/>
          </a:xfrm>
        </p:spPr>
        <p:txBody>
          <a:bodyPr/>
          <a:lstStyle/>
          <a:p>
            <a:r>
              <a:rPr lang="en-US" dirty="0"/>
              <a:t>Legitimacy &amp; Stop &amp; Search</a:t>
            </a:r>
          </a:p>
        </p:txBody>
      </p:sp>
      <p:sp>
        <p:nvSpPr>
          <p:cNvPr id="3" name="Content Placeholder 2">
            <a:extLst>
              <a:ext uri="{FF2B5EF4-FFF2-40B4-BE49-F238E27FC236}">
                <a16:creationId xmlns:a16="http://schemas.microsoft.com/office/drawing/2014/main" id="{9364E41F-CF55-C5DC-AF8A-B58C0F24260E}"/>
              </a:ext>
            </a:extLst>
          </p:cNvPr>
          <p:cNvSpPr>
            <a:spLocks noGrp="1"/>
          </p:cNvSpPr>
          <p:nvPr>
            <p:ph idx="1"/>
          </p:nvPr>
        </p:nvSpPr>
        <p:spPr>
          <a:xfrm>
            <a:off x="95955" y="1103490"/>
            <a:ext cx="8709378" cy="3917032"/>
          </a:xfrm>
        </p:spPr>
        <p:txBody>
          <a:bodyPr>
            <a:normAutofit fontScale="25000" lnSpcReduction="20000"/>
          </a:bodyPr>
          <a:lstStyle/>
          <a:p>
            <a:r>
              <a:rPr lang="en-GB" sz="6000" dirty="0"/>
              <a:t>Public perception of S&amp;S - can still trigger significant reactions from individuals and groups who experience or observe its use, and wider social and political debates.</a:t>
            </a:r>
          </a:p>
          <a:p>
            <a:pPr marL="0" indent="0">
              <a:buNone/>
            </a:pPr>
            <a:endParaRPr lang="en-GB" sz="6000" dirty="0"/>
          </a:p>
          <a:p>
            <a:r>
              <a:rPr lang="en-GB" sz="6000" dirty="0"/>
              <a:t>Deterrence theory – s Situational Crime prevention. </a:t>
            </a:r>
          </a:p>
          <a:p>
            <a:pPr marL="0" indent="0">
              <a:buNone/>
            </a:pPr>
            <a:endParaRPr lang="en-GB" sz="6000" dirty="0"/>
          </a:p>
          <a:p>
            <a:r>
              <a:rPr lang="en-GB" sz="6000" dirty="0"/>
              <a:t>Deterrence theory (</a:t>
            </a:r>
            <a:r>
              <a:rPr lang="en-GB" sz="6000" b="1" dirty="0" err="1"/>
              <a:t>Tiratelli</a:t>
            </a:r>
            <a:r>
              <a:rPr lang="en-GB" sz="6000" b="1" dirty="0"/>
              <a:t>, Quinton and Bradford 2018) </a:t>
            </a:r>
            <a:r>
              <a:rPr lang="en-GB" sz="6000" dirty="0"/>
              <a:t>rests on the contrast between </a:t>
            </a:r>
            <a:r>
              <a:rPr lang="en-GB" sz="6000" i="1" dirty="0"/>
              <a:t>specific </a:t>
            </a:r>
            <a:r>
              <a:rPr lang="en-GB" sz="6000" dirty="0"/>
              <a:t>and </a:t>
            </a:r>
            <a:r>
              <a:rPr lang="en-GB" sz="6000" i="1" dirty="0"/>
              <a:t>general </a:t>
            </a:r>
            <a:r>
              <a:rPr lang="en-GB" sz="6000" dirty="0"/>
              <a:t>deterrence. </a:t>
            </a:r>
          </a:p>
          <a:p>
            <a:pPr lvl="1"/>
            <a:r>
              <a:rPr lang="en-GB" sz="6000" dirty="0"/>
              <a:t>Specific deterrence functions at the individual level – impact on first hand experiences of those who have been experience intervention. </a:t>
            </a:r>
          </a:p>
          <a:p>
            <a:pPr lvl="1"/>
            <a:r>
              <a:rPr lang="en-GB" sz="6000" dirty="0"/>
              <a:t>General deterrence is </a:t>
            </a:r>
            <a:r>
              <a:rPr lang="en-GB" sz="6000" b="1" dirty="0">
                <a:highlight>
                  <a:srgbClr val="FFFF00"/>
                </a:highlight>
              </a:rPr>
              <a:t>??</a:t>
            </a:r>
          </a:p>
          <a:p>
            <a:pPr marL="457200" lvl="1" indent="0">
              <a:buNone/>
            </a:pPr>
            <a:endParaRPr lang="en-GB" sz="6000" b="1" dirty="0"/>
          </a:p>
          <a:p>
            <a:r>
              <a:rPr lang="en-GB" sz="6000" dirty="0"/>
              <a:t>Does S&amp;S has a ‘disruptive’ effect which is akin to situational crime prevention rather than deterrent effect? Motivation of the offender is unaffected – the situation alters their ability to carry out the crime as opposed to the intent. </a:t>
            </a:r>
          </a:p>
          <a:p>
            <a:endParaRPr lang="en-GB" sz="6000" dirty="0"/>
          </a:p>
          <a:p>
            <a:r>
              <a:rPr lang="en-GB" sz="6000" dirty="0"/>
              <a:t>Contra to deterrent theory - there is significant evidence that targeted police strategies, most notably hotspots policing, </a:t>
            </a:r>
            <a:r>
              <a:rPr lang="en-GB" sz="6000" i="1" dirty="0"/>
              <a:t>can </a:t>
            </a:r>
            <a:r>
              <a:rPr lang="en-GB" sz="6000" dirty="0"/>
              <a:t>have an effect on crime (Weisburd and Eck 2004; Braga </a:t>
            </a:r>
            <a:r>
              <a:rPr lang="en-GB" sz="6000" i="1" dirty="0"/>
              <a:t>et al. </a:t>
            </a:r>
            <a:r>
              <a:rPr lang="en-GB" sz="6000" dirty="0"/>
              <a:t>2014). </a:t>
            </a:r>
          </a:p>
          <a:p>
            <a:endParaRPr lang="en-GB" sz="6000" dirty="0"/>
          </a:p>
          <a:p>
            <a:r>
              <a:rPr lang="en-GB" sz="6000" dirty="0"/>
              <a:t>Research has identified that while in other crime types stop search has a </a:t>
            </a:r>
            <a:r>
              <a:rPr lang="en-GB" sz="6000" dirty="0" err="1"/>
              <a:t>negible</a:t>
            </a:r>
            <a:r>
              <a:rPr lang="en-GB" sz="6000" dirty="0"/>
              <a:t> effect that the only crime type that it may possess a deterrent effect is drugs offending (</a:t>
            </a:r>
            <a:r>
              <a:rPr lang="en-GB" sz="6000" b="1" dirty="0" err="1"/>
              <a:t>Tiratelli</a:t>
            </a:r>
            <a:r>
              <a:rPr lang="en-GB" sz="6000" b="1" dirty="0"/>
              <a:t>, Quinton and Bradford 2018) </a:t>
            </a:r>
            <a:endParaRPr lang="en-GB" sz="6000" dirty="0"/>
          </a:p>
          <a:p>
            <a:endParaRPr lang="en-US" dirty="0"/>
          </a:p>
        </p:txBody>
      </p:sp>
      <p:pic>
        <p:nvPicPr>
          <p:cNvPr id="4" name="Audio 3">
            <a:hlinkClick r:id="" action="ppaction://media"/>
            <a:extLst>
              <a:ext uri="{FF2B5EF4-FFF2-40B4-BE49-F238E27FC236}">
                <a16:creationId xmlns:a16="http://schemas.microsoft.com/office/drawing/2014/main" id="{26221F00-B991-C49C-53E8-B33C7413B0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79759582"/>
      </p:ext>
    </p:extLst>
  </p:cSld>
  <p:clrMapOvr>
    <a:masterClrMapping/>
  </p:clrMapOvr>
  <mc:AlternateContent xmlns:mc="http://schemas.openxmlformats.org/markup-compatibility/2006">
    <mc:Choice xmlns:p14="http://schemas.microsoft.com/office/powerpoint/2010/main" Requires="p14">
      <p:transition spd="slow" p14:dur="2000" advTm="303413"/>
    </mc:Choice>
    <mc:Fallback>
      <p:transition spd="slow" advTm="303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529BE-DBF3-86B3-A944-A883DD850976}"/>
              </a:ext>
            </a:extLst>
          </p:cNvPr>
          <p:cNvSpPr>
            <a:spLocks noGrp="1"/>
          </p:cNvSpPr>
          <p:nvPr>
            <p:ph type="title"/>
          </p:nvPr>
        </p:nvSpPr>
        <p:spPr>
          <a:xfrm>
            <a:off x="457200" y="274638"/>
            <a:ext cx="8229600" cy="1143000"/>
          </a:xfrm>
        </p:spPr>
        <p:txBody>
          <a:bodyPr anchor="ctr">
            <a:normAutofit/>
          </a:bodyPr>
          <a:lstStyle/>
          <a:p>
            <a:r>
              <a:rPr lang="en-US" dirty="0"/>
              <a:t>Legitimacy &amp; Technology</a:t>
            </a:r>
          </a:p>
        </p:txBody>
      </p:sp>
      <p:sp>
        <p:nvSpPr>
          <p:cNvPr id="3" name="Content Placeholder 2">
            <a:extLst>
              <a:ext uri="{FF2B5EF4-FFF2-40B4-BE49-F238E27FC236}">
                <a16:creationId xmlns:a16="http://schemas.microsoft.com/office/drawing/2014/main" id="{DAA4CA50-C0B2-0CAD-1803-F2A287F7E336}"/>
              </a:ext>
            </a:extLst>
          </p:cNvPr>
          <p:cNvSpPr>
            <a:spLocks noGrp="1"/>
          </p:cNvSpPr>
          <p:nvPr>
            <p:ph sz="half" idx="1"/>
          </p:nvPr>
        </p:nvSpPr>
        <p:spPr>
          <a:xfrm>
            <a:off x="300363" y="1417638"/>
            <a:ext cx="5142190" cy="3989040"/>
          </a:xfrm>
        </p:spPr>
        <p:txBody>
          <a:bodyPr>
            <a:normAutofit fontScale="92500" lnSpcReduction="10000"/>
          </a:bodyPr>
          <a:lstStyle/>
          <a:p>
            <a:pPr algn="just"/>
            <a:r>
              <a:rPr lang="en-US" sz="1700" b="1" dirty="0"/>
              <a:t>Body Worn Video </a:t>
            </a:r>
            <a:r>
              <a:rPr lang="en-US" sz="1700" dirty="0"/>
              <a:t>– transparency &amp; Legitimacy - Stop Search / </a:t>
            </a:r>
            <a:r>
              <a:rPr lang="en-US" sz="1700" dirty="0" err="1"/>
              <a:t>PUoF</a:t>
            </a:r>
            <a:r>
              <a:rPr lang="en-US" sz="1700" dirty="0"/>
              <a:t> / Professional Standards – but this is a double-edged sword!</a:t>
            </a:r>
          </a:p>
          <a:p>
            <a:pPr algn="just"/>
            <a:r>
              <a:rPr lang="en-US" sz="1700" b="1" dirty="0"/>
              <a:t>Automated Facial Recognition </a:t>
            </a:r>
            <a:r>
              <a:rPr lang="en-US" sz="1700" dirty="0"/>
              <a:t>- I</a:t>
            </a:r>
            <a:r>
              <a:rPr lang="en-GB" sz="1700" dirty="0"/>
              <a:t>t is well documented in academia that the public are typically sceptical of new technologies being utilised by police (Bromberg et al., 2018, 2020; Hirose, 2017; Schwartz, 2017) cited in </a:t>
            </a:r>
            <a:r>
              <a:rPr lang="en-US" sz="1700" dirty="0" err="1"/>
              <a:t>Bragias</a:t>
            </a:r>
            <a:r>
              <a:rPr lang="en-US" sz="1700" dirty="0"/>
              <a:t>, Hine and Fleet (2021, p.1637) </a:t>
            </a:r>
          </a:p>
          <a:p>
            <a:pPr algn="just"/>
            <a:r>
              <a:rPr lang="en-GB" sz="1700" dirty="0"/>
              <a:t>Bradford et al. (2020) identified that Facial recognition is a challenge to the public </a:t>
            </a:r>
            <a:r>
              <a:rPr lang="en-GB" sz="1700" dirty="0" err="1"/>
              <a:t>citizebn</a:t>
            </a:r>
            <a:r>
              <a:rPr lang="en-GB" sz="1700" dirty="0"/>
              <a:t> dynamic and in their research found “…specific public concerns including fears about eroding privacy, undemocratic implementation, and a lack of trust”. (</a:t>
            </a:r>
            <a:r>
              <a:rPr lang="en-US" sz="1700" dirty="0" err="1"/>
              <a:t>Bragias</a:t>
            </a:r>
            <a:r>
              <a:rPr lang="en-US" sz="1700" dirty="0"/>
              <a:t>, Hine and Fleet, 2021, p.1640) </a:t>
            </a:r>
          </a:p>
          <a:p>
            <a:pPr algn="just"/>
            <a:r>
              <a:rPr lang="en-US" sz="1700" b="1" dirty="0"/>
              <a:t>What are the implications for trust confidence and importantly legitimacy?!</a:t>
            </a:r>
          </a:p>
          <a:p>
            <a:pPr algn="just"/>
            <a:endParaRPr lang="en-GB" sz="1600" dirty="0"/>
          </a:p>
          <a:p>
            <a:pPr algn="just"/>
            <a:endParaRPr lang="en-US" sz="1600" dirty="0"/>
          </a:p>
          <a:p>
            <a:endParaRPr lang="en-US" dirty="0"/>
          </a:p>
        </p:txBody>
      </p:sp>
      <p:pic>
        <p:nvPicPr>
          <p:cNvPr id="4" name="Picture 3">
            <a:extLst>
              <a:ext uri="{FF2B5EF4-FFF2-40B4-BE49-F238E27FC236}">
                <a16:creationId xmlns:a16="http://schemas.microsoft.com/office/drawing/2014/main" id="{A0F2FA86-932C-8F6B-0909-318357705182}"/>
              </a:ext>
            </a:extLst>
          </p:cNvPr>
          <p:cNvPicPr>
            <a:picLocks noChangeAspect="1"/>
          </p:cNvPicPr>
          <p:nvPr/>
        </p:nvPicPr>
        <p:blipFill rotWithShape="1">
          <a:blip r:embed="rId4"/>
          <a:srcRect l="5433" r="31469"/>
          <a:stretch/>
        </p:blipFill>
        <p:spPr>
          <a:xfrm>
            <a:off x="5652911" y="1417638"/>
            <a:ext cx="2328333" cy="2299761"/>
          </a:xfrm>
          <a:prstGeom prst="rect">
            <a:avLst/>
          </a:prstGeom>
          <a:noFill/>
        </p:spPr>
      </p:pic>
      <p:pic>
        <p:nvPicPr>
          <p:cNvPr id="5" name="Picture 4">
            <a:extLst>
              <a:ext uri="{FF2B5EF4-FFF2-40B4-BE49-F238E27FC236}">
                <a16:creationId xmlns:a16="http://schemas.microsoft.com/office/drawing/2014/main" id="{2608726E-0C5A-1064-747D-B28351F1F413}"/>
              </a:ext>
            </a:extLst>
          </p:cNvPr>
          <p:cNvPicPr>
            <a:picLocks noChangeAspect="1"/>
          </p:cNvPicPr>
          <p:nvPr/>
        </p:nvPicPr>
        <p:blipFill>
          <a:blip r:embed="rId5"/>
          <a:stretch>
            <a:fillRect/>
          </a:stretch>
        </p:blipFill>
        <p:spPr>
          <a:xfrm>
            <a:off x="5599390" y="3717399"/>
            <a:ext cx="2435373" cy="1466856"/>
          </a:xfrm>
          <a:prstGeom prst="rect">
            <a:avLst/>
          </a:prstGeom>
        </p:spPr>
      </p:pic>
      <p:pic>
        <p:nvPicPr>
          <p:cNvPr id="6" name="Audio 5">
            <a:hlinkClick r:id="" action="ppaction://media"/>
            <a:extLst>
              <a:ext uri="{FF2B5EF4-FFF2-40B4-BE49-F238E27FC236}">
                <a16:creationId xmlns:a16="http://schemas.microsoft.com/office/drawing/2014/main" id="{E7F43FE5-C009-AC94-ACD0-A741F68C137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733733657"/>
      </p:ext>
    </p:extLst>
  </p:cSld>
  <p:clrMapOvr>
    <a:masterClrMapping/>
  </p:clrMapOvr>
  <mc:AlternateContent xmlns:mc="http://schemas.openxmlformats.org/markup-compatibility/2006">
    <mc:Choice xmlns:p14="http://schemas.microsoft.com/office/powerpoint/2010/main" Requires="p14">
      <p:transition spd="slow" p14:dur="2000" advTm="282453"/>
    </mc:Choice>
    <mc:Fallback>
      <p:transition spd="slow" advTm="282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6A4FF-D9B9-66A9-C90B-88091BA8D5A1}"/>
              </a:ext>
            </a:extLst>
          </p:cNvPr>
          <p:cNvSpPr>
            <a:spLocks noGrp="1"/>
          </p:cNvSpPr>
          <p:nvPr>
            <p:ph type="title"/>
          </p:nvPr>
        </p:nvSpPr>
        <p:spPr>
          <a:xfrm>
            <a:off x="457200" y="-210784"/>
            <a:ext cx="8229600" cy="1143000"/>
          </a:xfrm>
        </p:spPr>
        <p:txBody>
          <a:bodyPr/>
          <a:lstStyle/>
          <a:p>
            <a:r>
              <a:rPr lang="en-US" dirty="0"/>
              <a:t>Procedural Justice Theory</a:t>
            </a:r>
          </a:p>
        </p:txBody>
      </p:sp>
      <p:sp>
        <p:nvSpPr>
          <p:cNvPr id="3" name="Content Placeholder 2">
            <a:extLst>
              <a:ext uri="{FF2B5EF4-FFF2-40B4-BE49-F238E27FC236}">
                <a16:creationId xmlns:a16="http://schemas.microsoft.com/office/drawing/2014/main" id="{4E9812D3-FDCB-124A-A9B1-7AE403F42418}"/>
              </a:ext>
            </a:extLst>
          </p:cNvPr>
          <p:cNvSpPr>
            <a:spLocks noGrp="1"/>
          </p:cNvSpPr>
          <p:nvPr>
            <p:ph idx="1"/>
          </p:nvPr>
        </p:nvSpPr>
        <p:spPr>
          <a:xfrm>
            <a:off x="300942" y="745067"/>
            <a:ext cx="6712424" cy="4933244"/>
          </a:xfrm>
        </p:spPr>
        <p:txBody>
          <a:bodyPr>
            <a:noAutofit/>
          </a:bodyPr>
          <a:lstStyle/>
          <a:p>
            <a:r>
              <a:rPr lang="en-GB" sz="1200" dirty="0"/>
              <a:t>Trust and confidence in the police as a lever in levels of legitimacy conferred on the police.</a:t>
            </a:r>
          </a:p>
          <a:p>
            <a:pPr marL="0" indent="0">
              <a:buNone/>
            </a:pPr>
            <a:endParaRPr lang="en-GB" sz="1200" dirty="0"/>
          </a:p>
          <a:p>
            <a:r>
              <a:rPr lang="en-GB" sz="1200" dirty="0"/>
              <a:t>Police legitimacy has tended to be understood through the lens of procedural justice theory (Martin &amp; Bradford, 2021,p.561) </a:t>
            </a:r>
          </a:p>
          <a:p>
            <a:pPr marL="0" indent="0">
              <a:buNone/>
            </a:pPr>
            <a:endParaRPr lang="en-GB" sz="1200" dirty="0"/>
          </a:p>
          <a:p>
            <a:r>
              <a:rPr lang="en-GB" sz="1200" dirty="0"/>
              <a:t>Legitimacy may have been weakened by public confidence in police effectiveness; by public confidence in police fairness  and by public confidence in police engagement </a:t>
            </a:r>
            <a:r>
              <a:rPr lang="en-GB" sz="1200" b="1" dirty="0"/>
              <a:t>(Jackson &amp; Bradford, 2010)</a:t>
            </a:r>
          </a:p>
          <a:p>
            <a:endParaRPr lang="en-GB" sz="1200" b="1" dirty="0"/>
          </a:p>
          <a:p>
            <a:r>
              <a:rPr lang="en-GB" sz="1200" dirty="0"/>
              <a:t>“…experience of procedural fairness fosters in people feelings of motive-based trust in and shared group membership with the authority concerned – that both it and they are ‘on the same side’ – and because, by and through these mechanisms, procedural fairness enhances the authority’s legitimacy</a:t>
            </a:r>
            <a:r>
              <a:rPr lang="en-GB" sz="1200" b="1" dirty="0"/>
              <a:t>” (Jackson &amp; Bradford, 2010,p.6) </a:t>
            </a:r>
          </a:p>
          <a:p>
            <a:endParaRPr lang="en-GB" sz="1200" b="1" dirty="0"/>
          </a:p>
          <a:p>
            <a:r>
              <a:rPr lang="en-GB" sz="1200" dirty="0"/>
              <a:t>Procedural justice framework developed by Tyler (Tyler, 1990; 2004; 2006; Tyler and </a:t>
            </a:r>
            <a:r>
              <a:rPr lang="en-GB" sz="1200" dirty="0" err="1"/>
              <a:t>Blader</a:t>
            </a:r>
            <a:r>
              <a:rPr lang="en-GB" sz="1200" dirty="0"/>
              <a:t>, 2000; Tyler and </a:t>
            </a:r>
            <a:r>
              <a:rPr lang="en-GB" sz="1200" dirty="0" err="1"/>
              <a:t>Huo</a:t>
            </a:r>
            <a:r>
              <a:rPr lang="en-GB" sz="1200" dirty="0"/>
              <a:t>, 2002) empirically based model for the association between trust, legitimacy and support, and as such identified why citizen may or may not cooperate with the police. </a:t>
            </a:r>
          </a:p>
          <a:p>
            <a:pPr marL="0" indent="0">
              <a:buNone/>
            </a:pPr>
            <a:endParaRPr lang="en-GB" sz="1200" dirty="0"/>
          </a:p>
          <a:p>
            <a:r>
              <a:rPr lang="en-GB" sz="1200" dirty="0"/>
              <a:t>Core proposition – PJT -  individual actors sense of responsibility and obligation to the broader spirit of community leads an internalisation of the ‘normative commitment’ to the law and abiding by social order is preferable to a coercive compliance model that is underpinned by threat of sanction. (Jackson &amp; Bradford, 2010;  </a:t>
            </a:r>
            <a:r>
              <a:rPr lang="en-US" sz="1200" dirty="0"/>
              <a:t>Bolger and Walters, 2019) </a:t>
            </a:r>
          </a:p>
        </p:txBody>
      </p:sp>
      <p:pic>
        <p:nvPicPr>
          <p:cNvPr id="4" name="Picture 3">
            <a:extLst>
              <a:ext uri="{FF2B5EF4-FFF2-40B4-BE49-F238E27FC236}">
                <a16:creationId xmlns:a16="http://schemas.microsoft.com/office/drawing/2014/main" id="{C0DE9889-2FCA-D34E-CEE8-DE4937F2171A}"/>
              </a:ext>
            </a:extLst>
          </p:cNvPr>
          <p:cNvPicPr>
            <a:picLocks noChangeAspect="1"/>
          </p:cNvPicPr>
          <p:nvPr/>
        </p:nvPicPr>
        <p:blipFill>
          <a:blip r:embed="rId4"/>
          <a:stretch>
            <a:fillRect/>
          </a:stretch>
        </p:blipFill>
        <p:spPr>
          <a:xfrm>
            <a:off x="7013366" y="1828800"/>
            <a:ext cx="2058060" cy="2506134"/>
          </a:xfrm>
          <a:prstGeom prst="rect">
            <a:avLst/>
          </a:prstGeom>
        </p:spPr>
      </p:pic>
      <p:pic>
        <p:nvPicPr>
          <p:cNvPr id="6" name="Audio 5">
            <a:hlinkClick r:id="" action="ppaction://media"/>
            <a:extLst>
              <a:ext uri="{FF2B5EF4-FFF2-40B4-BE49-F238E27FC236}">
                <a16:creationId xmlns:a16="http://schemas.microsoft.com/office/drawing/2014/main" id="{4F39AE55-4DBB-E424-AB88-88C577BCC6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05666902"/>
      </p:ext>
    </p:extLst>
  </p:cSld>
  <p:clrMapOvr>
    <a:masterClrMapping/>
  </p:clrMapOvr>
  <mc:AlternateContent xmlns:mc="http://schemas.openxmlformats.org/markup-compatibility/2006">
    <mc:Choice xmlns:p14="http://schemas.microsoft.com/office/powerpoint/2010/main" Requires="p14">
      <p:transition spd="slow" p14:dur="2000" advTm="395520"/>
    </mc:Choice>
    <mc:Fallback>
      <p:transition spd="slow" advTm="395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2C65A-1056-AD81-8EDF-3D42E48919AA}"/>
              </a:ext>
            </a:extLst>
          </p:cNvPr>
          <p:cNvSpPr>
            <a:spLocks noGrp="1"/>
          </p:cNvSpPr>
          <p:nvPr>
            <p:ph type="title"/>
          </p:nvPr>
        </p:nvSpPr>
        <p:spPr>
          <a:xfrm>
            <a:off x="688621" y="-176917"/>
            <a:ext cx="8229600" cy="1143000"/>
          </a:xfrm>
        </p:spPr>
        <p:txBody>
          <a:bodyPr/>
          <a:lstStyle/>
          <a:p>
            <a:r>
              <a:rPr lang="en-US" dirty="0"/>
              <a:t>Fairness &amp; procedural Justice. </a:t>
            </a:r>
          </a:p>
        </p:txBody>
      </p:sp>
      <p:sp>
        <p:nvSpPr>
          <p:cNvPr id="3" name="Content Placeholder 2">
            <a:extLst>
              <a:ext uri="{FF2B5EF4-FFF2-40B4-BE49-F238E27FC236}">
                <a16:creationId xmlns:a16="http://schemas.microsoft.com/office/drawing/2014/main" id="{6B5BB516-56CB-3ABE-D710-180860D6E139}"/>
              </a:ext>
            </a:extLst>
          </p:cNvPr>
          <p:cNvSpPr>
            <a:spLocks noGrp="1"/>
          </p:cNvSpPr>
          <p:nvPr>
            <p:ph idx="1"/>
          </p:nvPr>
        </p:nvSpPr>
        <p:spPr>
          <a:xfrm>
            <a:off x="265288" y="708379"/>
            <a:ext cx="8652933" cy="5150554"/>
          </a:xfrm>
        </p:spPr>
        <p:txBody>
          <a:bodyPr>
            <a:normAutofit fontScale="47500" lnSpcReduction="20000"/>
          </a:bodyPr>
          <a:lstStyle/>
          <a:p>
            <a:pPr algn="just"/>
            <a:r>
              <a:rPr lang="en-US" sz="2900" dirty="0"/>
              <a:t>“Contemporary research shows that legitimacy is partly dependent on the extent to which policing is seen as conducted in a procedurally fair way” Bowling et al. (2019, p. 78. citing Tyler (2004).</a:t>
            </a:r>
          </a:p>
          <a:p>
            <a:pPr algn="just"/>
            <a:endParaRPr lang="en-US" sz="2900" dirty="0"/>
          </a:p>
          <a:p>
            <a:pPr algn="just"/>
            <a:r>
              <a:rPr lang="en-US" sz="2900" dirty="0"/>
              <a:t>Bowling et al. (2019,p.154) have suggested that there needs to be a distinction between ‘distributive justice’ – which is concerned with outcomes, as opposed to ‘procedural justice’ which is more concerned about the fairness of the process. </a:t>
            </a:r>
          </a:p>
          <a:p>
            <a:pPr algn="just"/>
            <a:endParaRPr lang="en-US" sz="2900" dirty="0"/>
          </a:p>
          <a:p>
            <a:pPr algn="just"/>
            <a:r>
              <a:rPr lang="en-US" sz="2900" dirty="0"/>
              <a:t>It is suggested that citizens naturally differentiate between the fairness when dealing with police officers, in other words understand that if the officer is fair when dealing with them then even if they are unhappy with the  eventual outcome, but this may not mean that they are dissatisfied with the interaction (process) they experience. </a:t>
            </a:r>
          </a:p>
          <a:p>
            <a:pPr algn="just"/>
            <a:endParaRPr lang="en-US" sz="2900" dirty="0"/>
          </a:p>
          <a:p>
            <a:pPr algn="just"/>
            <a:r>
              <a:rPr lang="en-GB" sz="2900" dirty="0"/>
              <a:t>When measured in research, legitimacy traditionally captures the degree to which ordinary citizens have trust and confidence in authorities and are willing to obey the directives of these authorities (Tyler 2005) (Mazerolle et al., 2014.p.2)  </a:t>
            </a:r>
          </a:p>
          <a:p>
            <a:pPr algn="just"/>
            <a:endParaRPr lang="en-GB" sz="2900" dirty="0"/>
          </a:p>
          <a:p>
            <a:pPr algn="just"/>
            <a:r>
              <a:rPr lang="en-GB" sz="2900" dirty="0"/>
              <a:t>“The central point of the theory (PJT) is that experiences of police procedures (rather than outcomes) as ‘unfair’ lead to perceptions of police as ‘</a:t>
            </a:r>
            <a:r>
              <a:rPr lang="en-GB" sz="2900" dirty="0" err="1"/>
              <a:t>illegitiate</a:t>
            </a:r>
            <a:r>
              <a:rPr lang="en-GB" sz="2900" dirty="0"/>
              <a:t>’, negatively impacting the likelihood of an individual’s acceptance of the exercise of power over them and whether they feel an obligation to comply with instructions or refrain from illegal behaviours…. </a:t>
            </a:r>
            <a:r>
              <a:rPr lang="en-GB" sz="2900" b="1" dirty="0"/>
              <a:t>PJT has its limits</a:t>
            </a:r>
            <a:r>
              <a:rPr lang="en-GB" sz="2900" dirty="0"/>
              <a:t>, not least that the theory does not elaborate the causal relation between experience, legitimacy, and behaviours, and thus lacks analytical precision and explanatory power. For instance, with regards to interpretation, PJT cannot adequately explain why is it possible that individuals may produce varying perceptions regarding the ‘fairness’ of the same example of police behaviour (Waddington et al., 2015)? “ </a:t>
            </a:r>
            <a:r>
              <a:rPr lang="en-GB" sz="2900" b="1" dirty="0"/>
              <a:t>(</a:t>
            </a:r>
            <a:r>
              <a:rPr lang="en-GB" sz="2900" b="1" dirty="0" err="1"/>
              <a:t>Scrase</a:t>
            </a:r>
            <a:r>
              <a:rPr lang="en-GB" sz="2900" b="1" dirty="0"/>
              <a:t>, 2020,pp. 1478-1479</a:t>
            </a:r>
            <a:r>
              <a:rPr lang="en-GB" sz="2900" dirty="0"/>
              <a:t>)</a:t>
            </a:r>
          </a:p>
          <a:p>
            <a:pPr algn="just"/>
            <a:endParaRPr lang="en-GB" sz="1500" dirty="0"/>
          </a:p>
          <a:p>
            <a:pPr marL="0" indent="0" algn="just">
              <a:buNone/>
            </a:pPr>
            <a:endParaRPr lang="en-GB" sz="2000" dirty="0"/>
          </a:p>
          <a:p>
            <a:pPr algn="just"/>
            <a:endParaRPr lang="en-US" sz="2000" dirty="0"/>
          </a:p>
          <a:p>
            <a:pPr algn="just"/>
            <a:endParaRPr lang="en-US" sz="2000" b="1" dirty="0"/>
          </a:p>
        </p:txBody>
      </p:sp>
      <p:pic>
        <p:nvPicPr>
          <p:cNvPr id="4" name="Audio 3">
            <a:hlinkClick r:id="" action="ppaction://media"/>
            <a:extLst>
              <a:ext uri="{FF2B5EF4-FFF2-40B4-BE49-F238E27FC236}">
                <a16:creationId xmlns:a16="http://schemas.microsoft.com/office/drawing/2014/main" id="{CB48C0B1-B7E2-586D-F153-F6D4E42FBD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526678769"/>
      </p:ext>
    </p:extLst>
  </p:cSld>
  <p:clrMapOvr>
    <a:masterClrMapping/>
  </p:clrMapOvr>
  <mc:AlternateContent xmlns:mc="http://schemas.openxmlformats.org/markup-compatibility/2006">
    <mc:Choice xmlns:p14="http://schemas.microsoft.com/office/powerpoint/2010/main" Requires="p14">
      <p:transition spd="slow" p14:dur="2000" advTm="343893"/>
    </mc:Choice>
    <mc:Fallback>
      <p:transition spd="slow" advTm="343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DAFE7-77CF-8333-9CB7-5033F7538AAB}"/>
              </a:ext>
            </a:extLst>
          </p:cNvPr>
          <p:cNvSpPr>
            <a:spLocks noGrp="1"/>
          </p:cNvSpPr>
          <p:nvPr>
            <p:ph type="title"/>
          </p:nvPr>
        </p:nvSpPr>
        <p:spPr/>
        <p:txBody>
          <a:bodyPr/>
          <a:lstStyle/>
          <a:p>
            <a:r>
              <a:rPr lang="en-US" dirty="0"/>
              <a:t>Break out session 3 </a:t>
            </a:r>
          </a:p>
        </p:txBody>
      </p:sp>
      <p:sp>
        <p:nvSpPr>
          <p:cNvPr id="3" name="Content Placeholder 2">
            <a:extLst>
              <a:ext uri="{FF2B5EF4-FFF2-40B4-BE49-F238E27FC236}">
                <a16:creationId xmlns:a16="http://schemas.microsoft.com/office/drawing/2014/main" id="{AE9E955E-7DBC-6F3D-582A-37EE77B4F72C}"/>
              </a:ext>
            </a:extLst>
          </p:cNvPr>
          <p:cNvSpPr>
            <a:spLocks noGrp="1"/>
          </p:cNvSpPr>
          <p:nvPr>
            <p:ph idx="1"/>
          </p:nvPr>
        </p:nvSpPr>
        <p:spPr>
          <a:xfrm>
            <a:off x="457200" y="1238957"/>
            <a:ext cx="8229600" cy="3917032"/>
          </a:xfrm>
        </p:spPr>
        <p:txBody>
          <a:bodyPr>
            <a:normAutofit/>
          </a:bodyPr>
          <a:lstStyle/>
          <a:p>
            <a:pPr marL="0" indent="0" algn="just">
              <a:buNone/>
            </a:pPr>
            <a:r>
              <a:rPr lang="en-GB" sz="1600" b="1" dirty="0"/>
              <a:t>“As scholars and activists have long since argued, the depth of racism in UK policing points to a problem that is </a:t>
            </a:r>
            <a:r>
              <a:rPr lang="en-GB" sz="1600" b="1" i="1" dirty="0"/>
              <a:t>institutional </a:t>
            </a:r>
            <a:r>
              <a:rPr lang="en-GB" sz="1600" b="1" dirty="0"/>
              <a:t>and deeply locked into policing. The issue, therefore, is not a few bad apples, but a rotten apple cart. As Black Lives Matter protesters have argued, the solutions need to look beyond piecemeal change. Now is a time for radical demands to be heard”. </a:t>
            </a:r>
          </a:p>
          <a:p>
            <a:pPr marL="0" indent="0" algn="just">
              <a:buNone/>
            </a:pPr>
            <a:r>
              <a:rPr lang="en-GB" sz="1600" b="1" dirty="0"/>
              <a:t>			</a:t>
            </a:r>
            <a:r>
              <a:rPr lang="en-GB" sz="1600" dirty="0"/>
              <a:t> Joseph–Salisbury, Connelly , Wangari-Jones (2020, p.24)</a:t>
            </a:r>
          </a:p>
          <a:p>
            <a:pPr marL="0" indent="0" algn="just">
              <a:buNone/>
            </a:pPr>
            <a:endParaRPr lang="en-GB" sz="1600" dirty="0"/>
          </a:p>
          <a:p>
            <a:pPr marL="0" indent="0">
              <a:buNone/>
            </a:pPr>
            <a:r>
              <a:rPr lang="en-US" sz="1600" dirty="0"/>
              <a:t>In your groups consider the issue of legitimacy in our diverse communities. While this relates specifically to black communities, it could be argued that this sentiment is held equally across other community groups. </a:t>
            </a:r>
          </a:p>
          <a:p>
            <a:pPr marL="0" indent="0">
              <a:buNone/>
            </a:pPr>
            <a:r>
              <a:rPr lang="en-US" sz="1600" b="1" dirty="0"/>
              <a:t>Consider the following issues:</a:t>
            </a:r>
          </a:p>
          <a:p>
            <a:pPr>
              <a:buAutoNum type="arabicPeriod"/>
            </a:pPr>
            <a:r>
              <a:rPr lang="en-US" sz="1600" b="1" dirty="0"/>
              <a:t>What do you think are the core issues and challenges outlined in this quote?</a:t>
            </a:r>
          </a:p>
          <a:p>
            <a:pPr>
              <a:buAutoNum type="arabicPeriod"/>
            </a:pPr>
            <a:r>
              <a:rPr lang="en-US" sz="1600" b="1" dirty="0"/>
              <a:t>What do you think policing can do to provide the confidence to these communities? </a:t>
            </a:r>
          </a:p>
        </p:txBody>
      </p:sp>
      <p:pic>
        <p:nvPicPr>
          <p:cNvPr id="4" name="Audio 3">
            <a:hlinkClick r:id="" action="ppaction://media"/>
            <a:extLst>
              <a:ext uri="{FF2B5EF4-FFF2-40B4-BE49-F238E27FC236}">
                <a16:creationId xmlns:a16="http://schemas.microsoft.com/office/drawing/2014/main" id="{AF55E235-A200-3B4D-B8AF-896F8D1C3CD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204736672"/>
      </p:ext>
    </p:extLst>
  </p:cSld>
  <p:clrMapOvr>
    <a:masterClrMapping/>
  </p:clrMapOvr>
  <mc:AlternateContent xmlns:mc="http://schemas.openxmlformats.org/markup-compatibility/2006">
    <mc:Choice xmlns:p14="http://schemas.microsoft.com/office/powerpoint/2010/main" Requires="p14">
      <p:transition spd="slow" p14:dur="2000" advTm="197056"/>
    </mc:Choice>
    <mc:Fallback>
      <p:transition spd="slow" advTm="197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D81B1-AC82-6C16-00FC-B90F06EE8C30}"/>
              </a:ext>
            </a:extLst>
          </p:cNvPr>
          <p:cNvSpPr>
            <a:spLocks noGrp="1"/>
          </p:cNvSpPr>
          <p:nvPr>
            <p:ph type="title"/>
          </p:nvPr>
        </p:nvSpPr>
        <p:spPr>
          <a:xfrm>
            <a:off x="169334" y="203200"/>
            <a:ext cx="8974666" cy="1143000"/>
          </a:xfrm>
        </p:spPr>
        <p:txBody>
          <a:bodyPr>
            <a:normAutofit/>
          </a:bodyPr>
          <a:lstStyle/>
          <a:p>
            <a:r>
              <a:rPr lang="en-US" sz="3200" b="1" dirty="0"/>
              <a:t> NPCC Diversity, Equality &amp; Inclusion Strategy </a:t>
            </a:r>
          </a:p>
        </p:txBody>
      </p:sp>
      <p:pic>
        <p:nvPicPr>
          <p:cNvPr id="4" name="Content Placeholder 3">
            <a:extLst>
              <a:ext uri="{FF2B5EF4-FFF2-40B4-BE49-F238E27FC236}">
                <a16:creationId xmlns:a16="http://schemas.microsoft.com/office/drawing/2014/main" id="{ABBADD46-3F1E-12C8-DAFF-8DDA40684557}"/>
              </a:ext>
            </a:extLst>
          </p:cNvPr>
          <p:cNvPicPr>
            <a:picLocks noGrp="1" noChangeAspect="1"/>
          </p:cNvPicPr>
          <p:nvPr>
            <p:ph idx="1"/>
          </p:nvPr>
        </p:nvPicPr>
        <p:blipFill>
          <a:blip r:embed="rId4"/>
          <a:stretch>
            <a:fillRect/>
          </a:stretch>
        </p:blipFill>
        <p:spPr>
          <a:xfrm>
            <a:off x="1919111" y="1229541"/>
            <a:ext cx="5305778" cy="4398917"/>
          </a:xfrm>
          <a:prstGeom prst="rect">
            <a:avLst/>
          </a:prstGeom>
        </p:spPr>
      </p:pic>
      <p:pic>
        <p:nvPicPr>
          <p:cNvPr id="3" name="Audio 2">
            <a:hlinkClick r:id="" action="ppaction://media"/>
            <a:extLst>
              <a:ext uri="{FF2B5EF4-FFF2-40B4-BE49-F238E27FC236}">
                <a16:creationId xmlns:a16="http://schemas.microsoft.com/office/drawing/2014/main" id="{E3D30AAD-2D4C-13A1-2D87-F401E8020F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03544112"/>
      </p:ext>
    </p:extLst>
  </p:cSld>
  <p:clrMapOvr>
    <a:masterClrMapping/>
  </p:clrMapOvr>
  <mc:AlternateContent xmlns:mc="http://schemas.openxmlformats.org/markup-compatibility/2006">
    <mc:Choice xmlns:p14="http://schemas.microsoft.com/office/powerpoint/2010/main" Requires="p14">
      <p:transition spd="slow" p14:dur="2000" advTm="47872"/>
    </mc:Choice>
    <mc:Fallback>
      <p:transition spd="slow" advTm="47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A6B0B-F10F-615E-120C-0253DA5FC806}"/>
              </a:ext>
            </a:extLst>
          </p:cNvPr>
          <p:cNvSpPr>
            <a:spLocks noGrp="1"/>
          </p:cNvSpPr>
          <p:nvPr>
            <p:ph type="title"/>
          </p:nvPr>
        </p:nvSpPr>
        <p:spPr>
          <a:xfrm>
            <a:off x="101600" y="-120473"/>
            <a:ext cx="9042400" cy="1143000"/>
          </a:xfrm>
        </p:spPr>
        <p:txBody>
          <a:bodyPr>
            <a:normAutofit/>
          </a:bodyPr>
          <a:lstStyle/>
          <a:p>
            <a:r>
              <a:rPr lang="en-US" sz="3200" b="1" dirty="0"/>
              <a:t>NPCC Diversity, Equality&amp; Inclusion Strategy </a:t>
            </a:r>
            <a:endParaRPr lang="en-US" sz="3200" dirty="0"/>
          </a:p>
        </p:txBody>
      </p:sp>
      <p:pic>
        <p:nvPicPr>
          <p:cNvPr id="4" name="Content Placeholder 3">
            <a:extLst>
              <a:ext uri="{FF2B5EF4-FFF2-40B4-BE49-F238E27FC236}">
                <a16:creationId xmlns:a16="http://schemas.microsoft.com/office/drawing/2014/main" id="{0373545E-809D-2B1A-DB30-E22070F8B82A}"/>
              </a:ext>
            </a:extLst>
          </p:cNvPr>
          <p:cNvPicPr>
            <a:picLocks noGrp="1" noChangeAspect="1"/>
          </p:cNvPicPr>
          <p:nvPr>
            <p:ph idx="1"/>
          </p:nvPr>
        </p:nvPicPr>
        <p:blipFill>
          <a:blip r:embed="rId4"/>
          <a:stretch>
            <a:fillRect/>
          </a:stretch>
        </p:blipFill>
        <p:spPr>
          <a:xfrm>
            <a:off x="333649" y="733778"/>
            <a:ext cx="8674883" cy="4955376"/>
          </a:xfrm>
          <a:prstGeom prst="rect">
            <a:avLst/>
          </a:prstGeom>
        </p:spPr>
      </p:pic>
      <p:pic>
        <p:nvPicPr>
          <p:cNvPr id="3" name="Audio 2">
            <a:hlinkClick r:id="" action="ppaction://media"/>
            <a:extLst>
              <a:ext uri="{FF2B5EF4-FFF2-40B4-BE49-F238E27FC236}">
                <a16:creationId xmlns:a16="http://schemas.microsoft.com/office/drawing/2014/main" id="{34227154-7822-AC2B-9EE7-0FD8D02FA7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941036394"/>
      </p:ext>
    </p:extLst>
  </p:cSld>
  <p:clrMapOvr>
    <a:masterClrMapping/>
  </p:clrMapOvr>
  <mc:AlternateContent xmlns:mc="http://schemas.openxmlformats.org/markup-compatibility/2006">
    <mc:Choice xmlns:p14="http://schemas.microsoft.com/office/powerpoint/2010/main" Requires="p14">
      <p:transition spd="slow" p14:dur="2000" advTm="14378"/>
    </mc:Choice>
    <mc:Fallback>
      <p:transition spd="slow" advTm="14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6AAE3-5F5A-C7EC-3EC7-8EFC72501EEF}"/>
              </a:ext>
            </a:extLst>
          </p:cNvPr>
          <p:cNvSpPr>
            <a:spLocks noGrp="1"/>
          </p:cNvSpPr>
          <p:nvPr>
            <p:ph type="title"/>
          </p:nvPr>
        </p:nvSpPr>
        <p:spPr>
          <a:xfrm>
            <a:off x="200170" y="155926"/>
            <a:ext cx="8805333" cy="774171"/>
          </a:xfrm>
        </p:spPr>
        <p:txBody>
          <a:bodyPr>
            <a:noAutofit/>
          </a:bodyPr>
          <a:lstStyle/>
          <a:p>
            <a:r>
              <a:rPr lang="en-US" sz="3200" b="1" dirty="0"/>
              <a:t>NPCC Diversity, Equality&amp; Inclusion Strategy </a:t>
            </a:r>
            <a:endParaRPr lang="en-US" sz="3200" dirty="0"/>
          </a:p>
        </p:txBody>
      </p:sp>
      <p:pic>
        <p:nvPicPr>
          <p:cNvPr id="4" name="Content Placeholder 3">
            <a:extLst>
              <a:ext uri="{FF2B5EF4-FFF2-40B4-BE49-F238E27FC236}">
                <a16:creationId xmlns:a16="http://schemas.microsoft.com/office/drawing/2014/main" id="{64165BFA-8033-8392-FAB2-96162C033D95}"/>
              </a:ext>
            </a:extLst>
          </p:cNvPr>
          <p:cNvPicPr>
            <a:picLocks noGrp="1" noChangeAspect="1"/>
          </p:cNvPicPr>
          <p:nvPr>
            <p:ph idx="1"/>
          </p:nvPr>
        </p:nvPicPr>
        <p:blipFill>
          <a:blip r:embed="rId4"/>
          <a:stretch>
            <a:fillRect/>
          </a:stretch>
        </p:blipFill>
        <p:spPr>
          <a:xfrm>
            <a:off x="200170" y="1212058"/>
            <a:ext cx="4183236" cy="4161453"/>
          </a:xfrm>
          <a:prstGeom prst="rect">
            <a:avLst/>
          </a:prstGeom>
        </p:spPr>
      </p:pic>
      <p:pic>
        <p:nvPicPr>
          <p:cNvPr id="5" name="Picture 4">
            <a:extLst>
              <a:ext uri="{FF2B5EF4-FFF2-40B4-BE49-F238E27FC236}">
                <a16:creationId xmlns:a16="http://schemas.microsoft.com/office/drawing/2014/main" id="{E96C9C92-30CB-C7BB-57B6-200A3AE013EE}"/>
              </a:ext>
            </a:extLst>
          </p:cNvPr>
          <p:cNvPicPr>
            <a:picLocks noChangeAspect="1"/>
          </p:cNvPicPr>
          <p:nvPr/>
        </p:nvPicPr>
        <p:blipFill>
          <a:blip r:embed="rId5"/>
          <a:stretch>
            <a:fillRect/>
          </a:stretch>
        </p:blipFill>
        <p:spPr>
          <a:xfrm>
            <a:off x="4195125" y="1484489"/>
            <a:ext cx="4491675" cy="4146593"/>
          </a:xfrm>
          <a:prstGeom prst="rect">
            <a:avLst/>
          </a:prstGeom>
        </p:spPr>
      </p:pic>
      <p:pic>
        <p:nvPicPr>
          <p:cNvPr id="3" name="Audio 2">
            <a:hlinkClick r:id="" action="ppaction://media"/>
            <a:extLst>
              <a:ext uri="{FF2B5EF4-FFF2-40B4-BE49-F238E27FC236}">
                <a16:creationId xmlns:a16="http://schemas.microsoft.com/office/drawing/2014/main" id="{D9050C4F-A7F7-D323-909A-13DC50E678E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4584553"/>
      </p:ext>
    </p:extLst>
  </p:cSld>
  <p:clrMapOvr>
    <a:masterClrMapping/>
  </p:clrMapOvr>
  <mc:AlternateContent xmlns:mc="http://schemas.openxmlformats.org/markup-compatibility/2006">
    <mc:Choice xmlns:p14="http://schemas.microsoft.com/office/powerpoint/2010/main" Requires="p14">
      <p:transition spd="slow" p14:dur="2000" advTm="122304"/>
    </mc:Choice>
    <mc:Fallback>
      <p:transition spd="slow" advTm="122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9C83E-B137-F976-4288-5768469B654B}"/>
              </a:ext>
            </a:extLst>
          </p:cNvPr>
          <p:cNvSpPr>
            <a:spLocks noGrp="1"/>
          </p:cNvSpPr>
          <p:nvPr>
            <p:ph type="title"/>
          </p:nvPr>
        </p:nvSpPr>
        <p:spPr/>
        <p:txBody>
          <a:bodyPr/>
          <a:lstStyle/>
          <a:p>
            <a:r>
              <a:rPr lang="en-US" dirty="0"/>
              <a:t>Equality Legislation </a:t>
            </a:r>
          </a:p>
        </p:txBody>
      </p:sp>
      <p:sp>
        <p:nvSpPr>
          <p:cNvPr id="3" name="Content Placeholder 2">
            <a:extLst>
              <a:ext uri="{FF2B5EF4-FFF2-40B4-BE49-F238E27FC236}">
                <a16:creationId xmlns:a16="http://schemas.microsoft.com/office/drawing/2014/main" id="{89761648-75A0-72E7-93A5-7A094BB83EF9}"/>
              </a:ext>
            </a:extLst>
          </p:cNvPr>
          <p:cNvSpPr>
            <a:spLocks noGrp="1"/>
          </p:cNvSpPr>
          <p:nvPr>
            <p:ph idx="1"/>
          </p:nvPr>
        </p:nvSpPr>
        <p:spPr>
          <a:xfrm>
            <a:off x="457200" y="1169282"/>
            <a:ext cx="8229600" cy="3917032"/>
          </a:xfrm>
        </p:spPr>
        <p:txBody>
          <a:bodyPr>
            <a:normAutofit/>
          </a:bodyPr>
          <a:lstStyle/>
          <a:p>
            <a:r>
              <a:rPr lang="en-GB" sz="1900" dirty="0"/>
              <a:t>Equality Act 2010 legally protects people from discrimination in the workplace and in wider society. </a:t>
            </a:r>
          </a:p>
          <a:p>
            <a:r>
              <a:rPr lang="en-GB" sz="1900" dirty="0"/>
              <a:t>Public Sector Equality Duty (PSED) came into force across Great Britain on 5 April 2011.</a:t>
            </a:r>
          </a:p>
          <a:p>
            <a:r>
              <a:rPr lang="en-GB" sz="1900" dirty="0"/>
              <a:t>The PSED duty applies to public bodies and others carrying out public functions. It also requires that public bodies have due regard to the need to: </a:t>
            </a:r>
          </a:p>
          <a:p>
            <a:pPr lvl="1"/>
            <a:r>
              <a:rPr lang="en-GB" sz="1900" dirty="0"/>
              <a:t>eliminate discrimination </a:t>
            </a:r>
          </a:p>
          <a:p>
            <a:pPr lvl="1"/>
            <a:r>
              <a:rPr lang="en-GB" sz="1900" dirty="0"/>
              <a:t>advance equality of opportunity </a:t>
            </a:r>
          </a:p>
          <a:p>
            <a:pPr lvl="1"/>
            <a:r>
              <a:rPr lang="en-GB" sz="1900" dirty="0"/>
              <a:t>foster good relations between different people </a:t>
            </a:r>
          </a:p>
          <a:p>
            <a:pPr lvl="1"/>
            <a:r>
              <a:rPr lang="en-GB" sz="1900" dirty="0"/>
              <a:t>when carrying out their activities </a:t>
            </a:r>
          </a:p>
          <a:p>
            <a:endParaRPr lang="en-US" dirty="0"/>
          </a:p>
        </p:txBody>
      </p:sp>
      <p:pic>
        <p:nvPicPr>
          <p:cNvPr id="4" name="Audio 3">
            <a:hlinkClick r:id="" action="ppaction://media"/>
            <a:extLst>
              <a:ext uri="{FF2B5EF4-FFF2-40B4-BE49-F238E27FC236}">
                <a16:creationId xmlns:a16="http://schemas.microsoft.com/office/drawing/2014/main" id="{22837E99-39A7-14AF-FB8D-5FB861E18A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76021549"/>
      </p:ext>
    </p:extLst>
  </p:cSld>
  <p:clrMapOvr>
    <a:masterClrMapping/>
  </p:clrMapOvr>
  <mc:AlternateContent xmlns:mc="http://schemas.openxmlformats.org/markup-compatibility/2006">
    <mc:Choice xmlns:p14="http://schemas.microsoft.com/office/powerpoint/2010/main" Requires="p14">
      <p:transition spd="slow" p14:dur="2000" advTm="36330"/>
    </mc:Choice>
    <mc:Fallback>
      <p:transition spd="slow" advTm="36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0DEBF-A69C-1D37-2DE2-FBDF02218AE9}"/>
              </a:ext>
            </a:extLst>
          </p:cNvPr>
          <p:cNvSpPr>
            <a:spLocks noGrp="1"/>
          </p:cNvSpPr>
          <p:nvPr>
            <p:ph type="title"/>
          </p:nvPr>
        </p:nvSpPr>
        <p:spPr>
          <a:xfrm>
            <a:off x="598310" y="0"/>
            <a:ext cx="8229600" cy="1143000"/>
          </a:xfrm>
        </p:spPr>
        <p:txBody>
          <a:bodyPr/>
          <a:lstStyle/>
          <a:p>
            <a:r>
              <a:rPr lang="en-US" dirty="0"/>
              <a:t>Equality &amp; Racism in the UK. </a:t>
            </a:r>
          </a:p>
        </p:txBody>
      </p:sp>
      <p:sp>
        <p:nvSpPr>
          <p:cNvPr id="3" name="Content Placeholder 2">
            <a:extLst>
              <a:ext uri="{FF2B5EF4-FFF2-40B4-BE49-F238E27FC236}">
                <a16:creationId xmlns:a16="http://schemas.microsoft.com/office/drawing/2014/main" id="{C2AA49B8-5711-658A-86F6-EB5D35553048}"/>
              </a:ext>
            </a:extLst>
          </p:cNvPr>
          <p:cNvSpPr>
            <a:spLocks noGrp="1"/>
          </p:cNvSpPr>
          <p:nvPr>
            <p:ph idx="1"/>
          </p:nvPr>
        </p:nvSpPr>
        <p:spPr>
          <a:xfrm>
            <a:off x="174978" y="1143000"/>
            <a:ext cx="8794044" cy="5260623"/>
          </a:xfrm>
        </p:spPr>
        <p:txBody>
          <a:bodyPr>
            <a:normAutofit fontScale="25000" lnSpcReduction="20000"/>
          </a:bodyPr>
          <a:lstStyle/>
          <a:p>
            <a:r>
              <a:rPr lang="en-GB" sz="4000" dirty="0"/>
              <a:t>Stephen Lawrence Death 1993 – Issues for society as a whole and police as an Institution of the State. – </a:t>
            </a:r>
          </a:p>
          <a:p>
            <a:endParaRPr lang="en-GB" sz="4000" dirty="0"/>
          </a:p>
          <a:p>
            <a:r>
              <a:rPr lang="en-GB" sz="4000" dirty="0"/>
              <a:t>Both issues were considered by Sir William MacPherson, who held up an unforgiving mirror to the face of British society. Staring back was a discriminatory society whose capital police force, housing and education providers were marred by the ‘disease’ of ‘institutional racism’ that required ‘specific and co- ordinated action’. </a:t>
            </a:r>
          </a:p>
          <a:p>
            <a:pPr marL="0" indent="0">
              <a:buNone/>
            </a:pPr>
            <a:endParaRPr lang="en-GB" sz="4000" dirty="0"/>
          </a:p>
          <a:p>
            <a:r>
              <a:rPr lang="en-GB" sz="4000" dirty="0"/>
              <a:t>Led to the Race Relations (Amendment) Act 2000. (</a:t>
            </a:r>
            <a:r>
              <a:rPr lang="en-GB" sz="4000" dirty="0" err="1"/>
              <a:t>Olatokun</a:t>
            </a:r>
            <a:r>
              <a:rPr lang="en-GB" sz="4000" dirty="0"/>
              <a:t>, 2021)</a:t>
            </a:r>
          </a:p>
          <a:p>
            <a:pPr marL="0" indent="0">
              <a:buNone/>
            </a:pPr>
            <a:endParaRPr lang="en-GB" sz="4000" dirty="0"/>
          </a:p>
          <a:p>
            <a:r>
              <a:rPr lang="en-GB" sz="4000" dirty="0"/>
              <a:t>PSED - The PSED has had a positive impact on tackling racism in the UK. (</a:t>
            </a:r>
            <a:r>
              <a:rPr lang="en-GB" sz="4000" dirty="0" err="1"/>
              <a:t>Olatokun</a:t>
            </a:r>
            <a:r>
              <a:rPr lang="en-GB" sz="4000" dirty="0"/>
              <a:t>, 2021)</a:t>
            </a:r>
          </a:p>
          <a:p>
            <a:pPr marL="0" indent="0">
              <a:buNone/>
            </a:pPr>
            <a:endParaRPr lang="en-GB" sz="4000" dirty="0"/>
          </a:p>
          <a:p>
            <a:r>
              <a:rPr lang="en-GB" sz="4000" dirty="0"/>
              <a:t>These issues are deeply troubling in the UK legal system, where </a:t>
            </a:r>
            <a:r>
              <a:rPr lang="en-GB" sz="4000" b="1" dirty="0"/>
              <a:t>85% of black people do not believe that they would be treated equally by the police</a:t>
            </a:r>
            <a:r>
              <a:rPr lang="en-GB" sz="4000" dirty="0"/>
              <a:t>. (House of Commons House of Lords Joint Committee on Human Rights, Black people, racism and human rights Eleventh Report of Session 2019–21, November 2020 https://</a:t>
            </a:r>
            <a:r>
              <a:rPr lang="en-GB" sz="4000" dirty="0" err="1"/>
              <a:t>committees.parliament</a:t>
            </a:r>
            <a:r>
              <a:rPr lang="en-GB" sz="4000" dirty="0"/>
              <a:t>.  </a:t>
            </a:r>
            <a:r>
              <a:rPr lang="en-GB" sz="4000" dirty="0" err="1"/>
              <a:t>uk</a:t>
            </a:r>
            <a:r>
              <a:rPr lang="en-GB" sz="4000" dirty="0"/>
              <a:t>/publications/3376/documents/32359/default/.)</a:t>
            </a:r>
            <a:br>
              <a:rPr lang="en-GB" sz="4000" dirty="0"/>
            </a:br>
            <a:endParaRPr lang="en-GB" sz="4000" dirty="0"/>
          </a:p>
          <a:p>
            <a:r>
              <a:rPr lang="en-GB" sz="4000" dirty="0"/>
              <a:t>By contrast ministerial guidance has failed to improve relations between black people and the police. The totemic issue of recent years has been the disproportionate use of stop and search against black people. While still a Minister, Theresa May’s Home Office launched the Best Use of Stop and Search Scheme (BUSSS) in 2014 with the stated aim of ‘</a:t>
            </a:r>
            <a:r>
              <a:rPr lang="en-GB" sz="4000" dirty="0" err="1"/>
              <a:t>achiev</a:t>
            </a:r>
            <a:r>
              <a:rPr lang="en-GB" sz="4000" dirty="0"/>
              <a:t>[</a:t>
            </a:r>
            <a:r>
              <a:rPr lang="en-GB" sz="4000" dirty="0" err="1"/>
              <a:t>ing</a:t>
            </a:r>
            <a:r>
              <a:rPr lang="en-GB" sz="4000" dirty="0"/>
              <a:t>] greater transparency’, ‘community involvement’ and ‘improv[</a:t>
            </a:r>
            <a:r>
              <a:rPr lang="en-GB" sz="4000" dirty="0" err="1"/>
              <a:t>ing</a:t>
            </a:r>
            <a:r>
              <a:rPr lang="en-GB" sz="4000" dirty="0"/>
              <a:t>] public confidence and trust’ in the use of stop and search powers. (Home Office, 2017, cited in </a:t>
            </a:r>
            <a:r>
              <a:rPr lang="en-GB" sz="4000" dirty="0" err="1"/>
              <a:t>Olatokun</a:t>
            </a:r>
            <a:r>
              <a:rPr lang="en-GB" sz="4000" dirty="0"/>
              <a:t>, 2021) </a:t>
            </a:r>
          </a:p>
          <a:p>
            <a:pPr marL="0" indent="0">
              <a:buNone/>
            </a:pPr>
            <a:endParaRPr lang="en-GB" sz="4000" dirty="0"/>
          </a:p>
          <a:p>
            <a:r>
              <a:rPr lang="en-GB" sz="4000" dirty="0"/>
              <a:t>All police forces in England and Wales voluntarily signed up to implement Best Use of Stop Search Scheme, but of the 43, the HMICFRS found only 11 had implemented all aspects of the scheme and 13 had implemented fewer than half of its recommendations. (HMIC, 2016, cited in </a:t>
            </a:r>
            <a:r>
              <a:rPr lang="en-GB" sz="4000" dirty="0" err="1"/>
              <a:t>Olatokun</a:t>
            </a:r>
            <a:r>
              <a:rPr lang="en-GB" sz="4000" dirty="0"/>
              <a:t>, 2021, p.90)</a:t>
            </a:r>
          </a:p>
          <a:p>
            <a:pPr marL="0" indent="0">
              <a:buNone/>
            </a:pPr>
            <a:endParaRPr lang="en-GB" sz="4000" dirty="0"/>
          </a:p>
          <a:p>
            <a:r>
              <a:rPr lang="en-GB" sz="4000" dirty="0"/>
              <a:t>Black people were still nine times more likely to be subject to the use of the power (Stop &amp; Search) than white people, with 6 stop and searches for every 1,000 White people compared with 54 for every 1,000 Black people in 2018-2019. ( (HO, 2020, cited in </a:t>
            </a:r>
            <a:r>
              <a:rPr lang="en-GB" sz="4000" dirty="0" err="1"/>
              <a:t>Olatokun</a:t>
            </a:r>
            <a:r>
              <a:rPr lang="en-GB" sz="4000" dirty="0"/>
              <a:t>, 2021, p.90)</a:t>
            </a:r>
          </a:p>
          <a:p>
            <a:r>
              <a:rPr lang="en-US" sz="4000" dirty="0"/>
              <a:t>Harris et al. (2021) and </a:t>
            </a:r>
            <a:r>
              <a:rPr lang="en-GB" sz="4000" dirty="0"/>
              <a:t>Joseph–Salisbury, Connelly , Wangari-Jones (2020) </a:t>
            </a:r>
            <a:r>
              <a:rPr lang="en-US" sz="4000" dirty="0"/>
              <a:t>argue that the Covid 19 pandemic further exacerbated the ‘over policing’ of BAME communities. </a:t>
            </a:r>
          </a:p>
          <a:p>
            <a:pPr marL="0" indent="0">
              <a:buNone/>
            </a:pPr>
            <a:endParaRPr lang="en-US" sz="4000" dirty="0"/>
          </a:p>
          <a:p>
            <a:r>
              <a:rPr lang="en-US" sz="4000" dirty="0"/>
              <a:t>Their research in BAME communities identified that there was a feeling that the powers given to policing were yet further powers to ‘harass’ ‘racially minoritized individuals’. </a:t>
            </a:r>
          </a:p>
          <a:p>
            <a:endParaRPr lang="en-GB" dirty="0"/>
          </a:p>
          <a:p>
            <a:pPr marL="0" indent="0">
              <a:buNone/>
            </a:pPr>
            <a:endParaRPr lang="en-GB" dirty="0"/>
          </a:p>
          <a:p>
            <a:endParaRPr lang="en-US" dirty="0"/>
          </a:p>
        </p:txBody>
      </p:sp>
      <p:pic>
        <p:nvPicPr>
          <p:cNvPr id="4" name="Audio 3">
            <a:hlinkClick r:id="" action="ppaction://media"/>
            <a:extLst>
              <a:ext uri="{FF2B5EF4-FFF2-40B4-BE49-F238E27FC236}">
                <a16:creationId xmlns:a16="http://schemas.microsoft.com/office/drawing/2014/main" id="{B78E8513-6E3F-B8BD-F400-91C3592EFB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13481222"/>
      </p:ext>
    </p:extLst>
  </p:cSld>
  <p:clrMapOvr>
    <a:masterClrMapping/>
  </p:clrMapOvr>
  <mc:AlternateContent xmlns:mc="http://schemas.openxmlformats.org/markup-compatibility/2006">
    <mc:Choice xmlns:p14="http://schemas.microsoft.com/office/powerpoint/2010/main" Requires="p14">
      <p:transition spd="slow" p14:dur="2000" advTm="326378"/>
    </mc:Choice>
    <mc:Fallback>
      <p:transition spd="slow" advTm="326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DAE44-2652-5912-1E15-095669B82183}"/>
              </a:ext>
            </a:extLst>
          </p:cNvPr>
          <p:cNvSpPr>
            <a:spLocks noGrp="1"/>
          </p:cNvSpPr>
          <p:nvPr>
            <p:ph type="title"/>
          </p:nvPr>
        </p:nvSpPr>
        <p:spPr>
          <a:xfrm>
            <a:off x="327378" y="0"/>
            <a:ext cx="8229600" cy="1143000"/>
          </a:xfrm>
        </p:spPr>
        <p:txBody>
          <a:bodyPr>
            <a:normAutofit fontScale="90000"/>
          </a:bodyPr>
          <a:lstStyle/>
          <a:p>
            <a:r>
              <a:rPr lang="en-US" dirty="0"/>
              <a:t>Police Legitimacy &amp; Policing Diverse Communities</a:t>
            </a:r>
          </a:p>
        </p:txBody>
      </p:sp>
      <p:sp>
        <p:nvSpPr>
          <p:cNvPr id="3" name="Content Placeholder 2">
            <a:extLst>
              <a:ext uri="{FF2B5EF4-FFF2-40B4-BE49-F238E27FC236}">
                <a16:creationId xmlns:a16="http://schemas.microsoft.com/office/drawing/2014/main" id="{1CD81FE8-1DBD-94B7-649F-9F391E4F5C4C}"/>
              </a:ext>
            </a:extLst>
          </p:cNvPr>
          <p:cNvSpPr>
            <a:spLocks noGrp="1"/>
          </p:cNvSpPr>
          <p:nvPr>
            <p:ph idx="1"/>
          </p:nvPr>
        </p:nvSpPr>
        <p:spPr>
          <a:xfrm>
            <a:off x="121356" y="1143000"/>
            <a:ext cx="7000522" cy="4660690"/>
          </a:xfrm>
        </p:spPr>
        <p:txBody>
          <a:bodyPr>
            <a:noAutofit/>
          </a:bodyPr>
          <a:lstStyle/>
          <a:p>
            <a:pPr algn="just"/>
            <a:r>
              <a:rPr lang="en-GB" sz="900" dirty="0"/>
              <a:t>Joseph–Salisbury, Connelly ,Wangari-Jones (2020) suggest that perception is that all issues regarding racism and violence is confined to US and doesn’t relate to UK. </a:t>
            </a:r>
          </a:p>
          <a:p>
            <a:pPr algn="just"/>
            <a:endParaRPr lang="en-GB" sz="900" dirty="0"/>
          </a:p>
          <a:p>
            <a:pPr algn="just"/>
            <a:r>
              <a:rPr lang="en-GB" sz="900" dirty="0"/>
              <a:t>Joseph–Salisbury, Connelly ,Wangari-Jones (2020)  suggest that racism to be structural and deep-rooted reveals the inadequacy of piecemeal reforms and support the calls to defund the Police service in the UK and later abolish the police. Abolition therefore involves removing power and influence from the police and handing it to communities instead.  </a:t>
            </a:r>
            <a:r>
              <a:rPr lang="en-GB" sz="900" b="1" dirty="0"/>
              <a:t>Thoughts?</a:t>
            </a:r>
          </a:p>
          <a:p>
            <a:pPr algn="just"/>
            <a:endParaRPr lang="en-GB" sz="900" dirty="0"/>
          </a:p>
          <a:p>
            <a:pPr algn="just"/>
            <a:r>
              <a:rPr lang="en-GB" sz="900" dirty="0"/>
              <a:t>Joseph–Salisbury, Connelly ,Wangari-Jones (2020) suggest that at every level, racism defines UK policing.  Specifically referring to the issue of stop search as a focal point of policing and race. </a:t>
            </a:r>
          </a:p>
          <a:p>
            <a:pPr algn="just"/>
            <a:endParaRPr lang="en-GB" sz="900" dirty="0"/>
          </a:p>
          <a:p>
            <a:pPr algn="just"/>
            <a:r>
              <a:rPr lang="en-GB" sz="900" dirty="0"/>
              <a:t>The  latest available evidence shows that Black people are almost ten times more likely to be stopped than White people (</a:t>
            </a:r>
            <a:r>
              <a:rPr lang="en-GB" sz="900" dirty="0" err="1"/>
              <a:t>Gov.uk</a:t>
            </a:r>
            <a:r>
              <a:rPr lang="en-GB" sz="900" dirty="0"/>
              <a:t>, 2020). Black people outside of London are 43 times more likely to be stopped and searched than White people (Liberty, 2020). Black people are, on average, 7.7 times more likely to have the weapons used against them than White people (Busby, 2020), which Joseph–Salisbury, Connelly ,Wangari-Jones (2020) suggest is a consequence of deep-seated and institutionally embedded ideas about race and criminality. </a:t>
            </a:r>
          </a:p>
          <a:p>
            <a:pPr algn="just"/>
            <a:endParaRPr lang="en-GB" sz="900" dirty="0"/>
          </a:p>
          <a:p>
            <a:pPr algn="just"/>
            <a:r>
              <a:rPr lang="en-GB" sz="900" dirty="0"/>
              <a:t>Suggestion that stop and search including S.60 is ineffective in reducing violent crime (Bradford and </a:t>
            </a:r>
            <a:r>
              <a:rPr lang="en-GB" sz="900" dirty="0" err="1"/>
              <a:t>Tiratelli</a:t>
            </a:r>
            <a:r>
              <a:rPr lang="en-GB" sz="900" dirty="0"/>
              <a:t>, 2019), little has been done to reduce the state-sanctioned harassment of Black communities (</a:t>
            </a:r>
            <a:r>
              <a:rPr lang="en-GB" sz="900" dirty="0" err="1"/>
              <a:t>StopWatch</a:t>
            </a:r>
            <a:r>
              <a:rPr lang="en-GB" sz="900" dirty="0"/>
              <a:t>, 2013). </a:t>
            </a:r>
          </a:p>
          <a:p>
            <a:pPr algn="just"/>
            <a:endParaRPr lang="en-GB" sz="900" dirty="0"/>
          </a:p>
          <a:p>
            <a:pPr algn="just"/>
            <a:r>
              <a:rPr lang="en-GB" sz="900" dirty="0"/>
              <a:t>Evident in the ways in which knife crime and the contemporary moral panic over “serious youth violence” have been racialised in the national imagination, just as the spectre of the mugger was before them (Hall et al., 1978). </a:t>
            </a:r>
          </a:p>
          <a:p>
            <a:pPr algn="just"/>
            <a:endParaRPr lang="en-GB" sz="900" dirty="0"/>
          </a:p>
          <a:p>
            <a:pPr algn="just"/>
            <a:r>
              <a:rPr lang="en-GB" sz="900" dirty="0"/>
              <a:t>Racial views and association between black youths and “gang”, culture. </a:t>
            </a:r>
          </a:p>
          <a:p>
            <a:pPr algn="just"/>
            <a:endParaRPr lang="en-GB" sz="900" dirty="0"/>
          </a:p>
          <a:p>
            <a:pPr algn="just"/>
            <a:r>
              <a:rPr lang="en-GB" sz="900" dirty="0"/>
              <a:t>The police are increasingly widening their reach &amp; criticises the increased presence of schools-based police officers across the UK (Joseph-Salisbury, 2020; Wallace, 2018), show that activists are right to be concerned about the ways school-based police officers exacerbate the existing racial inequalities of schooling and policing. ((Joseph-Salisbury, 2020; Wallace, 2018, cited in Joseph–Salisbury, Connelly ,Wangari-Jones (2020)</a:t>
            </a:r>
            <a:r>
              <a:rPr lang="en-GB" sz="900" b="1" dirty="0"/>
              <a:t> </a:t>
            </a:r>
          </a:p>
        </p:txBody>
      </p:sp>
      <p:pic>
        <p:nvPicPr>
          <p:cNvPr id="4" name="Picture 3">
            <a:extLst>
              <a:ext uri="{FF2B5EF4-FFF2-40B4-BE49-F238E27FC236}">
                <a16:creationId xmlns:a16="http://schemas.microsoft.com/office/drawing/2014/main" id="{CB1ACD2F-504E-FFE5-B70D-AEFA6C9C49D5}"/>
              </a:ext>
            </a:extLst>
          </p:cNvPr>
          <p:cNvPicPr>
            <a:picLocks noChangeAspect="1"/>
          </p:cNvPicPr>
          <p:nvPr/>
        </p:nvPicPr>
        <p:blipFill>
          <a:blip r:embed="rId4"/>
          <a:stretch>
            <a:fillRect/>
          </a:stretch>
        </p:blipFill>
        <p:spPr>
          <a:xfrm>
            <a:off x="7512050" y="267616"/>
            <a:ext cx="1435100" cy="1409700"/>
          </a:xfrm>
          <a:prstGeom prst="rect">
            <a:avLst/>
          </a:prstGeom>
        </p:spPr>
      </p:pic>
      <p:pic>
        <p:nvPicPr>
          <p:cNvPr id="5" name="Picture 4">
            <a:extLst>
              <a:ext uri="{FF2B5EF4-FFF2-40B4-BE49-F238E27FC236}">
                <a16:creationId xmlns:a16="http://schemas.microsoft.com/office/drawing/2014/main" id="{6E49C492-7483-0522-00DC-F8888EF63912}"/>
              </a:ext>
            </a:extLst>
          </p:cNvPr>
          <p:cNvPicPr>
            <a:picLocks noChangeAspect="1"/>
          </p:cNvPicPr>
          <p:nvPr/>
        </p:nvPicPr>
        <p:blipFill>
          <a:blip r:embed="rId5"/>
          <a:stretch>
            <a:fillRect/>
          </a:stretch>
        </p:blipFill>
        <p:spPr>
          <a:xfrm>
            <a:off x="7327900" y="3935270"/>
            <a:ext cx="1816100" cy="1336641"/>
          </a:xfrm>
          <a:prstGeom prst="rect">
            <a:avLst/>
          </a:prstGeom>
        </p:spPr>
      </p:pic>
      <p:pic>
        <p:nvPicPr>
          <p:cNvPr id="7" name="Picture 6" descr="Diagram&#10;&#10;Description automatically generated">
            <a:extLst>
              <a:ext uri="{FF2B5EF4-FFF2-40B4-BE49-F238E27FC236}">
                <a16:creationId xmlns:a16="http://schemas.microsoft.com/office/drawing/2014/main" id="{CD5D1DCD-883C-FB69-3A42-36279692507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77100" y="2010426"/>
            <a:ext cx="1905000" cy="1793930"/>
          </a:xfrm>
          <a:prstGeom prst="rect">
            <a:avLst/>
          </a:prstGeom>
        </p:spPr>
      </p:pic>
      <p:pic>
        <p:nvPicPr>
          <p:cNvPr id="9" name="Audio 8">
            <a:hlinkClick r:id="" action="ppaction://media"/>
            <a:extLst>
              <a:ext uri="{FF2B5EF4-FFF2-40B4-BE49-F238E27FC236}">
                <a16:creationId xmlns:a16="http://schemas.microsoft.com/office/drawing/2014/main" id="{9C7D5380-1F05-C53E-F271-9C189DD4594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929416296"/>
      </p:ext>
    </p:extLst>
  </p:cSld>
  <p:clrMapOvr>
    <a:masterClrMapping/>
  </p:clrMapOvr>
  <mc:AlternateContent xmlns:mc="http://schemas.openxmlformats.org/markup-compatibility/2006">
    <mc:Choice xmlns:p14="http://schemas.microsoft.com/office/powerpoint/2010/main" Requires="p14">
      <p:transition spd="slow" p14:dur="2000" advTm="401056"/>
    </mc:Choice>
    <mc:Fallback>
      <p:transition spd="slow" advTm="401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59539-1DB8-3C40-96C4-3F5BF79E7E5E}"/>
              </a:ext>
            </a:extLst>
          </p:cNvPr>
          <p:cNvSpPr>
            <a:spLocks noGrp="1"/>
          </p:cNvSpPr>
          <p:nvPr>
            <p:ph type="title"/>
          </p:nvPr>
        </p:nvSpPr>
        <p:spPr/>
        <p:txBody>
          <a:bodyPr>
            <a:noAutofit/>
          </a:bodyPr>
          <a:lstStyle/>
          <a:p>
            <a:r>
              <a:rPr lang="en-US" sz="2400" b="1" dirty="0"/>
              <a:t>Equality and legitimacy: </a:t>
            </a:r>
            <a:br>
              <a:rPr lang="en-US" sz="2400" b="1" dirty="0"/>
            </a:br>
            <a:r>
              <a:rPr lang="en-US" sz="2400" b="1" dirty="0"/>
              <a:t>Black Lives Matter</a:t>
            </a:r>
            <a:r>
              <a:rPr lang="en-US" sz="2400" dirty="0"/>
              <a:t>: </a:t>
            </a:r>
            <a:br>
              <a:rPr lang="en-US" sz="2400" dirty="0"/>
            </a:br>
            <a:endParaRPr lang="en-US" sz="2400" dirty="0"/>
          </a:p>
        </p:txBody>
      </p:sp>
      <p:sp>
        <p:nvSpPr>
          <p:cNvPr id="3" name="Content Placeholder 2">
            <a:extLst>
              <a:ext uri="{FF2B5EF4-FFF2-40B4-BE49-F238E27FC236}">
                <a16:creationId xmlns:a16="http://schemas.microsoft.com/office/drawing/2014/main" id="{B5BD87CE-44CF-D349-BE14-C39F6FF3EC1C}"/>
              </a:ext>
            </a:extLst>
          </p:cNvPr>
          <p:cNvSpPr>
            <a:spLocks noGrp="1"/>
          </p:cNvSpPr>
          <p:nvPr>
            <p:ph idx="1"/>
          </p:nvPr>
        </p:nvSpPr>
        <p:spPr>
          <a:xfrm>
            <a:off x="208845" y="1120158"/>
            <a:ext cx="6562345" cy="4648464"/>
          </a:xfrm>
        </p:spPr>
        <p:txBody>
          <a:bodyPr>
            <a:normAutofit fontScale="47500" lnSpcReduction="20000"/>
          </a:bodyPr>
          <a:lstStyle/>
          <a:p>
            <a:pPr algn="just"/>
            <a:r>
              <a:rPr lang="en-US" dirty="0"/>
              <a:t>On the 25</a:t>
            </a:r>
            <a:r>
              <a:rPr lang="en-US" baseline="30000" dirty="0"/>
              <a:t>th</a:t>
            </a:r>
            <a:r>
              <a:rPr lang="en-US" dirty="0"/>
              <a:t> May 2020 a 46 years old black man, George Floyd, age 46 </a:t>
            </a:r>
            <a:r>
              <a:rPr lang="en-US" dirty="0" err="1"/>
              <a:t>yrs</a:t>
            </a:r>
            <a:r>
              <a:rPr lang="en-US" dirty="0"/>
              <a:t> was murdered in Minnesota, Minneapolis, by an on duty Police Officer Derek Chauvin, who for over 9 minutes ignored the pleas and complaints during his restraint that he was unable to breath. Chauvin was convicted on the 20</a:t>
            </a:r>
            <a:r>
              <a:rPr lang="en-US" baseline="30000" dirty="0"/>
              <a:t>th</a:t>
            </a:r>
            <a:r>
              <a:rPr lang="en-US" dirty="0"/>
              <a:t> April 2021 and sentenced to 22.5 years in prison on the 25</a:t>
            </a:r>
            <a:r>
              <a:rPr lang="en-US" baseline="30000" dirty="0"/>
              <a:t>th</a:t>
            </a:r>
            <a:r>
              <a:rPr lang="en-US" dirty="0"/>
              <a:t> June 2021. </a:t>
            </a:r>
          </a:p>
          <a:p>
            <a:pPr algn="just"/>
            <a:endParaRPr lang="en-US" dirty="0"/>
          </a:p>
          <a:p>
            <a:pPr algn="just"/>
            <a:r>
              <a:rPr lang="en-US" dirty="0"/>
              <a:t>George Floyd death sparked outrage and protests initially in America, but quickly spread across the rest of the globe. The Black Lives Matter Movement (BLM) were at the spearhead of those protests. </a:t>
            </a:r>
          </a:p>
          <a:p>
            <a:pPr algn="just"/>
            <a:endParaRPr lang="en-US" dirty="0"/>
          </a:p>
          <a:p>
            <a:pPr algn="just"/>
            <a:r>
              <a:rPr lang="en-US" dirty="0"/>
              <a:t>The BLM movement was founded in 2013 in the United States following the acquittal of a white male (George Zimmerman), following the killing of a Black, African American, 17 years old (Trayvon Martin) male who was simply returning from the grocery store while on a trip to his father’s </a:t>
            </a:r>
            <a:r>
              <a:rPr lang="en-US" dirty="0" err="1"/>
              <a:t>fiance’s</a:t>
            </a:r>
            <a:r>
              <a:rPr lang="en-US" dirty="0"/>
              <a:t> house in 2012. Zimmerman shot and Killed Trayvon. </a:t>
            </a:r>
          </a:p>
          <a:p>
            <a:pPr algn="just"/>
            <a:endParaRPr lang="en-US" dirty="0"/>
          </a:p>
          <a:p>
            <a:pPr algn="just"/>
            <a:r>
              <a:rPr lang="en-US" dirty="0"/>
              <a:t>From that initial online movement (Cornelius, 2021) BLM has become a global protest phenomenon, which seeks to raise awareness and seek change on the injustice experienced by black people across the globe. </a:t>
            </a:r>
          </a:p>
          <a:p>
            <a:pPr marL="0" indent="0" algn="just">
              <a:buNone/>
            </a:pPr>
            <a:endParaRPr lang="en-US" dirty="0"/>
          </a:p>
        </p:txBody>
      </p:sp>
      <p:pic>
        <p:nvPicPr>
          <p:cNvPr id="4" name="Picture 3">
            <a:extLst>
              <a:ext uri="{FF2B5EF4-FFF2-40B4-BE49-F238E27FC236}">
                <a16:creationId xmlns:a16="http://schemas.microsoft.com/office/drawing/2014/main" id="{ACC1D7E1-6F51-A38A-A15C-738619A523B6}"/>
              </a:ext>
            </a:extLst>
          </p:cNvPr>
          <p:cNvPicPr>
            <a:picLocks noChangeAspect="1"/>
          </p:cNvPicPr>
          <p:nvPr/>
        </p:nvPicPr>
        <p:blipFill>
          <a:blip r:embed="rId4"/>
          <a:stretch>
            <a:fillRect/>
          </a:stretch>
        </p:blipFill>
        <p:spPr>
          <a:xfrm>
            <a:off x="6814452" y="2986735"/>
            <a:ext cx="2329548" cy="2511239"/>
          </a:xfrm>
          <a:prstGeom prst="rect">
            <a:avLst/>
          </a:prstGeom>
        </p:spPr>
      </p:pic>
      <p:pic>
        <p:nvPicPr>
          <p:cNvPr id="5" name="Picture 4">
            <a:extLst>
              <a:ext uri="{FF2B5EF4-FFF2-40B4-BE49-F238E27FC236}">
                <a16:creationId xmlns:a16="http://schemas.microsoft.com/office/drawing/2014/main" id="{148DA2DC-94DF-DC85-0FB2-921C8F0DA790}"/>
              </a:ext>
            </a:extLst>
          </p:cNvPr>
          <p:cNvPicPr>
            <a:picLocks noChangeAspect="1"/>
          </p:cNvPicPr>
          <p:nvPr/>
        </p:nvPicPr>
        <p:blipFill>
          <a:blip r:embed="rId5"/>
          <a:stretch>
            <a:fillRect/>
          </a:stretch>
        </p:blipFill>
        <p:spPr>
          <a:xfrm>
            <a:off x="6814451" y="104173"/>
            <a:ext cx="2329549" cy="2874548"/>
          </a:xfrm>
          <a:prstGeom prst="rect">
            <a:avLst/>
          </a:prstGeom>
        </p:spPr>
      </p:pic>
      <p:pic>
        <p:nvPicPr>
          <p:cNvPr id="8" name="Audio 7">
            <a:hlinkClick r:id="" action="ppaction://media"/>
            <a:extLst>
              <a:ext uri="{FF2B5EF4-FFF2-40B4-BE49-F238E27FC236}">
                <a16:creationId xmlns:a16="http://schemas.microsoft.com/office/drawing/2014/main" id="{12A29835-991F-8FEF-F874-6171A5C9FE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626569958"/>
      </p:ext>
    </p:extLst>
  </p:cSld>
  <p:clrMapOvr>
    <a:masterClrMapping/>
  </p:clrMapOvr>
  <mc:AlternateContent xmlns:mc="http://schemas.openxmlformats.org/markup-compatibility/2006">
    <mc:Choice xmlns:p14="http://schemas.microsoft.com/office/powerpoint/2010/main" Requires="p14">
      <p:transition spd="slow" p14:dur="2000" advTm="105205"/>
    </mc:Choice>
    <mc:Fallback>
      <p:transition spd="slow" advTm="105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E7446-DBCC-D98A-CAA3-3DEAEBA8EC62}"/>
              </a:ext>
            </a:extLst>
          </p:cNvPr>
          <p:cNvSpPr>
            <a:spLocks noGrp="1"/>
          </p:cNvSpPr>
          <p:nvPr>
            <p:ph type="title"/>
          </p:nvPr>
        </p:nvSpPr>
        <p:spPr>
          <a:xfrm>
            <a:off x="558800" y="0"/>
            <a:ext cx="8229600" cy="1143000"/>
          </a:xfrm>
        </p:spPr>
        <p:txBody>
          <a:bodyPr>
            <a:normAutofit/>
          </a:bodyPr>
          <a:lstStyle/>
          <a:p>
            <a:r>
              <a:rPr lang="en-US" sz="3200" dirty="0"/>
              <a:t>Legitimacy, Fairness, Unconscious Bias &amp; Policing Diverse Communities</a:t>
            </a:r>
          </a:p>
        </p:txBody>
      </p:sp>
      <p:sp>
        <p:nvSpPr>
          <p:cNvPr id="3" name="Content Placeholder 2">
            <a:extLst>
              <a:ext uri="{FF2B5EF4-FFF2-40B4-BE49-F238E27FC236}">
                <a16:creationId xmlns:a16="http://schemas.microsoft.com/office/drawing/2014/main" id="{E7B1AA51-7D3E-E7AC-962C-E87BDE78AED4}"/>
              </a:ext>
            </a:extLst>
          </p:cNvPr>
          <p:cNvSpPr>
            <a:spLocks noGrp="1"/>
          </p:cNvSpPr>
          <p:nvPr>
            <p:ph idx="1"/>
          </p:nvPr>
        </p:nvSpPr>
        <p:spPr>
          <a:xfrm>
            <a:off x="90311" y="1279791"/>
            <a:ext cx="6479822" cy="4707467"/>
          </a:xfrm>
        </p:spPr>
        <p:txBody>
          <a:bodyPr>
            <a:normAutofit fontScale="25000" lnSpcReduction="20000"/>
          </a:bodyPr>
          <a:lstStyle/>
          <a:p>
            <a:r>
              <a:rPr lang="en-GB" sz="4000" dirty="0"/>
              <a:t>Link between police legitimacy and public confidence has featured in a number of governmental reviews following social unrest, such as the Scarman report following the Brixton riots in 1981, and the MacPherson report following the tragic death of Stephen Lawrence in 1993, which was published following an Inquiry in 1999 (Waters et al., 2007). </a:t>
            </a:r>
          </a:p>
          <a:p>
            <a:endParaRPr lang="en-GB" sz="4000" dirty="0"/>
          </a:p>
          <a:p>
            <a:r>
              <a:rPr lang="en-GB" sz="4000" dirty="0"/>
              <a:t>Racism is a form of prejudice, which has been defined by </a:t>
            </a:r>
            <a:r>
              <a:rPr lang="en-GB" sz="4000" dirty="0" err="1"/>
              <a:t>Paluck</a:t>
            </a:r>
            <a:r>
              <a:rPr lang="en-GB" sz="4000" dirty="0"/>
              <a:t> et al. (2021, p.536), “prejudice is animus, or negative bias, towards social groups and their putative members”. An interesting conundrum typifies the ongoing dichotomy that exists in policing as it does across society in general; that while prejudice is socially undesirable it continues to exist in society (Hogg and Vaughan, 2018) and as policing is a mirror image of society this is equally true (Reiner, 2010). </a:t>
            </a:r>
          </a:p>
          <a:p>
            <a:endParaRPr lang="en-GB" sz="4000" dirty="0"/>
          </a:p>
          <a:p>
            <a:r>
              <a:rPr lang="en-GB" sz="4000" dirty="0"/>
              <a:t>Several academic to describe the concept of modern racism (Hogg and Vaughan, 2018;  </a:t>
            </a:r>
            <a:r>
              <a:rPr lang="en-GB" sz="4000" dirty="0" err="1"/>
              <a:t>Fridell</a:t>
            </a:r>
            <a:r>
              <a:rPr lang="en-GB" sz="4000" dirty="0"/>
              <a:t>, 2013; </a:t>
            </a:r>
            <a:r>
              <a:rPr lang="en-GB" sz="4000" dirty="0" err="1"/>
              <a:t>Kandola</a:t>
            </a:r>
            <a:r>
              <a:rPr lang="en-GB" sz="4000" dirty="0"/>
              <a:t>, 2009) and that social pressure determines that the behaviour of individuals who hold racially prejudiced views need to moderate their views and their public expression of such views. </a:t>
            </a:r>
          </a:p>
          <a:p>
            <a:endParaRPr lang="en-GB" sz="4000" dirty="0"/>
          </a:p>
          <a:p>
            <a:r>
              <a:rPr lang="en-GB" sz="4000" dirty="0"/>
              <a:t>The stories and stereotypes constructed to justify the prejudice espoused serves to legitimise the way that one group (s) discriminates against another. (Crandall et al., 2011). In terms of a definition of discrimination, Bowling et al., (2019) suggests that discrimination is the to the treatment of an individual that is not equal, favourable or indeed justifiable and can be on a range of categorisations, including based on a person’s ethnicity, culture or race, which can take the form of discrimination in terms of recruitment and selection. </a:t>
            </a:r>
          </a:p>
          <a:p>
            <a:endParaRPr lang="en-GB" sz="4000" dirty="0"/>
          </a:p>
          <a:p>
            <a:r>
              <a:rPr lang="en-GB" sz="4000" dirty="0"/>
              <a:t>In order to deal with the discrimination emerging from racial prejudice in a policing context, which has pervaded police culture for decades due to its mainly white male membership, it is important resolve the barriers that prevent or block entry into or progression through the service through the development of a representative workforce, which will serve to improve police legitimacy. (Bowling et al., 2019; Waters et al., 2007)</a:t>
            </a:r>
          </a:p>
          <a:p>
            <a:pPr marL="0" indent="0">
              <a:buNone/>
            </a:pPr>
            <a:r>
              <a:rPr lang="en-GB" sz="4000" dirty="0"/>
              <a:t> </a:t>
            </a:r>
          </a:p>
          <a:p>
            <a:r>
              <a:rPr lang="en-GB" sz="4000" dirty="0"/>
              <a:t>Several authors have developed ideas and theories around the role of attitudes in prejudice (Allport, 1935; Bowling and Phillips, 2002). Allport (1935) argues that attitudes are a precursor to behaviour and that they influence action. </a:t>
            </a:r>
          </a:p>
          <a:p>
            <a:endParaRPr lang="en-GB" dirty="0"/>
          </a:p>
          <a:p>
            <a:endParaRPr lang="en-US" dirty="0"/>
          </a:p>
        </p:txBody>
      </p:sp>
      <p:pic>
        <p:nvPicPr>
          <p:cNvPr id="4" name="Picture 3">
            <a:extLst>
              <a:ext uri="{FF2B5EF4-FFF2-40B4-BE49-F238E27FC236}">
                <a16:creationId xmlns:a16="http://schemas.microsoft.com/office/drawing/2014/main" id="{B837B1F2-0D19-F192-CE27-37FEB7FA18B5}"/>
              </a:ext>
            </a:extLst>
          </p:cNvPr>
          <p:cNvPicPr>
            <a:picLocks noChangeAspect="1"/>
          </p:cNvPicPr>
          <p:nvPr/>
        </p:nvPicPr>
        <p:blipFill>
          <a:blip r:embed="rId4"/>
          <a:stretch>
            <a:fillRect/>
          </a:stretch>
        </p:blipFill>
        <p:spPr>
          <a:xfrm>
            <a:off x="6570133" y="1715030"/>
            <a:ext cx="2330799" cy="1713970"/>
          </a:xfrm>
          <a:prstGeom prst="rect">
            <a:avLst/>
          </a:prstGeom>
        </p:spPr>
      </p:pic>
      <p:pic>
        <p:nvPicPr>
          <p:cNvPr id="5" name="Picture 4">
            <a:extLst>
              <a:ext uri="{FF2B5EF4-FFF2-40B4-BE49-F238E27FC236}">
                <a16:creationId xmlns:a16="http://schemas.microsoft.com/office/drawing/2014/main" id="{F5503E4F-A8C5-9483-4D0D-EA1B3244AD0F}"/>
              </a:ext>
            </a:extLst>
          </p:cNvPr>
          <p:cNvPicPr>
            <a:picLocks noChangeAspect="1"/>
          </p:cNvPicPr>
          <p:nvPr/>
        </p:nvPicPr>
        <p:blipFill>
          <a:blip r:embed="rId5"/>
          <a:stretch>
            <a:fillRect/>
          </a:stretch>
        </p:blipFill>
        <p:spPr>
          <a:xfrm>
            <a:off x="6570133" y="3429000"/>
            <a:ext cx="2330799" cy="2149209"/>
          </a:xfrm>
          <a:prstGeom prst="rect">
            <a:avLst/>
          </a:prstGeom>
        </p:spPr>
      </p:pic>
      <p:pic>
        <p:nvPicPr>
          <p:cNvPr id="6" name="Audio 5">
            <a:hlinkClick r:id="" action="ppaction://media"/>
            <a:extLst>
              <a:ext uri="{FF2B5EF4-FFF2-40B4-BE49-F238E27FC236}">
                <a16:creationId xmlns:a16="http://schemas.microsoft.com/office/drawing/2014/main" id="{5209B57B-4EB3-356C-20B0-AC1072B6E4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08267581"/>
      </p:ext>
    </p:extLst>
  </p:cSld>
  <p:clrMapOvr>
    <a:masterClrMapping/>
  </p:clrMapOvr>
  <mc:AlternateContent xmlns:mc="http://schemas.openxmlformats.org/markup-compatibility/2006">
    <mc:Choice xmlns:p14="http://schemas.microsoft.com/office/powerpoint/2010/main" Requires="p14">
      <p:transition spd="slow" p14:dur="2000" advTm="555264"/>
    </mc:Choice>
    <mc:Fallback>
      <p:transition spd="slow" advTm="555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D0BF5-9446-6F88-5D99-CF2B16F5EC4A}"/>
              </a:ext>
            </a:extLst>
          </p:cNvPr>
          <p:cNvSpPr>
            <a:spLocks noGrp="1"/>
          </p:cNvSpPr>
          <p:nvPr>
            <p:ph type="title"/>
          </p:nvPr>
        </p:nvSpPr>
        <p:spPr>
          <a:xfrm>
            <a:off x="45155" y="0"/>
            <a:ext cx="9053689" cy="1143000"/>
          </a:xfrm>
        </p:spPr>
        <p:txBody>
          <a:bodyPr>
            <a:normAutofit/>
          </a:bodyPr>
          <a:lstStyle/>
          <a:p>
            <a:r>
              <a:rPr lang="en-US" sz="3200" dirty="0"/>
              <a:t>Legitimacy, Fairness, Unconscious Bias &amp; </a:t>
            </a:r>
            <a:br>
              <a:rPr lang="en-US" sz="3200" dirty="0"/>
            </a:br>
            <a:r>
              <a:rPr lang="en-US" sz="3200" dirty="0"/>
              <a:t>Policing Diverse Communities</a:t>
            </a:r>
          </a:p>
        </p:txBody>
      </p:sp>
      <p:sp>
        <p:nvSpPr>
          <p:cNvPr id="3" name="Content Placeholder 2">
            <a:extLst>
              <a:ext uri="{FF2B5EF4-FFF2-40B4-BE49-F238E27FC236}">
                <a16:creationId xmlns:a16="http://schemas.microsoft.com/office/drawing/2014/main" id="{F4C622E5-6ED3-28E9-5B95-4E2AAB83BD3F}"/>
              </a:ext>
            </a:extLst>
          </p:cNvPr>
          <p:cNvSpPr>
            <a:spLocks noGrp="1"/>
          </p:cNvSpPr>
          <p:nvPr>
            <p:ph idx="1"/>
          </p:nvPr>
        </p:nvSpPr>
        <p:spPr>
          <a:xfrm>
            <a:off x="193411" y="1030110"/>
            <a:ext cx="6498256" cy="4684891"/>
          </a:xfrm>
        </p:spPr>
        <p:txBody>
          <a:bodyPr>
            <a:normAutofit fontScale="62500" lnSpcReduction="20000"/>
          </a:bodyPr>
          <a:lstStyle/>
          <a:p>
            <a:r>
              <a:rPr lang="en-GB" sz="1600" dirty="0"/>
              <a:t>Empirical evidence that people behave in ways that are consistent with the stereotypes they hold (Wheeler and Petty, 2001). </a:t>
            </a:r>
          </a:p>
          <a:p>
            <a:pPr marL="0" indent="0">
              <a:buNone/>
            </a:pPr>
            <a:endParaRPr lang="en-GB" sz="1600" dirty="0"/>
          </a:p>
          <a:p>
            <a:r>
              <a:rPr lang="en-GB" sz="1600" b="1" dirty="0"/>
              <a:t>Stereotypes and attitudes </a:t>
            </a:r>
            <a:r>
              <a:rPr lang="en-GB" sz="1600" dirty="0"/>
              <a:t>are an important to </a:t>
            </a:r>
            <a:r>
              <a:rPr lang="en-GB" sz="1600" b="1" dirty="0"/>
              <a:t>prejudice </a:t>
            </a:r>
            <a:r>
              <a:rPr lang="en-GB" sz="1600" dirty="0"/>
              <a:t>because categorisation can creates a mindset that can lead a person to select and interpret traits that members of the group seem to have in common, but may in fact be a </a:t>
            </a:r>
            <a:r>
              <a:rPr lang="en-GB" sz="1600" b="1" dirty="0"/>
              <a:t>perception rather than a reality </a:t>
            </a:r>
            <a:r>
              <a:rPr lang="en-GB" sz="1600" dirty="0"/>
              <a:t>(Kleg,1993 cited in Bowling et al., 2019)), which may impact on </a:t>
            </a:r>
            <a:r>
              <a:rPr lang="en-GB" sz="1600" b="1" dirty="0" err="1"/>
              <a:t>bahaviour</a:t>
            </a:r>
            <a:r>
              <a:rPr lang="en-GB" sz="1600" b="1" dirty="0"/>
              <a:t> &amp; actions.  </a:t>
            </a:r>
          </a:p>
          <a:p>
            <a:endParaRPr lang="en-GB" sz="1600" b="1" dirty="0"/>
          </a:p>
          <a:p>
            <a:r>
              <a:rPr lang="en-GB" sz="1600" dirty="0"/>
              <a:t>Automatic responses and decisions based on implicit or intuitive subconscious attitudes (Kahneman, 2011; Devine, 1989; Marshall and Alison, 2007).  </a:t>
            </a:r>
          </a:p>
          <a:p>
            <a:pPr marL="0" indent="0">
              <a:buNone/>
            </a:pPr>
            <a:endParaRPr lang="en-GB" sz="1600" dirty="0"/>
          </a:p>
          <a:p>
            <a:r>
              <a:rPr lang="en-GB" sz="1600" dirty="0"/>
              <a:t>Devine et al., (2012)  that behaviour via automatic responses and biases can be moderated by engaging in interventions such as information provision and motivation.</a:t>
            </a:r>
          </a:p>
          <a:p>
            <a:pPr marL="0" indent="0">
              <a:buNone/>
            </a:pPr>
            <a:endParaRPr lang="en-GB" sz="1600" dirty="0"/>
          </a:p>
          <a:p>
            <a:r>
              <a:rPr lang="en-GB" sz="1600" dirty="0"/>
              <a:t>Unconscious biases (Implicit biases) - Subject to much debate over the years (Greenwald and Banaji, 1995; Hogg and Vaughan, 2018, Devine, 1989; James et al., 2016). </a:t>
            </a:r>
          </a:p>
          <a:p>
            <a:endParaRPr lang="en-GB" sz="1600" dirty="0"/>
          </a:p>
          <a:p>
            <a:r>
              <a:rPr lang="en-GB" sz="1600" dirty="0"/>
              <a:t>Dovidio et al. (1997) suggest that implicit attitudes may be a more reliable predictor of behaviour than explicit attitudes - individual is less likely to be able to hide away under the conscious expression of an attitude. </a:t>
            </a:r>
          </a:p>
          <a:p>
            <a:endParaRPr lang="en-GB" sz="1600" dirty="0"/>
          </a:p>
          <a:p>
            <a:r>
              <a:rPr lang="en-GB" sz="1600" dirty="0"/>
              <a:t>In policing terms implicit bias may result in discriminatory action in policing (</a:t>
            </a:r>
            <a:r>
              <a:rPr lang="en-GB" sz="1600" dirty="0" err="1"/>
              <a:t>Fridell</a:t>
            </a:r>
            <a:r>
              <a:rPr lang="en-GB" sz="1600" dirty="0"/>
              <a:t>, 2013).</a:t>
            </a:r>
          </a:p>
          <a:p>
            <a:endParaRPr lang="en-GB" sz="1600" dirty="0"/>
          </a:p>
          <a:p>
            <a:r>
              <a:rPr lang="en-GB" sz="1600" dirty="0"/>
              <a:t>Dovidio &amp; Gaertner (2004, p. 4) - significant majority of white people develop some negative feelings (intergroup biases) about black people derived from a range of processes including their social environment, but which they are unaware of (unconscious bias), or  because of the social stigma attached, try to disassociate with.  </a:t>
            </a:r>
          </a:p>
          <a:p>
            <a:endParaRPr lang="en-GB" sz="1600" dirty="0"/>
          </a:p>
          <a:p>
            <a:r>
              <a:rPr lang="en-GB" sz="1600" dirty="0"/>
              <a:t>Challenge is to ensure that prejudice and discrimination is identified and removed, but also to identify where those implicit attitudes (biases) exist and formulate interventions that can have a positive impact (Devine, 1989, Greenwald and Banaji, 1995). </a:t>
            </a:r>
          </a:p>
          <a:p>
            <a:endParaRPr lang="en-US" sz="1600" dirty="0"/>
          </a:p>
        </p:txBody>
      </p:sp>
      <p:pic>
        <p:nvPicPr>
          <p:cNvPr id="4" name="Picture 3">
            <a:extLst>
              <a:ext uri="{FF2B5EF4-FFF2-40B4-BE49-F238E27FC236}">
                <a16:creationId xmlns:a16="http://schemas.microsoft.com/office/drawing/2014/main" id="{75735763-4484-93F4-90D7-4D03CC2E5AF5}"/>
              </a:ext>
            </a:extLst>
          </p:cNvPr>
          <p:cNvPicPr>
            <a:picLocks noChangeAspect="1"/>
          </p:cNvPicPr>
          <p:nvPr/>
        </p:nvPicPr>
        <p:blipFill>
          <a:blip r:embed="rId4"/>
          <a:stretch>
            <a:fillRect/>
          </a:stretch>
        </p:blipFill>
        <p:spPr>
          <a:xfrm>
            <a:off x="6691667" y="1142999"/>
            <a:ext cx="2330799" cy="1713970"/>
          </a:xfrm>
          <a:prstGeom prst="rect">
            <a:avLst/>
          </a:prstGeom>
        </p:spPr>
      </p:pic>
      <p:pic>
        <p:nvPicPr>
          <p:cNvPr id="5" name="Picture 4">
            <a:extLst>
              <a:ext uri="{FF2B5EF4-FFF2-40B4-BE49-F238E27FC236}">
                <a16:creationId xmlns:a16="http://schemas.microsoft.com/office/drawing/2014/main" id="{4BF89890-13CE-61D7-F4A7-16194CE7579B}"/>
              </a:ext>
            </a:extLst>
          </p:cNvPr>
          <p:cNvPicPr>
            <a:picLocks noChangeAspect="1"/>
          </p:cNvPicPr>
          <p:nvPr/>
        </p:nvPicPr>
        <p:blipFill>
          <a:blip r:embed="rId5"/>
          <a:stretch>
            <a:fillRect/>
          </a:stretch>
        </p:blipFill>
        <p:spPr>
          <a:xfrm>
            <a:off x="6691667" y="2856969"/>
            <a:ext cx="2330799" cy="2149209"/>
          </a:xfrm>
          <a:prstGeom prst="rect">
            <a:avLst/>
          </a:prstGeom>
        </p:spPr>
      </p:pic>
      <p:pic>
        <p:nvPicPr>
          <p:cNvPr id="6" name="Audio 5">
            <a:hlinkClick r:id="" action="ppaction://media"/>
            <a:extLst>
              <a:ext uri="{FF2B5EF4-FFF2-40B4-BE49-F238E27FC236}">
                <a16:creationId xmlns:a16="http://schemas.microsoft.com/office/drawing/2014/main" id="{DADB74C3-E4E5-727D-4289-691417042A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38418387"/>
      </p:ext>
    </p:extLst>
  </p:cSld>
  <p:clrMapOvr>
    <a:masterClrMapping/>
  </p:clrMapOvr>
  <mc:AlternateContent xmlns:mc="http://schemas.openxmlformats.org/markup-compatibility/2006">
    <mc:Choice xmlns:p14="http://schemas.microsoft.com/office/powerpoint/2010/main" Requires="p14">
      <p:transition spd="slow" p14:dur="2000" advTm="551114"/>
    </mc:Choice>
    <mc:Fallback>
      <p:transition spd="slow" advTm="551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8BCD9-AE6A-CE69-0977-058A5A073EDB}"/>
              </a:ext>
            </a:extLst>
          </p:cNvPr>
          <p:cNvSpPr>
            <a:spLocks noGrp="1"/>
          </p:cNvSpPr>
          <p:nvPr>
            <p:ph type="title"/>
          </p:nvPr>
        </p:nvSpPr>
        <p:spPr>
          <a:xfrm>
            <a:off x="733778" y="-176917"/>
            <a:ext cx="8229600" cy="1143000"/>
          </a:xfrm>
        </p:spPr>
        <p:txBody>
          <a:bodyPr/>
          <a:lstStyle/>
          <a:p>
            <a:r>
              <a:rPr lang="en-US" dirty="0"/>
              <a:t>Conclusion</a:t>
            </a:r>
          </a:p>
        </p:txBody>
      </p:sp>
      <p:sp>
        <p:nvSpPr>
          <p:cNvPr id="3" name="Content Placeholder 2">
            <a:extLst>
              <a:ext uri="{FF2B5EF4-FFF2-40B4-BE49-F238E27FC236}">
                <a16:creationId xmlns:a16="http://schemas.microsoft.com/office/drawing/2014/main" id="{6909CCD9-7464-2842-A9CB-3B4B51C9FF7B}"/>
              </a:ext>
            </a:extLst>
          </p:cNvPr>
          <p:cNvSpPr>
            <a:spLocks noGrp="1"/>
          </p:cNvSpPr>
          <p:nvPr>
            <p:ph idx="1"/>
          </p:nvPr>
        </p:nvSpPr>
        <p:spPr>
          <a:xfrm>
            <a:off x="457200" y="764822"/>
            <a:ext cx="8506178" cy="4958645"/>
          </a:xfrm>
        </p:spPr>
        <p:txBody>
          <a:bodyPr>
            <a:noAutofit/>
          </a:bodyPr>
          <a:lstStyle/>
          <a:p>
            <a:r>
              <a:rPr lang="en-US" sz="1500" dirty="0"/>
              <a:t>The concept of policing by consent and concept of police legitimacy are interwoven  into the fabric of the society and the willingness of its citizen to agree to the level of intervention into the rights and freedoms they enjoy.</a:t>
            </a:r>
          </a:p>
          <a:p>
            <a:r>
              <a:rPr lang="en-US" sz="1500" dirty="0"/>
              <a:t>Issues such as the use of Force and the applications of powers, such as stop and search can have a detrimental impact on the relationship between citizens and communities view the legitimacy of the state and the legality of applying those powers in a just and fair manner. </a:t>
            </a:r>
          </a:p>
          <a:p>
            <a:r>
              <a:rPr lang="en-US" sz="1500" dirty="0"/>
              <a:t>The use of technologies such as Body Worn Video and Automated Facial Recognition can be viewed by citizens as an interference in their civil liberties and privacy and any breaches in trust and confidence in the police can have a profound impact on the tacit contract between citizen and state and in particular the legitimate use of those powers. </a:t>
            </a:r>
          </a:p>
          <a:p>
            <a:r>
              <a:rPr lang="en-US" sz="1500" dirty="0"/>
              <a:t>Procedural Justice Theory and its relationship to fairness is tied into the concept of legitimacy.</a:t>
            </a:r>
          </a:p>
          <a:p>
            <a:r>
              <a:rPr lang="en-US" sz="1500" dirty="0"/>
              <a:t>Developing equality in policing is fundamental to provide trust and confidence in black, Asian and minority ethnic communities. </a:t>
            </a:r>
          </a:p>
          <a:p>
            <a:r>
              <a:rPr lang="en-US" sz="1500" dirty="0"/>
              <a:t>Where the actual or perceived experience of communities feel that they are not being treated fairly or are disproportionately affected or where diverse communities perceive that the powers employed by the police are being applied disproportionately to one group over another. </a:t>
            </a:r>
          </a:p>
          <a:p>
            <a:r>
              <a:rPr lang="en-US" sz="1500" dirty="0"/>
              <a:t>Finally, the issue of unconscious bias is touched upon as a factor in understanding how unconscious may impact on the way individuals treat and approach black and minority ethnic communities. </a:t>
            </a:r>
          </a:p>
        </p:txBody>
      </p:sp>
      <p:pic>
        <p:nvPicPr>
          <p:cNvPr id="4" name="Audio 3">
            <a:hlinkClick r:id="" action="ppaction://media"/>
            <a:extLst>
              <a:ext uri="{FF2B5EF4-FFF2-40B4-BE49-F238E27FC236}">
                <a16:creationId xmlns:a16="http://schemas.microsoft.com/office/drawing/2014/main" id="{97DE0983-F279-A35B-0896-6DC5757F51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44006791"/>
      </p:ext>
    </p:extLst>
  </p:cSld>
  <p:clrMapOvr>
    <a:masterClrMapping/>
  </p:clrMapOvr>
  <mc:AlternateContent xmlns:mc="http://schemas.openxmlformats.org/markup-compatibility/2006">
    <mc:Choice xmlns:p14="http://schemas.microsoft.com/office/powerpoint/2010/main" Requires="p14">
      <p:transition spd="slow" p14:dur="2000" advTm="213472"/>
    </mc:Choice>
    <mc:Fallback>
      <p:transition spd="slow" advTm="213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6B66E-D052-77CE-F9A3-3C5ABE883DAC}"/>
              </a:ext>
            </a:extLst>
          </p:cNvPr>
          <p:cNvSpPr>
            <a:spLocks noGrp="1"/>
          </p:cNvSpPr>
          <p:nvPr>
            <p:ph type="title"/>
          </p:nvPr>
        </p:nvSpPr>
        <p:spPr>
          <a:xfrm>
            <a:off x="457200" y="0"/>
            <a:ext cx="8229600" cy="1143000"/>
          </a:xfrm>
        </p:spPr>
        <p:txBody>
          <a:bodyPr>
            <a:normAutofit/>
          </a:bodyPr>
          <a:lstStyle/>
          <a:p>
            <a:r>
              <a:rPr lang="en-US" sz="3200" b="1" dirty="0"/>
              <a:t>References</a:t>
            </a:r>
          </a:p>
        </p:txBody>
      </p:sp>
      <p:sp>
        <p:nvSpPr>
          <p:cNvPr id="3" name="Content Placeholder 2">
            <a:extLst>
              <a:ext uri="{FF2B5EF4-FFF2-40B4-BE49-F238E27FC236}">
                <a16:creationId xmlns:a16="http://schemas.microsoft.com/office/drawing/2014/main" id="{46ACA0DE-5A84-F09F-6F2E-8615FB5A2C86}"/>
              </a:ext>
            </a:extLst>
          </p:cNvPr>
          <p:cNvSpPr>
            <a:spLocks noGrp="1"/>
          </p:cNvSpPr>
          <p:nvPr>
            <p:ph idx="1"/>
          </p:nvPr>
        </p:nvSpPr>
        <p:spPr>
          <a:xfrm>
            <a:off x="457200" y="787400"/>
            <a:ext cx="8229600" cy="4845755"/>
          </a:xfrm>
        </p:spPr>
        <p:txBody>
          <a:bodyPr>
            <a:normAutofit fontScale="25000" lnSpcReduction="20000"/>
          </a:bodyPr>
          <a:lstStyle/>
          <a:p>
            <a:pPr marL="0" indent="0">
              <a:buNone/>
            </a:pPr>
            <a:endParaRPr lang="en-GB" dirty="0">
              <a:solidFill>
                <a:srgbClr val="333333"/>
              </a:solidFill>
            </a:endParaRPr>
          </a:p>
          <a:p>
            <a:pPr marL="0" indent="0">
              <a:buNone/>
            </a:pPr>
            <a:r>
              <a:rPr lang="en-GB" sz="4800" dirty="0"/>
              <a:t>Allport, G.W. (1954) </a:t>
            </a:r>
            <a:r>
              <a:rPr lang="en-GB" sz="4800" i="1" dirty="0"/>
              <a:t>The nature of prejudice</a:t>
            </a:r>
            <a:r>
              <a:rPr lang="en-GB" sz="4800" dirty="0"/>
              <a:t>. Perseus, New York.</a:t>
            </a:r>
          </a:p>
          <a:p>
            <a:pPr marL="0" indent="0">
              <a:buNone/>
            </a:pPr>
            <a:endParaRPr lang="en-GB" sz="4800" dirty="0"/>
          </a:p>
          <a:p>
            <a:pPr marL="0" indent="0">
              <a:buNone/>
            </a:pPr>
            <a:r>
              <a:rPr lang="en-GB" sz="4800" dirty="0">
                <a:solidFill>
                  <a:srgbClr val="333333"/>
                </a:solidFill>
              </a:rPr>
              <a:t>Bolger, P. C., &amp; Walters, G. D. (2019). The relationship between police procedural justice, police legitimacy, and people's willingness to cooperate with law enforcement: A meta-analysis. </a:t>
            </a:r>
            <a:r>
              <a:rPr lang="en-GB" sz="4800" i="1" dirty="0">
                <a:solidFill>
                  <a:srgbClr val="333333"/>
                </a:solidFill>
              </a:rPr>
              <a:t>Journal of Criminal Justice, 60,</a:t>
            </a:r>
            <a:r>
              <a:rPr lang="en-GB" sz="4800" dirty="0">
                <a:solidFill>
                  <a:srgbClr val="333333"/>
                </a:solidFill>
              </a:rPr>
              <a:t> 93–99. </a:t>
            </a:r>
            <a:r>
              <a:rPr lang="en-GB" sz="4800" dirty="0">
                <a:solidFill>
                  <a:srgbClr val="2C72B7"/>
                </a:solidFill>
                <a:hlinkClick r:id="rId2">
                  <a:extLst>
                    <a:ext uri="{A12FA001-AC4F-418D-AE19-62706E023703}">
                      <ahyp:hlinkClr xmlns:ahyp="http://schemas.microsoft.com/office/drawing/2018/hyperlinkcolor" val="tx"/>
                    </a:ext>
                  </a:extLst>
                </a:hlinkClick>
              </a:rPr>
              <a:t>https://doi.org/10.1016/j.jcrimjus.2019.01.001</a:t>
            </a:r>
            <a:endParaRPr lang="en-GB" sz="4800" dirty="0">
              <a:solidFill>
                <a:srgbClr val="333333"/>
              </a:solidFill>
            </a:endParaRPr>
          </a:p>
          <a:p>
            <a:pPr marL="0" indent="0">
              <a:buNone/>
            </a:pPr>
            <a:endParaRPr lang="en-GB" sz="4800" dirty="0">
              <a:solidFill>
                <a:srgbClr val="333333"/>
              </a:solidFill>
            </a:endParaRPr>
          </a:p>
          <a:p>
            <a:pPr marL="0" indent="0">
              <a:buNone/>
            </a:pPr>
            <a:r>
              <a:rPr lang="en-GB" sz="4800" dirty="0"/>
              <a:t>Bowling, B &amp; Phillips, C (2002) Racism Crime and Justice. London. Pearson. </a:t>
            </a:r>
          </a:p>
          <a:p>
            <a:pPr marL="0" indent="0">
              <a:buNone/>
            </a:pPr>
            <a:endParaRPr lang="en-GB" sz="4800" dirty="0">
              <a:solidFill>
                <a:srgbClr val="333333"/>
              </a:solidFill>
            </a:endParaRPr>
          </a:p>
          <a:p>
            <a:pPr marL="0" indent="0">
              <a:buNone/>
            </a:pPr>
            <a:r>
              <a:rPr lang="en-GB" sz="4800" dirty="0">
                <a:solidFill>
                  <a:srgbClr val="333333"/>
                </a:solidFill>
              </a:rPr>
              <a:t>Bowling, B., Reiner, R., </a:t>
            </a:r>
            <a:r>
              <a:rPr lang="en-GB" sz="4800" dirty="0" err="1">
                <a:solidFill>
                  <a:srgbClr val="333333"/>
                </a:solidFill>
              </a:rPr>
              <a:t>Sheptycki</a:t>
            </a:r>
            <a:r>
              <a:rPr lang="en-GB" sz="4800" dirty="0">
                <a:solidFill>
                  <a:srgbClr val="333333"/>
                </a:solidFill>
              </a:rPr>
              <a:t>, J. (2019). The politics of the Police (5th ed.). Oxford University Press. </a:t>
            </a:r>
          </a:p>
          <a:p>
            <a:pPr marL="0" indent="0">
              <a:buNone/>
            </a:pPr>
            <a:endParaRPr lang="en-GB" sz="4800" dirty="0">
              <a:solidFill>
                <a:srgbClr val="333333"/>
              </a:solidFill>
            </a:endParaRPr>
          </a:p>
          <a:p>
            <a:pPr marL="0" indent="0">
              <a:buNone/>
            </a:pPr>
            <a:r>
              <a:rPr lang="en-GB" sz="4800" dirty="0" err="1"/>
              <a:t>Bragias,A</a:t>
            </a:r>
            <a:r>
              <a:rPr lang="en-GB" sz="4800" dirty="0"/>
              <a:t>., Hine, K., &amp; Fleet, R.(2021) ‘Only in our best interest, right?’ Public perceptions of police use of facial recognition technology, Police Practice and Research, 22:6, 1637-1654, DOI: 10.1080/15614263.2021.1942873 </a:t>
            </a:r>
          </a:p>
          <a:p>
            <a:pPr marL="0" indent="0">
              <a:buNone/>
            </a:pPr>
            <a:endParaRPr lang="en-GB" sz="4800" dirty="0"/>
          </a:p>
          <a:p>
            <a:pPr marL="0" indent="0">
              <a:buNone/>
            </a:pPr>
            <a:r>
              <a:rPr lang="en-GB" sz="4800" dirty="0"/>
              <a:t>Cornelius, N (2020) ‘From slavery and colonialism to Black Lives Matter: new mood music or more fundamental change?’ Diversity, Equality and Inclusion. 40(1): 8-20. </a:t>
            </a:r>
          </a:p>
          <a:p>
            <a:pPr marL="0" indent="0">
              <a:buNone/>
            </a:pPr>
            <a:endParaRPr lang="en-GB" sz="48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4800" dirty="0">
                <a:latin typeface="Arial" panose="020B0604020202020204" pitchFamily="34" charset="0"/>
                <a:ea typeface="Calibri" panose="020F0502020204030204" pitchFamily="34" charset="0"/>
                <a:cs typeface="Times New Roman" panose="02020603050405020304" pitchFamily="18" charset="0"/>
              </a:rPr>
              <a:t>Devine, PG (1989) ‘Stereotypes and prejudice: their automatic and controlled components’. </a:t>
            </a:r>
            <a:r>
              <a:rPr lang="en-GB" sz="4800" i="1" dirty="0">
                <a:latin typeface="Arial" panose="020B0604020202020204" pitchFamily="34" charset="0"/>
                <a:ea typeface="Calibri" panose="020F0502020204030204" pitchFamily="34" charset="0"/>
                <a:cs typeface="Times New Roman" panose="02020603050405020304" pitchFamily="18" charset="0"/>
              </a:rPr>
              <a:t>Journal of Personality and Social Psychology</a:t>
            </a:r>
            <a:r>
              <a:rPr lang="en-GB" sz="4800" dirty="0">
                <a:latin typeface="Arial" panose="020B0604020202020204" pitchFamily="34" charset="0"/>
                <a:ea typeface="Calibri" panose="020F0502020204030204" pitchFamily="34" charset="0"/>
                <a:cs typeface="Times New Roman" panose="02020603050405020304" pitchFamily="18" charset="0"/>
              </a:rPr>
              <a:t> 56(1): 5–18.</a:t>
            </a:r>
            <a:endParaRPr lang="en-GB" sz="4800" dirty="0">
              <a:solidFill>
                <a:srgbClr val="333333"/>
              </a:solidFill>
            </a:endParaRPr>
          </a:p>
          <a:p>
            <a:pPr marL="0" indent="0" algn="just">
              <a:lnSpc>
                <a:spcPct val="120000"/>
              </a:lnSpc>
              <a:spcBef>
                <a:spcPts val="600"/>
              </a:spcBef>
              <a:buNone/>
            </a:pPr>
            <a:r>
              <a:rPr lang="en-GB" sz="4800" dirty="0">
                <a:latin typeface="Arial" panose="020B0604020202020204" pitchFamily="34" charset="0"/>
                <a:ea typeface="Calibri" panose="020F0502020204030204" pitchFamily="34" charset="0"/>
                <a:cs typeface="Times New Roman" panose="02020603050405020304" pitchFamily="18" charset="0"/>
              </a:rPr>
              <a:t>Devine, PG, </a:t>
            </a:r>
            <a:r>
              <a:rPr lang="en-GB" sz="4800" dirty="0" err="1">
                <a:latin typeface="Arial" panose="020B0604020202020204" pitchFamily="34" charset="0"/>
                <a:ea typeface="Calibri" panose="020F0502020204030204" pitchFamily="34" charset="0"/>
                <a:cs typeface="Times New Roman" panose="02020603050405020304" pitchFamily="18" charset="0"/>
              </a:rPr>
              <a:t>Forscher</a:t>
            </a:r>
            <a:r>
              <a:rPr lang="en-GB" sz="4800" dirty="0">
                <a:latin typeface="Arial" panose="020B0604020202020204" pitchFamily="34" charset="0"/>
                <a:ea typeface="Calibri" panose="020F0502020204030204" pitchFamily="34" charset="0"/>
                <a:cs typeface="Times New Roman" panose="02020603050405020304" pitchFamily="18" charset="0"/>
              </a:rPr>
              <a:t>, PS, Austin, AJ &amp; Cox, WTL (2012) ‘Long-term reduction in implicit race bias: a prejudice habit-breaking intervention’. </a:t>
            </a:r>
            <a:r>
              <a:rPr lang="en-GB" sz="4800" i="1" dirty="0">
                <a:latin typeface="Arial" panose="020B0604020202020204" pitchFamily="34" charset="0"/>
                <a:ea typeface="Calibri" panose="020F0502020204030204" pitchFamily="34" charset="0"/>
                <a:cs typeface="Times New Roman" panose="02020603050405020304" pitchFamily="18" charset="0"/>
              </a:rPr>
              <a:t>Journal of Experimental Social Psychology</a:t>
            </a:r>
            <a:r>
              <a:rPr lang="en-GB" sz="4800" dirty="0">
                <a:latin typeface="Arial" panose="020B0604020202020204" pitchFamily="34" charset="0"/>
                <a:ea typeface="Calibri" panose="020F0502020204030204" pitchFamily="34" charset="0"/>
                <a:cs typeface="Times New Roman" panose="02020603050405020304" pitchFamily="18" charset="0"/>
              </a:rPr>
              <a:t> 48(6): 1267–1278. </a:t>
            </a:r>
          </a:p>
          <a:p>
            <a:pPr marL="0" indent="0" algn="just">
              <a:buNone/>
            </a:pPr>
            <a:endParaRPr lang="en-GB" sz="4800" dirty="0">
              <a:ea typeface="Times New Roman" panose="02020603050405020304" pitchFamily="18" charset="0"/>
              <a:cs typeface="Times New Roman" panose="02020603050405020304" pitchFamily="18" charset="0"/>
            </a:endParaRPr>
          </a:p>
          <a:p>
            <a:pPr marL="0" indent="0" algn="just">
              <a:lnSpc>
                <a:spcPct val="120000"/>
              </a:lnSpc>
              <a:spcBef>
                <a:spcPts val="600"/>
              </a:spcBef>
              <a:buNone/>
            </a:pPr>
            <a:r>
              <a:rPr lang="en-GB" sz="4800" dirty="0">
                <a:latin typeface="Arial" panose="020B0604020202020204" pitchFamily="34" charset="0"/>
                <a:ea typeface="Calibri" panose="020F0502020204030204" pitchFamily="34" charset="0"/>
                <a:cs typeface="Times New Roman" panose="02020603050405020304" pitchFamily="18" charset="0"/>
              </a:rPr>
              <a:t>Dovidio, JF, Kawakami, K, Johnson, C, Johnson, B &amp; Howard, A (1997) ‘On the nature of prejudice: automatic and controlled processes’. </a:t>
            </a:r>
            <a:r>
              <a:rPr lang="en-GB" sz="4800" i="1" dirty="0">
                <a:latin typeface="Arial" panose="020B0604020202020204" pitchFamily="34" charset="0"/>
                <a:ea typeface="Calibri" panose="020F0502020204030204" pitchFamily="34" charset="0"/>
                <a:cs typeface="Times New Roman" panose="02020603050405020304" pitchFamily="18" charset="0"/>
              </a:rPr>
              <a:t>Journal of Experimental Social Psychology</a:t>
            </a:r>
            <a:r>
              <a:rPr lang="en-GB" sz="4800" dirty="0">
                <a:latin typeface="Arial" panose="020B0604020202020204" pitchFamily="34" charset="0"/>
                <a:ea typeface="Calibri" panose="020F0502020204030204" pitchFamily="34" charset="0"/>
                <a:cs typeface="Times New Roman" panose="02020603050405020304" pitchFamily="18" charset="0"/>
              </a:rPr>
              <a:t> 33(5): 510–540.</a:t>
            </a:r>
          </a:p>
          <a:p>
            <a:pPr marL="0" indent="0" algn="just">
              <a:lnSpc>
                <a:spcPct val="120000"/>
              </a:lnSpc>
              <a:spcBef>
                <a:spcPts val="600"/>
              </a:spcBef>
              <a:buNone/>
            </a:pPr>
            <a:endParaRPr lang="en-GB" sz="4800" dirty="0">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20000"/>
              </a:lnSpc>
              <a:spcBef>
                <a:spcPts val="600"/>
              </a:spcBef>
              <a:buNone/>
            </a:pPr>
            <a:endParaRPr lang="en-GB" sz="4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7754898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30BCC-68EF-E95A-D24D-89172DA49DE9}"/>
              </a:ext>
            </a:extLst>
          </p:cNvPr>
          <p:cNvSpPr>
            <a:spLocks noGrp="1"/>
          </p:cNvSpPr>
          <p:nvPr>
            <p:ph type="title"/>
          </p:nvPr>
        </p:nvSpPr>
        <p:spPr>
          <a:xfrm>
            <a:off x="457200" y="-131762"/>
            <a:ext cx="8229600" cy="1143000"/>
          </a:xfrm>
        </p:spPr>
        <p:txBody>
          <a:bodyPr>
            <a:normAutofit/>
          </a:bodyPr>
          <a:lstStyle/>
          <a:p>
            <a:r>
              <a:rPr lang="en-US" sz="3200" dirty="0"/>
              <a:t>References (</a:t>
            </a:r>
            <a:r>
              <a:rPr lang="en-US" sz="3200" dirty="0" err="1"/>
              <a:t>cont</a:t>
            </a:r>
            <a:r>
              <a:rPr lang="en-US" sz="3200" dirty="0"/>
              <a:t>) </a:t>
            </a:r>
          </a:p>
        </p:txBody>
      </p:sp>
      <p:sp>
        <p:nvSpPr>
          <p:cNvPr id="3" name="Content Placeholder 2">
            <a:extLst>
              <a:ext uri="{FF2B5EF4-FFF2-40B4-BE49-F238E27FC236}">
                <a16:creationId xmlns:a16="http://schemas.microsoft.com/office/drawing/2014/main" id="{B71C8DDD-8B90-179E-B484-8D8405D5338D}"/>
              </a:ext>
            </a:extLst>
          </p:cNvPr>
          <p:cNvSpPr>
            <a:spLocks noGrp="1"/>
          </p:cNvSpPr>
          <p:nvPr>
            <p:ph idx="1"/>
          </p:nvPr>
        </p:nvSpPr>
        <p:spPr>
          <a:xfrm>
            <a:off x="457200" y="640646"/>
            <a:ext cx="8229600" cy="4913487"/>
          </a:xfrm>
        </p:spPr>
        <p:txBody>
          <a:bodyPr>
            <a:normAutofit fontScale="25000" lnSpcReduction="20000"/>
          </a:bodyPr>
          <a:lstStyle/>
          <a:p>
            <a:pPr marL="0" indent="0" algn="just">
              <a:lnSpc>
                <a:spcPct val="120000"/>
              </a:lnSpc>
              <a:spcBef>
                <a:spcPts val="600"/>
              </a:spcBef>
              <a:buNone/>
            </a:pPr>
            <a:endParaRPr lang="en-GB" sz="4800" dirty="0">
              <a:ea typeface="Calibri" panose="020F0502020204030204" pitchFamily="34" charset="0"/>
              <a:cs typeface="Times New Roman" panose="02020603050405020304" pitchFamily="18" charset="0"/>
            </a:endParaRPr>
          </a:p>
          <a:p>
            <a:pPr marL="0" indent="0">
              <a:buNone/>
            </a:pPr>
            <a:r>
              <a:rPr lang="en-GB" sz="4800" dirty="0" err="1">
                <a:solidFill>
                  <a:srgbClr val="111111"/>
                </a:solidFill>
                <a:ea typeface="Calibri" panose="020F0502020204030204" pitchFamily="34" charset="0"/>
                <a:cs typeface="Times New Roman" panose="02020603050405020304" pitchFamily="18" charset="0"/>
              </a:rPr>
              <a:t>Fridell</a:t>
            </a:r>
            <a:r>
              <a:rPr lang="en-GB" sz="4800" dirty="0">
                <a:solidFill>
                  <a:srgbClr val="111111"/>
                </a:solidFill>
                <a:ea typeface="Calibri" panose="020F0502020204030204" pitchFamily="34" charset="0"/>
                <a:cs typeface="Times New Roman" panose="02020603050405020304" pitchFamily="18" charset="0"/>
              </a:rPr>
              <a:t>, L. (2013).“This Is Not Your Grandparents’ Prejudice: The Implications of the Modern Science of Bias for Police Training, </a:t>
            </a:r>
            <a:r>
              <a:rPr lang="en-GB" sz="4800" i="1" dirty="0">
                <a:solidFill>
                  <a:srgbClr val="111111"/>
                </a:solidFill>
                <a:ea typeface="Calibri" panose="020F0502020204030204" pitchFamily="34" charset="0"/>
                <a:cs typeface="Times New Roman" panose="02020603050405020304" pitchFamily="18" charset="0"/>
              </a:rPr>
              <a:t>Translational Criminology</a:t>
            </a:r>
            <a:r>
              <a:rPr lang="en-GB" sz="4800" dirty="0">
                <a:solidFill>
                  <a:srgbClr val="111111"/>
                </a:solidFill>
                <a:ea typeface="Calibri" panose="020F0502020204030204" pitchFamily="34" charset="0"/>
                <a:cs typeface="Times New Roman" panose="02020603050405020304" pitchFamily="18" charset="0"/>
              </a:rPr>
              <a:t>, Fall 2013: 10-11.</a:t>
            </a:r>
          </a:p>
          <a:p>
            <a:pPr marL="0" indent="0">
              <a:buNone/>
            </a:pPr>
            <a:endParaRPr lang="en-GB" sz="4800" dirty="0">
              <a:ea typeface="Calibri" panose="020F0502020204030204" pitchFamily="34" charset="0"/>
              <a:cs typeface="Times New Roman" panose="02020603050405020304" pitchFamily="18" charset="0"/>
            </a:endParaRPr>
          </a:p>
          <a:p>
            <a:pPr marL="0" indent="0">
              <a:buNone/>
            </a:pPr>
            <a:r>
              <a:rPr lang="en-GB" sz="4800" dirty="0">
                <a:ea typeface="Calibri" panose="020F0502020204030204" pitchFamily="34" charset="0"/>
                <a:cs typeface="Times New Roman" panose="02020603050405020304" pitchFamily="18" charset="0"/>
              </a:rPr>
              <a:t>Greenwald, AG &amp; Banaji, MR (1995) ‘Implicit social cognition: attitudes, self-esteem, and stereotypes’. </a:t>
            </a:r>
            <a:r>
              <a:rPr lang="en-GB" sz="4800" i="1" dirty="0">
                <a:ea typeface="Calibri" panose="020F0502020204030204" pitchFamily="34" charset="0"/>
                <a:cs typeface="Times New Roman" panose="02020603050405020304" pitchFamily="18" charset="0"/>
              </a:rPr>
              <a:t>Psychological Review</a:t>
            </a:r>
            <a:r>
              <a:rPr lang="en-GB" sz="4800" dirty="0">
                <a:ea typeface="Calibri" panose="020F0502020204030204" pitchFamily="34" charset="0"/>
                <a:cs typeface="Times New Roman" panose="02020603050405020304" pitchFamily="18" charset="0"/>
              </a:rPr>
              <a:t> 102(1): 4–27.</a:t>
            </a:r>
            <a:endParaRPr lang="en-GB" sz="4800" dirty="0">
              <a:solidFill>
                <a:srgbClr val="333333"/>
              </a:solidFill>
            </a:endParaRPr>
          </a:p>
          <a:p>
            <a:pPr marL="0" indent="0">
              <a:buNone/>
            </a:pPr>
            <a:endParaRPr lang="en-GB" sz="4800" dirty="0">
              <a:solidFill>
                <a:srgbClr val="333333"/>
              </a:solidFill>
            </a:endParaRPr>
          </a:p>
          <a:p>
            <a:pPr marL="0" indent="0">
              <a:buNone/>
            </a:pPr>
            <a:r>
              <a:rPr lang="en-GB" sz="4800" dirty="0">
                <a:solidFill>
                  <a:srgbClr val="333333"/>
                </a:solidFill>
              </a:rPr>
              <a:t>Harris, S. </a:t>
            </a:r>
            <a:r>
              <a:rPr lang="en-GB" sz="4800" i="1" dirty="0">
                <a:solidFill>
                  <a:srgbClr val="333333"/>
                </a:solidFill>
              </a:rPr>
              <a:t>et al.</a:t>
            </a:r>
            <a:r>
              <a:rPr lang="en-GB" sz="4800" dirty="0">
                <a:solidFill>
                  <a:srgbClr val="333333"/>
                </a:solidFill>
              </a:rPr>
              <a:t> (2022) ‘Notes on policing, racism and the Covid-19 pandemic in the UK’, </a:t>
            </a:r>
            <a:r>
              <a:rPr lang="en-GB" sz="4800" i="1" dirty="0">
                <a:solidFill>
                  <a:srgbClr val="333333"/>
                </a:solidFill>
              </a:rPr>
              <a:t>Race &amp; Class</a:t>
            </a:r>
            <a:r>
              <a:rPr lang="en-GB" sz="4800" dirty="0">
                <a:solidFill>
                  <a:srgbClr val="333333"/>
                </a:solidFill>
              </a:rPr>
              <a:t>, 63(3), pp. 92–102. </a:t>
            </a:r>
            <a:r>
              <a:rPr lang="en-GB" sz="4800" dirty="0" err="1">
                <a:solidFill>
                  <a:srgbClr val="333333"/>
                </a:solidFill>
              </a:rPr>
              <a:t>doi</a:t>
            </a:r>
            <a:r>
              <a:rPr lang="en-GB" sz="4800" dirty="0">
                <a:solidFill>
                  <a:srgbClr val="333333"/>
                </a:solidFill>
              </a:rPr>
              <a:t>: </a:t>
            </a:r>
            <a:r>
              <a:rPr lang="en-GB" sz="4800" dirty="0">
                <a:solidFill>
                  <a:srgbClr val="006ACC"/>
                </a:solidFill>
                <a:hlinkClick r:id="rId2">
                  <a:extLst>
                    <a:ext uri="{A12FA001-AC4F-418D-AE19-62706E023703}">
                      <ahyp:hlinkClr xmlns:ahyp="http://schemas.microsoft.com/office/drawing/2018/hyperlinkcolor" val="tx"/>
                    </a:ext>
                  </a:extLst>
                </a:hlinkClick>
              </a:rPr>
              <a:t>10.1177/03063968211063436</a:t>
            </a:r>
            <a:r>
              <a:rPr lang="en-GB" sz="4800" dirty="0">
                <a:solidFill>
                  <a:srgbClr val="333333"/>
                </a:solidFill>
              </a:rPr>
              <a:t>.</a:t>
            </a:r>
          </a:p>
          <a:p>
            <a:pPr marL="0" indent="0" algn="just">
              <a:buNone/>
            </a:pPr>
            <a:endParaRPr lang="en-GB" sz="4800" dirty="0">
              <a:ea typeface="Times New Roman" panose="02020603050405020304" pitchFamily="18" charset="0"/>
              <a:cs typeface="Times New Roman" panose="02020603050405020304" pitchFamily="18" charset="0"/>
            </a:endParaRPr>
          </a:p>
          <a:p>
            <a:pPr marL="0" indent="0" algn="just">
              <a:buNone/>
            </a:pPr>
            <a:r>
              <a:rPr lang="en-GB" sz="4800" dirty="0" err="1">
                <a:ea typeface="Times New Roman" panose="02020603050405020304" pitchFamily="18" charset="0"/>
                <a:cs typeface="Times New Roman" panose="02020603050405020304" pitchFamily="18" charset="0"/>
              </a:rPr>
              <a:t>Holdaway</a:t>
            </a:r>
            <a:r>
              <a:rPr lang="en-GB" sz="4800" dirty="0">
                <a:ea typeface="Times New Roman" panose="02020603050405020304" pitchFamily="18" charset="0"/>
                <a:cs typeface="Times New Roman" panose="02020603050405020304" pitchFamily="18" charset="0"/>
              </a:rPr>
              <a:t>, S. (1996) The Racialisation of British Policing. Basingstoke: Macmillan Publishing</a:t>
            </a:r>
          </a:p>
          <a:p>
            <a:pPr marL="0" indent="0" algn="just">
              <a:buNone/>
            </a:pPr>
            <a:endParaRPr lang="en-GB" sz="4800" dirty="0">
              <a:ea typeface="Times New Roman" panose="02020603050405020304" pitchFamily="18" charset="0"/>
              <a:cs typeface="Times New Roman" panose="02020603050405020304" pitchFamily="18" charset="0"/>
            </a:endParaRPr>
          </a:p>
          <a:p>
            <a:pPr marL="0" indent="0" algn="just">
              <a:buNone/>
            </a:pPr>
            <a:r>
              <a:rPr lang="en-GB" sz="4800" dirty="0">
                <a:ea typeface="Times New Roman" panose="02020603050405020304" pitchFamily="18" charset="0"/>
                <a:cs typeface="Times New Roman" panose="02020603050405020304" pitchFamily="18" charset="0"/>
              </a:rPr>
              <a:t>Home Office (2014)  Best Use of Stop Search Scheme. Crown Copyright. </a:t>
            </a:r>
          </a:p>
          <a:p>
            <a:pPr marL="0" indent="0" algn="just">
              <a:buNone/>
            </a:pPr>
            <a:endParaRPr lang="en-GB" sz="4800" dirty="0">
              <a:ea typeface="Calibri" panose="020F0502020204030204" pitchFamily="34" charset="0"/>
              <a:cs typeface="Times New Roman" panose="02020603050405020304" pitchFamily="18" charset="0"/>
            </a:endParaRPr>
          </a:p>
          <a:p>
            <a:pPr marL="0" indent="0" algn="just">
              <a:spcBef>
                <a:spcPts val="600"/>
              </a:spcBef>
              <a:buNone/>
            </a:pPr>
            <a:r>
              <a:rPr lang="en-GB" sz="4800" dirty="0">
                <a:ea typeface="Calibri" panose="020F0502020204030204" pitchFamily="34" charset="0"/>
                <a:cs typeface="Times New Roman" panose="02020603050405020304" pitchFamily="18" charset="0"/>
              </a:rPr>
              <a:t>Hogg, M. A &amp; Vaughan, G.M. Social Psychology (8th Edition). Pearson UK.</a:t>
            </a:r>
          </a:p>
          <a:p>
            <a:pPr marL="0" indent="0" algn="just">
              <a:spcBef>
                <a:spcPts val="600"/>
              </a:spcBef>
              <a:buNone/>
            </a:pPr>
            <a:endParaRPr lang="en-GB" sz="4800" dirty="0">
              <a:ea typeface="Calibri" panose="020F0502020204030204" pitchFamily="34" charset="0"/>
              <a:cs typeface="Times New Roman" panose="02020603050405020304" pitchFamily="18" charset="0"/>
            </a:endParaRPr>
          </a:p>
          <a:p>
            <a:pPr marL="0" indent="0" algn="just">
              <a:spcBef>
                <a:spcPts val="600"/>
              </a:spcBef>
              <a:buNone/>
            </a:pPr>
            <a:r>
              <a:rPr lang="en-GB" sz="4800" dirty="0">
                <a:ea typeface="Calibri" panose="020F0502020204030204" pitchFamily="34" charset="0"/>
                <a:cs typeface="Times New Roman" panose="02020603050405020304" pitchFamily="18" charset="0"/>
              </a:rPr>
              <a:t>Jackson, J., &amp; Bradford, B.,. (2010). What is Trust and Confidence in the Police?. Policing. 4. 241-248. 10.1093/police/paq020. </a:t>
            </a:r>
          </a:p>
          <a:p>
            <a:pPr marL="0" indent="0" algn="just">
              <a:spcBef>
                <a:spcPts val="600"/>
              </a:spcBef>
              <a:buNone/>
            </a:pPr>
            <a:endParaRPr lang="en-GB" sz="4800" dirty="0">
              <a:ea typeface="Calibri" panose="020F0502020204030204" pitchFamily="34" charset="0"/>
              <a:cs typeface="Times New Roman" panose="02020603050405020304" pitchFamily="18" charset="0"/>
            </a:endParaRPr>
          </a:p>
          <a:p>
            <a:pPr marL="0" indent="0" algn="just">
              <a:spcBef>
                <a:spcPts val="600"/>
              </a:spcBef>
              <a:buNone/>
            </a:pPr>
            <a:r>
              <a:rPr lang="en-GB" sz="4800" dirty="0">
                <a:solidFill>
                  <a:srgbClr val="1C1D1E"/>
                </a:solidFill>
                <a:ea typeface="Calibri" panose="020F0502020204030204" pitchFamily="34" charset="0"/>
                <a:cs typeface="Times New Roman" panose="02020603050405020304" pitchFamily="18" charset="0"/>
              </a:rPr>
              <a:t>James, L., James, S.M. and Vila, B.J. (2016), The Reverse Racism Effect. </a:t>
            </a:r>
            <a:r>
              <a:rPr lang="en-GB" sz="4800" i="1" dirty="0">
                <a:solidFill>
                  <a:srgbClr val="1C1D1E"/>
                </a:solidFill>
                <a:ea typeface="Calibri" panose="020F0502020204030204" pitchFamily="34" charset="0"/>
                <a:cs typeface="Times New Roman" panose="02020603050405020304" pitchFamily="18" charset="0"/>
              </a:rPr>
              <a:t>Criminology &amp; Public Policy</a:t>
            </a:r>
            <a:r>
              <a:rPr lang="en-GB" sz="4800" dirty="0">
                <a:solidFill>
                  <a:srgbClr val="1C1D1E"/>
                </a:solidFill>
                <a:ea typeface="Calibri" panose="020F0502020204030204" pitchFamily="34" charset="0"/>
                <a:cs typeface="Times New Roman" panose="02020603050405020304" pitchFamily="18" charset="0"/>
              </a:rPr>
              <a:t>, 15: 457-479. </a:t>
            </a:r>
            <a:r>
              <a:rPr lang="en-GB" sz="4800" u="sng" dirty="0">
                <a:solidFill>
                  <a:srgbClr val="0000FF"/>
                </a:solidFill>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https://doi.org/10.1111/1745-9133.12187</a:t>
            </a:r>
            <a:r>
              <a:rPr lang="en-GB" sz="4800" dirty="0">
                <a:ea typeface="Calibri" panose="020F0502020204030204" pitchFamily="34" charset="0"/>
                <a:cs typeface="Times New Roman" panose="02020603050405020304" pitchFamily="18" charset="0"/>
              </a:rPr>
              <a:t>.</a:t>
            </a:r>
          </a:p>
          <a:p>
            <a:pPr marL="0" lvl="0" indent="0" algn="just">
              <a:spcBef>
                <a:spcPts val="600"/>
              </a:spcBef>
              <a:buNone/>
            </a:pPr>
            <a:r>
              <a:rPr lang="en-GB" sz="4800" dirty="0">
                <a:solidFill>
                  <a:srgbClr val="333333"/>
                </a:solidFill>
                <a:ea typeface="Calibri" panose="020F0502020204030204" pitchFamily="34" charset="0"/>
                <a:cs typeface="Times New Roman" panose="02020603050405020304" pitchFamily="18" charset="0"/>
              </a:rPr>
              <a:t>James, L. (2018). The Stability of Implicit Racial Bias in Police Officers. </a:t>
            </a:r>
            <a:r>
              <a:rPr lang="en-GB" sz="4800" i="1" dirty="0">
                <a:solidFill>
                  <a:srgbClr val="333333"/>
                </a:solidFill>
                <a:ea typeface="Calibri" panose="020F0502020204030204" pitchFamily="34" charset="0"/>
                <a:cs typeface="Times New Roman" panose="02020603050405020304" pitchFamily="18" charset="0"/>
              </a:rPr>
              <a:t>Police Quarterly</a:t>
            </a:r>
            <a:r>
              <a:rPr lang="en-GB" sz="4800" dirty="0">
                <a:solidFill>
                  <a:srgbClr val="333333"/>
                </a:solidFill>
                <a:ea typeface="Calibri" panose="020F0502020204030204" pitchFamily="34" charset="0"/>
                <a:cs typeface="Times New Roman" panose="02020603050405020304" pitchFamily="18" charset="0"/>
              </a:rPr>
              <a:t>, </a:t>
            </a:r>
            <a:r>
              <a:rPr lang="en-GB" sz="4800" i="1" dirty="0">
                <a:solidFill>
                  <a:srgbClr val="333333"/>
                </a:solidFill>
                <a:ea typeface="Calibri" panose="020F0502020204030204" pitchFamily="34" charset="0"/>
                <a:cs typeface="Times New Roman" panose="02020603050405020304" pitchFamily="18" charset="0"/>
              </a:rPr>
              <a:t>21</a:t>
            </a:r>
            <a:r>
              <a:rPr lang="en-GB" sz="4800" dirty="0">
                <a:solidFill>
                  <a:srgbClr val="333333"/>
                </a:solidFill>
                <a:ea typeface="Calibri" panose="020F0502020204030204" pitchFamily="34" charset="0"/>
                <a:cs typeface="Times New Roman" panose="02020603050405020304" pitchFamily="18" charset="0"/>
              </a:rPr>
              <a:t>(1), 30–52. </a:t>
            </a:r>
            <a:r>
              <a:rPr lang="en-GB" sz="4800" u="sng" dirty="0">
                <a:solidFill>
                  <a:srgbClr val="006ACC"/>
                </a:solidFill>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https://doi.org/10.1177/1098611117732974</a:t>
            </a:r>
            <a:endParaRPr lang="en-GB" sz="4800" u="sng" dirty="0">
              <a:solidFill>
                <a:srgbClr val="006ACC"/>
              </a:solidFill>
              <a:ea typeface="Calibri" panose="020F0502020204030204" pitchFamily="34" charset="0"/>
              <a:cs typeface="Times New Roman" panose="02020603050405020304" pitchFamily="18" charset="0"/>
            </a:endParaRPr>
          </a:p>
          <a:p>
            <a:pPr marL="0" lvl="0" indent="0" algn="just">
              <a:spcBef>
                <a:spcPts val="600"/>
              </a:spcBef>
              <a:buNone/>
            </a:pPr>
            <a:endParaRPr lang="en-GB" sz="4800" dirty="0">
              <a:solidFill>
                <a:srgbClr val="333333"/>
              </a:solidFill>
            </a:endParaRPr>
          </a:p>
          <a:p>
            <a:pPr marL="0" lvl="0" indent="0">
              <a:buNone/>
            </a:pPr>
            <a:r>
              <a:rPr lang="en-GB" sz="4800" dirty="0">
                <a:solidFill>
                  <a:srgbClr val="333333"/>
                </a:solidFill>
              </a:rPr>
              <a:t>Joseph-Salisbury, R., Connelly, L., &amp; Wangari-Jones, P. (2020). “The UK is not innocent”: Black Lives Matter, policing and abolition in the UK. Equality, Diversity and Inclusion: An International Journal. ahead-of-print. 10.1108/EDI-06-2020-0170.</a:t>
            </a:r>
            <a:endParaRPr lang="en-GB" sz="4800" dirty="0">
              <a:ea typeface="Calibri" panose="020F0502020204030204" pitchFamily="34" charset="0"/>
              <a:cs typeface="Times New Roman" panose="02020603050405020304" pitchFamily="18" charset="0"/>
            </a:endParaRPr>
          </a:p>
          <a:p>
            <a:pPr marL="0" indent="0" algn="just">
              <a:spcBef>
                <a:spcPts val="600"/>
              </a:spcBef>
              <a:buNone/>
            </a:pPr>
            <a:endParaRPr lang="en-GB" sz="2000" dirty="0">
              <a:ea typeface="Calibri" panose="020F0502020204030204" pitchFamily="34" charset="0"/>
              <a:cs typeface="Times New Roman" panose="02020603050405020304" pitchFamily="18" charset="0"/>
            </a:endParaRPr>
          </a:p>
          <a:p>
            <a:pPr marL="0" lvl="0" indent="0">
              <a:buNone/>
            </a:pPr>
            <a:endParaRPr lang="en-GB" sz="1200" dirty="0">
              <a:solidFill>
                <a:srgbClr val="333333"/>
              </a:solidFill>
              <a:latin typeface="arial" panose="020B0604020202020204" pitchFamily="34" charset="0"/>
            </a:endParaRPr>
          </a:p>
          <a:p>
            <a:pPr marL="0" indent="0" algn="just">
              <a:spcBef>
                <a:spcPts val="600"/>
              </a:spcBef>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200" dirty="0">
              <a:solidFill>
                <a:srgbClr val="333333"/>
              </a:solidFill>
              <a:latin typeface="arial" panose="020B0604020202020204" pitchFamily="34" charset="0"/>
            </a:endParaRPr>
          </a:p>
          <a:p>
            <a:pPr marL="0" indent="0">
              <a:buNone/>
            </a:pPr>
            <a:endParaRPr lang="en-US" sz="1200" dirty="0"/>
          </a:p>
        </p:txBody>
      </p:sp>
    </p:spTree>
    <p:extLst>
      <p:ext uri="{BB962C8B-B14F-4D97-AF65-F5344CB8AC3E}">
        <p14:creationId xmlns:p14="http://schemas.microsoft.com/office/powerpoint/2010/main" val="4181267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F2E72-D634-FBCA-16B6-8824366F1894}"/>
              </a:ext>
            </a:extLst>
          </p:cNvPr>
          <p:cNvSpPr>
            <a:spLocks noGrp="1"/>
          </p:cNvSpPr>
          <p:nvPr>
            <p:ph type="title"/>
          </p:nvPr>
        </p:nvSpPr>
        <p:spPr>
          <a:xfrm>
            <a:off x="457200" y="-210784"/>
            <a:ext cx="8229600" cy="1143000"/>
          </a:xfrm>
        </p:spPr>
        <p:txBody>
          <a:bodyPr>
            <a:normAutofit/>
          </a:bodyPr>
          <a:lstStyle/>
          <a:p>
            <a:r>
              <a:rPr lang="en-US" sz="3200" dirty="0"/>
              <a:t>References (</a:t>
            </a:r>
            <a:r>
              <a:rPr lang="en-US" sz="3200" dirty="0" err="1"/>
              <a:t>cont</a:t>
            </a:r>
            <a:r>
              <a:rPr lang="en-US" sz="3200" dirty="0"/>
              <a:t>)</a:t>
            </a:r>
          </a:p>
        </p:txBody>
      </p:sp>
      <p:sp>
        <p:nvSpPr>
          <p:cNvPr id="3" name="Content Placeholder 2">
            <a:extLst>
              <a:ext uri="{FF2B5EF4-FFF2-40B4-BE49-F238E27FC236}">
                <a16:creationId xmlns:a16="http://schemas.microsoft.com/office/drawing/2014/main" id="{53141A01-3854-ACBB-54ED-634DEDC70E89}"/>
              </a:ext>
            </a:extLst>
          </p:cNvPr>
          <p:cNvSpPr>
            <a:spLocks noGrp="1"/>
          </p:cNvSpPr>
          <p:nvPr>
            <p:ph idx="1"/>
          </p:nvPr>
        </p:nvSpPr>
        <p:spPr>
          <a:xfrm>
            <a:off x="457200" y="832556"/>
            <a:ext cx="8229600" cy="5669844"/>
          </a:xfrm>
        </p:spPr>
        <p:txBody>
          <a:bodyPr>
            <a:normAutofit fontScale="40000" lnSpcReduction="20000"/>
          </a:bodyPr>
          <a:lstStyle/>
          <a:p>
            <a:pPr marL="0" lvl="0" indent="0">
              <a:buNone/>
            </a:pPr>
            <a:endParaRPr lang="en-GB" dirty="0">
              <a:solidFill>
                <a:srgbClr val="333333"/>
              </a:solidFill>
            </a:endParaRPr>
          </a:p>
          <a:p>
            <a:pPr marL="0" indent="0">
              <a:buNone/>
            </a:pPr>
            <a:r>
              <a:rPr lang="en-GB" dirty="0"/>
              <a:t>Kahneman, D (2011) Thinking, fast and slow. Penguin Books Ltd, London.</a:t>
            </a:r>
          </a:p>
          <a:p>
            <a:pPr marL="0" indent="0">
              <a:buNone/>
            </a:pPr>
            <a:r>
              <a:rPr lang="en-GB" dirty="0"/>
              <a:t> </a:t>
            </a:r>
          </a:p>
          <a:p>
            <a:pPr marL="0" indent="0">
              <a:buNone/>
            </a:pPr>
            <a:r>
              <a:rPr lang="en-GB" dirty="0" err="1">
                <a:ea typeface="Calibri" panose="020F0502020204030204" pitchFamily="34" charset="0"/>
                <a:cs typeface="Times New Roman" panose="02020603050405020304" pitchFamily="18" charset="0"/>
              </a:rPr>
              <a:t>Kandola</a:t>
            </a:r>
            <a:r>
              <a:rPr lang="en-GB" dirty="0">
                <a:ea typeface="Calibri" panose="020F0502020204030204" pitchFamily="34" charset="0"/>
                <a:cs typeface="Times New Roman" panose="02020603050405020304" pitchFamily="18" charset="0"/>
              </a:rPr>
              <a:t>, B (2009) The Value of Difference: Eliminating bias in organisations. 1</a:t>
            </a:r>
            <a:r>
              <a:rPr lang="en-GB" baseline="30000" dirty="0">
                <a:ea typeface="Calibri" panose="020F0502020204030204" pitchFamily="34" charset="0"/>
                <a:cs typeface="Times New Roman" panose="02020603050405020304" pitchFamily="18" charset="0"/>
              </a:rPr>
              <a:t>st</a:t>
            </a:r>
            <a:r>
              <a:rPr lang="en-GB" dirty="0">
                <a:ea typeface="Calibri" panose="020F0502020204030204" pitchFamily="34" charset="0"/>
                <a:cs typeface="Times New Roman" panose="02020603050405020304" pitchFamily="18" charset="0"/>
              </a:rPr>
              <a:t> Edition. </a:t>
            </a:r>
            <a:r>
              <a:rPr lang="en-GB" dirty="0" err="1">
                <a:ea typeface="Calibri" panose="020F0502020204030204" pitchFamily="34" charset="0"/>
                <a:cs typeface="Times New Roman" panose="02020603050405020304" pitchFamily="18" charset="0"/>
              </a:rPr>
              <a:t>Pearn</a:t>
            </a:r>
            <a:r>
              <a:rPr lang="en-GB" dirty="0">
                <a:ea typeface="Calibri" panose="020F0502020204030204" pitchFamily="34" charset="0"/>
                <a:cs typeface="Times New Roman" panose="02020603050405020304" pitchFamily="18" charset="0"/>
              </a:rPr>
              <a:t> </a:t>
            </a:r>
            <a:r>
              <a:rPr lang="en-GB" dirty="0" err="1">
                <a:ea typeface="Calibri" panose="020F0502020204030204" pitchFamily="34" charset="0"/>
                <a:cs typeface="Times New Roman" panose="02020603050405020304" pitchFamily="18" charset="0"/>
              </a:rPr>
              <a:t>Kandola</a:t>
            </a:r>
            <a:r>
              <a:rPr lang="en-GB" dirty="0">
                <a:ea typeface="Calibri" panose="020F0502020204030204" pitchFamily="34" charset="0"/>
                <a:cs typeface="Times New Roman" panose="02020603050405020304" pitchFamily="18" charset="0"/>
              </a:rPr>
              <a:t> publishing.</a:t>
            </a:r>
          </a:p>
          <a:p>
            <a:pPr marL="0" indent="0" algn="just">
              <a:buNone/>
            </a:pPr>
            <a:endParaRPr lang="en-GB" sz="3000" dirty="0">
              <a:ea typeface="Calibri" panose="020F0502020204030204" pitchFamily="34" charset="0"/>
              <a:cs typeface="Times New Roman" panose="02020603050405020304" pitchFamily="18" charset="0"/>
            </a:endParaRPr>
          </a:p>
          <a:p>
            <a:pPr marL="0" indent="0" algn="just">
              <a:buNone/>
            </a:pPr>
            <a:r>
              <a:rPr lang="en-GB" sz="3000" dirty="0" err="1">
                <a:ea typeface="Calibri" panose="020F0502020204030204" pitchFamily="34" charset="0"/>
                <a:cs typeface="Times New Roman" panose="02020603050405020304" pitchFamily="18" charset="0"/>
              </a:rPr>
              <a:t>Kleg</a:t>
            </a:r>
            <a:r>
              <a:rPr lang="en-GB" sz="3000" dirty="0">
                <a:ea typeface="Calibri" panose="020F0502020204030204" pitchFamily="34" charset="0"/>
                <a:cs typeface="Times New Roman" panose="02020603050405020304" pitchFamily="18" charset="0"/>
              </a:rPr>
              <a:t>, M (1993) Hate, Prejudice and Racism. In: Bowling, B, Reiner, R and </a:t>
            </a:r>
            <a:r>
              <a:rPr lang="en-GB" sz="3000" dirty="0" err="1">
                <a:ea typeface="Calibri" panose="020F0502020204030204" pitchFamily="34" charset="0"/>
                <a:cs typeface="Times New Roman" panose="02020603050405020304" pitchFamily="18" charset="0"/>
              </a:rPr>
              <a:t>Sheptycki</a:t>
            </a:r>
            <a:r>
              <a:rPr lang="en-GB" sz="3000" dirty="0">
                <a:ea typeface="Calibri" panose="020F0502020204030204" pitchFamily="34" charset="0"/>
                <a:cs typeface="Times New Roman" panose="02020603050405020304" pitchFamily="18" charset="0"/>
              </a:rPr>
              <a:t>, J (2019) The Politics of the Police. (5</a:t>
            </a:r>
            <a:r>
              <a:rPr lang="en-GB" sz="3000" baseline="30000" dirty="0">
                <a:ea typeface="Calibri" panose="020F0502020204030204" pitchFamily="34" charset="0"/>
                <a:cs typeface="Times New Roman" panose="02020603050405020304" pitchFamily="18" charset="0"/>
              </a:rPr>
              <a:t>th</a:t>
            </a:r>
            <a:r>
              <a:rPr lang="en-GB" sz="3000" dirty="0">
                <a:ea typeface="Calibri" panose="020F0502020204030204" pitchFamily="34" charset="0"/>
                <a:cs typeface="Times New Roman" panose="02020603050405020304" pitchFamily="18" charset="0"/>
              </a:rPr>
              <a:t> Edition). Oxford University Press.  </a:t>
            </a:r>
          </a:p>
          <a:p>
            <a:pPr marL="0" indent="0" algn="just">
              <a:buNone/>
            </a:pPr>
            <a:endParaRPr lang="en-GB" sz="3000" dirty="0"/>
          </a:p>
          <a:p>
            <a:pPr marL="0" indent="0" algn="just">
              <a:buNone/>
            </a:pPr>
            <a:r>
              <a:rPr lang="en-GB" sz="3000" dirty="0" err="1"/>
              <a:t>Kyprianides</a:t>
            </a:r>
            <a:r>
              <a:rPr lang="en-GB" sz="3000" dirty="0"/>
              <a:t> A, </a:t>
            </a:r>
            <a:r>
              <a:rPr lang="en-GB" sz="3000" dirty="0" err="1"/>
              <a:t>Yesberg</a:t>
            </a:r>
            <a:r>
              <a:rPr lang="en-GB" sz="3000" dirty="0"/>
              <a:t> JA, Milani J, Bradford B, Quinton P and Clark-Darby O (2020)  Perceptions of police use of force: The importance of trust. Policing: An International Journal 44(1): 175-190</a:t>
            </a:r>
          </a:p>
          <a:p>
            <a:pPr marL="0" indent="0" algn="just">
              <a:buNone/>
            </a:pPr>
            <a:endParaRPr lang="en-GB" sz="3000" dirty="0">
              <a:ea typeface="Calibri" panose="020F0502020204030204" pitchFamily="34" charset="0"/>
              <a:cs typeface="Times New Roman" panose="02020603050405020304" pitchFamily="18" charset="0"/>
            </a:endParaRPr>
          </a:p>
          <a:p>
            <a:pPr marL="0" indent="0" algn="just">
              <a:lnSpc>
                <a:spcPct val="120000"/>
              </a:lnSpc>
              <a:spcBef>
                <a:spcPts val="600"/>
              </a:spcBef>
              <a:buNone/>
            </a:pPr>
            <a:r>
              <a:rPr lang="en-GB" sz="3000" dirty="0"/>
              <a:t>Martin, R. and Bradford, B. (2021) ‘The anatomy of police legitimacy: Dialogue, power and procedural justice’, </a:t>
            </a:r>
            <a:r>
              <a:rPr lang="en-GB" sz="3000" i="1" dirty="0"/>
              <a:t>Theoretical Criminology</a:t>
            </a:r>
            <a:r>
              <a:rPr lang="en-GB" sz="3000" dirty="0"/>
              <a:t>, </a:t>
            </a:r>
            <a:r>
              <a:rPr lang="en-GB" sz="3000" dirty="0">
                <a:solidFill>
                  <a:srgbClr val="333333"/>
                </a:solidFill>
              </a:rPr>
              <a:t>25(4), pp. 559–577. </a:t>
            </a:r>
            <a:r>
              <a:rPr lang="en-GB" sz="3000" dirty="0" err="1">
                <a:solidFill>
                  <a:srgbClr val="333333"/>
                </a:solidFill>
              </a:rPr>
              <a:t>doi</a:t>
            </a:r>
            <a:r>
              <a:rPr lang="en-GB" sz="3000" dirty="0">
                <a:solidFill>
                  <a:srgbClr val="333333"/>
                </a:solidFill>
              </a:rPr>
              <a:t>: </a:t>
            </a:r>
            <a:r>
              <a:rPr lang="en-GB" sz="3000" dirty="0">
                <a:solidFill>
                  <a:srgbClr val="006ACC"/>
                </a:solidFill>
                <a:hlinkClick r:id="rId2">
                  <a:extLst>
                    <a:ext uri="{A12FA001-AC4F-418D-AE19-62706E023703}">
                      <ahyp:hlinkClr xmlns:ahyp="http://schemas.microsoft.com/office/drawing/2018/hyperlinkcolor" val="tx"/>
                    </a:ext>
                  </a:extLst>
                </a:hlinkClick>
              </a:rPr>
              <a:t>10.1177/1362480619890605</a:t>
            </a:r>
            <a:r>
              <a:rPr lang="en-GB" sz="3000" dirty="0">
                <a:solidFill>
                  <a:srgbClr val="333333"/>
                </a:solidFill>
              </a:rPr>
              <a:t>.</a:t>
            </a:r>
          </a:p>
          <a:p>
            <a:pPr marL="0" indent="0" algn="just">
              <a:lnSpc>
                <a:spcPct val="120000"/>
              </a:lnSpc>
              <a:spcBef>
                <a:spcPts val="600"/>
              </a:spcBef>
              <a:buNone/>
            </a:pPr>
            <a:endParaRPr lang="en-GB" sz="3000" dirty="0">
              <a:solidFill>
                <a:srgbClr val="333333"/>
              </a:solidFill>
            </a:endParaRPr>
          </a:p>
          <a:p>
            <a:pPr marL="0" indent="0" algn="just">
              <a:lnSpc>
                <a:spcPct val="120000"/>
              </a:lnSpc>
              <a:spcBef>
                <a:spcPts val="600"/>
              </a:spcBef>
              <a:buNone/>
            </a:pPr>
            <a:r>
              <a:rPr lang="en-GB" sz="3000" dirty="0">
                <a:solidFill>
                  <a:srgbClr val="333333"/>
                </a:solidFill>
                <a:cs typeface="Times New Roman" panose="02020603050405020304" pitchFamily="18" charset="0"/>
              </a:rPr>
              <a:t>NPCC (2018) </a:t>
            </a:r>
            <a:r>
              <a:rPr lang="en-US" sz="3000" dirty="0"/>
              <a:t>Diversity, Equality &amp; Inclusion Strategy </a:t>
            </a:r>
          </a:p>
          <a:p>
            <a:pPr marL="0" indent="0" algn="just">
              <a:lnSpc>
                <a:spcPct val="120000"/>
              </a:lnSpc>
              <a:spcBef>
                <a:spcPts val="600"/>
              </a:spcBef>
              <a:buNone/>
            </a:pPr>
            <a:r>
              <a:rPr lang="en-GB" dirty="0" err="1"/>
              <a:t>Olatokun</a:t>
            </a:r>
            <a:r>
              <a:rPr lang="en-GB" dirty="0"/>
              <a:t>, M.A. (2021) Does the law think that black lives matter? A reflection upon the role of the public sector equality duty in promoting racial equality before the law, The Theory and Practice of Legislation, 9:1, 83-95, DOI: 10.1080/20508840.2021.1909367 </a:t>
            </a:r>
          </a:p>
          <a:p>
            <a:pPr marL="0" indent="0" algn="just">
              <a:lnSpc>
                <a:spcPct val="120000"/>
              </a:lnSpc>
              <a:spcBef>
                <a:spcPts val="600"/>
              </a:spcBef>
              <a:buNone/>
            </a:pPr>
            <a:endParaRPr lang="en-GB" dirty="0"/>
          </a:p>
          <a:p>
            <a:pPr marL="0" indent="0" algn="just">
              <a:lnSpc>
                <a:spcPct val="120000"/>
              </a:lnSpc>
              <a:spcBef>
                <a:spcPts val="600"/>
              </a:spcBef>
              <a:buNone/>
            </a:pPr>
            <a:r>
              <a:rPr lang="en-GB" dirty="0" err="1">
                <a:latin typeface="Arial" panose="020B0604020202020204" pitchFamily="34" charset="0"/>
                <a:ea typeface="Calibri" panose="020F0502020204030204" pitchFamily="34" charset="0"/>
                <a:cs typeface="Times New Roman" panose="02020603050405020304" pitchFamily="18" charset="0"/>
              </a:rPr>
              <a:t>Paluck</a:t>
            </a:r>
            <a:r>
              <a:rPr lang="en-GB" dirty="0">
                <a:latin typeface="Arial" panose="020B0604020202020204" pitchFamily="34" charset="0"/>
                <a:ea typeface="Calibri" panose="020F0502020204030204" pitchFamily="34" charset="0"/>
                <a:cs typeface="Times New Roman" panose="02020603050405020304" pitchFamily="18" charset="0"/>
              </a:rPr>
              <a:t>, E.L., </a:t>
            </a:r>
            <a:r>
              <a:rPr lang="en-GB" dirty="0" err="1">
                <a:latin typeface="Arial" panose="020B0604020202020204" pitchFamily="34" charset="0"/>
                <a:ea typeface="Calibri" panose="020F0502020204030204" pitchFamily="34" charset="0"/>
                <a:cs typeface="Times New Roman" panose="02020603050405020304" pitchFamily="18" charset="0"/>
              </a:rPr>
              <a:t>Porat</a:t>
            </a:r>
            <a:r>
              <a:rPr lang="en-GB" dirty="0">
                <a:latin typeface="Arial" panose="020B0604020202020204" pitchFamily="34" charset="0"/>
                <a:ea typeface="Calibri" panose="020F0502020204030204" pitchFamily="34" charset="0"/>
                <a:cs typeface="Times New Roman" panose="02020603050405020304" pitchFamily="18" charset="0"/>
              </a:rPr>
              <a:t>, R., Clark, C.S., Green, D.P. (2021) Prejudice Reduction: Progress and Challenges. </a:t>
            </a:r>
            <a:r>
              <a:rPr lang="en-GB" i="1" dirty="0">
                <a:latin typeface="Arial" panose="020B0604020202020204" pitchFamily="34" charset="0"/>
                <a:ea typeface="Calibri" panose="020F0502020204030204" pitchFamily="34" charset="0"/>
                <a:cs typeface="Times New Roman" panose="02020603050405020304" pitchFamily="18" charset="0"/>
              </a:rPr>
              <a:t>Annual Review of Psychology 2021</a:t>
            </a:r>
            <a:r>
              <a:rPr lang="en-GB" dirty="0">
                <a:latin typeface="Arial" panose="020B0604020202020204" pitchFamily="34" charset="0"/>
                <a:ea typeface="Calibri" panose="020F0502020204030204" pitchFamily="34" charset="0"/>
                <a:cs typeface="Times New Roman" panose="02020603050405020304" pitchFamily="18" charset="0"/>
              </a:rPr>
              <a:t> 72:1, 533-560</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600"/>
              </a:spcBef>
              <a:buNone/>
            </a:pPr>
            <a:endParaRPr lang="en-GB" sz="3000" dirty="0">
              <a:solidFill>
                <a:srgbClr val="333333"/>
              </a:solidFill>
              <a:cs typeface="Times New Roman" panose="02020603050405020304" pitchFamily="18" charset="0"/>
            </a:endParaRPr>
          </a:p>
          <a:p>
            <a:pPr marL="0" indent="0" algn="just">
              <a:lnSpc>
                <a:spcPct val="120000"/>
              </a:lnSpc>
              <a:spcBef>
                <a:spcPts val="600"/>
              </a:spcBef>
              <a:buNone/>
            </a:pPr>
            <a:br>
              <a:rPr lang="en-GB" sz="4800" dirty="0"/>
            </a:br>
            <a:endParaRPr lang="en-US" dirty="0"/>
          </a:p>
        </p:txBody>
      </p:sp>
    </p:spTree>
    <p:extLst>
      <p:ext uri="{BB962C8B-B14F-4D97-AF65-F5344CB8AC3E}">
        <p14:creationId xmlns:p14="http://schemas.microsoft.com/office/powerpoint/2010/main" val="1669300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40A2B-1ECE-D57F-ED79-0D0187AD7BEB}"/>
              </a:ext>
            </a:extLst>
          </p:cNvPr>
          <p:cNvSpPr>
            <a:spLocks noGrp="1"/>
          </p:cNvSpPr>
          <p:nvPr>
            <p:ph type="title"/>
          </p:nvPr>
        </p:nvSpPr>
        <p:spPr>
          <a:xfrm>
            <a:off x="457200" y="0"/>
            <a:ext cx="8229600" cy="1143000"/>
          </a:xfrm>
        </p:spPr>
        <p:txBody>
          <a:bodyPr/>
          <a:lstStyle/>
          <a:p>
            <a:r>
              <a:rPr lang="en-US" sz="3200" dirty="0"/>
              <a:t>References (</a:t>
            </a:r>
            <a:r>
              <a:rPr lang="en-US" sz="3200" dirty="0" err="1"/>
              <a:t>cont</a:t>
            </a:r>
            <a:r>
              <a:rPr lang="en-US" sz="3200" dirty="0"/>
              <a:t>)</a:t>
            </a:r>
          </a:p>
        </p:txBody>
      </p:sp>
      <p:sp>
        <p:nvSpPr>
          <p:cNvPr id="3" name="Content Placeholder 2">
            <a:extLst>
              <a:ext uri="{FF2B5EF4-FFF2-40B4-BE49-F238E27FC236}">
                <a16:creationId xmlns:a16="http://schemas.microsoft.com/office/drawing/2014/main" id="{706899E6-4D82-AD7A-0651-203BCA3C6A04}"/>
              </a:ext>
            </a:extLst>
          </p:cNvPr>
          <p:cNvSpPr>
            <a:spLocks noGrp="1"/>
          </p:cNvSpPr>
          <p:nvPr>
            <p:ph idx="1"/>
          </p:nvPr>
        </p:nvSpPr>
        <p:spPr>
          <a:xfrm>
            <a:off x="287867" y="695678"/>
            <a:ext cx="8229600" cy="3131255"/>
          </a:xfrm>
        </p:spPr>
        <p:txBody>
          <a:bodyPr>
            <a:normAutofit fontScale="32500" lnSpcReduction="20000"/>
          </a:bodyPr>
          <a:lstStyle/>
          <a:p>
            <a:pPr marL="0" indent="0" algn="just">
              <a:lnSpc>
                <a:spcPct val="120000"/>
              </a:lnSpc>
              <a:spcBef>
                <a:spcPts val="600"/>
              </a:spcBef>
              <a:buNone/>
            </a:pPr>
            <a:endParaRPr lang="en-GB" sz="3000" dirty="0"/>
          </a:p>
          <a:p>
            <a:pPr marL="0" indent="0" algn="just">
              <a:lnSpc>
                <a:spcPct val="107000"/>
              </a:lnSpc>
              <a:spcAft>
                <a:spcPts val="800"/>
              </a:spcAft>
              <a:buNone/>
            </a:pPr>
            <a:r>
              <a:rPr lang="en-GB" dirty="0" err="1"/>
              <a:t>Scrase</a:t>
            </a:r>
            <a:r>
              <a:rPr lang="en-GB" dirty="0"/>
              <a:t>, S. (2021) Re-Thinking Procedural Justice Theory Through Stop and Search: Shame, Anger, and Police Legitimacy, </a:t>
            </a:r>
            <a:r>
              <a:rPr lang="en-GB" i="1" dirty="0"/>
              <a:t>Policing: A Journal of Policy and Practice</a:t>
            </a:r>
            <a:r>
              <a:rPr lang="en-GB" dirty="0"/>
              <a:t>, Volume 15, Issue 2, June 2021, Pages 1476–1490, </a:t>
            </a:r>
            <a:r>
              <a:rPr lang="en-GB" dirty="0">
                <a:hlinkClick r:id="rId2"/>
              </a:rPr>
              <a:t>https://doi.org/10.1093/police/paaa039</a:t>
            </a:r>
            <a:endParaRPr lang="en-GB" dirty="0"/>
          </a:p>
          <a:p>
            <a:pPr marL="0" indent="0" algn="just">
              <a:lnSpc>
                <a:spcPct val="107000"/>
              </a:lnSpc>
              <a:spcAft>
                <a:spcPts val="800"/>
              </a:spcAft>
              <a:buNone/>
            </a:pPr>
            <a:r>
              <a:rPr lang="en-US" sz="3000" dirty="0">
                <a:ea typeface="Calibri" panose="020F0502020204030204" pitchFamily="34" charset="0"/>
                <a:cs typeface="Times New Roman" panose="02020603050405020304" pitchFamily="18" charset="0"/>
              </a:rPr>
              <a:t>Sunshine, J., &amp; Tyler, T. R. (2003). The role of procedural justice and legitimacy in shaping public support for policing. </a:t>
            </a:r>
            <a:r>
              <a:rPr lang="en-US" sz="3000" i="1" dirty="0">
                <a:ea typeface="Calibri" panose="020F0502020204030204" pitchFamily="34" charset="0"/>
                <a:cs typeface="Times New Roman" panose="02020603050405020304" pitchFamily="18" charset="0"/>
              </a:rPr>
              <a:t>Law &amp; Society Review, 37</a:t>
            </a:r>
            <a:r>
              <a:rPr lang="en-US" sz="3000" dirty="0">
                <a:ea typeface="Calibri" panose="020F0502020204030204" pitchFamily="34" charset="0"/>
                <a:cs typeface="Times New Roman" panose="02020603050405020304" pitchFamily="18" charset="0"/>
              </a:rPr>
              <a:t>(3), 513-548.</a:t>
            </a:r>
          </a:p>
          <a:p>
            <a:pPr marL="0" indent="0" algn="just">
              <a:lnSpc>
                <a:spcPct val="107000"/>
              </a:lnSpc>
              <a:spcAft>
                <a:spcPts val="800"/>
              </a:spcAft>
              <a:buNone/>
            </a:pPr>
            <a:r>
              <a:rPr lang="en-GB" sz="3000" dirty="0" err="1"/>
              <a:t>Tiratelli</a:t>
            </a:r>
            <a:r>
              <a:rPr lang="en-GB" sz="3000" dirty="0"/>
              <a:t>, M., Quinton, P., &amp; Bradford, B., (2018)  Does Stop and Search Deter Crime? Evidence From Ten Years of London-wide Data, </a:t>
            </a:r>
            <a:r>
              <a:rPr lang="en-GB" sz="3000" i="1" dirty="0"/>
              <a:t>The British Journal of Criminology</a:t>
            </a:r>
            <a:r>
              <a:rPr lang="en-GB" sz="3000" dirty="0"/>
              <a:t>, Volume 58, Issue 5, September 2018, Pages 1212–1231, </a:t>
            </a:r>
            <a:r>
              <a:rPr lang="en-GB" sz="3000" dirty="0">
                <a:hlinkClick r:id="rId3"/>
              </a:rPr>
              <a:t>https://doi.org/10.1093/bjc/azx085</a:t>
            </a:r>
            <a:endParaRPr lang="en-GB" sz="3000" dirty="0"/>
          </a:p>
          <a:p>
            <a:pPr marL="0" indent="0" algn="just">
              <a:lnSpc>
                <a:spcPct val="107000"/>
              </a:lnSpc>
              <a:spcAft>
                <a:spcPts val="800"/>
              </a:spcAft>
              <a:buNone/>
            </a:pPr>
            <a:r>
              <a:rPr lang="en-GB" sz="3000" dirty="0"/>
              <a:t>Tyler, T. (2006) ‘Psychological </a:t>
            </a:r>
            <a:r>
              <a:rPr lang="en-GB" sz="3000" dirty="0" err="1"/>
              <a:t>Perspecvtive</a:t>
            </a:r>
            <a:r>
              <a:rPr lang="en-GB" sz="3000" dirty="0"/>
              <a:t> on legitimacy and legitimation’. Annual Review of Psychology 57: 375-400</a:t>
            </a:r>
          </a:p>
          <a:p>
            <a:pPr marL="0" indent="0" algn="just">
              <a:lnSpc>
                <a:spcPct val="120000"/>
              </a:lnSpc>
              <a:spcBef>
                <a:spcPts val="600"/>
              </a:spcBef>
              <a:buNone/>
            </a:pPr>
            <a:r>
              <a:rPr lang="en-GB" sz="3000" dirty="0"/>
              <a:t>Tyler, T. and </a:t>
            </a:r>
            <a:r>
              <a:rPr lang="en-GB" sz="3000" dirty="0" err="1"/>
              <a:t>Huo</a:t>
            </a:r>
            <a:r>
              <a:rPr lang="en-GB" sz="3000" dirty="0"/>
              <a:t>, Y. J. (2002). Trust in the Law: Encouraging Public Cooperation with the Police and Courts. New York, NY: Russell Sage Foundation. </a:t>
            </a:r>
          </a:p>
          <a:p>
            <a:pPr marL="0" indent="0" algn="just">
              <a:lnSpc>
                <a:spcPct val="120000"/>
              </a:lnSpc>
              <a:spcBef>
                <a:spcPts val="600"/>
              </a:spcBef>
              <a:buNone/>
            </a:pPr>
            <a:r>
              <a:rPr lang="en-GB" sz="3000" dirty="0">
                <a:solidFill>
                  <a:srgbClr val="333333"/>
                </a:solidFill>
                <a:ea typeface="Calibri" panose="020F0502020204030204" pitchFamily="34" charset="0"/>
                <a:cs typeface="Times New Roman" panose="02020603050405020304" pitchFamily="18" charset="0"/>
              </a:rPr>
              <a:t>Waters, I., Hardy, N., Delgado, D., &amp; </a:t>
            </a:r>
            <a:r>
              <a:rPr lang="en-GB" sz="3000" dirty="0" err="1">
                <a:solidFill>
                  <a:srgbClr val="333333"/>
                </a:solidFill>
                <a:ea typeface="Calibri" panose="020F0502020204030204" pitchFamily="34" charset="0"/>
                <a:cs typeface="Times New Roman" panose="02020603050405020304" pitchFamily="18" charset="0"/>
              </a:rPr>
              <a:t>Dahlmann</a:t>
            </a:r>
            <a:r>
              <a:rPr lang="en-GB" sz="3000" dirty="0">
                <a:solidFill>
                  <a:srgbClr val="333333"/>
                </a:solidFill>
                <a:ea typeface="Calibri" panose="020F0502020204030204" pitchFamily="34" charset="0"/>
                <a:cs typeface="Times New Roman" panose="02020603050405020304" pitchFamily="18" charset="0"/>
              </a:rPr>
              <a:t>, S. (2007). Ethnic Minorities and the Challenge of Police Recruitment. </a:t>
            </a:r>
            <a:r>
              <a:rPr lang="en-GB" sz="3000" i="1" dirty="0">
                <a:solidFill>
                  <a:srgbClr val="333333"/>
                </a:solidFill>
                <a:ea typeface="Calibri" panose="020F0502020204030204" pitchFamily="34" charset="0"/>
                <a:cs typeface="Times New Roman" panose="02020603050405020304" pitchFamily="18" charset="0"/>
              </a:rPr>
              <a:t>The Police Journal</a:t>
            </a:r>
            <a:r>
              <a:rPr lang="en-GB" sz="3000" dirty="0">
                <a:solidFill>
                  <a:srgbClr val="333333"/>
                </a:solidFill>
                <a:ea typeface="Calibri" panose="020F0502020204030204" pitchFamily="34" charset="0"/>
                <a:cs typeface="Times New Roman" panose="02020603050405020304" pitchFamily="18" charset="0"/>
              </a:rPr>
              <a:t>, </a:t>
            </a:r>
            <a:r>
              <a:rPr lang="en-GB" sz="3000" i="1" dirty="0">
                <a:solidFill>
                  <a:srgbClr val="333333"/>
                </a:solidFill>
                <a:ea typeface="Calibri" panose="020F0502020204030204" pitchFamily="34" charset="0"/>
                <a:cs typeface="Times New Roman" panose="02020603050405020304" pitchFamily="18" charset="0"/>
              </a:rPr>
              <a:t>80</a:t>
            </a:r>
            <a:r>
              <a:rPr lang="en-GB" sz="3000" dirty="0">
                <a:solidFill>
                  <a:srgbClr val="333333"/>
                </a:solidFill>
                <a:ea typeface="Calibri" panose="020F0502020204030204" pitchFamily="34" charset="0"/>
                <a:cs typeface="Times New Roman" panose="02020603050405020304" pitchFamily="18" charset="0"/>
              </a:rPr>
              <a:t>(3), 191–16. </a:t>
            </a:r>
            <a:r>
              <a:rPr lang="en-GB" sz="3000" u="sng" dirty="0">
                <a:solidFill>
                  <a:srgbClr val="006ACC"/>
                </a:solidFill>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https://doi.org/10.1350/pojo.2007.80.3.191</a:t>
            </a:r>
            <a:endParaRPr lang="en-GB" sz="3000" u="sng" dirty="0">
              <a:solidFill>
                <a:srgbClr val="006ACC"/>
              </a:solidFill>
              <a:ea typeface="Calibri" panose="020F0502020204030204" pitchFamily="34" charset="0"/>
              <a:cs typeface="Times New Roman" panose="02020603050405020304" pitchFamily="18" charset="0"/>
            </a:endParaRPr>
          </a:p>
          <a:p>
            <a:pPr marL="0" indent="0" algn="just">
              <a:lnSpc>
                <a:spcPct val="120000"/>
              </a:lnSpc>
              <a:spcBef>
                <a:spcPts val="600"/>
              </a:spcBef>
              <a:buNone/>
            </a:pPr>
            <a:endParaRPr lang="en-GB" sz="3000" dirty="0">
              <a:solidFill>
                <a:srgbClr val="333333"/>
              </a:solidFill>
            </a:endParaRPr>
          </a:p>
          <a:p>
            <a:pPr marL="0" indent="0" algn="just">
              <a:spcBef>
                <a:spcPts val="600"/>
              </a:spcBef>
              <a:buNone/>
            </a:pPr>
            <a:r>
              <a:rPr lang="en-GB" sz="3000" dirty="0">
                <a:ea typeface="Calibri" panose="020F0502020204030204" pitchFamily="34" charset="0"/>
                <a:cs typeface="Times New Roman" panose="02020603050405020304" pitchFamily="18" charset="0"/>
              </a:rPr>
              <a:t>Wheeler, S.C &amp; Petty, R.E. (2001) The effects of stereotype activation on behaviour: A review of possible mechanisms. </a:t>
            </a:r>
            <a:r>
              <a:rPr lang="en-GB" sz="3000" i="1" dirty="0">
                <a:ea typeface="Calibri" panose="020F0502020204030204" pitchFamily="34" charset="0"/>
                <a:cs typeface="Times New Roman" panose="02020603050405020304" pitchFamily="18" charset="0"/>
              </a:rPr>
              <a:t>Psychological Bulletin</a:t>
            </a:r>
            <a:r>
              <a:rPr lang="en-GB" sz="3000" dirty="0">
                <a:ea typeface="Calibri" panose="020F0502020204030204" pitchFamily="34" charset="0"/>
                <a:cs typeface="Times New Roman" panose="02020603050405020304" pitchFamily="18" charset="0"/>
              </a:rPr>
              <a:t>, Vol 127 (6) 797–826.</a:t>
            </a:r>
          </a:p>
          <a:p>
            <a:endParaRPr lang="en-US" dirty="0"/>
          </a:p>
        </p:txBody>
      </p:sp>
    </p:spTree>
    <p:extLst>
      <p:ext uri="{BB962C8B-B14F-4D97-AF65-F5344CB8AC3E}">
        <p14:creationId xmlns:p14="http://schemas.microsoft.com/office/powerpoint/2010/main" val="2375998775"/>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aster front slide" id="{558DBCAC-D990-4649-AA04-0F1C7230B511}" vid="{ABBB551E-0A13-3840-B3E7-49456703B4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19148</TotalTime>
  <Words>6776</Words>
  <Application>Microsoft Macintosh PowerPoint</Application>
  <PresentationFormat>On-screen Show (4:3)</PresentationFormat>
  <Paragraphs>336</Paragraphs>
  <Slides>31</Slides>
  <Notes>0</Notes>
  <HiddenSlides>0</HiddenSlides>
  <MMClips>27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Arial</vt:lpstr>
      <vt:lpstr>Calibri</vt:lpstr>
      <vt:lpstr>Myriad Pro</vt:lpstr>
      <vt:lpstr>Theme1.thmx first page pp</vt:lpstr>
      <vt:lpstr>Policing –Legitimacy, Fairness and Equality.</vt:lpstr>
      <vt:lpstr>Overview </vt:lpstr>
      <vt:lpstr>Introduction</vt:lpstr>
      <vt:lpstr>Break out group session 1 </vt:lpstr>
      <vt:lpstr>Concepts of Legitimacy </vt:lpstr>
      <vt:lpstr>Concepts of Police legitimacy</vt:lpstr>
      <vt:lpstr>Concepts of Police Legitimacy </vt:lpstr>
      <vt:lpstr>Concepts of Police Legitimacy</vt:lpstr>
      <vt:lpstr> Concepts of Police Legitimacy</vt:lpstr>
      <vt:lpstr>Break out session 2 – Police legitimacy in action </vt:lpstr>
      <vt:lpstr>  Use of Force &amp; legitimacy</vt:lpstr>
      <vt:lpstr>Legitimacy &amp; Stop &amp; Search</vt:lpstr>
      <vt:lpstr>Legitimacy &amp; Stop &amp; Search</vt:lpstr>
      <vt:lpstr>Legitimacy &amp; Technology</vt:lpstr>
      <vt:lpstr>Procedural Justice Theory</vt:lpstr>
      <vt:lpstr>Fairness &amp; procedural Justice. </vt:lpstr>
      <vt:lpstr>Break out session 3 </vt:lpstr>
      <vt:lpstr> NPCC Diversity, Equality &amp; Inclusion Strategy </vt:lpstr>
      <vt:lpstr>NPCC Diversity, Equality&amp; Inclusion Strategy </vt:lpstr>
      <vt:lpstr>NPCC Diversity, Equality&amp; Inclusion Strategy </vt:lpstr>
      <vt:lpstr>Equality Legislation </vt:lpstr>
      <vt:lpstr>Equality &amp; Racism in the UK. </vt:lpstr>
      <vt:lpstr>Police Legitimacy &amp; Policing Diverse Communities</vt:lpstr>
      <vt:lpstr>Equality and legitimacy:  Black Lives Matter:  </vt:lpstr>
      <vt:lpstr>Legitimacy, Fairness, Unconscious Bias &amp; Policing Diverse Communities</vt:lpstr>
      <vt:lpstr>Legitimacy, Fairness, Unconscious Bias &amp;  Policing Diverse Communities</vt:lpstr>
      <vt:lpstr>Conclusion</vt:lpstr>
      <vt:lpstr>References</vt:lpstr>
      <vt:lpstr>References (cont) </vt:lpstr>
      <vt:lpstr>References (cont)</vt:lpstr>
      <vt:lpstr>References (cont)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 Fairness, Legitimacy and Equality</dc:title>
  <dc:creator>joneds@me.com</dc:creator>
  <cp:lastModifiedBy>joneds@me.com</cp:lastModifiedBy>
  <cp:revision>69</cp:revision>
  <cp:lastPrinted>2022-07-01T14:48:44Z</cp:lastPrinted>
  <dcterms:created xsi:type="dcterms:W3CDTF">2022-06-19T17:00:37Z</dcterms:created>
  <dcterms:modified xsi:type="dcterms:W3CDTF">2022-07-08T14:00:52Z</dcterms:modified>
</cp:coreProperties>
</file>