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30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4000" spc="7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Friday, October 6,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642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Friday, October 6,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79718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12CB-05D8-4D62-BDC5-812DB6DD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709738"/>
            <a:ext cx="9966960" cy="285273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400" spc="7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2F020-8516-4B9E-B455-5731ED6C9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4974336"/>
            <a:ext cx="9966961" cy="1115568"/>
          </a:xfrm>
        </p:spPr>
        <p:txBody>
          <a:bodyPr>
            <a:normAutofit/>
          </a:bodyPr>
          <a:lstStyle>
            <a:lvl1pPr marL="0" indent="0"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22993-6E28-44BB-B983-095B476B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Friday, October 6,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9971-06C9-462B-81D9-BEF24C708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076D-47C1-49CD-9A8B-956DB3FC3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77772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DFBD-F5ED-455C-8AD0-97476A55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E58C-F463-4D52-9225-941013311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112264"/>
            <a:ext cx="4846320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7BDB4-97FA-485D-A557-6F96692BA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6560" y="2112265"/>
            <a:ext cx="4846320" cy="3959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50007-C799-4117-8ACD-5EE980E6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Friday, October 6,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E8968-6BAD-4D5A-BF1D-911C7A39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D8C08-BF20-4D5E-9004-0C075C36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0502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484107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3018472"/>
            <a:ext cx="4841076" cy="3104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0" y="3018471"/>
            <a:ext cx="4841076" cy="3104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Friday, October 6, 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87956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1716-24B0-42CD-95B6-84309259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3617E-4B11-481F-AC6E-0003179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Friday, October 6, 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F19CC-06D3-40E9-81B5-63B457B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FC312-3AA5-46F7-B701-3D9327A68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8065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Friday, October 6, 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0410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5"/>
            <a:ext cx="3932237" cy="1894511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5"/>
            <a:ext cx="568756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Friday, October 6,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6459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anchor="b"/>
          <a:lstStyle>
            <a:lvl1pPr>
              <a:defRPr sz="3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5"/>
            <a:ext cx="583324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Friday, October 6,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4092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C3B6-2D75-4EC4-9120-88DCE0EA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B06CB-A0FE-4499-B674-90C8C281A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FD700-765A-4DE6-A8EC-9D9D92FCB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Friday, October 6,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664EC-C4B1-4D14-9ED3-14C6CCBF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5526-E518-4133-9F44-D812576C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191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62998-15B1-4CA8-8C60-7801001F8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38899"/>
            <a:ext cx="2628900" cy="4849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1AE278-0885-4594-AB09-120344C7D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9235" y="838900"/>
            <a:ext cx="7723265" cy="484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50CC-FB43-4988-8D4E-9C54C2018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Friday, October 6,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0300-3853-4FB4-A084-CF6E5CF2B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AFB0-25AA-4B69-8418-418F47A9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319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6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Friday, October 6, 2023</a:t>
            </a:fld>
            <a:endParaRPr lang="en-US" cap="all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1505107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3F794D0-2982-490E-88DA-93D4897508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Neon laser lights aligned to form a triangle">
            <a:extLst>
              <a:ext uri="{FF2B5EF4-FFF2-40B4-BE49-F238E27FC236}">
                <a16:creationId xmlns:a16="http://schemas.microsoft.com/office/drawing/2014/main" id="{A7AC3DBF-EF5F-DD71-C8D5-96E05B5C325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644" b="16813"/>
          <a:stretch/>
        </p:blipFill>
        <p:spPr>
          <a:xfrm>
            <a:off x="-2" y="10"/>
            <a:ext cx="12192002" cy="4461036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FD24A3D-F07A-44A9-BE55-5576292E15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4460827"/>
            <a:ext cx="12192003" cy="2397392"/>
          </a:xfrm>
          <a:prstGeom prst="rect">
            <a:avLst/>
          </a:prstGeom>
          <a:gradFill>
            <a:gsLst>
              <a:gs pos="8000">
                <a:schemeClr val="accent6"/>
              </a:gs>
              <a:gs pos="86000">
                <a:schemeClr val="accent5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04441C9-FD2D-4031-B5C5-67478196C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038600" y="4463553"/>
            <a:ext cx="8153401" cy="2394447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81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EBF09AEC-6E6E-418F-9974-8730F1B2B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4834054">
            <a:off x="2944145" y="2710934"/>
            <a:ext cx="3118759" cy="4639931"/>
          </a:xfrm>
          <a:custGeom>
            <a:avLst/>
            <a:gdLst>
              <a:gd name="connsiteX0" fmla="*/ 3118759 w 3118759"/>
              <a:gd name="connsiteY0" fmla="*/ 79510 h 4639931"/>
              <a:gd name="connsiteX1" fmla="*/ 1204940 w 3118759"/>
              <a:gd name="connsiteY1" fmla="*/ 4639931 h 4639931"/>
              <a:gd name="connsiteX2" fmla="*/ 1103495 w 3118759"/>
              <a:gd name="connsiteY2" fmla="*/ 4578302 h 4639931"/>
              <a:gd name="connsiteX3" fmla="*/ 0 w 3118759"/>
              <a:gd name="connsiteY3" fmla="*/ 2502877 h 4639931"/>
              <a:gd name="connsiteX4" fmla="*/ 2502877 w 3118759"/>
              <a:gd name="connsiteY4" fmla="*/ 0 h 4639931"/>
              <a:gd name="connsiteX5" fmla="*/ 3007294 w 3118759"/>
              <a:gd name="connsiteY5" fmla="*/ 50850 h 4639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118759" h="4639931">
                <a:moveTo>
                  <a:pt x="3118759" y="79510"/>
                </a:moveTo>
                <a:lnTo>
                  <a:pt x="1204940" y="4639931"/>
                </a:lnTo>
                <a:lnTo>
                  <a:pt x="1103495" y="4578302"/>
                </a:lnTo>
                <a:cubicBezTo>
                  <a:pt x="437725" y="4128517"/>
                  <a:pt x="0" y="3366815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2675665" y="0"/>
                  <a:pt x="2844363" y="17509"/>
                  <a:pt x="3007294" y="50850"/>
                </a:cubicBezTo>
                <a:close/>
              </a:path>
            </a:pathLst>
          </a:custGeom>
          <a:gradFill>
            <a:gsLst>
              <a:gs pos="0">
                <a:schemeClr val="accent6">
                  <a:alpha val="12000"/>
                </a:schemeClr>
              </a:gs>
              <a:gs pos="100000">
                <a:schemeClr val="accent6">
                  <a:lumMod val="60000"/>
                  <a:lumOff val="40000"/>
                  <a:alpha val="20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D9D3989-3E00-4727-914E-959DFE8FA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6701" y="4460827"/>
            <a:ext cx="8115300" cy="1945408"/>
          </a:xfrm>
          <a:prstGeom prst="rect">
            <a:avLst/>
          </a:prstGeom>
          <a:gradFill>
            <a:gsLst>
              <a:gs pos="0">
                <a:schemeClr val="accent6">
                  <a:alpha val="16000"/>
                </a:schemeClr>
              </a:gs>
              <a:gs pos="62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83CFE0-B74C-C4F0-8A1B-738883959C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3807" y="4611271"/>
            <a:ext cx="9436593" cy="1171556"/>
          </a:xfrm>
        </p:spPr>
        <p:txBody>
          <a:bodyPr>
            <a:normAutofit/>
          </a:bodyPr>
          <a:lstStyle/>
          <a:p>
            <a:pPr algn="l"/>
            <a:r>
              <a:rPr lang="en-GB" sz="3600" dirty="0" err="1">
                <a:solidFill>
                  <a:schemeClr val="bg1"/>
                </a:solidFill>
              </a:rPr>
              <a:t>Sdlc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FB5F8B-51A3-C308-0253-6E8CD30E19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1" y="5970897"/>
            <a:ext cx="9448800" cy="429904"/>
          </a:xfrm>
        </p:spPr>
        <p:txBody>
          <a:bodyPr>
            <a:normAutofit/>
          </a:bodyPr>
          <a:lstStyle/>
          <a:p>
            <a:pPr algn="l"/>
            <a:r>
              <a:rPr lang="en-GB" sz="1200" dirty="0">
                <a:solidFill>
                  <a:schemeClr val="bg1"/>
                </a:solidFill>
              </a:rPr>
              <a:t>By Danny, Charlie and Daniel</a:t>
            </a:r>
          </a:p>
        </p:txBody>
      </p:sp>
    </p:spTree>
    <p:extLst>
      <p:ext uri="{BB962C8B-B14F-4D97-AF65-F5344CB8AC3E}">
        <p14:creationId xmlns:p14="http://schemas.microsoft.com/office/powerpoint/2010/main" val="17033254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28C78-4238-BD2D-9637-F68144EB4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SDLC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FBD4D3-F576-4A90-F19E-8B9AB87E6A11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Gathering and Analysis</a:t>
            </a:r>
          </a:p>
          <a:p>
            <a:r>
              <a:rPr lang="en-GB" dirty="0"/>
              <a:t>System Design</a:t>
            </a:r>
          </a:p>
          <a:p>
            <a:r>
              <a:rPr lang="en-GB" dirty="0"/>
              <a:t>Implementation</a:t>
            </a:r>
          </a:p>
          <a:p>
            <a:r>
              <a:rPr lang="en-GB" dirty="0"/>
              <a:t>Testing</a:t>
            </a:r>
          </a:p>
          <a:p>
            <a:r>
              <a:rPr lang="en-GB" dirty="0"/>
              <a:t>Development</a:t>
            </a:r>
          </a:p>
          <a:p>
            <a:r>
              <a:rPr lang="en-GB" dirty="0"/>
              <a:t>Maintenance and Support</a:t>
            </a:r>
          </a:p>
        </p:txBody>
      </p:sp>
      <p:pic>
        <p:nvPicPr>
          <p:cNvPr id="2050" name="Picture 2" descr="Everything You Need to Know About SDLC - Bleuwire">
            <a:extLst>
              <a:ext uri="{FF2B5EF4-FFF2-40B4-BE49-F238E27FC236}">
                <a16:creationId xmlns:a16="http://schemas.microsoft.com/office/drawing/2014/main" id="{641082BA-08F5-0C7E-93DC-42257096E6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621101"/>
            <a:ext cx="5429184" cy="5429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89727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6978BC-1552-D4F4-A54D-F2F5801524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Software assurance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94A551-340E-E228-6597-562E840937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973174"/>
          </a:xfrm>
        </p:spPr>
        <p:txBody>
          <a:bodyPr>
            <a:normAutofit/>
          </a:bodyPr>
          <a:lstStyle/>
          <a:p>
            <a:r>
              <a:rPr lang="en-GB" dirty="0"/>
              <a:t>Security by Design</a:t>
            </a:r>
          </a:p>
          <a:p>
            <a:r>
              <a:rPr lang="en-GB" dirty="0"/>
              <a:t>Risk Assessment</a:t>
            </a:r>
          </a:p>
          <a:p>
            <a:r>
              <a:rPr lang="en-GB" dirty="0"/>
              <a:t>Secure Coding Practice</a:t>
            </a:r>
          </a:p>
          <a:p>
            <a:r>
              <a:rPr lang="en-GB" dirty="0"/>
              <a:t>Testing and Verification</a:t>
            </a:r>
          </a:p>
          <a:p>
            <a:r>
              <a:rPr lang="en-GB" dirty="0"/>
              <a:t>Security Training and Awareness</a:t>
            </a:r>
          </a:p>
          <a:p>
            <a:r>
              <a:rPr lang="en-GB" dirty="0"/>
              <a:t>Continuous Monitoring </a:t>
            </a:r>
          </a:p>
          <a:p>
            <a:r>
              <a:rPr lang="en-GB" dirty="0"/>
              <a:t>Compliance and Standards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3076" name="Picture 4" descr="Terminalworks Blog | Software Assurance - Premium Support">
            <a:extLst>
              <a:ext uri="{FF2B5EF4-FFF2-40B4-BE49-F238E27FC236}">
                <a16:creationId xmlns:a16="http://schemas.microsoft.com/office/drawing/2014/main" id="{42AC85BA-4763-75F8-76EA-6822E9FF95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915347"/>
            <a:ext cx="5385732" cy="5027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15508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Neon laser lights aligned to form a triangle">
            <a:extLst>
              <a:ext uri="{FF2B5EF4-FFF2-40B4-BE49-F238E27FC236}">
                <a16:creationId xmlns:a16="http://schemas.microsoft.com/office/drawing/2014/main" id="{A7AC3DBF-EF5F-DD71-C8D5-96E05B5C325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644" b="16813"/>
          <a:stretch/>
        </p:blipFill>
        <p:spPr>
          <a:xfrm>
            <a:off x="-2" y="10"/>
            <a:ext cx="12192002" cy="446103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883CFE0-B74C-C4F0-8A1B-738883959C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3807" y="4611271"/>
            <a:ext cx="9436593" cy="1171556"/>
          </a:xfrm>
        </p:spPr>
        <p:txBody>
          <a:bodyPr>
            <a:normAutofit/>
          </a:bodyPr>
          <a:lstStyle/>
          <a:p>
            <a:r>
              <a:rPr lang="en-GB" sz="3600" dirty="0"/>
              <a:t>Thank you for listening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3F3AE797-99D4-E26B-4DA2-33DA705B2CF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946581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AnalogousFromDarkSeedLeftStep">
      <a:dk1>
        <a:srgbClr val="000000"/>
      </a:dk1>
      <a:lt1>
        <a:srgbClr val="FFFFFF"/>
      </a:lt1>
      <a:dk2>
        <a:srgbClr val="1C2031"/>
      </a:dk2>
      <a:lt2>
        <a:srgbClr val="F0F3F1"/>
      </a:lt2>
      <a:accent1>
        <a:srgbClr val="D040B9"/>
      </a:accent1>
      <a:accent2>
        <a:srgbClr val="9A2EBE"/>
      </a:accent2>
      <a:accent3>
        <a:srgbClr val="6F40D0"/>
      </a:accent3>
      <a:accent4>
        <a:srgbClr val="3440C0"/>
      </a:accent4>
      <a:accent5>
        <a:srgbClr val="4088D0"/>
      </a:accent5>
      <a:accent6>
        <a:srgbClr val="2EB3BE"/>
      </a:accent6>
      <a:hlink>
        <a:srgbClr val="3F6ABF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15</TotalTime>
  <Words>48</Words>
  <Application>Microsoft Office PowerPoint</Application>
  <PresentationFormat>Widescreen</PresentationFormat>
  <Paragraphs>19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Avenir Next LT Pro</vt:lpstr>
      <vt:lpstr>GradientRiseVTI</vt:lpstr>
      <vt:lpstr>Sdlc</vt:lpstr>
      <vt:lpstr>What is the SDLC</vt:lpstr>
      <vt:lpstr>Software assurance</vt:lpstr>
      <vt:lpstr>Thank you for listening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Sdlc</dc:title>
  <dc:creator>Danny Thomas (2004365)</dc:creator>
  <cp:lastModifiedBy>Danny Thomas (2004365)</cp:lastModifiedBy>
  <cp:revision>2</cp:revision>
  <dcterms:created xsi:type="dcterms:W3CDTF">2023-10-06T08:07:30Z</dcterms:created>
  <dcterms:modified xsi:type="dcterms:W3CDTF">2023-10-06T08:23:51Z</dcterms:modified>
</cp:coreProperties>
</file>