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260" r:id="rId4"/>
    <p:sldId id="259" r:id="rId5"/>
    <p:sldId id="265" r:id="rId6"/>
    <p:sldId id="266" r:id="rId7"/>
    <p:sldId id="268" r:id="rId8"/>
    <p:sldId id="269" r:id="rId9"/>
    <p:sldId id="25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191" autoAdjust="0"/>
    <p:restoredTop sz="94665"/>
  </p:normalViewPr>
  <p:slideViewPr>
    <p:cSldViewPr snapToGrid="0" snapToObjects="1">
      <p:cViewPr varScale="1">
        <p:scale>
          <a:sx n="68" d="100"/>
          <a:sy n="68" d="100"/>
        </p:scale>
        <p:origin x="64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ie-Ann Fletcher" userId="c237e3818e11e2b6" providerId="LiveId" clId="{B15EB86F-00C1-412F-B2D1-FEB68E0941DF}"/>
    <pc:docChg chg="undo custSel modSld sldOrd">
      <pc:chgData name="Rosie-Ann Fletcher" userId="c237e3818e11e2b6" providerId="LiveId" clId="{B15EB86F-00C1-412F-B2D1-FEB68E0941DF}" dt="2018-05-15T19:18:20.866" v="772" actId="20577"/>
      <pc:docMkLst>
        <pc:docMk/>
      </pc:docMkLst>
      <pc:sldChg chg="modSp">
        <pc:chgData name="Rosie-Ann Fletcher" userId="c237e3818e11e2b6" providerId="LiveId" clId="{B15EB86F-00C1-412F-B2D1-FEB68E0941DF}" dt="2018-05-15T19:03:00.918" v="78" actId="27636"/>
        <pc:sldMkLst>
          <pc:docMk/>
          <pc:sldMk cId="766066836" sldId="258"/>
        </pc:sldMkLst>
        <pc:spChg chg="mod">
          <ac:chgData name="Rosie-Ann Fletcher" userId="c237e3818e11e2b6" providerId="LiveId" clId="{B15EB86F-00C1-412F-B2D1-FEB68E0941DF}" dt="2018-05-15T19:03:00.918" v="78" actId="27636"/>
          <ac:spMkLst>
            <pc:docMk/>
            <pc:sldMk cId="766066836" sldId="258"/>
            <ac:spMk id="3" creationId="{00000000-0000-0000-0000-000000000000}"/>
          </ac:spMkLst>
        </pc:spChg>
      </pc:sldChg>
      <pc:sldChg chg="addSp delSp modSp ord">
        <pc:chgData name="Rosie-Ann Fletcher" userId="c237e3818e11e2b6" providerId="LiveId" clId="{B15EB86F-00C1-412F-B2D1-FEB68E0941DF}" dt="2018-05-15T19:16:23.049" v="769" actId="14100"/>
        <pc:sldMkLst>
          <pc:docMk/>
          <pc:sldMk cId="690092137" sldId="265"/>
        </pc:sldMkLst>
        <pc:spChg chg="mod">
          <ac:chgData name="Rosie-Ann Fletcher" userId="c237e3818e11e2b6" providerId="LiveId" clId="{B15EB86F-00C1-412F-B2D1-FEB68E0941DF}" dt="2018-05-15T19:03:33.389" v="97" actId="27636"/>
          <ac:spMkLst>
            <pc:docMk/>
            <pc:sldMk cId="690092137" sldId="265"/>
            <ac:spMk id="3" creationId="{00000000-0000-0000-0000-000000000000}"/>
          </ac:spMkLst>
        </pc:spChg>
        <pc:spChg chg="add del mod">
          <ac:chgData name="Rosie-Ann Fletcher" userId="c237e3818e11e2b6" providerId="LiveId" clId="{B15EB86F-00C1-412F-B2D1-FEB68E0941DF}" dt="2018-05-15T19:15:33.120" v="735" actId="14100"/>
          <ac:spMkLst>
            <pc:docMk/>
            <pc:sldMk cId="690092137" sldId="265"/>
            <ac:spMk id="5" creationId="{B4C6E627-751F-43DF-8A82-1E4EAC696C31}"/>
          </ac:spMkLst>
        </pc:spChg>
        <pc:spChg chg="add mod">
          <ac:chgData name="Rosie-Ann Fletcher" userId="c237e3818e11e2b6" providerId="LiveId" clId="{B15EB86F-00C1-412F-B2D1-FEB68E0941DF}" dt="2018-05-15T19:16:23.049" v="769" actId="14100"/>
          <ac:spMkLst>
            <pc:docMk/>
            <pc:sldMk cId="690092137" sldId="265"/>
            <ac:spMk id="6" creationId="{6D71621B-BD0D-4D4E-9268-E3B37F9CB937}"/>
          </ac:spMkLst>
        </pc:spChg>
      </pc:sldChg>
      <pc:sldChg chg="addSp modSp">
        <pc:chgData name="Rosie-Ann Fletcher" userId="c237e3818e11e2b6" providerId="LiveId" clId="{B15EB86F-00C1-412F-B2D1-FEB68E0941DF}" dt="2018-05-15T19:18:20.866" v="772" actId="20577"/>
        <pc:sldMkLst>
          <pc:docMk/>
          <pc:sldMk cId="1823340443" sldId="269"/>
        </pc:sldMkLst>
        <pc:spChg chg="mod">
          <ac:chgData name="Rosie-Ann Fletcher" userId="c237e3818e11e2b6" providerId="LiveId" clId="{B15EB86F-00C1-412F-B2D1-FEB68E0941DF}" dt="2018-05-15T19:18:20.866" v="772" actId="20577"/>
          <ac:spMkLst>
            <pc:docMk/>
            <pc:sldMk cId="1823340443" sldId="269"/>
            <ac:spMk id="3" creationId="{00000000-0000-0000-0000-000000000000}"/>
          </ac:spMkLst>
        </pc:spChg>
        <pc:picChg chg="add mod">
          <ac:chgData name="Rosie-Ann Fletcher" userId="c237e3818e11e2b6" providerId="LiveId" clId="{B15EB86F-00C1-412F-B2D1-FEB68E0941DF}" dt="2018-05-15T19:04:55.283" v="110" actId="14100"/>
          <ac:picMkLst>
            <pc:docMk/>
            <pc:sldMk cId="1823340443" sldId="269"/>
            <ac:picMk id="4" creationId="{F714E151-427D-4830-8CB6-71FE70DE6AF0}"/>
          </ac:picMkLst>
        </pc:picChg>
        <pc:picChg chg="add mod">
          <ac:chgData name="Rosie-Ann Fletcher" userId="c237e3818e11e2b6" providerId="LiveId" clId="{B15EB86F-00C1-412F-B2D1-FEB68E0941DF}" dt="2018-05-15T19:05:01.283" v="111" actId="1076"/>
          <ac:picMkLst>
            <pc:docMk/>
            <pc:sldMk cId="1823340443" sldId="269"/>
            <ac:picMk id="5" creationId="{838703A4-984E-4B5A-BA61-A7614BE30705}"/>
          </ac:picMkLst>
        </pc:picChg>
        <pc:picChg chg="add mod">
          <ac:chgData name="Rosie-Ann Fletcher" userId="c237e3818e11e2b6" providerId="LiveId" clId="{B15EB86F-00C1-412F-B2D1-FEB68E0941DF}" dt="2018-05-15T19:04:52.223" v="109" actId="14100"/>
          <ac:picMkLst>
            <pc:docMk/>
            <pc:sldMk cId="1823340443" sldId="269"/>
            <ac:picMk id="6" creationId="{A7D49643-1D33-4B2A-B3FD-68609683A20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7870AF-4594-F44F-9244-7C4E5CF0D2FE}" type="datetimeFigureOut">
              <a:rPr lang="en-US" smtClean="0"/>
              <a:t>5/15/2018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DDDA75-5ACC-B645-8C0A-0EBF36537E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7202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smtClean="0"/>
              <a:t>5/15/2018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smtClean="0"/>
              <a:t>5/15/2018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smtClean="0"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smtClean="0"/>
              <a:t>5/15/2018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smtClean="0"/>
              <a:t>5/15/2018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smtClean="0"/>
              <a:t>5/15/2018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smtClean="0"/>
              <a:t>5/15/2018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smtClean="0"/>
              <a:t>5/15/2018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smtClean="0"/>
              <a:t>5/15/2018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smtClean="0"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smtClean="0"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smtClean="0"/>
              <a:t>5/15/2018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472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400" dirty="0"/>
              <a:t>Discuss the impact of social influence upon an individual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1708" y="4453462"/>
            <a:ext cx="9070848" cy="457201"/>
          </a:xfrm>
        </p:spPr>
        <p:txBody>
          <a:bodyPr/>
          <a:lstStyle/>
          <a:p>
            <a:r>
              <a:rPr lang="en-US" dirty="0"/>
              <a:t>Chelsea Axon (1300113) &amp; Rosie Fletcher (1701922)</a:t>
            </a:r>
          </a:p>
        </p:txBody>
      </p:sp>
    </p:spTree>
    <p:extLst>
      <p:ext uri="{BB962C8B-B14F-4D97-AF65-F5344CB8AC3E}">
        <p14:creationId xmlns:p14="http://schemas.microsoft.com/office/powerpoint/2010/main" val="364231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dirty="0"/>
              <a:t>What is Social Influence?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703070"/>
            <a:ext cx="10058400" cy="39319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4000" dirty="0"/>
          </a:p>
          <a:p>
            <a:pPr marL="0" indent="0" algn="ctr">
              <a:buNone/>
            </a:pPr>
            <a:r>
              <a:rPr lang="en-US" sz="4000" dirty="0"/>
              <a:t>“Social influence is defined as change in a person's cognition, attitude, or behavior, which has its origin in another person or group.”</a:t>
            </a:r>
          </a:p>
          <a:p>
            <a:pPr marL="0" indent="0" algn="ctr">
              <a:buNone/>
            </a:pPr>
            <a:r>
              <a:rPr lang="en-US" sz="2800" dirty="0"/>
              <a:t>(Raven, 1964)</a:t>
            </a:r>
          </a:p>
        </p:txBody>
      </p:sp>
    </p:spTree>
    <p:extLst>
      <p:ext uri="{BB962C8B-B14F-4D97-AF65-F5344CB8AC3E}">
        <p14:creationId xmlns:p14="http://schemas.microsoft.com/office/powerpoint/2010/main" val="1823153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6000" dirty="0"/>
              <a:t>Forms of social influence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3" y="4339161"/>
            <a:ext cx="9070848" cy="457200"/>
          </a:xfrm>
        </p:spPr>
        <p:txBody>
          <a:bodyPr>
            <a:noAutofit/>
          </a:bodyPr>
          <a:lstStyle/>
          <a:p>
            <a:r>
              <a:rPr lang="en-US" sz="2800" dirty="0"/>
              <a:t>Conformity</a:t>
            </a:r>
          </a:p>
        </p:txBody>
      </p:sp>
    </p:spTree>
    <p:extLst>
      <p:ext uri="{BB962C8B-B14F-4D97-AF65-F5344CB8AC3E}">
        <p14:creationId xmlns:p14="http://schemas.microsoft.com/office/powerpoint/2010/main" val="1663016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48035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6000" dirty="0"/>
              <a:t>Conformity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315688" y="2980706"/>
            <a:ext cx="33013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83B3A5-FFB0-4496-A597-DA6AED830EB3}"/>
              </a:ext>
            </a:extLst>
          </p:cNvPr>
          <p:cNvSpPr txBox="1"/>
          <p:nvPr/>
        </p:nvSpPr>
        <p:spPr>
          <a:xfrm>
            <a:off x="639580" y="1639059"/>
            <a:ext cx="445207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Jenness</a:t>
            </a:r>
            <a:r>
              <a:rPr lang="en-GB" sz="2800" dirty="0"/>
              <a:t>’ (</a:t>
            </a:r>
            <a:r>
              <a:rPr lang="en-GB" sz="3200" dirty="0"/>
              <a:t>1932</a:t>
            </a:r>
            <a:r>
              <a:rPr lang="en-GB" sz="2800" dirty="0"/>
              <a:t>) Beans In A Jar Study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AE367E4-9560-4B66-84A3-ABEC818D8B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885" y="2654722"/>
            <a:ext cx="3394531" cy="375758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2DEA9EA-CC51-45CA-B769-0ECF9A76BA8D}"/>
              </a:ext>
            </a:extLst>
          </p:cNvPr>
          <p:cNvSpPr txBox="1"/>
          <p:nvPr/>
        </p:nvSpPr>
        <p:spPr>
          <a:xfrm>
            <a:off x="5401994" y="2757268"/>
            <a:ext cx="524724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/>
              <a:t>Jenness</a:t>
            </a:r>
            <a:r>
              <a:rPr lang="en-GB" dirty="0"/>
              <a:t> (1932) was the first psychologist to study conformity 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Carried out ‘beans in a jar’ experiment 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Asked for individual estimates of how many beans were in the jar then asked for a group estimate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Found a difference; Males changed estimate by 265 beans, females changed estimate by 382 beans </a:t>
            </a:r>
          </a:p>
          <a:p>
            <a:endParaRPr lang="en-GB" dirty="0"/>
          </a:p>
          <a:p>
            <a:r>
              <a:rPr lang="en-GB" dirty="0"/>
              <a:t>(Pavlov et at, 2007)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653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333836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6000"/>
              <a:t>Obedience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6264" y="2567354"/>
            <a:ext cx="4386775" cy="2314135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Reverend James Warren Jones (Jim Jones) (1931-1978)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American Religious Cult Leader/Pastor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Initiated mass suicide in Guyana of nearly 1000 people </a:t>
            </a:r>
          </a:p>
          <a:p>
            <a:pPr marL="0" indent="0">
              <a:buNone/>
            </a:pPr>
            <a:r>
              <a:rPr lang="en-US" dirty="0"/>
              <a:t>(APA, 2003) </a:t>
            </a:r>
          </a:p>
          <a:p>
            <a:pPr marL="0" indent="0">
              <a:buNone/>
            </a:pPr>
            <a:r>
              <a:rPr lang="en-US" dirty="0"/>
              <a:t>(Chidester, 1991)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713391-EB68-4536-9E00-458C0A447C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8963" y="1966232"/>
            <a:ext cx="3931920" cy="39319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D71621B-BD0D-4D4E-9268-E3B37F9CB937}"/>
              </a:ext>
            </a:extLst>
          </p:cNvPr>
          <p:cNvSpPr txBox="1"/>
          <p:nvPr/>
        </p:nvSpPr>
        <p:spPr>
          <a:xfrm>
            <a:off x="689316" y="1767063"/>
            <a:ext cx="54066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Jonestown Massacre, 1978</a:t>
            </a:r>
          </a:p>
        </p:txBody>
      </p:sp>
    </p:spTree>
    <p:extLst>
      <p:ext uri="{BB962C8B-B14F-4D97-AF65-F5344CB8AC3E}">
        <p14:creationId xmlns:p14="http://schemas.microsoft.com/office/powerpoint/2010/main" val="690092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6000" dirty="0"/>
              <a:t>Forms of social influence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1708" y="4453462"/>
            <a:ext cx="9070848" cy="457201"/>
          </a:xfrm>
        </p:spPr>
        <p:txBody>
          <a:bodyPr>
            <a:noAutofit/>
          </a:bodyPr>
          <a:lstStyle/>
          <a:p>
            <a:r>
              <a:rPr lang="en-US" sz="2800"/>
              <a:t>Compliance</a:t>
            </a:r>
          </a:p>
        </p:txBody>
      </p:sp>
    </p:spTree>
    <p:extLst>
      <p:ext uri="{BB962C8B-B14F-4D97-AF65-F5344CB8AC3E}">
        <p14:creationId xmlns:p14="http://schemas.microsoft.com/office/powerpoint/2010/main" val="1654967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38833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6000" dirty="0"/>
              <a:t>Compliance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2529" y="1297426"/>
            <a:ext cx="8215531" cy="6260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Freedman And Fraser, Foot In The Door  </a:t>
            </a:r>
          </a:p>
          <a:p>
            <a:pPr marL="0" indent="0">
              <a:buNone/>
            </a:pPr>
            <a:endParaRPr lang="en-US" sz="3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CDE6AD-98F9-4FC4-BCDC-532916DD19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50" r="19517"/>
          <a:stretch/>
        </p:blipFill>
        <p:spPr>
          <a:xfrm>
            <a:off x="629587" y="2771017"/>
            <a:ext cx="3402767" cy="30377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12F92D1-7E0B-4615-95FE-A0AE86836296}"/>
              </a:ext>
            </a:extLst>
          </p:cNvPr>
          <p:cNvSpPr txBox="1"/>
          <p:nvPr/>
        </p:nvSpPr>
        <p:spPr>
          <a:xfrm>
            <a:off x="5556738" y="2771017"/>
            <a:ext cx="523318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Freedman and Fraser (1966) foot in the door experiment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Home-owners were asked to display a large sign in their front gardens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Two experimental groups, one controlled group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75% of group A, 50% of group B and 17% of Controlled group complied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8843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38833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6000" dirty="0"/>
              <a:t>To Conclude</a:t>
            </a:r>
            <a:r>
              <a:rPr lang="mr-IN" sz="6000" dirty="0"/>
              <a:t>…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3100" y="1396460"/>
            <a:ext cx="3969434" cy="3931920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Social influence has a great effect on individual’s predisposition to conform along with others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Individuals are more likely to conform and follow the crowd when in groups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 People of higher authority tend to empower individuals to obey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With gentle persuasion, individuals can be seen to be more susceptible to compliance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14E151-427D-4830-8CB6-71FE70DE6A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559862">
            <a:off x="5300476" y="3315282"/>
            <a:ext cx="2438130" cy="19899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38703A4-984E-4B5A-BA61-A7614BE307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45815">
            <a:off x="8924916" y="3686691"/>
            <a:ext cx="2239713" cy="223971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7D49643-1D33-4B2A-B3FD-68609683A2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9833" y="1855224"/>
            <a:ext cx="1927047" cy="2134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3404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dirty="0"/>
              <a:t>Reference List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3723" y="2014194"/>
            <a:ext cx="10449951" cy="3931920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Chidester, D. (1991). </a:t>
            </a:r>
            <a:r>
              <a:rPr lang="en-GB" i="1" dirty="0"/>
              <a:t>Salvation and Suicide: An Interpretation of Jim Jones, the Peoples 	Temple, and Jonestown</a:t>
            </a:r>
            <a:r>
              <a:rPr lang="en-GB" dirty="0"/>
              <a:t>. Indiana University Press.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Cialdini, R. B., &amp; Goldstein, N. J. (2004). Social influence: Compliance and 	conformity. </a:t>
            </a:r>
            <a:r>
              <a:rPr lang="en-GB" i="1" dirty="0" err="1"/>
              <a:t>Annu</a:t>
            </a:r>
            <a:r>
              <a:rPr lang="en-GB" i="1" dirty="0"/>
              <a:t>. Rev. Psychol.</a:t>
            </a:r>
            <a:r>
              <a:rPr lang="en-GB" dirty="0"/>
              <a:t>, </a:t>
            </a:r>
            <a:r>
              <a:rPr lang="en-GB" i="1" dirty="0"/>
              <a:t>55</a:t>
            </a:r>
            <a:r>
              <a:rPr lang="en-GB" dirty="0"/>
              <a:t>, 591-621.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Freedman, J. L. &amp; Fraser, S. C. (1966). Compliance without pressure: The foot-in-the-door 	technique. </a:t>
            </a:r>
            <a:r>
              <a:rPr lang="en-GB" i="1" dirty="0"/>
              <a:t>Journal of Personality and Social Psychology</a:t>
            </a:r>
            <a:r>
              <a:rPr lang="en-GB" dirty="0"/>
              <a:t>, 4, 195-202.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Pavlov, I., Watson, J., Skinner, B. F., Thorndike, E., Bandura, A., Maslow, A., &amp; </a:t>
            </a:r>
            <a:r>
              <a:rPr lang="en-US" dirty="0" err="1"/>
              <a:t>Treisman</a:t>
            </a:r>
            <a:r>
              <a:rPr lang="en-US" dirty="0"/>
              <a:t>, 	A.(2007).  What is Conformity?.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Raven, B. H. (1964). </a:t>
            </a:r>
            <a:r>
              <a:rPr lang="en-US" i="1" dirty="0"/>
              <a:t>Social influence and power</a:t>
            </a:r>
            <a:r>
              <a:rPr lang="en-US" dirty="0"/>
              <a:t>. California University Los Angeles.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/>
              <a:t>Zaki, J., Schirmer, J., &amp; Mitchell, J. P. (2011). Social influence modulates the neural 	computation of value. </a:t>
            </a:r>
            <a:r>
              <a:rPr lang="en-GB" i="1" dirty="0"/>
              <a:t>Psychological science</a:t>
            </a:r>
            <a:r>
              <a:rPr lang="en-GB" dirty="0"/>
              <a:t>, 22(7), 894-900.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60668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28677</TotalTime>
  <Words>303</Words>
  <Application>Microsoft Office PowerPoint</Application>
  <PresentationFormat>Widescreen</PresentationFormat>
  <Paragraphs>52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Calibri</vt:lpstr>
      <vt:lpstr>Century Gothic</vt:lpstr>
      <vt:lpstr>Garamond</vt:lpstr>
      <vt:lpstr>Mangal</vt:lpstr>
      <vt:lpstr>Wingdings</vt:lpstr>
      <vt:lpstr>Savon</vt:lpstr>
      <vt:lpstr>Discuss the impact of social influence upon an individual</vt:lpstr>
      <vt:lpstr>What is Social Influence?</vt:lpstr>
      <vt:lpstr>Forms of social influence</vt:lpstr>
      <vt:lpstr>Conformity</vt:lpstr>
      <vt:lpstr>Obedience</vt:lpstr>
      <vt:lpstr>Forms of social influence</vt:lpstr>
      <vt:lpstr>Compliance</vt:lpstr>
      <vt:lpstr>To Conclude…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Discuss the impact of social influence upon an individual</dc:title>
  <dc:creator>Chelsea Axon (1300113)</dc:creator>
  <cp:lastModifiedBy>Rosie-Ann Fletcher</cp:lastModifiedBy>
  <cp:revision>24</cp:revision>
  <dcterms:created xsi:type="dcterms:W3CDTF">2018-02-28T10:27:20Z</dcterms:created>
  <dcterms:modified xsi:type="dcterms:W3CDTF">2018-05-15T19:18:24Z</dcterms:modified>
</cp:coreProperties>
</file>