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handoutMasterIdLst>
    <p:handoutMasterId r:id="rId7"/>
  </p:handoutMasterIdLst>
  <p:sldIdLst>
    <p:sldId id="256" r:id="rId2"/>
    <p:sldId id="258" r:id="rId3"/>
    <p:sldId id="257"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B109AF-0596-4BEB-9FB2-7F83A8D64928}" v="35" dt="2020-05-14T12:10:08.5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handoutMaster" Target="handoutMasters/handout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de Rosser" userId="fe4d4a8b9eb560e4" providerId="LiveId" clId="{48B109AF-0596-4BEB-9FB2-7F83A8D64928}"/>
    <pc:docChg chg="undo custSel addSld modSld">
      <pc:chgData name="Jade Rosser" userId="fe4d4a8b9eb560e4" providerId="LiveId" clId="{48B109AF-0596-4BEB-9FB2-7F83A8D64928}" dt="2020-05-14T12:04:26.422" v="5366" actId="20577"/>
      <pc:docMkLst>
        <pc:docMk/>
      </pc:docMkLst>
      <pc:sldChg chg="addSp modSp mod">
        <pc:chgData name="Jade Rosser" userId="fe4d4a8b9eb560e4" providerId="LiveId" clId="{48B109AF-0596-4BEB-9FB2-7F83A8D64928}" dt="2020-05-12T14:13:44.331" v="3428" actId="1076"/>
        <pc:sldMkLst>
          <pc:docMk/>
          <pc:sldMk cId="667368386" sldId="256"/>
        </pc:sldMkLst>
        <pc:spChg chg="mod">
          <ac:chgData name="Jade Rosser" userId="fe4d4a8b9eb560e4" providerId="LiveId" clId="{48B109AF-0596-4BEB-9FB2-7F83A8D64928}" dt="2020-05-12T14:12:51.931" v="3422" actId="1076"/>
          <ac:spMkLst>
            <pc:docMk/>
            <pc:sldMk cId="667368386" sldId="256"/>
            <ac:spMk id="5" creationId="{FDCF6546-9EAC-40ED-A002-2C2EE9A51794}"/>
          </ac:spMkLst>
        </pc:spChg>
        <pc:spChg chg="mod">
          <ac:chgData name="Jade Rosser" userId="fe4d4a8b9eb560e4" providerId="LiveId" clId="{48B109AF-0596-4BEB-9FB2-7F83A8D64928}" dt="2020-05-12T14:13:12.258" v="3424" actId="2711"/>
          <ac:spMkLst>
            <pc:docMk/>
            <pc:sldMk cId="667368386" sldId="256"/>
            <ac:spMk id="6" creationId="{93162AEA-7B0F-417D-A9B5-E6E6E57D1841}"/>
          </ac:spMkLst>
        </pc:spChg>
        <pc:spChg chg="mod">
          <ac:chgData name="Jade Rosser" userId="fe4d4a8b9eb560e4" providerId="LiveId" clId="{48B109AF-0596-4BEB-9FB2-7F83A8D64928}" dt="2020-05-12T14:13:39.675" v="3427" actId="1076"/>
          <ac:spMkLst>
            <pc:docMk/>
            <pc:sldMk cId="667368386" sldId="256"/>
            <ac:spMk id="7" creationId="{521BB39B-B480-452A-9890-0531386B8185}"/>
          </ac:spMkLst>
        </pc:spChg>
        <pc:spChg chg="add mod">
          <ac:chgData name="Jade Rosser" userId="fe4d4a8b9eb560e4" providerId="LiveId" clId="{48B109AF-0596-4BEB-9FB2-7F83A8D64928}" dt="2020-05-12T14:13:31.605" v="3426" actId="1076"/>
          <ac:spMkLst>
            <pc:docMk/>
            <pc:sldMk cId="667368386" sldId="256"/>
            <ac:spMk id="9" creationId="{EE3A3867-15D4-4978-A27B-3C7EFC0F1193}"/>
          </ac:spMkLst>
        </pc:spChg>
        <pc:spChg chg="add mod">
          <ac:chgData name="Jade Rosser" userId="fe4d4a8b9eb560e4" providerId="LiveId" clId="{48B109AF-0596-4BEB-9FB2-7F83A8D64928}" dt="2020-05-12T14:13:44.331" v="3428" actId="1076"/>
          <ac:spMkLst>
            <pc:docMk/>
            <pc:sldMk cId="667368386" sldId="256"/>
            <ac:spMk id="11" creationId="{0DBE322E-1F9C-4C72-88ED-039BE73772BD}"/>
          </ac:spMkLst>
        </pc:spChg>
        <pc:spChg chg="add mod">
          <ac:chgData name="Jade Rosser" userId="fe4d4a8b9eb560e4" providerId="LiveId" clId="{48B109AF-0596-4BEB-9FB2-7F83A8D64928}" dt="2020-05-12T14:12:04.587" v="3416" actId="1076"/>
          <ac:spMkLst>
            <pc:docMk/>
            <pc:sldMk cId="667368386" sldId="256"/>
            <ac:spMk id="12" creationId="{267BF551-9D52-4A1B-9A55-36A9D54E0736}"/>
          </ac:spMkLst>
        </pc:spChg>
        <pc:picChg chg="add mod">
          <ac:chgData name="Jade Rosser" userId="fe4d4a8b9eb560e4" providerId="LiveId" clId="{48B109AF-0596-4BEB-9FB2-7F83A8D64928}" dt="2020-05-11T16:11:16.988" v="1457" actId="1076"/>
          <ac:picMkLst>
            <pc:docMk/>
            <pc:sldMk cId="667368386" sldId="256"/>
            <ac:picMk id="10" creationId="{3A8F0EA6-E770-443F-8E67-3303DDAEFD19}"/>
          </ac:picMkLst>
        </pc:picChg>
      </pc:sldChg>
      <pc:sldChg chg="modSp mod">
        <pc:chgData name="Jade Rosser" userId="fe4d4a8b9eb560e4" providerId="LiveId" clId="{48B109AF-0596-4BEB-9FB2-7F83A8D64928}" dt="2020-05-12T19:56:24.655" v="4601" actId="2711"/>
        <pc:sldMkLst>
          <pc:docMk/>
          <pc:sldMk cId="1232089478" sldId="257"/>
        </pc:sldMkLst>
        <pc:spChg chg="mod">
          <ac:chgData name="Jade Rosser" userId="fe4d4a8b9eb560e4" providerId="LiveId" clId="{48B109AF-0596-4BEB-9FB2-7F83A8D64928}" dt="2020-05-12T19:56:24.655" v="4601" actId="2711"/>
          <ac:spMkLst>
            <pc:docMk/>
            <pc:sldMk cId="1232089478" sldId="257"/>
            <ac:spMk id="3" creationId="{97EB9902-F8D2-4EBC-80A5-64150D512462}"/>
          </ac:spMkLst>
        </pc:spChg>
      </pc:sldChg>
      <pc:sldChg chg="addSp modSp new mod">
        <pc:chgData name="Jade Rosser" userId="fe4d4a8b9eb560e4" providerId="LiveId" clId="{48B109AF-0596-4BEB-9FB2-7F83A8D64928}" dt="2020-05-12T19:55:02.350" v="4548" actId="20577"/>
        <pc:sldMkLst>
          <pc:docMk/>
          <pc:sldMk cId="1103775733" sldId="258"/>
        </pc:sldMkLst>
        <pc:spChg chg="add mod">
          <ac:chgData name="Jade Rosser" userId="fe4d4a8b9eb560e4" providerId="LiveId" clId="{48B109AF-0596-4BEB-9FB2-7F83A8D64928}" dt="2020-05-12T14:14:15.486" v="3433" actId="14100"/>
          <ac:spMkLst>
            <pc:docMk/>
            <pc:sldMk cId="1103775733" sldId="258"/>
            <ac:spMk id="3" creationId="{19DCAC02-2A87-405A-97CE-3C4187535DEC}"/>
          </ac:spMkLst>
        </pc:spChg>
        <pc:spChg chg="add mod">
          <ac:chgData name="Jade Rosser" userId="fe4d4a8b9eb560e4" providerId="LiveId" clId="{48B109AF-0596-4BEB-9FB2-7F83A8D64928}" dt="2020-05-12T15:03:09.940" v="4027" actId="20577"/>
          <ac:spMkLst>
            <pc:docMk/>
            <pc:sldMk cId="1103775733" sldId="258"/>
            <ac:spMk id="5" creationId="{83343C18-CD04-40AC-BEB5-767114276A3F}"/>
          </ac:spMkLst>
        </pc:spChg>
        <pc:spChg chg="add mod">
          <ac:chgData name="Jade Rosser" userId="fe4d4a8b9eb560e4" providerId="LiveId" clId="{48B109AF-0596-4BEB-9FB2-7F83A8D64928}" dt="2020-05-12T19:55:02.350" v="4548" actId="20577"/>
          <ac:spMkLst>
            <pc:docMk/>
            <pc:sldMk cId="1103775733" sldId="258"/>
            <ac:spMk id="7" creationId="{C63D89F9-FB0C-4D31-BDF8-4C3D284FA153}"/>
          </ac:spMkLst>
        </pc:spChg>
      </pc:sldChg>
      <pc:sldChg chg="addSp modSp new mod">
        <pc:chgData name="Jade Rosser" userId="fe4d4a8b9eb560e4" providerId="LiveId" clId="{48B109AF-0596-4BEB-9FB2-7F83A8D64928}" dt="2020-05-14T12:04:26.422" v="5366" actId="20577"/>
        <pc:sldMkLst>
          <pc:docMk/>
          <pc:sldMk cId="2522192888" sldId="259"/>
        </pc:sldMkLst>
        <pc:spChg chg="add mod">
          <ac:chgData name="Jade Rosser" userId="fe4d4a8b9eb560e4" providerId="LiveId" clId="{48B109AF-0596-4BEB-9FB2-7F83A8D64928}" dt="2020-05-12T19:56:43.284" v="4609" actId="208"/>
          <ac:spMkLst>
            <pc:docMk/>
            <pc:sldMk cId="2522192888" sldId="259"/>
            <ac:spMk id="2" creationId="{522FA7B1-242E-4ECB-8102-7CCD5D2A5673}"/>
          </ac:spMkLst>
        </pc:spChg>
        <pc:spChg chg="add mod">
          <ac:chgData name="Jade Rosser" userId="fe4d4a8b9eb560e4" providerId="LiveId" clId="{48B109AF-0596-4BEB-9FB2-7F83A8D64928}" dt="2020-05-14T12:04:26.422" v="5366" actId="20577"/>
          <ac:spMkLst>
            <pc:docMk/>
            <pc:sldMk cId="2522192888" sldId="259"/>
            <ac:spMk id="3" creationId="{91C24308-A16F-425F-91FF-F5001C724D8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947CB66-CA03-4379-BFF9-1246CC2F83D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EAEE4002C 1901434</a:t>
            </a:r>
          </a:p>
        </p:txBody>
      </p:sp>
      <p:sp>
        <p:nvSpPr>
          <p:cNvPr id="3" name="Date Placeholder 2">
            <a:extLst>
              <a:ext uri="{FF2B5EF4-FFF2-40B4-BE49-F238E27FC236}">
                <a16:creationId xmlns:a16="http://schemas.microsoft.com/office/drawing/2014/main" id="{01561DC1-F6C6-4C59-B675-F62E9B79ADF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9CACCA1-D5A6-4801-B540-F04E838053C9}" type="datetimeFigureOut">
              <a:rPr lang="en-GB" smtClean="0"/>
              <a:t>14/05/2020</a:t>
            </a:fld>
            <a:endParaRPr lang="en-GB"/>
          </a:p>
        </p:txBody>
      </p:sp>
      <p:sp>
        <p:nvSpPr>
          <p:cNvPr id="4" name="Footer Placeholder 3">
            <a:extLst>
              <a:ext uri="{FF2B5EF4-FFF2-40B4-BE49-F238E27FC236}">
                <a16:creationId xmlns:a16="http://schemas.microsoft.com/office/drawing/2014/main" id="{09A3B68F-6DDE-4921-A941-D839FCD805D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AD50EBF2-7068-4117-8AB2-5F9166A3272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AE51617-D35B-4B91-8A6A-0FE4A951C37B}" type="slidenum">
              <a:rPr lang="en-GB" smtClean="0"/>
              <a:t>‹#›</a:t>
            </a:fld>
            <a:endParaRPr lang="en-GB"/>
          </a:p>
        </p:txBody>
      </p:sp>
    </p:spTree>
    <p:extLst>
      <p:ext uri="{BB962C8B-B14F-4D97-AF65-F5344CB8AC3E}">
        <p14:creationId xmlns:p14="http://schemas.microsoft.com/office/powerpoint/2010/main" val="1116185016"/>
      </p:ext>
    </p:extLst>
  </p:cSld>
  <p:clrMap bg1="lt1" tx1="dk1" bg2="lt2" tx2="dk2" accent1="accent1" accent2="accent2" accent3="accent3" accent4="accent4" accent5="accent5" accent6="accent6" hlink="hlink" folHlink="folHlink"/>
  <p:hf sldNum="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EAEE4002C 1901434</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B8C841-EE24-45E6-82F2-A2831D7869A6}" type="datetimeFigureOut">
              <a:rPr lang="en-GB" smtClean="0"/>
              <a:t>14/05/2020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AFBAE4-FD5A-4A2D-A783-74F0DECDD507}" type="slidenum">
              <a:rPr lang="en-GB" smtClean="0"/>
              <a:t>‹#›</a:t>
            </a:fld>
            <a:endParaRPr lang="en-GB"/>
          </a:p>
        </p:txBody>
      </p:sp>
    </p:spTree>
    <p:extLst>
      <p:ext uri="{BB962C8B-B14F-4D97-AF65-F5344CB8AC3E}">
        <p14:creationId xmlns:p14="http://schemas.microsoft.com/office/powerpoint/2010/main" val="4093006497"/>
      </p:ext>
    </p:extLst>
  </p:cSld>
  <p:clrMap bg1="lt1" tx1="dk1" bg2="lt2" tx2="dk2" accent1="accent1" accent2="accent2" accent3="accent3" accent4="accent4" accent5="accent5" accent6="accent6" hlink="hlink" folHlink="folHlink"/>
  <p:hf sldNum="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1B8F4-094F-4714-950E-3890E3F20C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DD6AF13-BAB1-420B-80E9-0301D81246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261F96B-3D21-42B7-986E-18EC51CA6231}"/>
              </a:ext>
            </a:extLst>
          </p:cNvPr>
          <p:cNvSpPr>
            <a:spLocks noGrp="1"/>
          </p:cNvSpPr>
          <p:nvPr>
            <p:ph type="dt" sz="half" idx="10"/>
          </p:nvPr>
        </p:nvSpPr>
        <p:spPr/>
        <p:txBody>
          <a:bodyPr/>
          <a:lstStyle/>
          <a:p>
            <a:fld id="{47E0BF30-9CEC-44CA-82E1-70518E1EE8EE}" type="datetimeFigureOut">
              <a:rPr lang="en-GB" smtClean="0"/>
              <a:t>14/05/2020</a:t>
            </a:fld>
            <a:endParaRPr lang="en-GB"/>
          </a:p>
        </p:txBody>
      </p:sp>
      <p:sp>
        <p:nvSpPr>
          <p:cNvPr id="5" name="Footer Placeholder 4">
            <a:extLst>
              <a:ext uri="{FF2B5EF4-FFF2-40B4-BE49-F238E27FC236}">
                <a16:creationId xmlns:a16="http://schemas.microsoft.com/office/drawing/2014/main" id="{580FD144-A01C-4B52-94D3-F228E00BDC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BC5212-F60E-44F0-A0E3-80C3BCCE6304}"/>
              </a:ext>
            </a:extLst>
          </p:cNvPr>
          <p:cNvSpPr>
            <a:spLocks noGrp="1"/>
          </p:cNvSpPr>
          <p:nvPr>
            <p:ph type="sldNum" sz="quarter" idx="12"/>
          </p:nvPr>
        </p:nvSpPr>
        <p:spPr/>
        <p:txBody>
          <a:bodyPr/>
          <a:lstStyle/>
          <a:p>
            <a:fld id="{34D029EC-1C8C-4472-ABD1-E7BC3BEA8215}" type="slidenum">
              <a:rPr lang="en-GB" smtClean="0"/>
              <a:t>‹#›</a:t>
            </a:fld>
            <a:endParaRPr lang="en-GB"/>
          </a:p>
        </p:txBody>
      </p:sp>
    </p:spTree>
    <p:extLst>
      <p:ext uri="{BB962C8B-B14F-4D97-AF65-F5344CB8AC3E}">
        <p14:creationId xmlns:p14="http://schemas.microsoft.com/office/powerpoint/2010/main" val="21357938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00545-4BA7-45EC-BFD5-719C9CA971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F40684-F2F4-4807-BD6E-99A52B2514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74C5BC-4061-43E8-8111-948CDD1BB888}"/>
              </a:ext>
            </a:extLst>
          </p:cNvPr>
          <p:cNvSpPr>
            <a:spLocks noGrp="1"/>
          </p:cNvSpPr>
          <p:nvPr>
            <p:ph type="dt" sz="half" idx="10"/>
          </p:nvPr>
        </p:nvSpPr>
        <p:spPr/>
        <p:txBody>
          <a:bodyPr/>
          <a:lstStyle/>
          <a:p>
            <a:fld id="{47E0BF30-9CEC-44CA-82E1-70518E1EE8EE}" type="datetimeFigureOut">
              <a:rPr lang="en-GB" smtClean="0"/>
              <a:t>14/05/2020</a:t>
            </a:fld>
            <a:endParaRPr lang="en-GB"/>
          </a:p>
        </p:txBody>
      </p:sp>
      <p:sp>
        <p:nvSpPr>
          <p:cNvPr id="5" name="Footer Placeholder 4">
            <a:extLst>
              <a:ext uri="{FF2B5EF4-FFF2-40B4-BE49-F238E27FC236}">
                <a16:creationId xmlns:a16="http://schemas.microsoft.com/office/drawing/2014/main" id="{88AF3A83-F8D7-482E-ADE2-BAE76ED977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8C333D-F066-4F16-992D-53FD9EB30FB8}"/>
              </a:ext>
            </a:extLst>
          </p:cNvPr>
          <p:cNvSpPr>
            <a:spLocks noGrp="1"/>
          </p:cNvSpPr>
          <p:nvPr>
            <p:ph type="sldNum" sz="quarter" idx="12"/>
          </p:nvPr>
        </p:nvSpPr>
        <p:spPr/>
        <p:txBody>
          <a:bodyPr/>
          <a:lstStyle/>
          <a:p>
            <a:fld id="{34D029EC-1C8C-4472-ABD1-E7BC3BEA8215}" type="slidenum">
              <a:rPr lang="en-GB" smtClean="0"/>
              <a:t>‹#›</a:t>
            </a:fld>
            <a:endParaRPr lang="en-GB"/>
          </a:p>
        </p:txBody>
      </p:sp>
    </p:spTree>
    <p:extLst>
      <p:ext uri="{BB962C8B-B14F-4D97-AF65-F5344CB8AC3E}">
        <p14:creationId xmlns:p14="http://schemas.microsoft.com/office/powerpoint/2010/main" val="24247898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60532-2F87-4157-80A5-AEC98FD606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CFFE075-DCFC-4D2B-90F6-F4C50C6D719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C486853-B5D3-4E46-AB13-61BBF880C452}"/>
              </a:ext>
            </a:extLst>
          </p:cNvPr>
          <p:cNvSpPr>
            <a:spLocks noGrp="1"/>
          </p:cNvSpPr>
          <p:nvPr>
            <p:ph type="dt" sz="half" idx="10"/>
          </p:nvPr>
        </p:nvSpPr>
        <p:spPr/>
        <p:txBody>
          <a:bodyPr/>
          <a:lstStyle/>
          <a:p>
            <a:fld id="{47E0BF30-9CEC-44CA-82E1-70518E1EE8EE}" type="datetimeFigureOut">
              <a:rPr lang="en-GB" smtClean="0"/>
              <a:t>14/05/2020</a:t>
            </a:fld>
            <a:endParaRPr lang="en-GB"/>
          </a:p>
        </p:txBody>
      </p:sp>
      <p:sp>
        <p:nvSpPr>
          <p:cNvPr id="5" name="Footer Placeholder 4">
            <a:extLst>
              <a:ext uri="{FF2B5EF4-FFF2-40B4-BE49-F238E27FC236}">
                <a16:creationId xmlns:a16="http://schemas.microsoft.com/office/drawing/2014/main" id="{1EE7DBCC-AAAE-4368-A462-D4357A34C2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5EE903-FC1D-49B5-9BB6-7A10A3B52D8B}"/>
              </a:ext>
            </a:extLst>
          </p:cNvPr>
          <p:cNvSpPr>
            <a:spLocks noGrp="1"/>
          </p:cNvSpPr>
          <p:nvPr>
            <p:ph type="sldNum" sz="quarter" idx="12"/>
          </p:nvPr>
        </p:nvSpPr>
        <p:spPr/>
        <p:txBody>
          <a:bodyPr/>
          <a:lstStyle/>
          <a:p>
            <a:fld id="{34D029EC-1C8C-4472-ABD1-E7BC3BEA8215}" type="slidenum">
              <a:rPr lang="en-GB" smtClean="0"/>
              <a:t>‹#›</a:t>
            </a:fld>
            <a:endParaRPr lang="en-GB"/>
          </a:p>
        </p:txBody>
      </p:sp>
    </p:spTree>
    <p:extLst>
      <p:ext uri="{BB962C8B-B14F-4D97-AF65-F5344CB8AC3E}">
        <p14:creationId xmlns:p14="http://schemas.microsoft.com/office/powerpoint/2010/main" val="14358199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0F51A-B93F-4197-8A9E-4276F931C3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1AB425-49DA-4CA6-B67D-FA85FABA313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F070EB-595E-4785-9391-82F89244A8A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DF581FD-C80E-4886-A821-43DB86D3148E}"/>
              </a:ext>
            </a:extLst>
          </p:cNvPr>
          <p:cNvSpPr>
            <a:spLocks noGrp="1"/>
          </p:cNvSpPr>
          <p:nvPr>
            <p:ph type="dt" sz="half" idx="10"/>
          </p:nvPr>
        </p:nvSpPr>
        <p:spPr/>
        <p:txBody>
          <a:bodyPr/>
          <a:lstStyle/>
          <a:p>
            <a:fld id="{47E0BF30-9CEC-44CA-82E1-70518E1EE8EE}" type="datetimeFigureOut">
              <a:rPr lang="en-GB" smtClean="0"/>
              <a:t>14/05/2020</a:t>
            </a:fld>
            <a:endParaRPr lang="en-GB"/>
          </a:p>
        </p:txBody>
      </p:sp>
      <p:sp>
        <p:nvSpPr>
          <p:cNvPr id="6" name="Footer Placeholder 5">
            <a:extLst>
              <a:ext uri="{FF2B5EF4-FFF2-40B4-BE49-F238E27FC236}">
                <a16:creationId xmlns:a16="http://schemas.microsoft.com/office/drawing/2014/main" id="{FA58B0ED-4CB7-4C94-A052-FF16831D65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EF8810-D5B9-47F3-924B-1B5C856095E5}"/>
              </a:ext>
            </a:extLst>
          </p:cNvPr>
          <p:cNvSpPr>
            <a:spLocks noGrp="1"/>
          </p:cNvSpPr>
          <p:nvPr>
            <p:ph type="sldNum" sz="quarter" idx="12"/>
          </p:nvPr>
        </p:nvSpPr>
        <p:spPr/>
        <p:txBody>
          <a:bodyPr/>
          <a:lstStyle/>
          <a:p>
            <a:fld id="{34D029EC-1C8C-4472-ABD1-E7BC3BEA8215}" type="slidenum">
              <a:rPr lang="en-GB" smtClean="0"/>
              <a:t>‹#›</a:t>
            </a:fld>
            <a:endParaRPr lang="en-GB"/>
          </a:p>
        </p:txBody>
      </p:sp>
    </p:spTree>
    <p:extLst>
      <p:ext uri="{BB962C8B-B14F-4D97-AF65-F5344CB8AC3E}">
        <p14:creationId xmlns:p14="http://schemas.microsoft.com/office/powerpoint/2010/main" val="29753289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01A74-E71C-4052-B957-A8B95ABCA0F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A545B7-70B6-4ECE-85FE-E4691302C8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AE2F3B3-440D-416B-B49E-8C45F80F75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9DEA539-2E1C-4136-B5C0-174E1045043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CB3753-E09A-417F-8293-C28BC251331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64E8D6-6F84-417E-9B66-894E7A27526A}"/>
              </a:ext>
            </a:extLst>
          </p:cNvPr>
          <p:cNvSpPr>
            <a:spLocks noGrp="1"/>
          </p:cNvSpPr>
          <p:nvPr>
            <p:ph type="dt" sz="half" idx="10"/>
          </p:nvPr>
        </p:nvSpPr>
        <p:spPr/>
        <p:txBody>
          <a:bodyPr/>
          <a:lstStyle/>
          <a:p>
            <a:fld id="{47E0BF30-9CEC-44CA-82E1-70518E1EE8EE}" type="datetimeFigureOut">
              <a:rPr lang="en-GB" smtClean="0"/>
              <a:t>14/05/2020</a:t>
            </a:fld>
            <a:endParaRPr lang="en-GB"/>
          </a:p>
        </p:txBody>
      </p:sp>
      <p:sp>
        <p:nvSpPr>
          <p:cNvPr id="8" name="Footer Placeholder 7">
            <a:extLst>
              <a:ext uri="{FF2B5EF4-FFF2-40B4-BE49-F238E27FC236}">
                <a16:creationId xmlns:a16="http://schemas.microsoft.com/office/drawing/2014/main" id="{15716FCB-3C74-4530-86DA-B2156DE6591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BC1E20-D176-48D2-B4A3-111E639C75A1}"/>
              </a:ext>
            </a:extLst>
          </p:cNvPr>
          <p:cNvSpPr>
            <a:spLocks noGrp="1"/>
          </p:cNvSpPr>
          <p:nvPr>
            <p:ph type="sldNum" sz="quarter" idx="12"/>
          </p:nvPr>
        </p:nvSpPr>
        <p:spPr/>
        <p:txBody>
          <a:bodyPr/>
          <a:lstStyle/>
          <a:p>
            <a:fld id="{34D029EC-1C8C-4472-ABD1-E7BC3BEA8215}" type="slidenum">
              <a:rPr lang="en-GB" smtClean="0"/>
              <a:t>‹#›</a:t>
            </a:fld>
            <a:endParaRPr lang="en-GB"/>
          </a:p>
        </p:txBody>
      </p:sp>
    </p:spTree>
    <p:extLst>
      <p:ext uri="{BB962C8B-B14F-4D97-AF65-F5344CB8AC3E}">
        <p14:creationId xmlns:p14="http://schemas.microsoft.com/office/powerpoint/2010/main" val="117497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A6383-99B6-4458-8FB3-B19676569B3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739D5EE-42D8-4433-914E-729DD017EC4F}"/>
              </a:ext>
            </a:extLst>
          </p:cNvPr>
          <p:cNvSpPr>
            <a:spLocks noGrp="1"/>
          </p:cNvSpPr>
          <p:nvPr>
            <p:ph type="dt" sz="half" idx="10"/>
          </p:nvPr>
        </p:nvSpPr>
        <p:spPr/>
        <p:txBody>
          <a:bodyPr/>
          <a:lstStyle/>
          <a:p>
            <a:fld id="{47E0BF30-9CEC-44CA-82E1-70518E1EE8EE}" type="datetimeFigureOut">
              <a:rPr lang="en-GB" smtClean="0"/>
              <a:t>14/05/2020</a:t>
            </a:fld>
            <a:endParaRPr lang="en-GB"/>
          </a:p>
        </p:txBody>
      </p:sp>
      <p:sp>
        <p:nvSpPr>
          <p:cNvPr id="4" name="Footer Placeholder 3">
            <a:extLst>
              <a:ext uri="{FF2B5EF4-FFF2-40B4-BE49-F238E27FC236}">
                <a16:creationId xmlns:a16="http://schemas.microsoft.com/office/drawing/2014/main" id="{F803897B-D15D-4A72-A0EB-EE99807FA42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EBE7CA2-59F5-4788-A676-5C64657DCEF5}"/>
              </a:ext>
            </a:extLst>
          </p:cNvPr>
          <p:cNvSpPr>
            <a:spLocks noGrp="1"/>
          </p:cNvSpPr>
          <p:nvPr>
            <p:ph type="sldNum" sz="quarter" idx="12"/>
          </p:nvPr>
        </p:nvSpPr>
        <p:spPr/>
        <p:txBody>
          <a:bodyPr/>
          <a:lstStyle/>
          <a:p>
            <a:fld id="{34D029EC-1C8C-4472-ABD1-E7BC3BEA8215}" type="slidenum">
              <a:rPr lang="en-GB" smtClean="0"/>
              <a:t>‹#›</a:t>
            </a:fld>
            <a:endParaRPr lang="en-GB"/>
          </a:p>
        </p:txBody>
      </p:sp>
    </p:spTree>
    <p:extLst>
      <p:ext uri="{BB962C8B-B14F-4D97-AF65-F5344CB8AC3E}">
        <p14:creationId xmlns:p14="http://schemas.microsoft.com/office/powerpoint/2010/main" val="34776819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469749-98BB-430E-A21D-5C63B79E86CF}"/>
              </a:ext>
            </a:extLst>
          </p:cNvPr>
          <p:cNvSpPr>
            <a:spLocks noGrp="1"/>
          </p:cNvSpPr>
          <p:nvPr>
            <p:ph type="dt" sz="half" idx="10"/>
          </p:nvPr>
        </p:nvSpPr>
        <p:spPr/>
        <p:txBody>
          <a:bodyPr/>
          <a:lstStyle/>
          <a:p>
            <a:fld id="{47E0BF30-9CEC-44CA-82E1-70518E1EE8EE}" type="datetimeFigureOut">
              <a:rPr lang="en-GB" smtClean="0"/>
              <a:t>14/05/2020</a:t>
            </a:fld>
            <a:endParaRPr lang="en-GB"/>
          </a:p>
        </p:txBody>
      </p:sp>
      <p:sp>
        <p:nvSpPr>
          <p:cNvPr id="3" name="Footer Placeholder 2">
            <a:extLst>
              <a:ext uri="{FF2B5EF4-FFF2-40B4-BE49-F238E27FC236}">
                <a16:creationId xmlns:a16="http://schemas.microsoft.com/office/drawing/2014/main" id="{CDA01371-BD95-469C-97D5-4C96ACBC78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68D53D9-31C8-4EC9-BD6A-C36650181467}"/>
              </a:ext>
            </a:extLst>
          </p:cNvPr>
          <p:cNvSpPr>
            <a:spLocks noGrp="1"/>
          </p:cNvSpPr>
          <p:nvPr>
            <p:ph type="sldNum" sz="quarter" idx="12"/>
          </p:nvPr>
        </p:nvSpPr>
        <p:spPr/>
        <p:txBody>
          <a:bodyPr/>
          <a:lstStyle/>
          <a:p>
            <a:fld id="{34D029EC-1C8C-4472-ABD1-E7BC3BEA8215}" type="slidenum">
              <a:rPr lang="en-GB" smtClean="0"/>
              <a:t>‹#›</a:t>
            </a:fld>
            <a:endParaRPr lang="en-GB"/>
          </a:p>
        </p:txBody>
      </p:sp>
    </p:spTree>
    <p:extLst>
      <p:ext uri="{BB962C8B-B14F-4D97-AF65-F5344CB8AC3E}">
        <p14:creationId xmlns:p14="http://schemas.microsoft.com/office/powerpoint/2010/main" val="9597333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A044A-792E-4FAE-BA2E-6288584C76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3AC02B0-77A3-4CEC-95FB-50564DF46FE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399C07F-8C5F-41E5-A74E-F6A9E940D3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BBB61B-FB9B-48EA-A4F3-C3D8327D4F46}"/>
              </a:ext>
            </a:extLst>
          </p:cNvPr>
          <p:cNvSpPr>
            <a:spLocks noGrp="1"/>
          </p:cNvSpPr>
          <p:nvPr>
            <p:ph type="dt" sz="half" idx="10"/>
          </p:nvPr>
        </p:nvSpPr>
        <p:spPr/>
        <p:txBody>
          <a:bodyPr/>
          <a:lstStyle/>
          <a:p>
            <a:fld id="{47E0BF30-9CEC-44CA-82E1-70518E1EE8EE}" type="datetimeFigureOut">
              <a:rPr lang="en-GB" smtClean="0"/>
              <a:t>14/05/2020</a:t>
            </a:fld>
            <a:endParaRPr lang="en-GB"/>
          </a:p>
        </p:txBody>
      </p:sp>
      <p:sp>
        <p:nvSpPr>
          <p:cNvPr id="6" name="Footer Placeholder 5">
            <a:extLst>
              <a:ext uri="{FF2B5EF4-FFF2-40B4-BE49-F238E27FC236}">
                <a16:creationId xmlns:a16="http://schemas.microsoft.com/office/drawing/2014/main" id="{821F6507-8760-4F12-A026-7FA0F4E740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9D00D4-F63E-4942-B694-CC1C21BC6443}"/>
              </a:ext>
            </a:extLst>
          </p:cNvPr>
          <p:cNvSpPr>
            <a:spLocks noGrp="1"/>
          </p:cNvSpPr>
          <p:nvPr>
            <p:ph type="sldNum" sz="quarter" idx="12"/>
          </p:nvPr>
        </p:nvSpPr>
        <p:spPr/>
        <p:txBody>
          <a:bodyPr/>
          <a:lstStyle/>
          <a:p>
            <a:fld id="{34D029EC-1C8C-4472-ABD1-E7BC3BEA8215}" type="slidenum">
              <a:rPr lang="en-GB" smtClean="0"/>
              <a:t>‹#›</a:t>
            </a:fld>
            <a:endParaRPr lang="en-GB"/>
          </a:p>
        </p:txBody>
      </p:sp>
    </p:spTree>
    <p:extLst>
      <p:ext uri="{BB962C8B-B14F-4D97-AF65-F5344CB8AC3E}">
        <p14:creationId xmlns:p14="http://schemas.microsoft.com/office/powerpoint/2010/main" val="8116733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14024-0751-4917-B831-67464C44BF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FA1F208-655D-4538-828F-8B112612B4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DA7B996-949B-4861-8459-E607648A9F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62049B-27C3-4A5C-BF7C-25BB5DB19531}"/>
              </a:ext>
            </a:extLst>
          </p:cNvPr>
          <p:cNvSpPr>
            <a:spLocks noGrp="1"/>
          </p:cNvSpPr>
          <p:nvPr>
            <p:ph type="dt" sz="half" idx="10"/>
          </p:nvPr>
        </p:nvSpPr>
        <p:spPr/>
        <p:txBody>
          <a:bodyPr/>
          <a:lstStyle/>
          <a:p>
            <a:fld id="{47E0BF30-9CEC-44CA-82E1-70518E1EE8EE}" type="datetimeFigureOut">
              <a:rPr lang="en-GB" smtClean="0"/>
              <a:t>14/05/2020</a:t>
            </a:fld>
            <a:endParaRPr lang="en-GB"/>
          </a:p>
        </p:txBody>
      </p:sp>
      <p:sp>
        <p:nvSpPr>
          <p:cNvPr id="6" name="Footer Placeholder 5">
            <a:extLst>
              <a:ext uri="{FF2B5EF4-FFF2-40B4-BE49-F238E27FC236}">
                <a16:creationId xmlns:a16="http://schemas.microsoft.com/office/drawing/2014/main" id="{06C248DC-7D5A-4F40-91A5-59C74795A5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BCBD12-D859-4E09-B898-723CB1C419C0}"/>
              </a:ext>
            </a:extLst>
          </p:cNvPr>
          <p:cNvSpPr>
            <a:spLocks noGrp="1"/>
          </p:cNvSpPr>
          <p:nvPr>
            <p:ph type="sldNum" sz="quarter" idx="12"/>
          </p:nvPr>
        </p:nvSpPr>
        <p:spPr/>
        <p:txBody>
          <a:bodyPr/>
          <a:lstStyle/>
          <a:p>
            <a:fld id="{34D029EC-1C8C-4472-ABD1-E7BC3BEA8215}" type="slidenum">
              <a:rPr lang="en-GB" smtClean="0"/>
              <a:t>‹#›</a:t>
            </a:fld>
            <a:endParaRPr lang="en-GB"/>
          </a:p>
        </p:txBody>
      </p:sp>
    </p:spTree>
    <p:extLst>
      <p:ext uri="{BB962C8B-B14F-4D97-AF65-F5344CB8AC3E}">
        <p14:creationId xmlns:p14="http://schemas.microsoft.com/office/powerpoint/2010/main" val="14905994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E69EC-FED0-4FA7-9301-FE76491478A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FFBB09-67CF-4ADB-9D08-A7EF72B24D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F3E12E-57BA-44CF-9898-B8B3E8517DCB}"/>
              </a:ext>
            </a:extLst>
          </p:cNvPr>
          <p:cNvSpPr>
            <a:spLocks noGrp="1"/>
          </p:cNvSpPr>
          <p:nvPr>
            <p:ph type="dt" sz="half" idx="10"/>
          </p:nvPr>
        </p:nvSpPr>
        <p:spPr/>
        <p:txBody>
          <a:bodyPr/>
          <a:lstStyle/>
          <a:p>
            <a:fld id="{47E0BF30-9CEC-44CA-82E1-70518E1EE8EE}" type="datetimeFigureOut">
              <a:rPr lang="en-GB" smtClean="0"/>
              <a:t>14/05/2020</a:t>
            </a:fld>
            <a:endParaRPr lang="en-GB"/>
          </a:p>
        </p:txBody>
      </p:sp>
      <p:sp>
        <p:nvSpPr>
          <p:cNvPr id="5" name="Footer Placeholder 4">
            <a:extLst>
              <a:ext uri="{FF2B5EF4-FFF2-40B4-BE49-F238E27FC236}">
                <a16:creationId xmlns:a16="http://schemas.microsoft.com/office/drawing/2014/main" id="{FEC64417-E1A2-4CDF-98B7-9A174B2F70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728B9F-9D53-4E76-83AF-89B0CC59D565}"/>
              </a:ext>
            </a:extLst>
          </p:cNvPr>
          <p:cNvSpPr>
            <a:spLocks noGrp="1"/>
          </p:cNvSpPr>
          <p:nvPr>
            <p:ph type="sldNum" sz="quarter" idx="12"/>
          </p:nvPr>
        </p:nvSpPr>
        <p:spPr/>
        <p:txBody>
          <a:bodyPr/>
          <a:lstStyle/>
          <a:p>
            <a:fld id="{34D029EC-1C8C-4472-ABD1-E7BC3BEA8215}" type="slidenum">
              <a:rPr lang="en-GB" smtClean="0"/>
              <a:t>‹#›</a:t>
            </a:fld>
            <a:endParaRPr lang="en-GB"/>
          </a:p>
        </p:txBody>
      </p:sp>
    </p:spTree>
    <p:extLst>
      <p:ext uri="{BB962C8B-B14F-4D97-AF65-F5344CB8AC3E}">
        <p14:creationId xmlns:p14="http://schemas.microsoft.com/office/powerpoint/2010/main" val="243634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171E98-3024-4F6A-820B-0C495871AD8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2F8577-EB78-4597-B548-D5233B3C73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6D656C-E287-463E-A18F-9C6E273B442C}"/>
              </a:ext>
            </a:extLst>
          </p:cNvPr>
          <p:cNvSpPr>
            <a:spLocks noGrp="1"/>
          </p:cNvSpPr>
          <p:nvPr>
            <p:ph type="dt" sz="half" idx="10"/>
          </p:nvPr>
        </p:nvSpPr>
        <p:spPr/>
        <p:txBody>
          <a:bodyPr/>
          <a:lstStyle/>
          <a:p>
            <a:fld id="{47E0BF30-9CEC-44CA-82E1-70518E1EE8EE}" type="datetimeFigureOut">
              <a:rPr lang="en-GB" smtClean="0"/>
              <a:t>14/05/2020</a:t>
            </a:fld>
            <a:endParaRPr lang="en-GB"/>
          </a:p>
        </p:txBody>
      </p:sp>
      <p:sp>
        <p:nvSpPr>
          <p:cNvPr id="5" name="Footer Placeholder 4">
            <a:extLst>
              <a:ext uri="{FF2B5EF4-FFF2-40B4-BE49-F238E27FC236}">
                <a16:creationId xmlns:a16="http://schemas.microsoft.com/office/drawing/2014/main" id="{85B0563A-5AE3-4FA0-8677-9286F044BB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7D546B-8F44-4422-8084-E367ABF7E085}"/>
              </a:ext>
            </a:extLst>
          </p:cNvPr>
          <p:cNvSpPr>
            <a:spLocks noGrp="1"/>
          </p:cNvSpPr>
          <p:nvPr>
            <p:ph type="sldNum" sz="quarter" idx="12"/>
          </p:nvPr>
        </p:nvSpPr>
        <p:spPr/>
        <p:txBody>
          <a:bodyPr/>
          <a:lstStyle/>
          <a:p>
            <a:fld id="{34D029EC-1C8C-4472-ABD1-E7BC3BEA8215}" type="slidenum">
              <a:rPr lang="en-GB" smtClean="0"/>
              <a:t>‹#›</a:t>
            </a:fld>
            <a:endParaRPr lang="en-GB"/>
          </a:p>
        </p:txBody>
      </p:sp>
    </p:spTree>
    <p:extLst>
      <p:ext uri="{BB962C8B-B14F-4D97-AF65-F5344CB8AC3E}">
        <p14:creationId xmlns:p14="http://schemas.microsoft.com/office/powerpoint/2010/main" val="10358220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8D2310B-899C-42F7-A7D8-25296CC296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59D37F-FE2F-42E0-807A-353E962186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6D20F9-D286-4DF5-ADAE-8954298024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E0BF30-9CEC-44CA-82E1-70518E1EE8EE}" type="datetimeFigureOut">
              <a:rPr lang="en-GB" smtClean="0"/>
              <a:t>14/05/2020</a:t>
            </a:fld>
            <a:endParaRPr lang="en-GB"/>
          </a:p>
        </p:txBody>
      </p:sp>
      <p:sp>
        <p:nvSpPr>
          <p:cNvPr id="5" name="Footer Placeholder 4">
            <a:extLst>
              <a:ext uri="{FF2B5EF4-FFF2-40B4-BE49-F238E27FC236}">
                <a16:creationId xmlns:a16="http://schemas.microsoft.com/office/drawing/2014/main" id="{C440C1E6-E06B-4A6B-A026-F7813D8651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A71EC7C-AE29-4FFE-A358-6C4D3EFCFD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D029EC-1C8C-4472-ABD1-E7BC3BEA8215}" type="slidenum">
              <a:rPr lang="en-GB" smtClean="0"/>
              <a:t>‹#›</a:t>
            </a:fld>
            <a:endParaRPr lang="en-GB"/>
          </a:p>
        </p:txBody>
      </p:sp>
    </p:spTree>
    <p:extLst>
      <p:ext uri="{BB962C8B-B14F-4D97-AF65-F5344CB8AC3E}">
        <p14:creationId xmlns:p14="http://schemas.microsoft.com/office/powerpoint/2010/main" val="29251200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hyperlink" Target="https://gov.wales/sites/default/files/publications/2018-06/how-is-my-child-doing-in-the-foundation-phase-a-guide-for-parents-and-carers.pdf" TargetMode="External"/><Relationship Id="rId3" Type="http://schemas.openxmlformats.org/officeDocument/2006/relationships/hyperlink" Target="https://edlab.tc.columbia.edu/blog/9886-Why-is-Education-So-Important-in-Our-Life" TargetMode="External"/><Relationship Id="rId7" Type="http://schemas.openxmlformats.org/officeDocument/2006/relationships/hyperlink" Target="https://gov.wales/sites/default/files/publications/2018-12/healthy-eating-in-maintained-schools-statutory-guidance-for-local-authorities-and-governing-bodies.pdf" TargetMode="External"/><Relationship Id="rId2" Type="http://schemas.openxmlformats.org/officeDocument/2006/relationships/hyperlink" Target="https://www.childrensrights.ie/childrens-rights-ireland/childrens-rights-ireland" TargetMode="External"/><Relationship Id="rId1" Type="http://schemas.openxmlformats.org/officeDocument/2006/relationships/slideLayout" Target="../slideLayouts/slideLayout1.xml"/><Relationship Id="rId6" Type="http://schemas.openxmlformats.org/officeDocument/2006/relationships/hyperlink" Target="https://llyw.cymru/sites/default/files/publications/2019-02/canllaw-bwytan-dda.pdf" TargetMode="External"/><Relationship Id="rId5" Type="http://schemas.openxmlformats.org/officeDocument/2006/relationships/hyperlink" Target="https://law.gov.wales/publicservices/education/school-and-other-education-for-children/?lang=en#/publicservices/education/school-and-other-education-for-children/?tab=overview&amp;lang=en" TargetMode="External"/><Relationship Id="rId10" Type="http://schemas.openxmlformats.org/officeDocument/2006/relationships/hyperlink" Target="http://www.un.org/en/sections/about-un/overview/index.html" TargetMode="External"/><Relationship Id="rId4" Type="http://schemas.openxmlformats.org/officeDocument/2006/relationships/hyperlink" Target="https://www.gov.uk/rights-disabled-person/education-rights" TargetMode="External"/><Relationship Id="rId9" Type="http://schemas.openxmlformats.org/officeDocument/2006/relationships/hyperlink" Target="https://www.unicef.org.uk/what-we-do/un-convention-child-rights/"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www.stonebridge.uk.com/blog/early-years-and-child-care/what-skills-do-you-need-to-become-an-early-years-practitioner" TargetMode="External"/><Relationship Id="rId3" Type="http://schemas.openxmlformats.org/officeDocument/2006/relationships/hyperlink" Target="https://www.earlyyearscareers.com/eyc/early-years-practice/parent-partnerships-important/" TargetMode="External"/><Relationship Id="rId7" Type="http://schemas.openxmlformats.org/officeDocument/2006/relationships/hyperlink" Target="https://www.canr.msu.edu/news/reading_a_childs_cues" TargetMode="External"/><Relationship Id="rId2" Type="http://schemas.openxmlformats.org/officeDocument/2006/relationships/hyperlink" Target="https://www.earlyyearscareers.com/eyc/early-years-practice/why-secure-relationships-can-help-childrens-development/" TargetMode="External"/><Relationship Id="rId1" Type="http://schemas.openxmlformats.org/officeDocument/2006/relationships/slideLayout" Target="../slideLayouts/slideLayout7.xml"/><Relationship Id="rId6" Type="http://schemas.openxmlformats.org/officeDocument/2006/relationships/hyperlink" Target="https://www.firstdiscoverers.co.uk/new-nursery-settle/" TargetMode="External"/><Relationship Id="rId5" Type="http://schemas.openxmlformats.org/officeDocument/2006/relationships/hyperlink" Target="https://app.croneri.co.uk/topics/planning-early-years/indepth" TargetMode="External"/><Relationship Id="rId4" Type="http://schemas.openxmlformats.org/officeDocument/2006/relationships/hyperlink" Target="http://www.earlyyearsmatters.co.uk/eyfs/a-unique-child/plan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DCF6546-9EAC-40ED-A002-2C2EE9A51794}"/>
              </a:ext>
            </a:extLst>
          </p:cNvPr>
          <p:cNvSpPr/>
          <p:nvPr/>
        </p:nvSpPr>
        <p:spPr>
          <a:xfrm>
            <a:off x="4096092" y="-202022"/>
            <a:ext cx="3726405" cy="830997"/>
          </a:xfrm>
          <a:prstGeom prst="rect">
            <a:avLst/>
          </a:prstGeom>
          <a:noFill/>
        </p:spPr>
        <p:txBody>
          <a:bodyPr wrap="none" lIns="91440" tIns="45720" rIns="91440" bIns="45720">
            <a:spAutoFit/>
          </a:bodyPr>
          <a:lstStyle/>
          <a:p>
            <a:pPr algn="ctr"/>
            <a:r>
              <a:rPr lang="en-US" sz="4800" b="1" cap="none" spc="0" dirty="0" err="1">
                <a:ln w="6600">
                  <a:solidFill>
                    <a:schemeClr val="accent2"/>
                  </a:solidFill>
                  <a:prstDash val="solid"/>
                </a:ln>
                <a:solidFill>
                  <a:srgbClr val="00B0F0"/>
                </a:solidFill>
                <a:effectLst>
                  <a:outerShdw dist="38100" dir="2700000" algn="tl" rotWithShape="0">
                    <a:schemeClr val="accent2"/>
                  </a:outerShdw>
                </a:effectLst>
              </a:rPr>
              <a:t>Hawliau</a:t>
            </a:r>
            <a:r>
              <a:rPr lang="en-US" sz="4800" b="1" cap="none" spc="0" dirty="0">
                <a:ln w="6600">
                  <a:solidFill>
                    <a:schemeClr val="accent2"/>
                  </a:solidFill>
                  <a:prstDash val="solid"/>
                </a:ln>
                <a:solidFill>
                  <a:srgbClr val="00B0F0"/>
                </a:solidFill>
                <a:effectLst>
                  <a:outerShdw dist="38100" dir="2700000" algn="tl" rotWithShape="0">
                    <a:schemeClr val="accent2"/>
                  </a:outerShdw>
                </a:effectLst>
              </a:rPr>
              <a:t> Plant</a:t>
            </a:r>
          </a:p>
        </p:txBody>
      </p:sp>
      <p:sp>
        <p:nvSpPr>
          <p:cNvPr id="6" name="TextBox 5">
            <a:extLst>
              <a:ext uri="{FF2B5EF4-FFF2-40B4-BE49-F238E27FC236}">
                <a16:creationId xmlns:a16="http://schemas.microsoft.com/office/drawing/2014/main" id="{93162AEA-7B0F-417D-A9B5-E6E6E57D1841}"/>
              </a:ext>
            </a:extLst>
          </p:cNvPr>
          <p:cNvSpPr txBox="1"/>
          <p:nvPr/>
        </p:nvSpPr>
        <p:spPr>
          <a:xfrm>
            <a:off x="178904" y="512817"/>
            <a:ext cx="11834192" cy="1092607"/>
          </a:xfrm>
          <a:prstGeom prst="rect">
            <a:avLst/>
          </a:prstGeom>
          <a:noFill/>
          <a:ln>
            <a:solidFill>
              <a:schemeClr val="tx1"/>
            </a:solidFill>
          </a:ln>
        </p:spPr>
        <p:txBody>
          <a:bodyPr wrap="square" rtlCol="0">
            <a:spAutoFit/>
          </a:bodyPr>
          <a:lstStyle/>
          <a:p>
            <a:pPr algn="just"/>
            <a:r>
              <a:rPr lang="en-GB" sz="1300" b="0" i="0" u="none" strike="noStrike" dirty="0">
                <a:effectLst/>
                <a:latin typeface="Arial" panose="020B0604020202020204" pitchFamily="34" charset="0"/>
                <a:cs typeface="Arial" panose="020B0604020202020204" pitchFamily="34" charset="0"/>
              </a:rPr>
              <a:t>Mae </a:t>
            </a:r>
            <a:r>
              <a:rPr lang="en-GB" sz="1300" b="0" i="0" u="none" strike="noStrike" dirty="0" err="1">
                <a:effectLst/>
                <a:latin typeface="Arial" panose="020B0604020202020204" pitchFamily="34" charset="0"/>
                <a:cs typeface="Arial" panose="020B0604020202020204" pitchFamily="34" charset="0"/>
              </a:rPr>
              <a:t>hawliau</a:t>
            </a:r>
            <a:r>
              <a:rPr lang="en-GB" sz="1300" b="0" i="0" u="none" strike="noStrike" dirty="0">
                <a:effectLst/>
                <a:latin typeface="Arial" panose="020B0604020202020204" pitchFamily="34" charset="0"/>
                <a:cs typeface="Arial" panose="020B0604020202020204" pitchFamily="34" charset="0"/>
              </a:rPr>
              <a:t> plant </a:t>
            </a:r>
            <a:r>
              <a:rPr lang="en-GB" sz="1300" b="0" i="0" u="none" strike="noStrike" dirty="0" err="1">
                <a:effectLst/>
                <a:latin typeface="Arial" panose="020B0604020202020204" pitchFamily="34" charset="0"/>
                <a:cs typeface="Arial" panose="020B0604020202020204" pitchFamily="34" charset="0"/>
              </a:rPr>
              <a:t>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cynnwys</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yr</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hawl</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i</a:t>
            </a:r>
            <a:r>
              <a:rPr lang="en-GB" sz="1300" b="0" i="0" u="none" strike="noStrike" dirty="0">
                <a:effectLst/>
                <a:latin typeface="Arial" panose="020B0604020202020204" pitchFamily="34" charset="0"/>
                <a:cs typeface="Arial" panose="020B0604020202020204" pitchFamily="34" charset="0"/>
              </a:rPr>
              <a:t> iechyd, </a:t>
            </a:r>
            <a:r>
              <a:rPr lang="en-GB" sz="1300" b="0" i="0" u="none" strike="noStrike" dirty="0" err="1">
                <a:effectLst/>
                <a:latin typeface="Arial" panose="020B0604020202020204" pitchFamily="34" charset="0"/>
                <a:cs typeface="Arial" panose="020B0604020202020204" pitchFamily="34" charset="0"/>
              </a:rPr>
              <a:t>addysg</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bywyd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teuluol</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chwarae</a:t>
            </a:r>
            <a:r>
              <a:rPr lang="en-GB" sz="1300" b="0" i="0" u="none" strike="noStrike" dirty="0">
                <a:effectLst/>
                <a:latin typeface="Arial" panose="020B0604020202020204" pitchFamily="34" charset="0"/>
                <a:cs typeface="Arial" panose="020B0604020202020204" pitchFamily="34" charset="0"/>
              </a:rPr>
              <a:t> a </a:t>
            </a:r>
            <a:r>
              <a:rPr lang="en-GB" sz="1300" b="0" i="0" u="none" strike="noStrike" dirty="0" err="1">
                <a:effectLst/>
                <a:latin typeface="Arial" panose="020B0604020202020204" pitchFamily="34" charset="0"/>
                <a:cs typeface="Arial" panose="020B0604020202020204" pitchFamily="34" charset="0"/>
              </a:rPr>
              <a:t>hamdden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safon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byw</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ddigonol</a:t>
            </a:r>
            <a:r>
              <a:rPr lang="en-GB" sz="1300" b="0" i="0" u="none" strike="noStrike" dirty="0">
                <a:effectLst/>
                <a:latin typeface="Arial" panose="020B0604020202020204" pitchFamily="34" charset="0"/>
                <a:cs typeface="Arial" panose="020B0604020202020204" pitchFamily="34" charset="0"/>
              </a:rPr>
              <a:t> ac </a:t>
            </a:r>
            <a:r>
              <a:rPr lang="en-GB" sz="1300" b="0" i="0" u="none" strike="noStrike" dirty="0" err="1">
                <a:effectLst/>
                <a:latin typeface="Arial" panose="020B0604020202020204" pitchFamily="34" charset="0"/>
                <a:cs typeface="Arial" panose="020B0604020202020204" pitchFamily="34" charset="0"/>
              </a:rPr>
              <a:t>i</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gael</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eich</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amddiffyn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rhag</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camdriniaeth</a:t>
            </a:r>
            <a:r>
              <a:rPr lang="en-GB" sz="1300" b="0" i="0" u="none" strike="noStrike" dirty="0">
                <a:effectLst/>
                <a:latin typeface="Arial" panose="020B0604020202020204" pitchFamily="34" charset="0"/>
                <a:cs typeface="Arial" panose="020B0604020202020204" pitchFamily="34" charset="0"/>
              </a:rPr>
              <a:t> a </a:t>
            </a:r>
            <a:r>
              <a:rPr lang="en-GB" sz="1300" b="0" i="0" u="none" strike="noStrike" dirty="0" err="1">
                <a:effectLst/>
                <a:latin typeface="Arial" panose="020B0604020202020204" pitchFamily="34" charset="0"/>
                <a:cs typeface="Arial" panose="020B0604020202020204" pitchFamily="34" charset="0"/>
              </a:rPr>
              <a:t>niwed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Hawliau</a:t>
            </a:r>
            <a:r>
              <a:rPr lang="en-GB" sz="1300" b="0" i="0" u="none" strike="noStrike" dirty="0">
                <a:effectLst/>
                <a:latin typeface="Arial" panose="020B0604020202020204" pitchFamily="34" charset="0"/>
                <a:cs typeface="Arial" panose="020B0604020202020204" pitchFamily="34" charset="0"/>
              </a:rPr>
              <a:t> plant </a:t>
            </a:r>
            <a:r>
              <a:rPr lang="en-GB" sz="1300" b="0" i="0" u="none" strike="noStrike" dirty="0" err="1">
                <a:effectLst/>
                <a:latin typeface="Arial" panose="020B0604020202020204" pitchFamily="34" charset="0"/>
                <a:cs typeface="Arial" panose="020B0604020202020204" pitchFamily="34" charset="0"/>
              </a:rPr>
              <a:t>dalu</a:t>
            </a:r>
            <a:r>
              <a:rPr lang="en-GB" sz="1300" b="0" i="0" u="none" strike="noStrike" dirty="0">
                <a:effectLst/>
                <a:latin typeface="Arial" panose="020B0604020202020204" pitchFamily="34" charset="0"/>
                <a:cs typeface="Arial" panose="020B0604020202020204" pitchFamily="34" charset="0"/>
              </a:rPr>
              <a:t> am </a:t>
            </a:r>
            <a:r>
              <a:rPr lang="en-GB" sz="1300" b="0" i="0" u="none" strike="noStrike" dirty="0" err="1">
                <a:effectLst/>
                <a:latin typeface="Arial" panose="020B0604020202020204" pitchFamily="34" charset="0"/>
                <a:cs typeface="Arial" panose="020B0604020202020204" pitchFamily="34" charset="0"/>
              </a:rPr>
              <a:t>eu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hanghenion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datblygu</a:t>
            </a:r>
            <a:r>
              <a:rPr lang="en-GB" sz="1300" b="0" i="0" u="none" strike="noStrike" dirty="0">
                <a:effectLst/>
                <a:latin typeface="Arial" panose="020B0604020202020204" pitchFamily="34" charset="0"/>
                <a:cs typeface="Arial" panose="020B0604020202020204" pitchFamily="34" charset="0"/>
              </a:rPr>
              <a:t> ac </a:t>
            </a:r>
            <a:r>
              <a:rPr lang="en-GB" sz="1300" b="0" i="0" u="none" strike="noStrike" dirty="0" err="1">
                <a:effectLst/>
                <a:latin typeface="Arial" panose="020B0604020202020204" pitchFamily="34" charset="0"/>
                <a:cs typeface="Arial" panose="020B0604020202020204" pitchFamily="34" charset="0"/>
              </a:rPr>
              <a:t>oed-priodol</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sy'n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newid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dros</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amser</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fel</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plentyn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tyfu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i</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fyny</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Children’n</a:t>
            </a:r>
            <a:r>
              <a:rPr lang="en-GB" sz="1300" b="0" i="0" u="none" strike="noStrike" dirty="0">
                <a:effectLst/>
                <a:latin typeface="Arial" panose="020B0604020202020204" pitchFamily="34" charset="0"/>
                <a:cs typeface="Arial" panose="020B0604020202020204" pitchFamily="34" charset="0"/>
              </a:rPr>
              <a:t> Rights Alliance, dim </a:t>
            </a:r>
            <a:r>
              <a:rPr lang="en-GB" sz="1300" b="0" i="0" u="none" strike="noStrike" dirty="0" err="1">
                <a:effectLst/>
                <a:latin typeface="Arial" panose="020B0604020202020204" pitchFamily="34" charset="0"/>
                <a:cs typeface="Arial" panose="020B0604020202020204" pitchFamily="34" charset="0"/>
              </a:rPr>
              <a:t>dyddiad</a:t>
            </a:r>
            <a:r>
              <a:rPr lang="en-GB" sz="1300" b="0" i="0" u="none" strike="noStrike" dirty="0">
                <a:effectLst/>
                <a:latin typeface="Arial" panose="020B0604020202020204" pitchFamily="34" charset="0"/>
                <a:cs typeface="Arial" panose="020B0604020202020204" pitchFamily="34" charset="0"/>
              </a:rPr>
              <a:t>).</a:t>
            </a:r>
          </a:p>
          <a:p>
            <a:pPr algn="just"/>
            <a:r>
              <a:rPr lang="en-GB" sz="1300" dirty="0" err="1">
                <a:latin typeface="Arial" panose="020B0604020202020204" pitchFamily="34" charset="0"/>
                <a:cs typeface="Arial" panose="020B0604020202020204" pitchFamily="34" charset="0"/>
              </a:rPr>
              <a:t>Dywed</a:t>
            </a:r>
            <a:r>
              <a:rPr lang="en-GB" sz="1300" dirty="0">
                <a:latin typeface="Arial" panose="020B0604020202020204" pitchFamily="34" charset="0"/>
                <a:cs typeface="Arial" panose="020B0604020202020204" pitchFamily="34" charset="0"/>
              </a:rPr>
              <a:t> UNICEF (dim </a:t>
            </a:r>
            <a:r>
              <a:rPr lang="en-GB" sz="1300" dirty="0" err="1">
                <a:latin typeface="Arial" panose="020B0604020202020204" pitchFamily="34" charset="0"/>
                <a:cs typeface="Arial" panose="020B0604020202020204" pitchFamily="34" charset="0"/>
              </a:rPr>
              <a:t>dyddiad</a:t>
            </a:r>
            <a:r>
              <a:rPr lang="en-GB" sz="1300" dirty="0">
                <a:latin typeface="Arial" panose="020B0604020202020204" pitchFamily="34" charset="0"/>
                <a:cs typeface="Arial" panose="020B0604020202020204" pitchFamily="34" charset="0"/>
              </a:rPr>
              <a:t>), “</a:t>
            </a:r>
            <a:r>
              <a:rPr lang="en-GB" sz="1300" b="0" i="0" u="none" strike="noStrike" dirty="0">
                <a:solidFill>
                  <a:srgbClr val="1E1E1E"/>
                </a:solidFill>
                <a:effectLst/>
                <a:latin typeface="Arial" panose="020B0604020202020204" pitchFamily="34" charset="0"/>
                <a:cs typeface="Arial" panose="020B0604020202020204" pitchFamily="34" charset="0"/>
              </a:rPr>
              <a:t>Every child has rights, whatever their ethnicity, gender, religion, language, abilities or any other statu</a:t>
            </a:r>
            <a:r>
              <a:rPr lang="en-GB" sz="1300" dirty="0">
                <a:solidFill>
                  <a:srgbClr val="1E1E1E"/>
                </a:solidFill>
                <a:latin typeface="Arial" panose="020B0604020202020204" pitchFamily="34" charset="0"/>
                <a:cs typeface="Arial" panose="020B0604020202020204" pitchFamily="34" charset="0"/>
              </a:rPr>
              <a:t>s”. </a:t>
            </a:r>
            <a:r>
              <a:rPr lang="en-GB" sz="1300" dirty="0" err="1">
                <a:solidFill>
                  <a:srgbClr val="1E1E1E"/>
                </a:solidFill>
                <a:latin typeface="Arial" panose="020B0604020202020204" pitchFamily="34" charset="0"/>
                <a:cs typeface="Arial" panose="020B0604020202020204" pitchFamily="34" charset="0"/>
              </a:rPr>
              <a:t>Mae’r</a:t>
            </a:r>
            <a:r>
              <a:rPr lang="en-GB" sz="1300" dirty="0">
                <a:solidFill>
                  <a:srgbClr val="1E1E1E"/>
                </a:solidFill>
                <a:latin typeface="Arial" panose="020B0604020202020204" pitchFamily="34" charset="0"/>
                <a:cs typeface="Arial" panose="020B0604020202020204" pitchFamily="34" charset="0"/>
              </a:rPr>
              <a:t> CCUHP </a:t>
            </a:r>
            <a:r>
              <a:rPr lang="en-GB" sz="1300" dirty="0" err="1">
                <a:solidFill>
                  <a:srgbClr val="1E1E1E"/>
                </a:solidFill>
                <a:latin typeface="Arial" panose="020B0604020202020204" pitchFamily="34" charset="0"/>
                <a:cs typeface="Arial" panose="020B0604020202020204" pitchFamily="34" charset="0"/>
              </a:rPr>
              <a:t>yn</a:t>
            </a:r>
            <a:r>
              <a:rPr lang="en-GB" sz="1300" dirty="0">
                <a:solidFill>
                  <a:srgbClr val="1E1E1E"/>
                </a:solidFill>
                <a:latin typeface="Arial" panose="020B0604020202020204" pitchFamily="34" charset="0"/>
                <a:cs typeface="Arial" panose="020B0604020202020204" pitchFamily="34" charset="0"/>
              </a:rPr>
              <a:t> </a:t>
            </a:r>
            <a:r>
              <a:rPr lang="en-GB" sz="1300" dirty="0" err="1">
                <a:solidFill>
                  <a:srgbClr val="1E1E1E"/>
                </a:solidFill>
                <a:latin typeface="Arial" panose="020B0604020202020204" pitchFamily="34" charset="0"/>
                <a:cs typeface="Arial" panose="020B0604020202020204" pitchFamily="34" charset="0"/>
              </a:rPr>
              <a:t>cynnwys</a:t>
            </a:r>
            <a:r>
              <a:rPr lang="en-GB" sz="1300" dirty="0">
                <a:solidFill>
                  <a:srgbClr val="1E1E1E"/>
                </a:solidFill>
                <a:latin typeface="Arial" panose="020B0604020202020204" pitchFamily="34" charset="0"/>
                <a:cs typeface="Arial" panose="020B0604020202020204" pitchFamily="34" charset="0"/>
              </a:rPr>
              <a:t> 54 </a:t>
            </a:r>
            <a:r>
              <a:rPr lang="en-GB" sz="1300" dirty="0" err="1">
                <a:solidFill>
                  <a:srgbClr val="1E1E1E"/>
                </a:solidFill>
                <a:latin typeface="Arial" panose="020B0604020202020204" pitchFamily="34" charset="0"/>
                <a:cs typeface="Arial" panose="020B0604020202020204" pitchFamily="34" charset="0"/>
              </a:rPr>
              <a:t>erthygl</a:t>
            </a:r>
            <a:r>
              <a:rPr lang="en-GB" sz="1300" dirty="0">
                <a:solidFill>
                  <a:srgbClr val="1E1E1E"/>
                </a:solidFill>
                <a:latin typeface="Arial" panose="020B0604020202020204" pitchFamily="34" charset="0"/>
                <a:cs typeface="Arial" panose="020B0604020202020204" pitchFamily="34" charset="0"/>
              </a:rPr>
              <a:t>. Mae </a:t>
            </a:r>
            <a:r>
              <a:rPr lang="en-GB" sz="1300" dirty="0" err="1">
                <a:solidFill>
                  <a:srgbClr val="1E1E1E"/>
                </a:solidFill>
                <a:latin typeface="Arial" panose="020B0604020202020204" pitchFamily="34" charset="0"/>
                <a:cs typeface="Arial" panose="020B0604020202020204" pitchFamily="34" charset="0"/>
              </a:rPr>
              <a:t>erthyglau</a:t>
            </a:r>
            <a:r>
              <a:rPr lang="en-GB" sz="1300" dirty="0">
                <a:solidFill>
                  <a:srgbClr val="1E1E1E"/>
                </a:solidFill>
                <a:latin typeface="Arial" panose="020B0604020202020204" pitchFamily="34" charset="0"/>
                <a:cs typeface="Arial" panose="020B0604020202020204" pitchFamily="34" charset="0"/>
              </a:rPr>
              <a:t> 1-42 </a:t>
            </a:r>
            <a:r>
              <a:rPr lang="en-GB" sz="1300" dirty="0" err="1">
                <a:solidFill>
                  <a:srgbClr val="1E1E1E"/>
                </a:solidFill>
                <a:latin typeface="Arial" panose="020B0604020202020204" pitchFamily="34" charset="0"/>
                <a:cs typeface="Arial" panose="020B0604020202020204" pitchFamily="34" charset="0"/>
              </a:rPr>
              <a:t>yn</a:t>
            </a:r>
            <a:r>
              <a:rPr lang="en-GB" sz="1300" dirty="0">
                <a:solidFill>
                  <a:srgbClr val="1E1E1E"/>
                </a:solidFill>
                <a:latin typeface="Arial" panose="020B0604020202020204" pitchFamily="34" charset="0"/>
                <a:cs typeface="Arial" panose="020B0604020202020204" pitchFamily="34" charset="0"/>
              </a:rPr>
              <a:t> </a:t>
            </a:r>
            <a:r>
              <a:rPr lang="en-GB" sz="1300" dirty="0" err="1">
                <a:solidFill>
                  <a:srgbClr val="1E1E1E"/>
                </a:solidFill>
                <a:latin typeface="Arial" panose="020B0604020202020204" pitchFamily="34" charset="0"/>
                <a:cs typeface="Arial" panose="020B0604020202020204" pitchFamily="34" charset="0"/>
              </a:rPr>
              <a:t>seiliedig</a:t>
            </a:r>
            <a:r>
              <a:rPr lang="en-GB" sz="1300" dirty="0">
                <a:solidFill>
                  <a:srgbClr val="1E1E1E"/>
                </a:solidFill>
                <a:latin typeface="Arial" panose="020B0604020202020204" pitchFamily="34" charset="0"/>
                <a:cs typeface="Arial" panose="020B0604020202020204" pitchFamily="34" charset="0"/>
              </a:rPr>
              <a:t> </a:t>
            </a:r>
            <a:r>
              <a:rPr lang="en-GB" sz="1300" dirty="0" err="1">
                <a:solidFill>
                  <a:srgbClr val="1E1E1E"/>
                </a:solidFill>
                <a:latin typeface="Arial" panose="020B0604020202020204" pitchFamily="34" charset="0"/>
                <a:cs typeface="Arial" panose="020B0604020202020204" pitchFamily="34" charset="0"/>
              </a:rPr>
              <a:t>ar</a:t>
            </a:r>
            <a:r>
              <a:rPr lang="en-GB" sz="1300" dirty="0">
                <a:solidFill>
                  <a:srgbClr val="1E1E1E"/>
                </a:solidFill>
                <a:latin typeface="Arial" panose="020B0604020202020204" pitchFamily="34" charset="0"/>
                <a:cs typeface="Arial" panose="020B0604020202020204" pitchFamily="34" charset="0"/>
              </a:rPr>
              <a:t> y </a:t>
            </a:r>
            <a:r>
              <a:rPr lang="en-GB" sz="1300" dirty="0" err="1">
                <a:solidFill>
                  <a:srgbClr val="1E1E1E"/>
                </a:solidFill>
                <a:latin typeface="Arial" panose="020B0604020202020204" pitchFamily="34" charset="0"/>
                <a:cs typeface="Arial" panose="020B0604020202020204" pitchFamily="34" charset="0"/>
              </a:rPr>
              <a:t>plentyn</a:t>
            </a:r>
            <a:r>
              <a:rPr lang="en-GB" sz="1300" dirty="0">
                <a:solidFill>
                  <a:srgbClr val="1E1E1E"/>
                </a:solidFill>
                <a:latin typeface="Arial" panose="020B0604020202020204" pitchFamily="34" charset="0"/>
                <a:cs typeface="Arial" panose="020B0604020202020204" pitchFamily="34" charset="0"/>
              </a:rPr>
              <a:t>. </a:t>
            </a:r>
            <a:r>
              <a:rPr lang="en-GB" sz="1300" dirty="0" err="1">
                <a:solidFill>
                  <a:srgbClr val="1E1E1E"/>
                </a:solidFill>
                <a:latin typeface="Arial" panose="020B0604020202020204" pitchFamily="34" charset="0"/>
                <a:cs typeface="Arial" panose="020B0604020202020204" pitchFamily="34" charset="0"/>
              </a:rPr>
              <a:t>Maent</a:t>
            </a:r>
            <a:r>
              <a:rPr lang="en-GB" sz="1300" dirty="0">
                <a:solidFill>
                  <a:srgbClr val="1E1E1E"/>
                </a:solidFill>
                <a:latin typeface="Arial" panose="020B0604020202020204" pitchFamily="34" charset="0"/>
                <a:cs typeface="Arial" panose="020B0604020202020204" pitchFamily="34" charset="0"/>
              </a:rPr>
              <a:t> </a:t>
            </a:r>
            <a:r>
              <a:rPr lang="en-GB" sz="1300" dirty="0" err="1">
                <a:solidFill>
                  <a:srgbClr val="1E1E1E"/>
                </a:solidFill>
                <a:latin typeface="Arial" panose="020B0604020202020204" pitchFamily="34" charset="0"/>
                <a:cs typeface="Arial" panose="020B0604020202020204" pitchFamily="34" charset="0"/>
              </a:rPr>
              <a:t>wedi</a:t>
            </a:r>
            <a:r>
              <a:rPr lang="en-GB" sz="1300" dirty="0">
                <a:solidFill>
                  <a:srgbClr val="1E1E1E"/>
                </a:solidFill>
                <a:latin typeface="Arial" panose="020B0604020202020204" pitchFamily="34" charset="0"/>
                <a:cs typeface="Arial" panose="020B0604020202020204" pitchFamily="34" charset="0"/>
              </a:rPr>
              <a:t> </a:t>
            </a:r>
            <a:r>
              <a:rPr lang="en-GB" sz="1300" dirty="0" err="1">
                <a:solidFill>
                  <a:srgbClr val="1E1E1E"/>
                </a:solidFill>
                <a:latin typeface="Arial" panose="020B0604020202020204" pitchFamily="34" charset="0"/>
                <a:cs typeface="Arial" panose="020B0604020202020204" pitchFamily="34" charset="0"/>
              </a:rPr>
              <a:t>cael</a:t>
            </a:r>
            <a:r>
              <a:rPr lang="en-GB" sz="1300" dirty="0">
                <a:solidFill>
                  <a:srgbClr val="1E1E1E"/>
                </a:solidFill>
                <a:latin typeface="Arial" panose="020B0604020202020204" pitchFamily="34" charset="0"/>
                <a:cs typeface="Arial" panose="020B0604020202020204" pitchFamily="34" charset="0"/>
              </a:rPr>
              <a:t> </a:t>
            </a:r>
            <a:r>
              <a:rPr lang="en-GB" sz="1300" dirty="0" err="1">
                <a:solidFill>
                  <a:srgbClr val="1E1E1E"/>
                </a:solidFill>
                <a:latin typeface="Arial" panose="020B0604020202020204" pitchFamily="34" charset="0"/>
                <a:cs typeface="Arial" panose="020B0604020202020204" pitchFamily="34" charset="0"/>
              </a:rPr>
              <a:t>ei</a:t>
            </a:r>
            <a:r>
              <a:rPr lang="en-GB" sz="1300" dirty="0">
                <a:solidFill>
                  <a:srgbClr val="1E1E1E"/>
                </a:solidFill>
                <a:latin typeface="Arial" panose="020B0604020202020204" pitchFamily="34" charset="0"/>
                <a:cs typeface="Arial" panose="020B0604020202020204" pitchFamily="34" charset="0"/>
              </a:rPr>
              <a:t> </a:t>
            </a:r>
            <a:r>
              <a:rPr lang="en-GB" sz="1300" dirty="0" err="1">
                <a:solidFill>
                  <a:srgbClr val="1E1E1E"/>
                </a:solidFill>
                <a:latin typeface="Arial" panose="020B0604020202020204" pitchFamily="34" charset="0"/>
                <a:cs typeface="Arial" panose="020B0604020202020204" pitchFamily="34" charset="0"/>
              </a:rPr>
              <a:t>rhannu</a:t>
            </a:r>
            <a:r>
              <a:rPr lang="en-GB" sz="1300" dirty="0">
                <a:solidFill>
                  <a:srgbClr val="1E1E1E"/>
                </a:solidFill>
                <a:latin typeface="Arial" panose="020B0604020202020204" pitchFamily="34" charset="0"/>
                <a:cs typeface="Arial" panose="020B0604020202020204" pitchFamily="34" charset="0"/>
              </a:rPr>
              <a:t> </a:t>
            </a:r>
            <a:r>
              <a:rPr lang="en-GB" sz="1300" dirty="0" err="1">
                <a:solidFill>
                  <a:srgbClr val="1E1E1E"/>
                </a:solidFill>
                <a:latin typeface="Arial" panose="020B0604020202020204" pitchFamily="34" charset="0"/>
                <a:cs typeface="Arial" panose="020B0604020202020204" pitchFamily="34" charset="0"/>
              </a:rPr>
              <a:t>mewn</a:t>
            </a:r>
            <a:r>
              <a:rPr lang="en-GB" sz="1300" dirty="0">
                <a:solidFill>
                  <a:srgbClr val="1E1E1E"/>
                </a:solidFill>
                <a:latin typeface="Arial" panose="020B0604020202020204" pitchFamily="34" charset="0"/>
                <a:cs typeface="Arial" panose="020B0604020202020204" pitchFamily="34" charset="0"/>
              </a:rPr>
              <a:t> </a:t>
            </a:r>
            <a:r>
              <a:rPr lang="en-GB" sz="1300" dirty="0" err="1">
                <a:solidFill>
                  <a:srgbClr val="1E1E1E"/>
                </a:solidFill>
                <a:latin typeface="Arial" panose="020B0604020202020204" pitchFamily="34" charset="0"/>
                <a:cs typeface="Arial" panose="020B0604020202020204" pitchFamily="34" charset="0"/>
              </a:rPr>
              <a:t>i</a:t>
            </a:r>
            <a:r>
              <a:rPr lang="en-GB" sz="1300" dirty="0">
                <a:solidFill>
                  <a:srgbClr val="1E1E1E"/>
                </a:solidFill>
                <a:latin typeface="Arial" panose="020B0604020202020204" pitchFamily="34" charset="0"/>
                <a:cs typeface="Arial" panose="020B0604020202020204" pitchFamily="34" charset="0"/>
              </a:rPr>
              <a:t> 4 </a:t>
            </a:r>
            <a:r>
              <a:rPr lang="en-GB" sz="1300" dirty="0" err="1">
                <a:solidFill>
                  <a:srgbClr val="1E1E1E"/>
                </a:solidFill>
                <a:latin typeface="Arial" panose="020B0604020202020204" pitchFamily="34" charset="0"/>
                <a:cs typeface="Arial" panose="020B0604020202020204" pitchFamily="34" charset="0"/>
              </a:rPr>
              <a:t>categori</a:t>
            </a:r>
            <a:r>
              <a:rPr lang="en-GB" sz="1300" dirty="0">
                <a:solidFill>
                  <a:srgbClr val="1E1E1E"/>
                </a:solidFill>
                <a:latin typeface="Arial" panose="020B0604020202020204" pitchFamily="34" charset="0"/>
                <a:cs typeface="Arial" panose="020B0604020202020204" pitchFamily="34" charset="0"/>
              </a:rPr>
              <a:t> bras </a:t>
            </a:r>
            <a:r>
              <a:rPr lang="en-GB" sz="1300" dirty="0" err="1">
                <a:solidFill>
                  <a:srgbClr val="1E1E1E"/>
                </a:solidFill>
                <a:latin typeface="Arial" panose="020B0604020202020204" pitchFamily="34" charset="0"/>
                <a:cs typeface="Arial" panose="020B0604020202020204" pitchFamily="34" charset="0"/>
              </a:rPr>
              <a:t>sef</a:t>
            </a:r>
            <a:r>
              <a:rPr lang="en-GB" sz="1300" dirty="0">
                <a:solidFill>
                  <a:srgbClr val="1E1E1E"/>
                </a:solidFill>
                <a:latin typeface="Arial" panose="020B0604020202020204" pitchFamily="34" charset="0"/>
                <a:cs typeface="Arial" panose="020B0604020202020204" pitchFamily="34" charset="0"/>
              </a:rPr>
              <a:t>: </a:t>
            </a:r>
            <a:r>
              <a:rPr lang="en-GB" sz="1300" dirty="0" err="1">
                <a:solidFill>
                  <a:srgbClr val="1E1E1E"/>
                </a:solidFill>
                <a:latin typeface="Arial" panose="020B0604020202020204" pitchFamily="34" charset="0"/>
                <a:cs typeface="Arial" panose="020B0604020202020204" pitchFamily="34" charset="0"/>
              </a:rPr>
              <a:t>Yr</a:t>
            </a:r>
            <a:r>
              <a:rPr lang="en-GB" sz="1300" dirty="0">
                <a:solidFill>
                  <a:srgbClr val="1E1E1E"/>
                </a:solidFill>
                <a:latin typeface="Arial" panose="020B0604020202020204" pitchFamily="34" charset="0"/>
                <a:cs typeface="Arial" panose="020B0604020202020204" pitchFamily="34" charset="0"/>
              </a:rPr>
              <a:t> </a:t>
            </a:r>
            <a:r>
              <a:rPr lang="en-GB" sz="1300" dirty="0" err="1">
                <a:solidFill>
                  <a:srgbClr val="1E1E1E"/>
                </a:solidFill>
                <a:latin typeface="Arial" panose="020B0604020202020204" pitchFamily="34" charset="0"/>
                <a:cs typeface="Arial" panose="020B0604020202020204" pitchFamily="34" charset="0"/>
              </a:rPr>
              <a:t>hawl</a:t>
            </a:r>
            <a:r>
              <a:rPr lang="en-GB" sz="1300" dirty="0">
                <a:solidFill>
                  <a:srgbClr val="1E1E1E"/>
                </a:solidFill>
                <a:latin typeface="Arial" panose="020B0604020202020204" pitchFamily="34" charset="0"/>
                <a:cs typeface="Arial" panose="020B0604020202020204" pitchFamily="34" charset="0"/>
              </a:rPr>
              <a:t> </a:t>
            </a:r>
            <a:r>
              <a:rPr lang="en-GB" sz="1300" dirty="0" err="1">
                <a:solidFill>
                  <a:srgbClr val="1E1E1E"/>
                </a:solidFill>
                <a:latin typeface="Arial" panose="020B0604020202020204" pitchFamily="34" charset="0"/>
                <a:cs typeface="Arial" panose="020B0604020202020204" pitchFamily="34" charset="0"/>
              </a:rPr>
              <a:t>i</a:t>
            </a:r>
            <a:r>
              <a:rPr lang="en-GB" sz="1300" dirty="0">
                <a:solidFill>
                  <a:srgbClr val="1E1E1E"/>
                </a:solidFill>
                <a:latin typeface="Arial" panose="020B0604020202020204" pitchFamily="34" charset="0"/>
                <a:cs typeface="Arial" panose="020B0604020202020204" pitchFamily="34" charset="0"/>
              </a:rPr>
              <a:t> </a:t>
            </a:r>
            <a:r>
              <a:rPr lang="en-GB" sz="1300" dirty="0" err="1">
                <a:solidFill>
                  <a:srgbClr val="1E1E1E"/>
                </a:solidFill>
                <a:latin typeface="Arial" panose="020B0604020202020204" pitchFamily="34" charset="0"/>
                <a:cs typeface="Arial" panose="020B0604020202020204" pitchFamily="34" charset="0"/>
              </a:rPr>
              <a:t>fywyd</a:t>
            </a:r>
            <a:r>
              <a:rPr lang="en-GB" sz="1300" dirty="0">
                <a:solidFill>
                  <a:srgbClr val="1E1E1E"/>
                </a:solidFill>
                <a:latin typeface="Arial" panose="020B0604020202020204" pitchFamily="34" charset="0"/>
                <a:cs typeface="Arial" panose="020B0604020202020204" pitchFamily="34" charset="0"/>
              </a:rPr>
              <a:t>, </a:t>
            </a:r>
            <a:r>
              <a:rPr lang="en-GB" sz="1300" dirty="0" err="1">
                <a:solidFill>
                  <a:srgbClr val="1E1E1E"/>
                </a:solidFill>
                <a:latin typeface="Arial" panose="020B0604020202020204" pitchFamily="34" charset="0"/>
                <a:cs typeface="Arial" panose="020B0604020202020204" pitchFamily="34" charset="0"/>
              </a:rPr>
              <a:t>Yr</a:t>
            </a:r>
            <a:r>
              <a:rPr lang="en-GB" sz="1300" dirty="0">
                <a:solidFill>
                  <a:srgbClr val="1E1E1E"/>
                </a:solidFill>
                <a:latin typeface="Arial" panose="020B0604020202020204" pitchFamily="34" charset="0"/>
                <a:cs typeface="Arial" panose="020B0604020202020204" pitchFamily="34" charset="0"/>
              </a:rPr>
              <a:t> </a:t>
            </a:r>
            <a:r>
              <a:rPr lang="en-GB" sz="1300" dirty="0" err="1">
                <a:solidFill>
                  <a:srgbClr val="1E1E1E"/>
                </a:solidFill>
                <a:latin typeface="Arial" panose="020B0604020202020204" pitchFamily="34" charset="0"/>
                <a:cs typeface="Arial" panose="020B0604020202020204" pitchFamily="34" charset="0"/>
              </a:rPr>
              <a:t>hawl</a:t>
            </a:r>
            <a:r>
              <a:rPr lang="en-GB" sz="1300" dirty="0">
                <a:solidFill>
                  <a:srgbClr val="1E1E1E"/>
                </a:solidFill>
                <a:latin typeface="Arial" panose="020B0604020202020204" pitchFamily="34" charset="0"/>
                <a:cs typeface="Arial" panose="020B0604020202020204" pitchFamily="34" charset="0"/>
              </a:rPr>
              <a:t> </a:t>
            </a:r>
            <a:r>
              <a:rPr lang="en-GB" sz="1300" dirty="0" err="1">
                <a:solidFill>
                  <a:srgbClr val="1E1E1E"/>
                </a:solidFill>
                <a:latin typeface="Arial" panose="020B0604020202020204" pitchFamily="34" charset="0"/>
                <a:cs typeface="Arial" panose="020B0604020202020204" pitchFamily="34" charset="0"/>
              </a:rPr>
              <a:t>i</a:t>
            </a:r>
            <a:r>
              <a:rPr lang="en-GB" sz="1300" dirty="0">
                <a:solidFill>
                  <a:srgbClr val="1E1E1E"/>
                </a:solidFill>
                <a:latin typeface="Arial" panose="020B0604020202020204" pitchFamily="34" charset="0"/>
                <a:cs typeface="Arial" panose="020B0604020202020204" pitchFamily="34" charset="0"/>
              </a:rPr>
              <a:t> </a:t>
            </a:r>
            <a:r>
              <a:rPr lang="en-GB" sz="1300" dirty="0" err="1">
                <a:solidFill>
                  <a:srgbClr val="1E1E1E"/>
                </a:solidFill>
                <a:latin typeface="Arial" panose="020B0604020202020204" pitchFamily="34" charset="0"/>
                <a:cs typeface="Arial" panose="020B0604020202020204" pitchFamily="34" charset="0"/>
              </a:rPr>
              <a:t>datblygu</a:t>
            </a:r>
            <a:r>
              <a:rPr lang="en-GB" sz="1300" dirty="0">
                <a:solidFill>
                  <a:srgbClr val="1E1E1E"/>
                </a:solidFill>
                <a:latin typeface="Arial" panose="020B0604020202020204" pitchFamily="34" charset="0"/>
                <a:cs typeface="Arial" panose="020B0604020202020204" pitchFamily="34" charset="0"/>
              </a:rPr>
              <a:t> , </a:t>
            </a:r>
            <a:r>
              <a:rPr lang="en-GB" sz="1300" dirty="0" err="1">
                <a:solidFill>
                  <a:srgbClr val="1E1E1E"/>
                </a:solidFill>
                <a:latin typeface="Arial" panose="020B0604020202020204" pitchFamily="34" charset="0"/>
                <a:cs typeface="Arial" panose="020B0604020202020204" pitchFamily="34" charset="0"/>
              </a:rPr>
              <a:t>Yr</a:t>
            </a:r>
            <a:r>
              <a:rPr lang="en-GB" sz="1300" dirty="0">
                <a:solidFill>
                  <a:srgbClr val="1E1E1E"/>
                </a:solidFill>
                <a:latin typeface="Arial" panose="020B0604020202020204" pitchFamily="34" charset="0"/>
                <a:cs typeface="Arial" panose="020B0604020202020204" pitchFamily="34" charset="0"/>
              </a:rPr>
              <a:t> </a:t>
            </a:r>
            <a:r>
              <a:rPr lang="en-GB" sz="1300" dirty="0" err="1">
                <a:solidFill>
                  <a:srgbClr val="1E1E1E"/>
                </a:solidFill>
                <a:latin typeface="Arial" panose="020B0604020202020204" pitchFamily="34" charset="0"/>
                <a:cs typeface="Arial" panose="020B0604020202020204" pitchFamily="34" charset="0"/>
              </a:rPr>
              <a:t>hawl</a:t>
            </a:r>
            <a:r>
              <a:rPr lang="en-GB" sz="1300" dirty="0">
                <a:solidFill>
                  <a:srgbClr val="1E1E1E"/>
                </a:solidFill>
                <a:latin typeface="Arial" panose="020B0604020202020204" pitchFamily="34" charset="0"/>
                <a:cs typeface="Arial" panose="020B0604020202020204" pitchFamily="34" charset="0"/>
              </a:rPr>
              <a:t> </a:t>
            </a:r>
            <a:r>
              <a:rPr lang="en-GB" sz="1300" dirty="0" err="1">
                <a:solidFill>
                  <a:srgbClr val="1E1E1E"/>
                </a:solidFill>
                <a:latin typeface="Arial" panose="020B0604020202020204" pitchFamily="34" charset="0"/>
                <a:cs typeface="Arial" panose="020B0604020202020204" pitchFamily="34" charset="0"/>
              </a:rPr>
              <a:t>i</a:t>
            </a:r>
            <a:r>
              <a:rPr lang="en-GB" sz="1300" dirty="0">
                <a:solidFill>
                  <a:srgbClr val="1E1E1E"/>
                </a:solidFill>
                <a:latin typeface="Arial" panose="020B0604020202020204" pitchFamily="34" charset="0"/>
                <a:cs typeface="Arial" panose="020B0604020202020204" pitchFamily="34" charset="0"/>
              </a:rPr>
              <a:t> </a:t>
            </a:r>
            <a:r>
              <a:rPr lang="en-GB" sz="1300" dirty="0" err="1">
                <a:solidFill>
                  <a:srgbClr val="1E1E1E"/>
                </a:solidFill>
                <a:latin typeface="Arial" panose="020B0604020202020204" pitchFamily="34" charset="0"/>
                <a:cs typeface="Arial" panose="020B0604020202020204" pitchFamily="34" charset="0"/>
              </a:rPr>
              <a:t>gael</a:t>
            </a:r>
            <a:r>
              <a:rPr lang="en-GB" sz="1300" dirty="0">
                <a:solidFill>
                  <a:srgbClr val="1E1E1E"/>
                </a:solidFill>
                <a:latin typeface="Arial" panose="020B0604020202020204" pitchFamily="34" charset="0"/>
                <a:cs typeface="Arial" panose="020B0604020202020204" pitchFamily="34" charset="0"/>
              </a:rPr>
              <a:t> </a:t>
            </a:r>
            <a:r>
              <a:rPr lang="en-GB" sz="1300" dirty="0" err="1">
                <a:solidFill>
                  <a:srgbClr val="1E1E1E"/>
                </a:solidFill>
                <a:latin typeface="Arial" panose="020B0604020202020204" pitchFamily="34" charset="0"/>
                <a:cs typeface="Arial" panose="020B0604020202020204" pitchFamily="34" charset="0"/>
              </a:rPr>
              <a:t>ei</a:t>
            </a:r>
            <a:r>
              <a:rPr lang="en-GB" sz="1300" dirty="0">
                <a:solidFill>
                  <a:srgbClr val="1E1E1E"/>
                </a:solidFill>
                <a:latin typeface="Arial" panose="020B0604020202020204" pitchFamily="34" charset="0"/>
                <a:cs typeface="Arial" panose="020B0604020202020204" pitchFamily="34" charset="0"/>
              </a:rPr>
              <a:t> </a:t>
            </a:r>
            <a:r>
              <a:rPr lang="en-GB" sz="1300" dirty="0" err="1">
                <a:solidFill>
                  <a:srgbClr val="1E1E1E"/>
                </a:solidFill>
                <a:latin typeface="Arial" panose="020B0604020202020204" pitchFamily="34" charset="0"/>
                <a:cs typeface="Arial" panose="020B0604020202020204" pitchFamily="34" charset="0"/>
              </a:rPr>
              <a:t>amddiffyn</a:t>
            </a:r>
            <a:r>
              <a:rPr lang="en-GB" sz="1300" dirty="0">
                <a:solidFill>
                  <a:srgbClr val="1E1E1E"/>
                </a:solidFill>
                <a:latin typeface="Arial" panose="020B0604020202020204" pitchFamily="34" charset="0"/>
                <a:cs typeface="Arial" panose="020B0604020202020204" pitchFamily="34" charset="0"/>
              </a:rPr>
              <a:t> </a:t>
            </a:r>
            <a:r>
              <a:rPr lang="en-GB" sz="1300" dirty="0" err="1">
                <a:solidFill>
                  <a:srgbClr val="1E1E1E"/>
                </a:solidFill>
                <a:latin typeface="Arial" panose="020B0604020202020204" pitchFamily="34" charset="0"/>
                <a:cs typeface="Arial" panose="020B0604020202020204" pitchFamily="34" charset="0"/>
              </a:rPr>
              <a:t>a’r</a:t>
            </a:r>
            <a:r>
              <a:rPr lang="en-GB" sz="1300" dirty="0">
                <a:solidFill>
                  <a:srgbClr val="1E1E1E"/>
                </a:solidFill>
                <a:latin typeface="Arial" panose="020B0604020202020204" pitchFamily="34" charset="0"/>
                <a:cs typeface="Arial" panose="020B0604020202020204" pitchFamily="34" charset="0"/>
              </a:rPr>
              <a:t> </a:t>
            </a:r>
            <a:r>
              <a:rPr lang="en-GB" sz="1300" dirty="0" err="1">
                <a:solidFill>
                  <a:srgbClr val="1E1E1E"/>
                </a:solidFill>
                <a:latin typeface="Arial" panose="020B0604020202020204" pitchFamily="34" charset="0"/>
                <a:cs typeface="Arial" panose="020B0604020202020204" pitchFamily="34" charset="0"/>
              </a:rPr>
              <a:t>hawl</a:t>
            </a:r>
            <a:r>
              <a:rPr lang="en-GB" sz="1300" dirty="0">
                <a:solidFill>
                  <a:srgbClr val="1E1E1E"/>
                </a:solidFill>
                <a:latin typeface="Arial" panose="020B0604020202020204" pitchFamily="34" charset="0"/>
                <a:cs typeface="Arial" panose="020B0604020202020204" pitchFamily="34" charset="0"/>
              </a:rPr>
              <a:t> </a:t>
            </a:r>
            <a:r>
              <a:rPr lang="en-GB" sz="1300" dirty="0" err="1">
                <a:solidFill>
                  <a:srgbClr val="1E1E1E"/>
                </a:solidFill>
                <a:latin typeface="Arial" panose="020B0604020202020204" pitchFamily="34" charset="0"/>
                <a:cs typeface="Arial" panose="020B0604020202020204" pitchFamily="34" charset="0"/>
              </a:rPr>
              <a:t>i</a:t>
            </a:r>
            <a:r>
              <a:rPr lang="en-GB" sz="1300" dirty="0">
                <a:solidFill>
                  <a:srgbClr val="1E1E1E"/>
                </a:solidFill>
                <a:latin typeface="Arial" panose="020B0604020202020204" pitchFamily="34" charset="0"/>
                <a:cs typeface="Arial" panose="020B0604020202020204" pitchFamily="34" charset="0"/>
              </a:rPr>
              <a:t> </a:t>
            </a:r>
            <a:r>
              <a:rPr lang="en-GB" sz="1300" dirty="0" err="1">
                <a:solidFill>
                  <a:srgbClr val="1E1E1E"/>
                </a:solidFill>
                <a:latin typeface="Arial" panose="020B0604020202020204" pitchFamily="34" charset="0"/>
                <a:cs typeface="Arial" panose="020B0604020202020204" pitchFamily="34" charset="0"/>
              </a:rPr>
              <a:t>gyfranogi</a:t>
            </a:r>
            <a:r>
              <a:rPr lang="en-GB" sz="1300" dirty="0">
                <a:solidFill>
                  <a:srgbClr val="1E1E1E"/>
                </a:solidFill>
                <a:latin typeface="Arial" panose="020B0604020202020204" pitchFamily="34" charset="0"/>
                <a:cs typeface="Arial" panose="020B0604020202020204" pitchFamily="34" charset="0"/>
              </a:rPr>
              <a:t> (</a:t>
            </a:r>
            <a:r>
              <a:rPr lang="en-GB" sz="1300" dirty="0" err="1">
                <a:solidFill>
                  <a:srgbClr val="1E1E1E"/>
                </a:solidFill>
                <a:latin typeface="Arial" panose="020B0604020202020204" pitchFamily="34" charset="0"/>
                <a:cs typeface="Arial" panose="020B0604020202020204" pitchFamily="34" charset="0"/>
              </a:rPr>
              <a:t>Unicef</a:t>
            </a:r>
            <a:r>
              <a:rPr lang="en-GB" sz="1300" dirty="0">
                <a:solidFill>
                  <a:srgbClr val="1E1E1E"/>
                </a:solidFill>
                <a:latin typeface="Arial" panose="020B0604020202020204" pitchFamily="34" charset="0"/>
                <a:cs typeface="Arial" panose="020B0604020202020204" pitchFamily="34" charset="0"/>
              </a:rPr>
              <a:t>, 2016).</a:t>
            </a:r>
            <a:endParaRPr lang="en-GB" sz="13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521BB39B-B480-452A-9890-0531386B8185}"/>
              </a:ext>
            </a:extLst>
          </p:cNvPr>
          <p:cNvSpPr txBox="1"/>
          <p:nvPr/>
        </p:nvSpPr>
        <p:spPr>
          <a:xfrm>
            <a:off x="5629140" y="1667334"/>
            <a:ext cx="6383956" cy="3293209"/>
          </a:xfrm>
          <a:prstGeom prst="rect">
            <a:avLst/>
          </a:prstGeom>
          <a:noFill/>
          <a:ln>
            <a:solidFill>
              <a:schemeClr val="tx1"/>
            </a:solidFill>
          </a:ln>
        </p:spPr>
        <p:txBody>
          <a:bodyPr wrap="square" rtlCol="0">
            <a:spAutoFit/>
          </a:bodyPr>
          <a:lstStyle/>
          <a:p>
            <a:r>
              <a:rPr lang="en-GB" sz="1300" b="1" u="sng" dirty="0" err="1">
                <a:latin typeface="Arial" panose="020B0604020202020204" pitchFamily="34" charset="0"/>
                <a:cs typeface="Arial" panose="020B0604020202020204" pitchFamily="34" charset="0"/>
              </a:rPr>
              <a:t>Erthygl</a:t>
            </a:r>
            <a:r>
              <a:rPr lang="en-GB" sz="1300" b="1" u="sng" dirty="0">
                <a:latin typeface="Arial" panose="020B0604020202020204" pitchFamily="34" charset="0"/>
                <a:cs typeface="Arial" panose="020B0604020202020204" pitchFamily="34" charset="0"/>
              </a:rPr>
              <a:t> 24 – </a:t>
            </a:r>
            <a:r>
              <a:rPr lang="en-GB" sz="1300" b="1" u="sng" dirty="0" err="1">
                <a:latin typeface="Arial" panose="020B0604020202020204" pitchFamily="34" charset="0"/>
                <a:cs typeface="Arial" panose="020B0604020202020204" pitchFamily="34" charset="0"/>
              </a:rPr>
              <a:t>Eich</a:t>
            </a:r>
            <a:r>
              <a:rPr lang="en-GB" sz="1300" b="1" u="sng" dirty="0">
                <a:latin typeface="Arial" panose="020B0604020202020204" pitchFamily="34" charset="0"/>
                <a:cs typeface="Arial" panose="020B0604020202020204" pitchFamily="34" charset="0"/>
              </a:rPr>
              <a:t> </a:t>
            </a:r>
            <a:r>
              <a:rPr lang="en-GB" sz="1300" b="1" u="sng" dirty="0" err="1">
                <a:latin typeface="Arial" panose="020B0604020202020204" pitchFamily="34" charset="0"/>
                <a:cs typeface="Arial" panose="020B0604020202020204" pitchFamily="34" charset="0"/>
              </a:rPr>
              <a:t>hawl</a:t>
            </a:r>
            <a:r>
              <a:rPr lang="en-GB" sz="1300" b="1" u="sng" dirty="0">
                <a:latin typeface="Arial" panose="020B0604020202020204" pitchFamily="34" charset="0"/>
                <a:cs typeface="Arial" panose="020B0604020202020204" pitchFamily="34" charset="0"/>
              </a:rPr>
              <a:t> </a:t>
            </a:r>
            <a:r>
              <a:rPr lang="en-GB" sz="1300" b="1" u="sng" dirty="0" err="1">
                <a:latin typeface="Arial" panose="020B0604020202020204" pitchFamily="34" charset="0"/>
                <a:cs typeface="Arial" panose="020B0604020202020204" pitchFamily="34" charset="0"/>
              </a:rPr>
              <a:t>i</a:t>
            </a:r>
            <a:r>
              <a:rPr lang="en-GB" sz="1300" b="1" u="sng" dirty="0">
                <a:latin typeface="Arial" panose="020B0604020202020204" pitchFamily="34" charset="0"/>
                <a:cs typeface="Arial" panose="020B0604020202020204" pitchFamily="34" charset="0"/>
              </a:rPr>
              <a:t> </a:t>
            </a:r>
            <a:r>
              <a:rPr lang="en-GB" sz="1300" b="1" u="sng" dirty="0" err="1">
                <a:latin typeface="Arial" panose="020B0604020202020204" pitchFamily="34" charset="0"/>
                <a:cs typeface="Arial" panose="020B0604020202020204" pitchFamily="34" charset="0"/>
              </a:rPr>
              <a:t>fwyd</a:t>
            </a:r>
            <a:r>
              <a:rPr lang="en-GB" sz="1300" b="1" u="sng" dirty="0">
                <a:latin typeface="Arial" panose="020B0604020202020204" pitchFamily="34" charset="0"/>
                <a:cs typeface="Arial" panose="020B0604020202020204" pitchFamily="34" charset="0"/>
              </a:rPr>
              <a:t> da a </a:t>
            </a:r>
            <a:r>
              <a:rPr lang="en-GB" sz="1300" b="1" u="sng" dirty="0" err="1">
                <a:latin typeface="Arial" panose="020B0604020202020204" pitchFamily="34" charset="0"/>
                <a:cs typeface="Arial" panose="020B0604020202020204" pitchFamily="34" charset="0"/>
              </a:rPr>
              <a:t>dŵr</a:t>
            </a:r>
            <a:r>
              <a:rPr lang="en-GB" sz="1300" b="1" u="sng" dirty="0">
                <a:latin typeface="Arial" panose="020B0604020202020204" pitchFamily="34" charset="0"/>
                <a:cs typeface="Arial" panose="020B0604020202020204" pitchFamily="34" charset="0"/>
              </a:rPr>
              <a:t> ac </a:t>
            </a:r>
            <a:r>
              <a:rPr lang="en-GB" sz="1300" b="1" u="sng" dirty="0" err="1">
                <a:latin typeface="Arial" panose="020B0604020202020204" pitchFamily="34" charset="0"/>
                <a:cs typeface="Arial" panose="020B0604020202020204" pitchFamily="34" charset="0"/>
              </a:rPr>
              <a:t>i</a:t>
            </a:r>
            <a:r>
              <a:rPr lang="en-GB" sz="1300" b="1" u="sng" dirty="0">
                <a:latin typeface="Arial" panose="020B0604020202020204" pitchFamily="34" charset="0"/>
                <a:cs typeface="Arial" panose="020B0604020202020204" pitchFamily="34" charset="0"/>
              </a:rPr>
              <a:t> weld </a:t>
            </a:r>
            <a:r>
              <a:rPr lang="en-GB" sz="1300" b="1" u="sng" dirty="0" err="1">
                <a:latin typeface="Arial" panose="020B0604020202020204" pitchFamily="34" charset="0"/>
                <a:cs typeface="Arial" panose="020B0604020202020204" pitchFamily="34" charset="0"/>
              </a:rPr>
              <a:t>meddyg</a:t>
            </a:r>
            <a:r>
              <a:rPr lang="en-GB" sz="1300" b="1" u="sng" dirty="0">
                <a:latin typeface="Arial" panose="020B0604020202020204" pitchFamily="34" charset="0"/>
                <a:cs typeface="Arial" panose="020B0604020202020204" pitchFamily="34" charset="0"/>
              </a:rPr>
              <a:t> </a:t>
            </a:r>
            <a:r>
              <a:rPr lang="en-GB" sz="1300" b="1" u="sng" dirty="0" err="1">
                <a:latin typeface="Arial" panose="020B0604020202020204" pitchFamily="34" charset="0"/>
                <a:cs typeface="Arial" panose="020B0604020202020204" pitchFamily="34" charset="0"/>
              </a:rPr>
              <a:t>os</a:t>
            </a:r>
            <a:r>
              <a:rPr lang="en-GB" sz="1300" b="1" u="sng" dirty="0">
                <a:latin typeface="Arial" panose="020B0604020202020204" pitchFamily="34" charset="0"/>
                <a:cs typeface="Arial" panose="020B0604020202020204" pitchFamily="34" charset="0"/>
              </a:rPr>
              <a:t> </a:t>
            </a:r>
            <a:r>
              <a:rPr lang="en-GB" sz="1300" b="1" u="sng" dirty="0" err="1">
                <a:latin typeface="Arial" panose="020B0604020202020204" pitchFamily="34" charset="0"/>
                <a:cs typeface="Arial" panose="020B0604020202020204" pitchFamily="34" charset="0"/>
              </a:rPr>
              <a:t>ydych</a:t>
            </a:r>
            <a:r>
              <a:rPr lang="en-GB" sz="1300" b="1" u="sng" dirty="0">
                <a:latin typeface="Arial" panose="020B0604020202020204" pitchFamily="34" charset="0"/>
                <a:cs typeface="Arial" panose="020B0604020202020204" pitchFamily="34" charset="0"/>
              </a:rPr>
              <a:t> </a:t>
            </a:r>
            <a:r>
              <a:rPr lang="en-GB" sz="1300" b="1" u="sng" dirty="0" err="1">
                <a:latin typeface="Arial" panose="020B0604020202020204" pitchFamily="34" charset="0"/>
                <a:cs typeface="Arial" panose="020B0604020202020204" pitchFamily="34" charset="0"/>
              </a:rPr>
              <a:t>chi’n</a:t>
            </a:r>
            <a:r>
              <a:rPr lang="en-GB" sz="1300" b="1" u="sng" dirty="0">
                <a:latin typeface="Arial" panose="020B0604020202020204" pitchFamily="34" charset="0"/>
                <a:cs typeface="Arial" panose="020B0604020202020204" pitchFamily="34" charset="0"/>
              </a:rPr>
              <a:t> </a:t>
            </a:r>
            <a:r>
              <a:rPr lang="en-GB" sz="1300" b="1" u="sng" dirty="0" err="1">
                <a:latin typeface="Arial" panose="020B0604020202020204" pitchFamily="34" charset="0"/>
                <a:cs typeface="Arial" panose="020B0604020202020204" pitchFamily="34" charset="0"/>
              </a:rPr>
              <a:t>sâl</a:t>
            </a:r>
            <a:r>
              <a:rPr lang="en-GB" sz="1300" b="1" u="sng" dirty="0">
                <a:latin typeface="Arial" panose="020B0604020202020204" pitchFamily="34" charset="0"/>
                <a:cs typeface="Arial" panose="020B0604020202020204" pitchFamily="34" charset="0"/>
              </a:rPr>
              <a:t>.</a:t>
            </a:r>
          </a:p>
          <a:p>
            <a:r>
              <a:rPr lang="en-GB" sz="1300" dirty="0" err="1">
                <a:latin typeface="Arial" panose="020B0604020202020204" pitchFamily="34" charset="0"/>
                <a:cs typeface="Arial" panose="020B0604020202020204" pitchFamily="34" charset="0"/>
              </a:rPr>
              <a:t>Mae’n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bwysig</a:t>
            </a:r>
            <a:r>
              <a:rPr lang="en-GB" sz="1300" dirty="0">
                <a:latin typeface="Arial" panose="020B0604020202020204" pitchFamily="34" charset="0"/>
                <a:cs typeface="Arial" panose="020B0604020202020204" pitchFamily="34" charset="0"/>
              </a:rPr>
              <a:t> bod </a:t>
            </a:r>
            <a:r>
              <a:rPr lang="en-GB" sz="1300" dirty="0" err="1">
                <a:latin typeface="Arial" panose="020B0604020202020204" pitchFamily="34" charset="0"/>
                <a:cs typeface="Arial" panose="020B0604020202020204" pitchFamily="34" charset="0"/>
              </a:rPr>
              <a:t>pob</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plentyn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cael</a:t>
            </a:r>
            <a:r>
              <a:rPr lang="en-GB" sz="1300" dirty="0">
                <a:latin typeface="Arial" panose="020B0604020202020204" pitchFamily="34" charset="0"/>
                <a:cs typeface="Arial" panose="020B0604020202020204" pitchFamily="34" charset="0"/>
              </a:rPr>
              <a:t> diet </a:t>
            </a:r>
            <a:r>
              <a:rPr lang="en-GB" sz="1300" dirty="0" err="1">
                <a:latin typeface="Arial" panose="020B0604020202020204" pitchFamily="34" charset="0"/>
                <a:cs typeface="Arial" panose="020B0604020202020204" pitchFamily="34" charset="0"/>
              </a:rPr>
              <a:t>cytwbys</a:t>
            </a:r>
            <a:r>
              <a:rPr lang="en-GB" sz="1300" dirty="0">
                <a:latin typeface="Arial" panose="020B0604020202020204" pitchFamily="34" charset="0"/>
                <a:cs typeface="Arial" panose="020B0604020202020204" pitchFamily="34" charset="0"/>
              </a:rPr>
              <a:t> ac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bwyta</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digon</a:t>
            </a:r>
            <a:r>
              <a:rPr lang="en-GB" sz="1300" dirty="0">
                <a:latin typeface="Arial" panose="020B0604020202020204" pitchFamily="34" charset="0"/>
                <a:cs typeface="Arial" panose="020B0604020202020204" pitchFamily="34" charset="0"/>
              </a:rPr>
              <a:t> o </a:t>
            </a:r>
            <a:r>
              <a:rPr lang="en-GB" sz="1300" dirty="0" err="1">
                <a:latin typeface="Arial" panose="020B0604020202020204" pitchFamily="34" charset="0"/>
                <a:cs typeface="Arial" panose="020B0604020202020204" pitchFamily="34" charset="0"/>
              </a:rPr>
              <a:t>mwynau</a:t>
            </a:r>
            <a:r>
              <a:rPr lang="en-GB" sz="1300" dirty="0">
                <a:latin typeface="Arial" panose="020B0604020202020204" pitchFamily="34" charset="0"/>
                <a:cs typeface="Arial" panose="020B0604020202020204" pitchFamily="34" charset="0"/>
              </a:rPr>
              <a:t> a </a:t>
            </a:r>
            <a:r>
              <a:rPr lang="en-GB" sz="1300" dirty="0" err="1">
                <a:latin typeface="Arial" panose="020B0604020202020204" pitchFamily="34" charset="0"/>
                <a:cs typeface="Arial" panose="020B0604020202020204" pitchFamily="34" charset="0"/>
              </a:rPr>
              <a:t>fitaminau</a:t>
            </a:r>
            <a:r>
              <a:rPr lang="en-GB" sz="1300" dirty="0">
                <a:latin typeface="Arial" panose="020B0604020202020204" pitchFamily="34" charset="0"/>
                <a:cs typeface="Arial" panose="020B0604020202020204" pitchFamily="34" charset="0"/>
              </a:rPr>
              <a:t>.</a:t>
            </a:r>
            <a:r>
              <a:rPr lang="en-GB" sz="1300" b="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Mae </a:t>
            </a:r>
            <a:r>
              <a:rPr lang="en-GB" sz="1300" dirty="0" err="1">
                <a:latin typeface="Arial" panose="020B0604020202020204" pitchFamily="34" charset="0"/>
                <a:cs typeface="Arial" panose="020B0604020202020204" pitchFamily="34" charset="0"/>
              </a:rPr>
              <a:t>angen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i</a:t>
            </a:r>
            <a:r>
              <a:rPr lang="en-GB" sz="1300" dirty="0">
                <a:latin typeface="Arial" panose="020B0604020202020204" pitchFamily="34" charset="0"/>
                <a:cs typeface="Arial" panose="020B0604020202020204" pitchFamily="34" charset="0"/>
              </a:rPr>
              <a:t> plant </a:t>
            </a:r>
            <a:r>
              <a:rPr lang="en-GB" sz="1300" dirty="0" err="1">
                <a:latin typeface="Arial" panose="020B0604020202020204" pitchFamily="34" charset="0"/>
                <a:cs typeface="Arial" panose="020B0604020202020204" pitchFamily="34" charset="0"/>
              </a:rPr>
              <a:t>cael</a:t>
            </a:r>
            <a:r>
              <a:rPr lang="en-GB" sz="1300" dirty="0">
                <a:latin typeface="Arial" panose="020B0604020202020204" pitchFamily="34" charset="0"/>
                <a:cs typeface="Arial" panose="020B0604020202020204" pitchFamily="34" charset="0"/>
              </a:rPr>
              <a:t> y </a:t>
            </a:r>
            <a:r>
              <a:rPr lang="en-GB" sz="1300" dirty="0" err="1">
                <a:latin typeface="Arial" panose="020B0604020202020204" pitchFamily="34" charset="0"/>
                <a:cs typeface="Arial" panose="020B0604020202020204" pitchFamily="34" charset="0"/>
              </a:rPr>
              <a:t>maethynnau</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cywir</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er</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mwyn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tyfu</a:t>
            </a:r>
            <a:r>
              <a:rPr lang="en-GB" sz="1300" dirty="0">
                <a:latin typeface="Arial" panose="020B0604020202020204" pitchFamily="34" charset="0"/>
                <a:cs typeface="Arial" panose="020B0604020202020204" pitchFamily="34" charset="0"/>
              </a:rPr>
              <a:t>, ac </a:t>
            </a:r>
            <a:r>
              <a:rPr lang="en-GB" sz="1300" dirty="0" err="1">
                <a:latin typeface="Arial" panose="020B0604020202020204" pitchFamily="34" charset="0"/>
                <a:cs typeface="Arial" panose="020B0604020202020204" pitchFamily="34" charset="0"/>
              </a:rPr>
              <a:t>mae’n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bwysig</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cael</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digon</a:t>
            </a:r>
            <a:r>
              <a:rPr lang="en-GB" sz="1300" dirty="0">
                <a:latin typeface="Arial" panose="020B0604020202020204" pitchFamily="34" charset="0"/>
                <a:cs typeface="Arial" panose="020B0604020202020204" pitchFamily="34" charset="0"/>
              </a:rPr>
              <a:t> o </a:t>
            </a:r>
            <a:r>
              <a:rPr lang="en-GB" sz="1300" dirty="0" err="1">
                <a:latin typeface="Arial" panose="020B0604020202020204" pitchFamily="34" charset="0"/>
                <a:cs typeface="Arial" panose="020B0604020202020204" pitchFamily="34" charset="0"/>
              </a:rPr>
              <a:t>calsiwm</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er</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mwyn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cadw</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esgyrn</a:t>
            </a:r>
            <a:r>
              <a:rPr lang="en-GB" sz="1300" dirty="0">
                <a:latin typeface="Arial" panose="020B0604020202020204" pitchFamily="34" charset="0"/>
                <a:cs typeface="Arial" panose="020B0604020202020204" pitchFamily="34" charset="0"/>
              </a:rPr>
              <a:t> a </a:t>
            </a:r>
            <a:r>
              <a:rPr lang="en-GB" sz="1300" dirty="0" err="1">
                <a:latin typeface="Arial" panose="020B0604020202020204" pitchFamily="34" charset="0"/>
                <a:cs typeface="Arial" panose="020B0604020202020204" pitchFamily="34" charset="0"/>
              </a:rPr>
              <a:t>dannedd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nhw</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iach</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Mae’r</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hawl</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gan</a:t>
            </a:r>
            <a:r>
              <a:rPr lang="en-GB" sz="1300" dirty="0">
                <a:latin typeface="Arial" panose="020B0604020202020204" pitchFamily="34" charset="0"/>
                <a:cs typeface="Arial" panose="020B0604020202020204" pitchFamily="34" charset="0"/>
              </a:rPr>
              <a:t> plant </a:t>
            </a:r>
            <a:r>
              <a:rPr lang="en-GB" sz="1300" dirty="0" err="1">
                <a:latin typeface="Arial" panose="020B0604020202020204" pitchFamily="34" charset="0"/>
                <a:cs typeface="Arial" panose="020B0604020202020204" pitchFamily="34" charset="0"/>
              </a:rPr>
              <a:t>i</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ymweld</a:t>
            </a:r>
            <a:r>
              <a:rPr lang="en-GB" sz="1300" dirty="0">
                <a:latin typeface="Arial" panose="020B0604020202020204" pitchFamily="34" charset="0"/>
                <a:cs typeface="Arial" panose="020B0604020202020204" pitchFamily="34" charset="0"/>
              </a:rPr>
              <a:t> a </a:t>
            </a:r>
            <a:r>
              <a:rPr lang="en-GB" sz="1300" dirty="0" err="1">
                <a:latin typeface="Arial" panose="020B0604020202020204" pitchFamily="34" charset="0"/>
                <a:cs typeface="Arial" panose="020B0604020202020204" pitchFamily="34" charset="0"/>
              </a:rPr>
              <a:t>meddyg</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os</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ydyn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nhw</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sâl</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bwysig</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hefyd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gan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fod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angen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iddynt</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derbyn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unrhyw</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fath</a:t>
            </a:r>
            <a:r>
              <a:rPr lang="en-GB" sz="1300" dirty="0">
                <a:latin typeface="Arial" panose="020B0604020202020204" pitchFamily="34" charset="0"/>
                <a:cs typeface="Arial" panose="020B0604020202020204" pitchFamily="34" charset="0"/>
              </a:rPr>
              <a:t> o </a:t>
            </a:r>
            <a:r>
              <a:rPr lang="en-GB" sz="1300" dirty="0" err="1">
                <a:latin typeface="Arial" panose="020B0604020202020204" pitchFamily="34" charset="0"/>
                <a:cs typeface="Arial" panose="020B0604020202020204" pitchFamily="34" charset="0"/>
              </a:rPr>
              <a:t>meedyginiaeth</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os</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ydyn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nhw</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dioddef</a:t>
            </a:r>
            <a:r>
              <a:rPr lang="en-GB" sz="1300" dirty="0">
                <a:latin typeface="Arial" panose="020B0604020202020204" pitchFamily="34" charset="0"/>
                <a:cs typeface="Arial" panose="020B0604020202020204" pitchFamily="34" charset="0"/>
              </a:rPr>
              <a:t> o </a:t>
            </a:r>
            <a:r>
              <a:rPr lang="en-GB" sz="1300" dirty="0" err="1">
                <a:latin typeface="Arial" panose="020B0604020202020204" pitchFamily="34" charset="0"/>
                <a:cs typeface="Arial" panose="020B0604020202020204" pitchFamily="34" charset="0"/>
              </a:rPr>
              <a:t>unrhyw</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clefyd</a:t>
            </a:r>
            <a:r>
              <a:rPr lang="en-GB" sz="1300" dirty="0">
                <a:latin typeface="Arial" panose="020B0604020202020204" pitchFamily="34" charset="0"/>
                <a:cs typeface="Arial" panose="020B0604020202020204" pitchFamily="34" charset="0"/>
              </a:rPr>
              <a:t> neu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cael</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salwch</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Mae’r</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meddyg</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sicrhau</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fod</a:t>
            </a:r>
            <a:r>
              <a:rPr lang="en-GB" sz="1300" dirty="0">
                <a:latin typeface="Arial" panose="020B0604020202020204" pitchFamily="34" charset="0"/>
                <a:cs typeface="Arial" panose="020B0604020202020204" pitchFamily="34" charset="0"/>
              </a:rPr>
              <a:t> y </a:t>
            </a:r>
            <a:r>
              <a:rPr lang="en-GB" sz="1300" dirty="0" err="1">
                <a:latin typeface="Arial" panose="020B0604020202020204" pitchFamily="34" charset="0"/>
                <a:cs typeface="Arial" panose="020B0604020202020204" pitchFamily="34" charset="0"/>
              </a:rPr>
              <a:t>plentyn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iach</a:t>
            </a:r>
            <a:r>
              <a:rPr lang="en-GB" sz="1300" dirty="0">
                <a:latin typeface="Arial" panose="020B0604020202020204" pitchFamily="34" charset="0"/>
                <a:cs typeface="Arial" panose="020B0604020202020204" pitchFamily="34" charset="0"/>
              </a:rPr>
              <a:t> ac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monitro</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ei</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tyfiant</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i</a:t>
            </a:r>
            <a:r>
              <a:rPr lang="en-GB" sz="1300" dirty="0">
                <a:latin typeface="Arial" panose="020B0604020202020204" pitchFamily="34" charset="0"/>
                <a:cs typeface="Arial" panose="020B0604020202020204" pitchFamily="34" charset="0"/>
              </a:rPr>
              <a:t> weld </a:t>
            </a:r>
            <a:r>
              <a:rPr lang="en-GB" sz="1300" dirty="0" err="1">
                <a:latin typeface="Arial" panose="020B0604020202020204" pitchFamily="34" charset="0"/>
                <a:cs typeface="Arial" panose="020B0604020202020204" pitchFamily="34" charset="0"/>
              </a:rPr>
              <a:t>os</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yw’r</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plentyn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datblygu</a:t>
            </a:r>
            <a:r>
              <a:rPr lang="en-GB" sz="1300" dirty="0">
                <a:latin typeface="Arial" panose="020B0604020202020204" pitchFamily="34" charset="0"/>
                <a:cs typeface="Arial" panose="020B0604020202020204" pitchFamily="34" charset="0"/>
              </a:rPr>
              <a:t> ac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tyfu</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iawn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Hefyd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mae’r</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meddyg</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sicrhau</a:t>
            </a:r>
            <a:r>
              <a:rPr lang="en-GB" sz="1300" dirty="0">
                <a:latin typeface="Arial" panose="020B0604020202020204" pitchFamily="34" charset="0"/>
                <a:cs typeface="Arial" panose="020B0604020202020204" pitchFamily="34" charset="0"/>
              </a:rPr>
              <a:t> bod y </a:t>
            </a:r>
            <a:r>
              <a:rPr lang="en-GB" sz="1300" dirty="0" err="1">
                <a:latin typeface="Arial" panose="020B0604020202020204" pitchFamily="34" charset="0"/>
                <a:cs typeface="Arial" panose="020B0604020202020204" pitchFamily="34" charset="0"/>
              </a:rPr>
              <a:t>plentyn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derbyn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pigiadau</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megis</a:t>
            </a:r>
            <a:r>
              <a:rPr lang="en-GB" sz="1300" dirty="0">
                <a:latin typeface="Arial" panose="020B0604020202020204" pitchFamily="34" charset="0"/>
                <a:cs typeface="Arial" panose="020B0604020202020204" pitchFamily="34" charset="0"/>
              </a:rPr>
              <a:t> MMR, </a:t>
            </a:r>
            <a:r>
              <a:rPr lang="en-GB" sz="1300" dirty="0" err="1">
                <a:latin typeface="Arial" panose="020B0604020202020204" pitchFamily="34" charset="0"/>
                <a:cs typeface="Arial" panose="020B0604020202020204" pitchFamily="34" charset="0"/>
              </a:rPr>
              <a:t>brech</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yr</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ieir</a:t>
            </a:r>
            <a:r>
              <a:rPr lang="en-GB" sz="1300" dirty="0">
                <a:latin typeface="Arial" panose="020B0604020202020204" pitchFamily="34" charset="0"/>
                <a:cs typeface="Arial" panose="020B0604020202020204" pitchFamily="34" charset="0"/>
              </a:rPr>
              <a:t>, Hepatitis B a </a:t>
            </a:r>
            <a:r>
              <a:rPr lang="en-GB" sz="1300" dirty="0" err="1">
                <a:latin typeface="Arial" panose="020B0604020202020204" pitchFamily="34" charset="0"/>
                <a:cs typeface="Arial" panose="020B0604020202020204" pitchFamily="34" charset="0"/>
              </a:rPr>
              <a:t>llawer</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mwy</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er</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mwyn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sicrhau</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ei</a:t>
            </a:r>
            <a:r>
              <a:rPr lang="en-GB" sz="1300" dirty="0">
                <a:latin typeface="Arial" panose="020B0604020202020204" pitchFamily="34" charset="0"/>
                <a:cs typeface="Arial" panose="020B0604020202020204" pitchFamily="34" charset="0"/>
              </a:rPr>
              <a:t> bod </a:t>
            </a:r>
            <a:r>
              <a:rPr lang="en-GB" sz="1300" dirty="0" err="1">
                <a:latin typeface="Arial" panose="020B0604020202020204" pitchFamily="34" charset="0"/>
                <a:cs typeface="Arial" panose="020B0604020202020204" pitchFamily="34" charset="0"/>
              </a:rPr>
              <a:t>nhw</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ddim</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dal </a:t>
            </a:r>
            <a:r>
              <a:rPr lang="en-GB" sz="1300" dirty="0" err="1">
                <a:latin typeface="Arial" panose="020B0604020202020204" pitchFamily="34" charset="0"/>
                <a:cs typeface="Arial" panose="020B0604020202020204" pitchFamily="34" charset="0"/>
              </a:rPr>
              <a:t>unrhyw</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clefydau</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heintus</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Dywed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Llywodraeth</a:t>
            </a:r>
            <a:r>
              <a:rPr lang="en-GB" sz="1300" dirty="0">
                <a:latin typeface="Arial" panose="020B0604020202020204" pitchFamily="34" charset="0"/>
                <a:cs typeface="Arial" panose="020B0604020202020204" pitchFamily="34" charset="0"/>
              </a:rPr>
              <a:t> Cymru (2014):</a:t>
            </a:r>
          </a:p>
          <a:p>
            <a:r>
              <a:rPr lang="en-GB" sz="1300" dirty="0">
                <a:latin typeface="Arial" panose="020B0604020202020204" pitchFamily="34" charset="0"/>
                <a:cs typeface="Arial" panose="020B0604020202020204" pitchFamily="34" charset="0"/>
              </a:rPr>
              <a:t>“An emphasis on healthy eating in schools is an example of a sustainable approach in practice, by helping to reduce future health problems such as obesity. Evidence suggests that supporting healthy decisions at an early age can lead to better outcomes in the long term. Encouraging children to eat a healthy diet is likely to improve their quality of life”. </a:t>
            </a:r>
          </a:p>
        </p:txBody>
      </p:sp>
      <p:sp>
        <p:nvSpPr>
          <p:cNvPr id="9" name="TextBox 8">
            <a:extLst>
              <a:ext uri="{FF2B5EF4-FFF2-40B4-BE49-F238E27FC236}">
                <a16:creationId xmlns:a16="http://schemas.microsoft.com/office/drawing/2014/main" id="{EE3A3867-15D4-4978-A27B-3C7EFC0F1193}"/>
              </a:ext>
            </a:extLst>
          </p:cNvPr>
          <p:cNvSpPr txBox="1"/>
          <p:nvPr/>
        </p:nvSpPr>
        <p:spPr>
          <a:xfrm>
            <a:off x="108561" y="1642702"/>
            <a:ext cx="5362087" cy="5278368"/>
          </a:xfrm>
          <a:prstGeom prst="rect">
            <a:avLst/>
          </a:prstGeom>
          <a:noFill/>
          <a:ln>
            <a:solidFill>
              <a:schemeClr val="tx1"/>
            </a:solidFill>
          </a:ln>
        </p:spPr>
        <p:txBody>
          <a:bodyPr wrap="square" rtlCol="0">
            <a:spAutoFit/>
          </a:bodyPr>
          <a:lstStyle/>
          <a:p>
            <a:r>
              <a:rPr lang="en-GB" sz="1300" b="1" u="sng" dirty="0" err="1">
                <a:latin typeface="Arial" panose="020B0604020202020204" pitchFamily="34" charset="0"/>
                <a:cs typeface="Arial" panose="020B0604020202020204" pitchFamily="34" charset="0"/>
              </a:rPr>
              <a:t>Erthygl</a:t>
            </a:r>
            <a:r>
              <a:rPr lang="en-GB" sz="1300" b="1" u="sng" dirty="0">
                <a:latin typeface="Arial" panose="020B0604020202020204" pitchFamily="34" charset="0"/>
                <a:cs typeface="Arial" panose="020B0604020202020204" pitchFamily="34" charset="0"/>
              </a:rPr>
              <a:t> 31 – </a:t>
            </a:r>
            <a:r>
              <a:rPr lang="en-GB" sz="1300" b="1" u="sng" dirty="0" err="1">
                <a:latin typeface="Arial" panose="020B0604020202020204" pitchFamily="34" charset="0"/>
                <a:cs typeface="Arial" panose="020B0604020202020204" pitchFamily="34" charset="0"/>
              </a:rPr>
              <a:t>Eich</a:t>
            </a:r>
            <a:r>
              <a:rPr lang="en-GB" sz="1300" b="1" u="sng" dirty="0">
                <a:latin typeface="Arial" panose="020B0604020202020204" pitchFamily="34" charset="0"/>
                <a:cs typeface="Arial" panose="020B0604020202020204" pitchFamily="34" charset="0"/>
              </a:rPr>
              <a:t> </a:t>
            </a:r>
            <a:r>
              <a:rPr lang="en-GB" sz="1300" b="1" u="sng" dirty="0" err="1">
                <a:latin typeface="Arial" panose="020B0604020202020204" pitchFamily="34" charset="0"/>
                <a:cs typeface="Arial" panose="020B0604020202020204" pitchFamily="34" charset="0"/>
              </a:rPr>
              <a:t>hawl</a:t>
            </a:r>
            <a:r>
              <a:rPr lang="en-GB" sz="1300" b="1" u="sng" dirty="0">
                <a:latin typeface="Arial" panose="020B0604020202020204" pitchFamily="34" charset="0"/>
                <a:cs typeface="Arial" panose="020B0604020202020204" pitchFamily="34" charset="0"/>
              </a:rPr>
              <a:t> </a:t>
            </a:r>
            <a:r>
              <a:rPr lang="en-GB" sz="1300" b="1" u="sng" dirty="0" err="1">
                <a:latin typeface="Arial" panose="020B0604020202020204" pitchFamily="34" charset="0"/>
                <a:cs typeface="Arial" panose="020B0604020202020204" pitchFamily="34" charset="0"/>
              </a:rPr>
              <a:t>i</a:t>
            </a:r>
            <a:r>
              <a:rPr lang="en-GB" sz="1300" b="1" u="sng" dirty="0">
                <a:latin typeface="Arial" panose="020B0604020202020204" pitchFamily="34" charset="0"/>
                <a:cs typeface="Arial" panose="020B0604020202020204" pitchFamily="34" charset="0"/>
              </a:rPr>
              <a:t> </a:t>
            </a:r>
            <a:r>
              <a:rPr lang="en-GB" sz="1300" b="1" u="sng" dirty="0" err="1">
                <a:latin typeface="Arial" panose="020B0604020202020204" pitchFamily="34" charset="0"/>
                <a:cs typeface="Arial" panose="020B0604020202020204" pitchFamily="34" charset="0"/>
              </a:rPr>
              <a:t>ymlacio</a:t>
            </a:r>
            <a:r>
              <a:rPr lang="en-GB" sz="1300" b="1" u="sng" dirty="0">
                <a:latin typeface="Arial" panose="020B0604020202020204" pitchFamily="34" charset="0"/>
                <a:cs typeface="Arial" panose="020B0604020202020204" pitchFamily="34" charset="0"/>
              </a:rPr>
              <a:t> ac </a:t>
            </a:r>
            <a:r>
              <a:rPr lang="en-GB" sz="1300" b="1" u="sng" dirty="0" err="1">
                <a:latin typeface="Arial" panose="020B0604020202020204" pitchFamily="34" charset="0"/>
                <a:cs typeface="Arial" panose="020B0604020202020204" pitchFamily="34" charset="0"/>
              </a:rPr>
              <a:t>i</a:t>
            </a:r>
            <a:r>
              <a:rPr lang="en-GB" sz="1300" b="1" u="sng" dirty="0">
                <a:latin typeface="Arial" panose="020B0604020202020204" pitchFamily="34" charset="0"/>
                <a:cs typeface="Arial" panose="020B0604020202020204" pitchFamily="34" charset="0"/>
              </a:rPr>
              <a:t> </a:t>
            </a:r>
            <a:r>
              <a:rPr lang="en-GB" sz="1300" b="1" u="sng" dirty="0" err="1">
                <a:latin typeface="Arial" panose="020B0604020202020204" pitchFamily="34" charset="0"/>
                <a:cs typeface="Arial" panose="020B0604020202020204" pitchFamily="34" charset="0"/>
              </a:rPr>
              <a:t>chwarae</a:t>
            </a:r>
            <a:endParaRPr lang="en-GB" sz="1300" b="1" u="sng" dirty="0">
              <a:latin typeface="Arial" panose="020B0604020202020204" pitchFamily="34" charset="0"/>
              <a:cs typeface="Arial" panose="020B0604020202020204" pitchFamily="34" charset="0"/>
            </a:endParaRPr>
          </a:p>
          <a:p>
            <a:pPr algn="just"/>
            <a:r>
              <a:rPr lang="en-GB" sz="1300" dirty="0">
                <a:latin typeface="Arial" panose="020B0604020202020204" pitchFamily="34" charset="0"/>
                <a:cs typeface="Arial" panose="020B0604020202020204" pitchFamily="34" charset="0"/>
              </a:rPr>
              <a:t>Mae </a:t>
            </a:r>
            <a:r>
              <a:rPr lang="en-GB" sz="1300" dirty="0" err="1">
                <a:latin typeface="Arial" panose="020B0604020202020204" pitchFamily="34" charset="0"/>
                <a:cs typeface="Arial" panose="020B0604020202020204" pitchFamily="34" charset="0"/>
              </a:rPr>
              <a:t>chware</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bwysig</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ystod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plentyndod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cynnar</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plentyn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oherwydd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fel</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mae</a:t>
            </a:r>
            <a:r>
              <a:rPr lang="en-GB" sz="1300" dirty="0">
                <a:latin typeface="Arial" panose="020B0604020202020204" pitchFamily="34" charset="0"/>
                <a:cs typeface="Arial" panose="020B0604020202020204" pitchFamily="34" charset="0"/>
              </a:rPr>
              <a:t> Piaget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dweud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mae</a:t>
            </a:r>
            <a:r>
              <a:rPr lang="en-GB" sz="1300" dirty="0">
                <a:latin typeface="Arial" panose="020B0604020202020204" pitchFamily="34" charset="0"/>
                <a:cs typeface="Arial" panose="020B0604020202020204" pitchFamily="34" charset="0"/>
              </a:rPr>
              <a:t> plant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dysgu</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trwy</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gwneud</a:t>
            </a:r>
            <a:r>
              <a:rPr lang="en-GB" sz="1300" dirty="0">
                <a:latin typeface="Arial" panose="020B0604020202020204" pitchFamily="34" charset="0"/>
                <a:cs typeface="Arial" panose="020B0604020202020204" pitchFamily="34" charset="0"/>
              </a:rPr>
              <a:t> a </a:t>
            </a:r>
            <a:r>
              <a:rPr lang="en-GB" sz="1300" dirty="0" err="1">
                <a:latin typeface="Arial" panose="020B0604020202020204" pitchFamily="34" charset="0"/>
                <a:cs typeface="Arial" panose="020B0604020202020204" pitchFamily="34" charset="0"/>
              </a:rPr>
              <a:t>dylai</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chwarae</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annog</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datblygiad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gwybyddol</a:t>
            </a:r>
            <a:r>
              <a:rPr lang="en-GB" sz="1300" dirty="0">
                <a:latin typeface="Arial" panose="020B0604020202020204" pitchFamily="34" charset="0"/>
                <a:cs typeface="Arial" panose="020B0604020202020204" pitchFamily="34" charset="0"/>
              </a:rPr>
              <a:t> a </a:t>
            </a:r>
            <a:r>
              <a:rPr lang="en-GB" sz="1300" dirty="0" err="1">
                <a:latin typeface="Arial" panose="020B0604020202020204" pitchFamily="34" charset="0"/>
                <a:cs typeface="Arial" panose="020B0604020202020204" pitchFamily="34" charset="0"/>
              </a:rPr>
              <a:t>iaith</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pellach</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Trwy</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chwarae</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mae</a:t>
            </a:r>
            <a:r>
              <a:rPr lang="en-GB" sz="1300" dirty="0">
                <a:latin typeface="Arial" panose="020B0604020202020204" pitchFamily="34" charset="0"/>
                <a:cs typeface="Arial" panose="020B0604020202020204" pitchFamily="34" charset="0"/>
              </a:rPr>
              <a:t> plant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datblygu</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sgiliau</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newydd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creu</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perthnasau</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newydd</a:t>
            </a:r>
            <a:r>
              <a:rPr lang="en-GB" sz="1300" dirty="0">
                <a:latin typeface="Arial" panose="020B0604020202020204" pitchFamily="34" charset="0"/>
                <a:cs typeface="Arial" panose="020B0604020202020204" pitchFamily="34" charset="0"/>
              </a:rPr>
              <a:t> ac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datblygu</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eu</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dychymyg</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Trwy</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chwarae</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mae</a:t>
            </a:r>
            <a:r>
              <a:rPr lang="en-GB" sz="1300" dirty="0">
                <a:latin typeface="Arial" panose="020B0604020202020204" pitchFamily="34" charset="0"/>
                <a:cs typeface="Arial" panose="020B0604020202020204" pitchFamily="34" charset="0"/>
              </a:rPr>
              <a:t> plant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dysgu</a:t>
            </a:r>
            <a:r>
              <a:rPr lang="en-GB" sz="1300" dirty="0">
                <a:latin typeface="Arial" panose="020B0604020202020204" pitchFamily="34" charset="0"/>
                <a:cs typeface="Arial" panose="020B0604020202020204" pitchFamily="34" charset="0"/>
              </a:rPr>
              <a:t> am </a:t>
            </a:r>
            <a:r>
              <a:rPr lang="en-GB" sz="1300" dirty="0" err="1">
                <a:latin typeface="Arial" panose="020B0604020202020204" pitchFamily="34" charset="0"/>
                <a:cs typeface="Arial" panose="020B0604020202020204" pitchFamily="34" charset="0"/>
              </a:rPr>
              <a:t>pethau</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newydd</a:t>
            </a:r>
            <a:r>
              <a:rPr lang="en-GB" sz="1300" dirty="0">
                <a:latin typeface="Arial" panose="020B0604020202020204" pitchFamily="34" charset="0"/>
                <a:cs typeface="Arial" panose="020B0604020202020204" pitchFamily="34" charset="0"/>
              </a:rPr>
              <a:t> ac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dysgu</a:t>
            </a:r>
            <a:r>
              <a:rPr lang="en-GB" sz="1300" dirty="0">
                <a:latin typeface="Arial" panose="020B0604020202020204" pitchFamily="34" charset="0"/>
                <a:cs typeface="Arial" panose="020B0604020202020204" pitchFamily="34" charset="0"/>
              </a:rPr>
              <a:t> am </a:t>
            </a:r>
            <a:r>
              <a:rPr lang="en-GB" sz="1300" dirty="0" err="1">
                <a:latin typeface="Arial" panose="020B0604020202020204" pitchFamily="34" charset="0"/>
                <a:cs typeface="Arial" panose="020B0604020202020204" pitchFamily="34" charset="0"/>
              </a:rPr>
              <a:t>yr</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amgylchedd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o’i</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hamgylch</a:t>
            </a:r>
            <a:r>
              <a:rPr lang="en-GB" sz="1300" dirty="0">
                <a:latin typeface="Arial" panose="020B0604020202020204" pitchFamily="34" charset="0"/>
                <a:cs typeface="Arial" panose="020B0604020202020204" pitchFamily="34" charset="0"/>
              </a:rPr>
              <a:t>. Mae </a:t>
            </a:r>
            <a:r>
              <a:rPr lang="en-GB" sz="1300" dirty="0" err="1">
                <a:latin typeface="Arial" panose="020B0604020202020204" pitchFamily="34" charset="0"/>
                <a:cs typeface="Arial" panose="020B0604020202020204" pitchFamily="34" charset="0"/>
              </a:rPr>
              <a:t>chwarae</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cyfle</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i</a:t>
            </a:r>
            <a:r>
              <a:rPr lang="en-GB" sz="1300" dirty="0">
                <a:latin typeface="Arial" panose="020B0604020202020204" pitchFamily="34" charset="0"/>
                <a:cs typeface="Arial" panose="020B0604020202020204" pitchFamily="34" charset="0"/>
              </a:rPr>
              <a:t> plant </a:t>
            </a:r>
            <a:r>
              <a:rPr lang="en-GB" sz="1300" dirty="0" err="1">
                <a:latin typeface="Arial" panose="020B0604020202020204" pitchFamily="34" charset="0"/>
                <a:cs typeface="Arial" panose="020B0604020202020204" pitchFamily="34" charset="0"/>
              </a:rPr>
              <a:t>ddefnyddio</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ei</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sgiliau</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modur</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manwl</a:t>
            </a:r>
            <a:r>
              <a:rPr lang="en-GB" sz="1300" dirty="0">
                <a:latin typeface="Arial" panose="020B0604020202020204" pitchFamily="34" charset="0"/>
                <a:cs typeface="Arial" panose="020B0604020202020204" pitchFamily="34" charset="0"/>
              </a:rPr>
              <a:t> a </a:t>
            </a:r>
            <a:r>
              <a:rPr lang="en-GB" sz="1300" dirty="0" err="1">
                <a:latin typeface="Arial" panose="020B0604020202020204" pitchFamily="34" charset="0"/>
                <a:cs typeface="Arial" panose="020B0604020202020204" pitchFamily="34" charset="0"/>
              </a:rPr>
              <a:t>sgiliau</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modur</a:t>
            </a:r>
            <a:r>
              <a:rPr lang="en-GB" sz="1300" dirty="0">
                <a:latin typeface="Arial" panose="020B0604020202020204" pitchFamily="34" charset="0"/>
                <a:cs typeface="Arial" panose="020B0604020202020204" pitchFamily="34" charset="0"/>
              </a:rPr>
              <a:t> bras.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ôl</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Llywodraeth</a:t>
            </a:r>
            <a:r>
              <a:rPr lang="en-GB" sz="1300" dirty="0">
                <a:latin typeface="Arial" panose="020B0604020202020204" pitchFamily="34" charset="0"/>
                <a:cs typeface="Arial" panose="020B0604020202020204" pitchFamily="34" charset="0"/>
              </a:rPr>
              <a:t> Cymru (2018):</a:t>
            </a:r>
          </a:p>
          <a:p>
            <a:pPr algn="just"/>
            <a:r>
              <a:rPr lang="en-GB" sz="1300" b="0" i="0" u="none" strike="noStrike" dirty="0" err="1">
                <a:effectLst/>
                <a:latin typeface="Arial" panose="020B0604020202020204" pitchFamily="34" charset="0"/>
                <a:cs typeface="Arial" panose="020B0604020202020204" pitchFamily="34" charset="0"/>
              </a:rPr>
              <a:t>Mae'r</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Cyfnod</a:t>
            </a:r>
            <a:r>
              <a:rPr lang="en-GB" sz="1300" b="0" i="0" u="none" strike="noStrike" dirty="0">
                <a:effectLst/>
                <a:latin typeface="Arial" panose="020B0604020202020204" pitchFamily="34" charset="0"/>
                <a:cs typeface="Arial" panose="020B0604020202020204" pitchFamily="34" charset="0"/>
              </a:rPr>
              <a:t> Sylfaen </a:t>
            </a:r>
            <a:r>
              <a:rPr lang="en-GB" sz="1300" b="0" i="0" u="none" strike="noStrike" dirty="0" err="1">
                <a:effectLst/>
                <a:latin typeface="Arial" panose="020B0604020202020204" pitchFamily="34" charset="0"/>
                <a:cs typeface="Arial" panose="020B0604020202020204" pitchFamily="34" charset="0"/>
              </a:rPr>
              <a:t>wedi'i</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adeiladu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ar</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egwyddorion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dysgu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trwy</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chwarae</a:t>
            </a:r>
            <a:r>
              <a:rPr lang="en-GB" sz="1300" b="0" i="0" u="none" strike="noStrike" dirty="0">
                <a:effectLst/>
                <a:latin typeface="Arial" panose="020B0604020202020204" pitchFamily="34" charset="0"/>
                <a:cs typeface="Arial" panose="020B0604020202020204" pitchFamily="34" charset="0"/>
              </a:rPr>
              <a:t> ac </a:t>
            </a:r>
            <a:r>
              <a:rPr lang="en-GB" sz="1300" b="0" i="0" u="none" strike="noStrike" dirty="0" err="1">
                <a:effectLst/>
                <a:latin typeface="Arial" panose="020B0604020202020204" pitchFamily="34" charset="0"/>
                <a:cs typeface="Arial" panose="020B0604020202020204" pitchFamily="34" charset="0"/>
              </a:rPr>
              <a:t>mae'n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gynhwysyn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hanfodol</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yn</a:t>
            </a:r>
            <a:r>
              <a:rPr lang="en-GB" sz="1300" b="0" i="0" u="none" strike="noStrike" dirty="0">
                <a:effectLst/>
                <a:latin typeface="Arial" panose="020B0604020202020204" pitchFamily="34" charset="0"/>
                <a:cs typeface="Arial" panose="020B0604020202020204" pitchFamily="34" charset="0"/>
              </a:rPr>
              <a:t> y </a:t>
            </a:r>
            <a:r>
              <a:rPr lang="en-GB" sz="1300" b="0" i="0" u="none" strike="noStrike" dirty="0" err="1">
                <a:effectLst/>
                <a:latin typeface="Arial" panose="020B0604020202020204" pitchFamily="34" charset="0"/>
                <a:cs typeface="Arial" panose="020B0604020202020204" pitchFamily="34" charset="0"/>
              </a:rPr>
              <a:t>cwricwlwm</a:t>
            </a:r>
            <a:r>
              <a:rPr lang="en-GB" sz="1300" b="0" i="0" u="none" strike="noStrike" dirty="0">
                <a:effectLst/>
                <a:latin typeface="Arial" panose="020B0604020202020204" pitchFamily="34" charset="0"/>
                <a:cs typeface="Arial" panose="020B0604020202020204" pitchFamily="34" charset="0"/>
              </a:rPr>
              <a:t>. Gall </a:t>
            </a:r>
            <a:r>
              <a:rPr lang="en-GB" sz="1300" b="0" i="0" u="none" strike="noStrike" dirty="0" err="1">
                <a:effectLst/>
                <a:latin typeface="Arial" panose="020B0604020202020204" pitchFamily="34" charset="0"/>
                <a:cs typeface="Arial" panose="020B0604020202020204" pitchFamily="34" charset="0"/>
              </a:rPr>
              <a:t>helpu</a:t>
            </a:r>
            <a:r>
              <a:rPr lang="en-GB" sz="1300" b="0" i="0" u="none" strike="noStrike" dirty="0">
                <a:effectLst/>
                <a:latin typeface="Arial" panose="020B0604020202020204" pitchFamily="34" charset="0"/>
                <a:cs typeface="Arial" panose="020B0604020202020204" pitchFamily="34" charset="0"/>
              </a:rPr>
              <a:t> plant </a:t>
            </a:r>
            <a:r>
              <a:rPr lang="en-GB" sz="1300" b="0" i="0" u="none" strike="noStrike" dirty="0" err="1">
                <a:effectLst/>
                <a:latin typeface="Arial" panose="020B0604020202020204" pitchFamily="34" charset="0"/>
                <a:cs typeface="Arial" panose="020B0604020202020204" pitchFamily="34" charset="0"/>
              </a:rPr>
              <a:t>i</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ddatblygu</a:t>
            </a:r>
            <a:r>
              <a:rPr lang="en-GB" sz="1300" b="0" i="0" u="none" strike="noStrike" dirty="0">
                <a:effectLst/>
                <a:latin typeface="Arial" panose="020B0604020202020204" pitchFamily="34" charset="0"/>
                <a:cs typeface="Arial" panose="020B0604020202020204" pitchFamily="34" charset="0"/>
              </a:rPr>
              <a:t> ac </a:t>
            </a:r>
            <a:r>
              <a:rPr lang="en-GB" sz="1300" b="0" i="0" u="none" strike="noStrike" dirty="0" err="1">
                <a:effectLst/>
                <a:latin typeface="Arial" panose="020B0604020202020204" pitchFamily="34" charset="0"/>
                <a:cs typeface="Arial" panose="020B0604020202020204" pitchFamily="34" charset="0"/>
              </a:rPr>
              <a:t>ymestyn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eu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sgiliau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iaith</a:t>
            </a:r>
            <a:r>
              <a:rPr lang="en-GB" sz="1300" b="0" i="0" u="none" strike="noStrike" dirty="0">
                <a:effectLst/>
                <a:latin typeface="Arial" panose="020B0604020202020204" pitchFamily="34" charset="0"/>
                <a:cs typeface="Arial" panose="020B0604020202020204" pitchFamily="34" charset="0"/>
              </a:rPr>
              <a:t> a </a:t>
            </a:r>
            <a:r>
              <a:rPr lang="en-GB" sz="1300" b="0" i="0" u="none" strike="noStrike" dirty="0" err="1">
                <a:effectLst/>
                <a:latin typeface="Arial" panose="020B0604020202020204" pitchFamily="34" charset="0"/>
                <a:cs typeface="Arial" panose="020B0604020202020204" pitchFamily="34" charset="0"/>
              </a:rPr>
              <a:t>chyfathrebu</a:t>
            </a:r>
            <a:r>
              <a:rPr lang="en-GB" sz="1300" b="0" i="0" u="none" strike="noStrike" dirty="0">
                <a:effectLst/>
                <a:latin typeface="Arial" panose="020B0604020202020204" pitchFamily="34" charset="0"/>
                <a:cs typeface="Arial" panose="020B0604020202020204" pitchFamily="34" charset="0"/>
              </a:rPr>
              <a:t>. Mae </a:t>
            </a:r>
            <a:r>
              <a:rPr lang="en-GB" sz="1300" b="0" i="0" u="none" strike="noStrike" dirty="0" err="1">
                <a:effectLst/>
                <a:latin typeface="Arial" panose="020B0604020202020204" pitchFamily="34" charset="0"/>
                <a:cs typeface="Arial" panose="020B0604020202020204" pitchFamily="34" charset="0"/>
              </a:rPr>
              <a:t>chwarae</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caniatáu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iddynt</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fod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greadigol</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ymchwilio</a:t>
            </a:r>
            <a:r>
              <a:rPr lang="en-GB" sz="1300" b="0" i="0" u="none" strike="noStrike" dirty="0">
                <a:effectLst/>
                <a:latin typeface="Arial" panose="020B0604020202020204" pitchFamily="34" charset="0"/>
                <a:cs typeface="Arial" panose="020B0604020202020204" pitchFamily="34" charset="0"/>
              </a:rPr>
              <a:t> ac </a:t>
            </a:r>
            <a:r>
              <a:rPr lang="en-GB" sz="1300" b="0" i="0" u="none" strike="noStrike" dirty="0" err="1">
                <a:effectLst/>
                <a:latin typeface="Arial" panose="020B0604020202020204" pitchFamily="34" charset="0"/>
                <a:cs typeface="Arial" panose="020B0604020202020204" pitchFamily="34" charset="0"/>
              </a:rPr>
              <a:t>archwilio</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gwahanol</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ddefnyddiau</a:t>
            </a:r>
            <a:r>
              <a:rPr lang="en-GB" sz="1300" b="0" i="0" u="none" strike="noStrike" dirty="0">
                <a:effectLst/>
                <a:latin typeface="Arial" panose="020B0604020202020204" pitchFamily="34" charset="0"/>
                <a:cs typeface="Arial" panose="020B0604020202020204" pitchFamily="34" charset="0"/>
              </a:rPr>
              <a:t>, Gall </a:t>
            </a:r>
            <a:r>
              <a:rPr lang="en-GB" sz="1300" b="0" i="0" u="none" strike="noStrike" dirty="0" err="1">
                <a:effectLst/>
                <a:latin typeface="Arial" panose="020B0604020202020204" pitchFamily="34" charset="0"/>
                <a:cs typeface="Arial" panose="020B0604020202020204" pitchFamily="34" charset="0"/>
              </a:rPr>
              <a:t>hefyd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eu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helpu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i</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ddatblygu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eu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hyder</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eu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hunan-gymhelliant</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rheolaeth</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o'u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meddyliau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gweithredoedd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eu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hunain</a:t>
            </a:r>
            <a:r>
              <a:rPr lang="en-GB" sz="1300" b="0" i="0" u="none" strike="noStrike" dirty="0">
                <a:effectLst/>
                <a:latin typeface="Arial" panose="020B0604020202020204" pitchFamily="34" charset="0"/>
                <a:cs typeface="Arial" panose="020B0604020202020204" pitchFamily="34" charset="0"/>
              </a:rPr>
              <a:t>. Mae </a:t>
            </a:r>
            <a:r>
              <a:rPr lang="en-GB" sz="1300" b="0" i="0" u="none" strike="noStrike" dirty="0" err="1">
                <a:effectLst/>
                <a:latin typeface="Arial" panose="020B0604020202020204" pitchFamily="34" charset="0"/>
                <a:cs typeface="Arial" panose="020B0604020202020204" pitchFamily="34" charset="0"/>
              </a:rPr>
              <a:t>chwarae</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hefyd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caniatáu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i</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blant</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brofi</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eu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galluoedd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defnyddio</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menter</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mentro</a:t>
            </a:r>
            <a:r>
              <a:rPr lang="en-GB" sz="1300" b="0" i="0" u="none" strike="noStrike" dirty="0">
                <a:effectLst/>
                <a:latin typeface="Arial" panose="020B0604020202020204" pitchFamily="34" charset="0"/>
                <a:cs typeface="Arial" panose="020B0604020202020204" pitchFamily="34" charset="0"/>
              </a:rPr>
              <a:t> a </a:t>
            </a:r>
            <a:r>
              <a:rPr lang="en-GB" sz="1300" b="0" i="0" u="none" strike="noStrike" dirty="0" err="1">
                <a:effectLst/>
                <a:latin typeface="Arial" panose="020B0604020202020204" pitchFamily="34" charset="0"/>
                <a:cs typeface="Arial" panose="020B0604020202020204" pitchFamily="34" charset="0"/>
              </a:rPr>
              <a:t>gwneud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camgymeriadau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heb</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ofni</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methu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Trwy</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chwarae</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mae</a:t>
            </a:r>
            <a:r>
              <a:rPr lang="en-GB" sz="1300" b="0" i="0" u="none" strike="noStrike" dirty="0">
                <a:effectLst/>
                <a:latin typeface="Arial" panose="020B0604020202020204" pitchFamily="34" charset="0"/>
                <a:cs typeface="Arial" panose="020B0604020202020204" pitchFamily="34" charset="0"/>
              </a:rPr>
              <a:t> plant </a:t>
            </a:r>
            <a:r>
              <a:rPr lang="en-GB" sz="1300" b="0" i="0" u="none" strike="noStrike" dirty="0" err="1">
                <a:effectLst/>
                <a:latin typeface="Arial" panose="020B0604020202020204" pitchFamily="34" charset="0"/>
                <a:cs typeface="Arial" panose="020B0604020202020204" pitchFamily="34" charset="0"/>
              </a:rPr>
              <a:t>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dysgu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sgiliau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trafod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a'r</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grefft</a:t>
            </a:r>
            <a:r>
              <a:rPr lang="en-GB" sz="1300" b="0" i="0" u="none" strike="noStrike" dirty="0">
                <a:effectLst/>
                <a:latin typeface="Arial" panose="020B0604020202020204" pitchFamily="34" charset="0"/>
                <a:cs typeface="Arial" panose="020B0604020202020204" pitchFamily="34" charset="0"/>
              </a:rPr>
              <a:t> o </a:t>
            </a:r>
            <a:r>
              <a:rPr lang="en-GB" sz="1300" b="0" i="0" u="none" strike="noStrike" dirty="0" err="1">
                <a:effectLst/>
                <a:latin typeface="Arial" panose="020B0604020202020204" pitchFamily="34" charset="0"/>
                <a:cs typeface="Arial" panose="020B0604020202020204" pitchFamily="34" charset="0"/>
              </a:rPr>
              <a:t>ffurfio</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perthnasoedd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â'u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cyfoedion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Dywed</a:t>
            </a:r>
            <a:r>
              <a:rPr lang="en-GB" sz="1300" b="0" i="0" u="none" strike="noStrike" dirty="0">
                <a:effectLst/>
                <a:latin typeface="Arial" panose="020B0604020202020204" pitchFamily="34" charset="0"/>
                <a:cs typeface="Arial" panose="020B0604020202020204" pitchFamily="34" charset="0"/>
              </a:rPr>
              <a:t> International Play Association (2013)</a:t>
            </a:r>
          </a:p>
          <a:p>
            <a:pPr algn="just"/>
            <a:r>
              <a:rPr lang="en-GB" sz="1300" b="0" i="0" u="none" strike="noStrike" dirty="0">
                <a:effectLst/>
                <a:latin typeface="Arial" panose="020B0604020202020204" pitchFamily="34" charset="0"/>
                <a:cs typeface="Arial" panose="020B0604020202020204" pitchFamily="34" charset="0"/>
              </a:rPr>
              <a:t>“Rest</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and</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leisure</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are</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vital</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to</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children’s</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development. Lack</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of</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sufficient</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rest will</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have</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a</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physical</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and</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psychological</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impact</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on</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children’s</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health,</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wellbeing,</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and</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development.</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Children</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also</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need</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leisure</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time</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to fill</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as</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actively</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or</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as</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inactively</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as</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they</a:t>
            </a:r>
            <a:r>
              <a:rPr lang="en-GB" sz="1300" dirty="0">
                <a:latin typeface="Arial" panose="020B0604020202020204" pitchFamily="34" charset="0"/>
                <a:cs typeface="Arial" panose="020B0604020202020204" pitchFamily="34" charset="0"/>
              </a:rPr>
              <a:t> </a:t>
            </a:r>
            <a:r>
              <a:rPr lang="en-GB" sz="1300" b="0" i="0" u="none" strike="noStrike" dirty="0">
                <a:effectLst/>
                <a:latin typeface="Arial" panose="020B0604020202020204" pitchFamily="34" charset="0"/>
                <a:cs typeface="Arial" panose="020B0604020202020204" pitchFamily="34" charset="0"/>
              </a:rPr>
              <a:t>choose.”	</a:t>
            </a:r>
          </a:p>
          <a:p>
            <a:pPr algn="just"/>
            <a:r>
              <a:rPr lang="en-GB" sz="1200" b="0" i="0" u="none" strike="noStrike" dirty="0">
                <a:effectLst/>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3A8F0EA6-E770-443F-8E67-3303DDAEFD19}"/>
              </a:ext>
            </a:extLst>
          </p:cNvPr>
          <p:cNvPicPr>
            <a:picLocks noChangeAspect="1"/>
          </p:cNvPicPr>
          <p:nvPr/>
        </p:nvPicPr>
        <p:blipFill>
          <a:blip r:embed="rId2"/>
          <a:stretch>
            <a:fillRect/>
          </a:stretch>
        </p:blipFill>
        <p:spPr>
          <a:xfrm>
            <a:off x="9628415" y="5057775"/>
            <a:ext cx="2543175" cy="1800225"/>
          </a:xfrm>
          <a:prstGeom prst="rect">
            <a:avLst/>
          </a:prstGeom>
        </p:spPr>
      </p:pic>
      <p:sp>
        <p:nvSpPr>
          <p:cNvPr id="11" name="TextBox 10">
            <a:extLst>
              <a:ext uri="{FF2B5EF4-FFF2-40B4-BE49-F238E27FC236}">
                <a16:creationId xmlns:a16="http://schemas.microsoft.com/office/drawing/2014/main" id="{0DBE322E-1F9C-4C72-88ED-039BE73772BD}"/>
              </a:ext>
            </a:extLst>
          </p:cNvPr>
          <p:cNvSpPr txBox="1"/>
          <p:nvPr/>
        </p:nvSpPr>
        <p:spPr>
          <a:xfrm>
            <a:off x="5652757" y="5087437"/>
            <a:ext cx="3887507" cy="1492716"/>
          </a:xfrm>
          <a:prstGeom prst="rect">
            <a:avLst/>
          </a:prstGeom>
          <a:noFill/>
          <a:ln>
            <a:solidFill>
              <a:schemeClr val="tx1"/>
            </a:solidFill>
          </a:ln>
        </p:spPr>
        <p:txBody>
          <a:bodyPr wrap="square" rtlCol="0">
            <a:spAutoFit/>
          </a:bodyPr>
          <a:lstStyle/>
          <a:p>
            <a:r>
              <a:rPr lang="en-GB" sz="1300" dirty="0" err="1">
                <a:latin typeface="Arial" panose="020B0604020202020204" pitchFamily="34" charset="0"/>
                <a:cs typeface="Arial" panose="020B0604020202020204" pitchFamily="34" charset="0"/>
              </a:rPr>
              <a:t>Mae’r</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Canllaw</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Bwyta’n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Dda</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dangos</a:t>
            </a:r>
            <a:r>
              <a:rPr lang="en-GB" sz="1300" dirty="0">
                <a:latin typeface="Arial" panose="020B0604020202020204" pitchFamily="34" charset="0"/>
                <a:cs typeface="Arial" panose="020B0604020202020204" pitchFamily="34" charset="0"/>
              </a:rPr>
              <a:t> pa </a:t>
            </a:r>
            <a:r>
              <a:rPr lang="en-GB" sz="1300" dirty="0" err="1">
                <a:latin typeface="Arial" panose="020B0604020202020204" pitchFamily="34" charset="0"/>
                <a:cs typeface="Arial" panose="020B0604020202020204" pitchFamily="34" charset="0"/>
              </a:rPr>
              <a:t>gyfran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o’r</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gwahanol</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fathau</a:t>
            </a:r>
            <a:r>
              <a:rPr lang="en-GB" sz="1300" dirty="0">
                <a:latin typeface="Arial" panose="020B0604020202020204" pitchFamily="34" charset="0"/>
                <a:cs typeface="Arial" panose="020B0604020202020204" pitchFamily="34" charset="0"/>
              </a:rPr>
              <a:t> o </a:t>
            </a:r>
            <a:r>
              <a:rPr lang="en-GB" sz="1300" dirty="0" err="1">
                <a:latin typeface="Arial" panose="020B0604020202020204" pitchFamily="34" charset="0"/>
                <a:cs typeface="Arial" panose="020B0604020202020204" pitchFamily="34" charset="0"/>
              </a:rPr>
              <a:t>fwyd</a:t>
            </a:r>
            <a:r>
              <a:rPr lang="en-GB" sz="1300" dirty="0">
                <a:latin typeface="Arial" panose="020B0604020202020204" pitchFamily="34" charset="0"/>
                <a:cs typeface="Arial" panose="020B0604020202020204" pitchFamily="34" charset="0"/>
              </a:rPr>
              <a:t> y </a:t>
            </a:r>
            <a:r>
              <a:rPr lang="en-GB" sz="1300" dirty="0" err="1">
                <a:latin typeface="Arial" panose="020B0604020202020204" pitchFamily="34" charset="0"/>
                <a:cs typeface="Arial" panose="020B0604020202020204" pitchFamily="34" charset="0"/>
              </a:rPr>
              <a:t>mae</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eu</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hangen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er</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mwyn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sicrhau</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deiet</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iach</a:t>
            </a:r>
            <a:r>
              <a:rPr lang="en-GB" sz="1300" dirty="0">
                <a:latin typeface="Arial" panose="020B0604020202020204" pitchFamily="34" charset="0"/>
                <a:cs typeface="Arial" panose="020B0604020202020204" pitchFamily="34" charset="0"/>
              </a:rPr>
              <a:t> a </a:t>
            </a:r>
            <a:r>
              <a:rPr lang="en-GB" sz="1300" dirty="0" err="1">
                <a:latin typeface="Arial" panose="020B0604020202020204" pitchFamily="34" charset="0"/>
                <a:cs typeface="Arial" panose="020B0604020202020204" pitchFamily="34" charset="0"/>
              </a:rPr>
              <a:t>chytbwys</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Mae’r</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cyfrannau</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sydd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wedi’u</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dangos</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yma</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cynrychioli’ch</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bwyd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dros</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gyfnod</a:t>
            </a:r>
            <a:r>
              <a:rPr lang="en-GB" sz="1300" dirty="0">
                <a:latin typeface="Arial" panose="020B0604020202020204" pitchFamily="34" charset="0"/>
                <a:cs typeface="Arial" panose="020B0604020202020204" pitchFamily="34" charset="0"/>
              </a:rPr>
              <a:t> o </a:t>
            </a:r>
            <a:r>
              <a:rPr lang="en-GB" sz="1300" dirty="0" err="1">
                <a:latin typeface="Arial" panose="020B0604020202020204" pitchFamily="34" charset="0"/>
                <a:cs typeface="Arial" panose="020B0604020202020204" pitchFamily="34" charset="0"/>
              </a:rPr>
              <a:t>ddiwrnod</a:t>
            </a:r>
            <a:r>
              <a:rPr lang="en-GB" sz="1300" dirty="0">
                <a:latin typeface="Arial" panose="020B0604020202020204" pitchFamily="34" charset="0"/>
                <a:cs typeface="Arial" panose="020B0604020202020204" pitchFamily="34" charset="0"/>
              </a:rPr>
              <a:t>, neu </a:t>
            </a:r>
            <a:r>
              <a:rPr lang="en-GB" sz="1300" dirty="0" err="1">
                <a:latin typeface="Arial" panose="020B0604020202020204" pitchFamily="34" charset="0"/>
                <a:cs typeface="Arial" panose="020B0604020202020204" pitchFamily="34" charset="0"/>
              </a:rPr>
              <a:t>wythnos</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hyd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oed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nid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pob</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pryd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bwyd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unigol</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Llywodraeth</a:t>
            </a:r>
            <a:r>
              <a:rPr lang="en-GB" sz="1300" dirty="0">
                <a:latin typeface="Arial" panose="020B0604020202020204" pitchFamily="34" charset="0"/>
                <a:cs typeface="Arial" panose="020B0604020202020204" pitchFamily="34" charset="0"/>
              </a:rPr>
              <a:t> Cymru,2016)</a:t>
            </a:r>
          </a:p>
        </p:txBody>
      </p:sp>
      <p:sp>
        <p:nvSpPr>
          <p:cNvPr id="12" name="TextBox 11">
            <a:extLst>
              <a:ext uri="{FF2B5EF4-FFF2-40B4-BE49-F238E27FC236}">
                <a16:creationId xmlns:a16="http://schemas.microsoft.com/office/drawing/2014/main" id="{267BF551-9D52-4A1B-9A55-36A9D54E0736}"/>
              </a:ext>
            </a:extLst>
          </p:cNvPr>
          <p:cNvSpPr txBox="1"/>
          <p:nvPr/>
        </p:nvSpPr>
        <p:spPr>
          <a:xfrm>
            <a:off x="7553062" y="6554444"/>
            <a:ext cx="2718223"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Source:google</a:t>
            </a:r>
            <a:r>
              <a:rPr lang="en-GB" sz="1200" dirty="0">
                <a:latin typeface="Arial" panose="020B0604020202020204" pitchFamily="34" charset="0"/>
                <a:cs typeface="Arial" panose="020B0604020202020204" pitchFamily="34" charset="0"/>
              </a:rPr>
              <a:t>, dim </a:t>
            </a:r>
            <a:r>
              <a:rPr lang="en-GB" sz="1200" dirty="0" err="1">
                <a:latin typeface="Arial" panose="020B0604020202020204" pitchFamily="34" charset="0"/>
                <a:cs typeface="Arial" panose="020B0604020202020204" pitchFamily="34" charset="0"/>
              </a:rPr>
              <a:t>dyddiad</a:t>
            </a:r>
            <a:r>
              <a:rPr lang="en-GB" sz="1200" dirty="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73683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9DCAC02-2A87-405A-97CE-3C4187535DEC}"/>
              </a:ext>
            </a:extLst>
          </p:cNvPr>
          <p:cNvSpPr txBox="1"/>
          <p:nvPr/>
        </p:nvSpPr>
        <p:spPr>
          <a:xfrm>
            <a:off x="84221" y="184089"/>
            <a:ext cx="5338011" cy="6641818"/>
          </a:xfrm>
          <a:prstGeom prst="rect">
            <a:avLst/>
          </a:prstGeom>
          <a:noFill/>
          <a:ln>
            <a:solidFill>
              <a:schemeClr val="tx1"/>
            </a:solidFill>
          </a:ln>
        </p:spPr>
        <p:txBody>
          <a:bodyPr wrap="square" rtlCol="0">
            <a:spAutoFit/>
          </a:bodyPr>
          <a:lstStyle/>
          <a:p>
            <a:r>
              <a:rPr lang="en-GB" sz="1300" b="1" u="sng" dirty="0" err="1">
                <a:latin typeface="Arial" panose="020B0604020202020204" pitchFamily="34" charset="0"/>
                <a:cs typeface="Arial" panose="020B0604020202020204" pitchFamily="34" charset="0"/>
              </a:rPr>
              <a:t>Erthygl</a:t>
            </a:r>
            <a:r>
              <a:rPr lang="en-GB" sz="1300" b="1" u="sng" dirty="0">
                <a:latin typeface="Arial" panose="020B0604020202020204" pitchFamily="34" charset="0"/>
                <a:cs typeface="Arial" panose="020B0604020202020204" pitchFamily="34" charset="0"/>
              </a:rPr>
              <a:t> 28 – </a:t>
            </a:r>
            <a:r>
              <a:rPr lang="en-GB" sz="1300" b="1" u="sng" dirty="0" err="1">
                <a:latin typeface="Arial" panose="020B0604020202020204" pitchFamily="34" charset="0"/>
                <a:cs typeface="Arial" panose="020B0604020202020204" pitchFamily="34" charset="0"/>
              </a:rPr>
              <a:t>Eich</a:t>
            </a:r>
            <a:r>
              <a:rPr lang="en-GB" sz="1300" b="1" u="sng" dirty="0">
                <a:latin typeface="Arial" panose="020B0604020202020204" pitchFamily="34" charset="0"/>
                <a:cs typeface="Arial" panose="020B0604020202020204" pitchFamily="34" charset="0"/>
              </a:rPr>
              <a:t> </a:t>
            </a:r>
            <a:r>
              <a:rPr lang="en-GB" sz="1300" b="1" u="sng" dirty="0" err="1">
                <a:latin typeface="Arial" panose="020B0604020202020204" pitchFamily="34" charset="0"/>
                <a:cs typeface="Arial" panose="020B0604020202020204" pitchFamily="34" charset="0"/>
              </a:rPr>
              <a:t>hawl</a:t>
            </a:r>
            <a:r>
              <a:rPr lang="en-GB" sz="1300" b="1" u="sng" dirty="0">
                <a:latin typeface="Arial" panose="020B0604020202020204" pitchFamily="34" charset="0"/>
                <a:cs typeface="Arial" panose="020B0604020202020204" pitchFamily="34" charset="0"/>
              </a:rPr>
              <a:t> </a:t>
            </a:r>
            <a:r>
              <a:rPr lang="en-GB" sz="1300" b="1" u="sng" dirty="0" err="1">
                <a:latin typeface="Arial" panose="020B0604020202020204" pitchFamily="34" charset="0"/>
                <a:cs typeface="Arial" panose="020B0604020202020204" pitchFamily="34" charset="0"/>
              </a:rPr>
              <a:t>i</a:t>
            </a:r>
            <a:r>
              <a:rPr lang="en-GB" sz="1300" b="1" u="sng" dirty="0">
                <a:latin typeface="Arial" panose="020B0604020202020204" pitchFamily="34" charset="0"/>
                <a:cs typeface="Arial" panose="020B0604020202020204" pitchFamily="34" charset="0"/>
              </a:rPr>
              <a:t> </a:t>
            </a:r>
            <a:r>
              <a:rPr lang="en-GB" sz="1300" b="1" u="sng" dirty="0" err="1">
                <a:latin typeface="Arial" panose="020B0604020202020204" pitchFamily="34" charset="0"/>
                <a:cs typeface="Arial" panose="020B0604020202020204" pitchFamily="34" charset="0"/>
              </a:rPr>
              <a:t>ddysgu</a:t>
            </a:r>
            <a:r>
              <a:rPr lang="en-GB" sz="1300" b="1" u="sng" dirty="0">
                <a:latin typeface="Arial" panose="020B0604020202020204" pitchFamily="34" charset="0"/>
                <a:cs typeface="Arial" panose="020B0604020202020204" pitchFamily="34" charset="0"/>
              </a:rPr>
              <a:t> ac </a:t>
            </a:r>
            <a:r>
              <a:rPr lang="en-GB" sz="1300" b="1" u="sng" dirty="0" err="1">
                <a:latin typeface="Arial" panose="020B0604020202020204" pitchFamily="34" charset="0"/>
                <a:cs typeface="Arial" panose="020B0604020202020204" pitchFamily="34" charset="0"/>
              </a:rPr>
              <a:t>i</a:t>
            </a:r>
            <a:r>
              <a:rPr lang="en-GB" sz="1300" b="1" u="sng" dirty="0">
                <a:latin typeface="Arial" panose="020B0604020202020204" pitchFamily="34" charset="0"/>
                <a:cs typeface="Arial" panose="020B0604020202020204" pitchFamily="34" charset="0"/>
              </a:rPr>
              <a:t> </a:t>
            </a:r>
            <a:r>
              <a:rPr lang="en-GB" sz="1300" b="1" u="sng" dirty="0" err="1">
                <a:latin typeface="Arial" panose="020B0604020202020204" pitchFamily="34" charset="0"/>
                <a:cs typeface="Arial" panose="020B0604020202020204" pitchFamily="34" charset="0"/>
              </a:rPr>
              <a:t>fynd</a:t>
            </a:r>
            <a:r>
              <a:rPr lang="en-GB" sz="1300" b="1" u="sng" dirty="0">
                <a:latin typeface="Arial" panose="020B0604020202020204" pitchFamily="34" charset="0"/>
                <a:cs typeface="Arial" panose="020B0604020202020204" pitchFamily="34" charset="0"/>
              </a:rPr>
              <a:t> </a:t>
            </a:r>
            <a:r>
              <a:rPr lang="en-GB" sz="1300" b="1" u="sng" dirty="0" err="1">
                <a:latin typeface="Arial" panose="020B0604020202020204" pitchFamily="34" charset="0"/>
                <a:cs typeface="Arial" panose="020B0604020202020204" pitchFamily="34" charset="0"/>
              </a:rPr>
              <a:t>i’r</a:t>
            </a:r>
            <a:r>
              <a:rPr lang="en-GB" sz="1300" b="1" u="sng" dirty="0">
                <a:latin typeface="Arial" panose="020B0604020202020204" pitchFamily="34" charset="0"/>
                <a:cs typeface="Arial" panose="020B0604020202020204" pitchFamily="34" charset="0"/>
              </a:rPr>
              <a:t> </a:t>
            </a:r>
            <a:r>
              <a:rPr lang="en-GB" sz="1300" b="1" u="sng" dirty="0" err="1">
                <a:latin typeface="Arial" panose="020B0604020202020204" pitchFamily="34" charset="0"/>
                <a:cs typeface="Arial" panose="020B0604020202020204" pitchFamily="34" charset="0"/>
              </a:rPr>
              <a:t>ysgol</a:t>
            </a:r>
            <a:endParaRPr lang="en-GB" sz="1300" b="1" u="sng" dirty="0">
              <a:latin typeface="Arial" panose="020B0604020202020204" pitchFamily="34" charset="0"/>
              <a:cs typeface="Arial" panose="020B0604020202020204" pitchFamily="34" charset="0"/>
            </a:endParaRPr>
          </a:p>
          <a:p>
            <a:pPr algn="just"/>
            <a:r>
              <a:rPr lang="en-GB" sz="1300" b="0" i="0" u="none" strike="noStrike" dirty="0" err="1">
                <a:effectLst/>
                <a:latin typeface="Arial" panose="020B0604020202020204" pitchFamily="34" charset="0"/>
                <a:cs typeface="Arial" panose="020B0604020202020204" pitchFamily="34" charset="0"/>
              </a:rPr>
              <a:t>Mae’n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holl</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bwysig</a:t>
            </a:r>
            <a:r>
              <a:rPr lang="en-GB" sz="1300" b="0" i="0" u="none" strike="noStrike" dirty="0">
                <a:effectLst/>
                <a:latin typeface="Arial" panose="020B0604020202020204" pitchFamily="34" charset="0"/>
                <a:cs typeface="Arial" panose="020B0604020202020204" pitchFamily="34" charset="0"/>
              </a:rPr>
              <a:t> bod plant </a:t>
            </a:r>
            <a:r>
              <a:rPr lang="en-GB" sz="1300" b="0" i="0" u="none" strike="noStrike" dirty="0" err="1">
                <a:effectLst/>
                <a:latin typeface="Arial" panose="020B0604020202020204" pitchFamily="34" charset="0"/>
                <a:cs typeface="Arial" panose="020B0604020202020204" pitchFamily="34" charset="0"/>
              </a:rPr>
              <a:t>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derbyn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addysg</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er</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mwyn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paratoi</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nhw</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ar</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gyfer</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ei</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dyfodol</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Trwy</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derbyn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addysg</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mae</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nhw</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datblygu</a:t>
            </a:r>
            <a:r>
              <a:rPr lang="en-GB" sz="1300" b="0" i="0" u="none" strike="noStrike" dirty="0">
                <a:effectLst/>
                <a:latin typeface="Arial" panose="020B0604020202020204" pitchFamily="34" charset="0"/>
                <a:cs typeface="Arial" panose="020B0604020202020204" pitchFamily="34" charset="0"/>
              </a:rPr>
              <a:t> a </a:t>
            </a:r>
            <a:r>
              <a:rPr lang="en-GB" sz="1300" b="0" i="0" u="none" strike="noStrike" dirty="0" err="1">
                <a:effectLst/>
                <a:latin typeface="Arial" panose="020B0604020202020204" pitchFamily="34" charset="0"/>
                <a:cs typeface="Arial" panose="020B0604020202020204" pitchFamily="34" charset="0"/>
              </a:rPr>
              <a:t>dysgu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sgiliau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newydd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megis</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rhifedd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llythrenned</a:t>
            </a:r>
            <a:r>
              <a:rPr lang="en-GB" sz="1300" b="0" i="0" u="none" strike="noStrike" dirty="0">
                <a:effectLst/>
                <a:latin typeface="Arial" panose="020B0604020202020204" pitchFamily="34" charset="0"/>
                <a:cs typeface="Arial" panose="020B0604020202020204" pitchFamily="34" charset="0"/>
              </a:rPr>
              <a:t>, ac </a:t>
            </a:r>
            <a:r>
              <a:rPr lang="en-GB" sz="1300" b="0" i="0" u="none" strike="noStrike" dirty="0" err="1">
                <a:effectLst/>
                <a:latin typeface="Arial" panose="020B0604020202020204" pitchFamily="34" charset="0"/>
                <a:cs typeface="Arial" panose="020B0604020202020204" pitchFamily="34" charset="0"/>
              </a:rPr>
              <a:t>ymarfer</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corff</a:t>
            </a:r>
            <a:r>
              <a:rPr lang="en-GB" sz="1300" b="0" i="0" u="none" strike="noStrike" dirty="0">
                <a:effectLst/>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M</a:t>
            </a:r>
            <a:r>
              <a:rPr lang="en-GB" sz="1300" b="0" i="0" u="none" strike="noStrike" dirty="0" err="1">
                <a:effectLst/>
                <a:latin typeface="Arial" panose="020B0604020202020204" pitchFamily="34" charset="0"/>
                <a:cs typeface="Arial" panose="020B0604020202020204" pitchFamily="34" charset="0"/>
              </a:rPr>
              <a:t>ae'n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gyfraith</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yng</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Nghymru</a:t>
            </a:r>
            <a:r>
              <a:rPr lang="en-GB" sz="1300" b="0" i="0" u="none" strike="noStrike" dirty="0">
                <a:effectLst/>
                <a:latin typeface="Arial" panose="020B0604020202020204" pitchFamily="34" charset="0"/>
                <a:cs typeface="Arial" panose="020B0604020202020204" pitchFamily="34" charset="0"/>
              </a:rPr>
              <a:t> bod </a:t>
            </a:r>
            <a:r>
              <a:rPr lang="en-GB" sz="1300" b="0" i="0" u="none" strike="noStrike" dirty="0" err="1">
                <a:effectLst/>
                <a:latin typeface="Arial" panose="020B0604020202020204" pitchFamily="34" charset="0"/>
                <a:cs typeface="Arial" panose="020B0604020202020204" pitchFamily="34" charset="0"/>
              </a:rPr>
              <a:t>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rhaid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i</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blant</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fynychu'r</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ysgol</a:t>
            </a:r>
            <a:r>
              <a:rPr lang="en-GB" sz="1300" b="0" i="0" u="none" strike="noStrike" dirty="0">
                <a:effectLst/>
                <a:latin typeface="Arial" panose="020B0604020202020204" pitchFamily="34" charset="0"/>
                <a:cs typeface="Arial" panose="020B0604020202020204" pitchFamily="34" charset="0"/>
              </a:rPr>
              <a:t> a </a:t>
            </a:r>
            <a:r>
              <a:rPr lang="en-GB" sz="1300" b="0" i="0" u="none" strike="noStrike" dirty="0" err="1">
                <a:effectLst/>
                <a:latin typeface="Arial" panose="020B0604020202020204" pitchFamily="34" charset="0"/>
                <a:cs typeface="Arial" panose="020B0604020202020204" pitchFamily="34" charset="0"/>
              </a:rPr>
              <a:t>dechrau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yn</a:t>
            </a:r>
            <a:r>
              <a:rPr lang="en-GB" sz="1300" b="0" i="0" u="none" strike="noStrike" dirty="0">
                <a:effectLst/>
                <a:latin typeface="Arial" panose="020B0604020202020204" pitchFamily="34" charset="0"/>
                <a:cs typeface="Arial" panose="020B0604020202020204" pitchFamily="34" charset="0"/>
              </a:rPr>
              <a:t> 4 </a:t>
            </a:r>
            <a:r>
              <a:rPr lang="en-GB" sz="1300" b="0" i="0" u="none" strike="noStrike" dirty="0" err="1">
                <a:effectLst/>
                <a:latin typeface="Arial" panose="020B0604020202020204" pitchFamily="34" charset="0"/>
                <a:cs typeface="Arial" panose="020B0604020202020204" pitchFamily="34" charset="0"/>
              </a:rPr>
              <a:t>oed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ôl</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Kafoumbia</a:t>
            </a:r>
            <a:r>
              <a:rPr lang="en-GB" sz="1300" b="0" i="0" u="none" strike="noStrike" dirty="0">
                <a:effectLst/>
                <a:latin typeface="Arial" panose="020B0604020202020204" pitchFamily="34" charset="0"/>
                <a:cs typeface="Arial" panose="020B0604020202020204" pitchFamily="34" charset="0"/>
              </a:rPr>
              <a:t> Doumbia (2013):</a:t>
            </a:r>
            <a:endParaRPr lang="en-GB" sz="1300" i="0" strike="noStrike" dirty="0">
              <a:effectLst/>
              <a:latin typeface="Arial" panose="020B0604020202020204" pitchFamily="34" charset="0"/>
              <a:cs typeface="Arial" panose="020B0604020202020204" pitchFamily="34" charset="0"/>
            </a:endParaRPr>
          </a:p>
          <a:p>
            <a:pPr algn="just"/>
            <a:r>
              <a:rPr lang="en-GB" sz="1300" b="0" i="0" u="none" strike="noStrike" dirty="0">
                <a:effectLst/>
                <a:latin typeface="Arial" panose="020B0604020202020204" pitchFamily="34" charset="0"/>
                <a:cs typeface="Arial" panose="020B0604020202020204" pitchFamily="34" charset="0"/>
              </a:rPr>
              <a:t> “Education gives us a knowledge of the world around us and changes it into something better. It develops in us a perspective of looking at life. It helps us build opinions and have points of view on things in life. Some say education is the process of gaining information about the surrounding world while knowledge is something very different. They are right. But then again, information cannot be converted into knowledge without education. One thing I wish I can do is, to provide education for all: no child left behind and change the world for good!!”</a:t>
            </a:r>
          </a:p>
          <a:p>
            <a:pPr algn="just"/>
            <a:r>
              <a:rPr lang="en-GB" sz="1300" b="0" i="0" u="none" strike="noStrike" dirty="0">
                <a:effectLst/>
                <a:latin typeface="Arial" panose="020B0604020202020204" pitchFamily="34" charset="0"/>
                <a:cs typeface="Arial" panose="020B0604020202020204" pitchFamily="34" charset="0"/>
              </a:rPr>
              <a:t>O dan </a:t>
            </a:r>
            <a:r>
              <a:rPr lang="en-GB" sz="1300" b="0" i="0" u="none" strike="noStrike" dirty="0" err="1">
                <a:effectLst/>
                <a:latin typeface="Arial" panose="020B0604020202020204" pitchFamily="34" charset="0"/>
                <a:cs typeface="Arial" panose="020B0604020202020204" pitchFamily="34" charset="0"/>
              </a:rPr>
              <a:t>adran</a:t>
            </a:r>
            <a:r>
              <a:rPr lang="en-GB" sz="1300" b="0" i="0" u="none" strike="noStrike" dirty="0">
                <a:effectLst/>
                <a:latin typeface="Arial" panose="020B0604020202020204" pitchFamily="34" charset="0"/>
                <a:cs typeface="Arial" panose="020B0604020202020204" pitchFamily="34" charset="0"/>
              </a:rPr>
              <a:t> 14 o </a:t>
            </a:r>
            <a:r>
              <a:rPr lang="en-GB" sz="1300" b="0" i="0" u="none" strike="noStrike" dirty="0" err="1">
                <a:effectLst/>
                <a:latin typeface="Arial" panose="020B0604020202020204" pitchFamily="34" charset="0"/>
                <a:cs typeface="Arial" panose="020B0604020202020204" pitchFamily="34" charset="0"/>
              </a:rPr>
              <a:t>Ddeddf</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Addysg</a:t>
            </a:r>
            <a:r>
              <a:rPr lang="en-GB" sz="1300" b="0" i="0" u="none" strike="noStrike" dirty="0">
                <a:effectLst/>
                <a:latin typeface="Arial" panose="020B0604020202020204" pitchFamily="34" charset="0"/>
                <a:cs typeface="Arial" panose="020B0604020202020204" pitchFamily="34" charset="0"/>
              </a:rPr>
              <a:t> 1996 (EA 1996) </a:t>
            </a:r>
            <a:r>
              <a:rPr lang="en-GB" sz="1300" b="0" i="0" u="none" strike="noStrike" dirty="0" err="1">
                <a:effectLst/>
                <a:latin typeface="Arial" panose="020B0604020202020204" pitchFamily="34" charset="0"/>
                <a:cs typeface="Arial" panose="020B0604020202020204" pitchFamily="34" charset="0"/>
              </a:rPr>
              <a:t>mae</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dyletswydd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ar</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awdurdodau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lleol</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i</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sicrhau</a:t>
            </a:r>
            <a:r>
              <a:rPr lang="en-GB" sz="1300" b="0" i="0" u="none" strike="noStrike" dirty="0">
                <a:effectLst/>
                <a:latin typeface="Arial" panose="020B0604020202020204" pitchFamily="34" charset="0"/>
                <a:cs typeface="Arial" panose="020B0604020202020204" pitchFamily="34" charset="0"/>
              </a:rPr>
              <a:t> bod </a:t>
            </a:r>
            <a:r>
              <a:rPr lang="en-GB" sz="1300" b="0" i="0" u="none" strike="noStrike" dirty="0" err="1">
                <a:effectLst/>
                <a:latin typeface="Arial" panose="020B0604020202020204" pitchFamily="34" charset="0"/>
                <a:cs typeface="Arial" panose="020B0604020202020204" pitchFamily="34" charset="0"/>
              </a:rPr>
              <a:t>digon</a:t>
            </a:r>
            <a:r>
              <a:rPr lang="en-GB" sz="1300" b="0" i="0" u="none" strike="noStrike" dirty="0">
                <a:effectLst/>
                <a:latin typeface="Arial" panose="020B0604020202020204" pitchFamily="34" charset="0"/>
                <a:cs typeface="Arial" panose="020B0604020202020204" pitchFamily="34" charset="0"/>
              </a:rPr>
              <a:t> o </a:t>
            </a:r>
            <a:r>
              <a:rPr lang="en-GB" sz="1300" b="0" i="0" u="none" strike="noStrike" dirty="0" err="1">
                <a:effectLst/>
                <a:latin typeface="Arial" panose="020B0604020202020204" pitchFamily="34" charset="0"/>
                <a:cs typeface="Arial" panose="020B0604020202020204" pitchFamily="34" charset="0"/>
              </a:rPr>
              <a:t>ysgolion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cynradd</a:t>
            </a:r>
            <a:r>
              <a:rPr lang="en-GB" sz="1300" b="0" i="0" u="none" strike="noStrike" dirty="0">
                <a:effectLst/>
                <a:latin typeface="Arial" panose="020B0604020202020204" pitchFamily="34" charset="0"/>
                <a:cs typeface="Arial" panose="020B0604020202020204" pitchFamily="34" charset="0"/>
              </a:rPr>
              <a:t> ac </a:t>
            </a:r>
            <a:r>
              <a:rPr lang="en-GB" sz="1300" b="0" i="0" u="none" strike="noStrike" dirty="0" err="1">
                <a:effectLst/>
                <a:latin typeface="Arial" panose="020B0604020202020204" pitchFamily="34" charset="0"/>
                <a:cs typeface="Arial" panose="020B0604020202020204" pitchFamily="34" charset="0"/>
              </a:rPr>
              <a:t>uwchradd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eu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hardal</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i</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roi</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cyfle</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i</a:t>
            </a:r>
            <a:r>
              <a:rPr lang="en-GB" sz="1300" b="0" i="0" u="none" strike="noStrike" dirty="0">
                <a:effectLst/>
                <a:latin typeface="Arial" panose="020B0604020202020204" pitchFamily="34" charset="0"/>
                <a:cs typeface="Arial" panose="020B0604020202020204" pitchFamily="34" charset="0"/>
              </a:rPr>
              <a:t> bob </a:t>
            </a:r>
            <a:r>
              <a:rPr lang="en-GB" sz="1300" b="0" i="0" u="none" strike="noStrike" dirty="0" err="1">
                <a:effectLst/>
                <a:latin typeface="Arial" panose="020B0604020202020204" pitchFamily="34" charset="0"/>
                <a:cs typeface="Arial" panose="020B0604020202020204" pitchFamily="34" charset="0"/>
              </a:rPr>
              <a:t>disgybl</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gael</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addysg</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briodol</a:t>
            </a:r>
            <a:r>
              <a:rPr lang="en-GB" sz="1300" b="0" i="0" u="none" strike="noStrike" dirty="0">
                <a:effectLst/>
                <a:latin typeface="Arial" panose="020B0604020202020204" pitchFamily="34" charset="0"/>
                <a:cs typeface="Arial" panose="020B0604020202020204" pitchFamily="34" charset="0"/>
              </a:rPr>
              <a:t> (Law Wales, 2016). </a:t>
            </a:r>
            <a:r>
              <a:rPr lang="en-GB" sz="1300" b="0" i="0" u="none" strike="noStrike" dirty="0" err="1">
                <a:effectLst/>
                <a:latin typeface="Arial" panose="020B0604020202020204" pitchFamily="34" charset="0"/>
                <a:cs typeface="Arial" panose="020B0604020202020204" pitchFamily="34" charset="0"/>
              </a:rPr>
              <a:t>Nid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yw</a:t>
            </a:r>
            <a:r>
              <a:rPr lang="en-GB" sz="1300" b="0" i="0" u="none" strike="noStrike" dirty="0">
                <a:effectLst/>
                <a:latin typeface="Arial" panose="020B0604020202020204" pitchFamily="34" charset="0"/>
                <a:cs typeface="Arial" panose="020B0604020202020204" pitchFamily="34" charset="0"/>
              </a:rPr>
              <a:t> plant dim </a:t>
            </a:r>
            <a:r>
              <a:rPr lang="en-GB" sz="1300" b="0" i="0" u="none" strike="noStrike" dirty="0" err="1">
                <a:effectLst/>
                <a:latin typeface="Arial" panose="020B0604020202020204" pitchFamily="34" charset="0"/>
                <a:cs typeface="Arial" panose="020B0604020202020204" pitchFamily="34" charset="0"/>
              </a:rPr>
              <a:t>ond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dysgu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trwy</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fod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yr</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ysgol</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ond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mae</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nhw</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hefyd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dysgu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pob</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dydd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heb</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sylweddoli</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trwy</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dysgu</a:t>
            </a:r>
            <a:r>
              <a:rPr lang="en-GB" sz="1300" b="0" i="0" u="none" strike="noStrike" dirty="0">
                <a:effectLst/>
                <a:latin typeface="Arial" panose="020B0604020202020204" pitchFamily="34" charset="0"/>
                <a:cs typeface="Arial" panose="020B0604020202020204" pitchFamily="34" charset="0"/>
              </a:rPr>
              <a:t> am </a:t>
            </a:r>
            <a:r>
              <a:rPr lang="en-GB" sz="1300" b="0" i="0" u="none" strike="noStrike" dirty="0" err="1">
                <a:effectLst/>
                <a:latin typeface="Arial" panose="020B0604020202020204" pitchFamily="34" charset="0"/>
                <a:cs typeface="Arial" panose="020B0604020202020204" pitchFamily="34" charset="0"/>
              </a:rPr>
              <a:t>yr</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amgyclhedd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o’i</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cwmpas</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dysgu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geiriau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synau</a:t>
            </a:r>
            <a:r>
              <a:rPr lang="en-GB" sz="1300" dirty="0">
                <a:latin typeface="Arial" panose="020B0604020202020204" pitchFamily="34" charset="0"/>
                <a:cs typeface="Arial" panose="020B0604020202020204" pitchFamily="34" charset="0"/>
              </a:rPr>
              <a:t> a </a:t>
            </a:r>
            <a:r>
              <a:rPr lang="en-GB" sz="1300" dirty="0" err="1">
                <a:latin typeface="Arial" panose="020B0604020202020204" pitchFamily="34" charset="0"/>
                <a:cs typeface="Arial" panose="020B0604020202020204" pitchFamily="34" charset="0"/>
              </a:rPr>
              <a:t>bwydydd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newydd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Mae’n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bwysig</a:t>
            </a:r>
            <a:r>
              <a:rPr lang="en-GB" sz="1300" dirty="0">
                <a:latin typeface="Arial" panose="020B0604020202020204" pitchFamily="34" charset="0"/>
                <a:cs typeface="Arial" panose="020B0604020202020204" pitchFamily="34" charset="0"/>
              </a:rPr>
              <a:t> bod plant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cael</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addysg</a:t>
            </a:r>
            <a:r>
              <a:rPr lang="en-GB" sz="1300" dirty="0">
                <a:latin typeface="Arial" panose="020B0604020202020204" pitchFamily="34" charset="0"/>
                <a:cs typeface="Arial" panose="020B0604020202020204" pitchFamily="34" charset="0"/>
              </a:rPr>
              <a:t> ac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dysgu</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pethau</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newydd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er</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mwyn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sicrhau</a:t>
            </a:r>
            <a:r>
              <a:rPr lang="en-GB" sz="1300" dirty="0">
                <a:latin typeface="Arial" panose="020B0604020202020204" pitchFamily="34" charset="0"/>
                <a:cs typeface="Arial" panose="020B0604020202020204" pitchFamily="34" charset="0"/>
              </a:rPr>
              <a:t> bod </a:t>
            </a:r>
            <a:r>
              <a:rPr lang="en-GB" sz="1300" dirty="0" err="1">
                <a:latin typeface="Arial" panose="020B0604020202020204" pitchFamily="34" charset="0"/>
                <a:cs typeface="Arial" panose="020B0604020202020204" pitchFamily="34" charset="0"/>
              </a:rPr>
              <a:t>nhw</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datblygu</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gywir</a:t>
            </a:r>
            <a:r>
              <a:rPr lang="en-GB" sz="1300" dirty="0">
                <a:latin typeface="Arial" panose="020B0604020202020204" pitchFamily="34" charset="0"/>
                <a:cs typeface="Arial" panose="020B0604020202020204" pitchFamily="34" charset="0"/>
              </a:rPr>
              <a:t> ac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cwblhau</a:t>
            </a:r>
            <a:r>
              <a:rPr lang="en-GB" sz="1300" dirty="0">
                <a:latin typeface="Arial" panose="020B0604020202020204" pitchFamily="34" charset="0"/>
                <a:cs typeface="Arial" panose="020B0604020202020204" pitchFamily="34" charset="0"/>
              </a:rPr>
              <a:t> y </a:t>
            </a:r>
            <a:r>
              <a:rPr lang="en-GB" sz="1300" dirty="0" err="1">
                <a:latin typeface="Arial" panose="020B0604020202020204" pitchFamily="34" charset="0"/>
                <a:cs typeface="Arial" panose="020B0604020202020204" pitchFamily="34" charset="0"/>
              </a:rPr>
              <a:t>cerrig</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milltir</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ar</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gyfer</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eu</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hoedran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Yng</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Nghymru</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mae’r</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cyfnod</a:t>
            </a:r>
            <a:r>
              <a:rPr lang="en-GB" sz="1300" dirty="0">
                <a:latin typeface="Arial" panose="020B0604020202020204" pitchFamily="34" charset="0"/>
                <a:cs typeface="Arial" panose="020B0604020202020204" pitchFamily="34" charset="0"/>
              </a:rPr>
              <a:t> Sylfaen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cwricwlwm</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statudol</a:t>
            </a:r>
            <a:r>
              <a:rPr lang="en-GB" sz="1300" dirty="0">
                <a:latin typeface="Arial" panose="020B0604020202020204" pitchFamily="34" charset="0"/>
                <a:cs typeface="Arial" panose="020B0604020202020204" pitchFamily="34" charset="0"/>
              </a:rPr>
              <a:t> am plant </a:t>
            </a:r>
            <a:r>
              <a:rPr lang="en-GB" sz="1300" dirty="0" err="1">
                <a:latin typeface="Arial" panose="020B0604020202020204" pitchFamily="34" charset="0"/>
                <a:cs typeface="Arial" panose="020B0604020202020204" pitchFamily="34" charset="0"/>
              </a:rPr>
              <a:t>rhwng</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yr</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oedran</a:t>
            </a:r>
            <a:r>
              <a:rPr lang="en-GB" sz="1300" dirty="0">
                <a:latin typeface="Arial" panose="020B0604020202020204" pitchFamily="34" charset="0"/>
                <a:cs typeface="Arial" panose="020B0604020202020204" pitchFamily="34" charset="0"/>
              </a:rPr>
              <a:t> o 3 </a:t>
            </a:r>
            <a:r>
              <a:rPr lang="en-GB" sz="1300" dirty="0" err="1">
                <a:latin typeface="Arial" panose="020B0604020202020204" pitchFamily="34" charset="0"/>
                <a:cs typeface="Arial" panose="020B0604020202020204" pitchFamily="34" charset="0"/>
              </a:rPr>
              <a:t>i</a:t>
            </a:r>
            <a:r>
              <a:rPr lang="en-GB" sz="1300" dirty="0">
                <a:latin typeface="Arial" panose="020B0604020202020204" pitchFamily="34" charset="0"/>
                <a:cs typeface="Arial" panose="020B0604020202020204" pitchFamily="34" charset="0"/>
              </a:rPr>
              <a:t> 7 </a:t>
            </a:r>
            <a:r>
              <a:rPr lang="en-GB" sz="1300" dirty="0" err="1">
                <a:latin typeface="Arial" panose="020B0604020202020204" pitchFamily="34" charset="0"/>
                <a:cs typeface="Arial" panose="020B0604020202020204" pitchFamily="34" charset="0"/>
              </a:rPr>
              <a:t>mlwydd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oed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Mae’r</a:t>
            </a:r>
            <a:r>
              <a:rPr lang="en-GB" sz="1300" dirty="0">
                <a:latin typeface="Arial" panose="020B0604020202020204" pitchFamily="34" charset="0"/>
                <a:cs typeface="Arial" panose="020B0604020202020204" pitchFamily="34" charset="0"/>
              </a:rPr>
              <a:t> UNCRC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cytundeb</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rhyngwladol</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sydd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amddiffyn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hawliau</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dynol</a:t>
            </a:r>
            <a:r>
              <a:rPr lang="en-GB" sz="1300" dirty="0">
                <a:latin typeface="Arial" panose="020B0604020202020204" pitchFamily="34" charset="0"/>
                <a:cs typeface="Arial" panose="020B0604020202020204" pitchFamily="34" charset="0"/>
              </a:rPr>
              <a:t> plant tan </a:t>
            </a:r>
            <a:r>
              <a:rPr lang="en-GB" sz="1300" dirty="0" err="1">
                <a:latin typeface="Arial" panose="020B0604020202020204" pitchFamily="34" charset="0"/>
                <a:cs typeface="Arial" panose="020B0604020202020204" pitchFamily="34" charset="0"/>
              </a:rPr>
              <a:t>ei</a:t>
            </a:r>
            <a:r>
              <a:rPr lang="en-GB" sz="1300" dirty="0">
                <a:latin typeface="Arial" panose="020B0604020202020204" pitchFamily="34" charset="0"/>
                <a:cs typeface="Arial" panose="020B0604020202020204" pitchFamily="34" charset="0"/>
              </a:rPr>
              <a:t> bod </a:t>
            </a:r>
            <a:r>
              <a:rPr lang="en-GB" sz="1300" dirty="0" err="1">
                <a:latin typeface="Arial" panose="020B0604020202020204" pitchFamily="34" charset="0"/>
                <a:cs typeface="Arial" panose="020B0604020202020204" pitchFamily="34" charset="0"/>
              </a:rPr>
              <a:t>nhw</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18 </a:t>
            </a:r>
            <a:r>
              <a:rPr lang="en-GB" sz="1300" dirty="0" err="1">
                <a:latin typeface="Arial" panose="020B0604020202020204" pitchFamily="34" charset="0"/>
                <a:cs typeface="Arial" panose="020B0604020202020204" pitchFamily="34" charset="0"/>
              </a:rPr>
              <a:t>mlwydd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oed</a:t>
            </a:r>
            <a:r>
              <a:rPr lang="en-GB" sz="1300" dirty="0">
                <a:latin typeface="Arial" panose="020B0604020202020204" pitchFamily="34" charset="0"/>
                <a:cs typeface="Arial" panose="020B0604020202020204" pitchFamily="34" charset="0"/>
              </a:rPr>
              <a:t>. Eu nod </a:t>
            </a:r>
            <a:r>
              <a:rPr lang="en-GB" sz="1300" dirty="0" err="1">
                <a:latin typeface="Arial" panose="020B0604020202020204" pitchFamily="34" charset="0"/>
                <a:cs typeface="Arial" panose="020B0604020202020204" pitchFamily="34" charset="0"/>
              </a:rPr>
              <a:t>yw</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sicrhau</a:t>
            </a:r>
            <a:r>
              <a:rPr lang="en-GB" sz="1300" dirty="0">
                <a:latin typeface="Arial" panose="020B0604020202020204" pitchFamily="34" charset="0"/>
                <a:cs typeface="Arial" panose="020B0604020202020204" pitchFamily="34" charset="0"/>
              </a:rPr>
              <a:t> bod </a:t>
            </a:r>
            <a:r>
              <a:rPr lang="en-GB" sz="1300" dirty="0" err="1">
                <a:latin typeface="Arial" panose="020B0604020202020204" pitchFamily="34" charset="0"/>
                <a:cs typeface="Arial" panose="020B0604020202020204" pitchFamily="34" charset="0"/>
              </a:rPr>
              <a:t>pob</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plentyn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cael</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ea typeface="MS PGothic" panose="020B0600070205080204" pitchFamily="34" charset="-128"/>
                <a:cs typeface="Arial" panose="020B0604020202020204" pitchFamily="34" charset="0"/>
              </a:rPr>
              <a:t>d</a:t>
            </a:r>
            <a:r>
              <a:rPr lang="en-GB" altLang="en-US" sz="1300" dirty="0" err="1">
                <a:latin typeface="Arial" panose="020B0604020202020204" pitchFamily="34" charset="0"/>
                <a:ea typeface="MS PGothic" panose="020B0600070205080204" pitchFamily="34" charset="-128"/>
                <a:cs typeface="Arial" panose="020B0604020202020204" pitchFamily="34" charset="0"/>
              </a:rPr>
              <a:t>echrau</a:t>
            </a:r>
            <a:r>
              <a:rPr lang="en-GB" altLang="en-US" sz="1300" dirty="0">
                <a:latin typeface="Arial" panose="020B0604020202020204" pitchFamily="34" charset="0"/>
                <a:ea typeface="MS PGothic" panose="020B0600070205080204" pitchFamily="34" charset="-128"/>
                <a:cs typeface="Arial" panose="020B0604020202020204" pitchFamily="34" charset="0"/>
              </a:rPr>
              <a:t> da </a:t>
            </a:r>
            <a:r>
              <a:rPr lang="en-GB" altLang="en-US" sz="1300" dirty="0" err="1">
                <a:latin typeface="Arial" panose="020B0604020202020204" pitchFamily="34" charset="0"/>
                <a:ea typeface="MS PGothic" panose="020B0600070205080204" pitchFamily="34" charset="-128"/>
                <a:cs typeface="Arial" panose="020B0604020202020204" pitchFamily="34" charset="0"/>
              </a:rPr>
              <a:t>mewn</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bywyd</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cael</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amrywiaeth</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gynhwysfawr</a:t>
            </a:r>
            <a:r>
              <a:rPr lang="en-GB" altLang="en-US" sz="1300" dirty="0">
                <a:latin typeface="Arial" panose="020B0604020202020204" pitchFamily="34" charset="0"/>
                <a:ea typeface="MS PGothic" panose="020B0600070205080204" pitchFamily="34" charset="-128"/>
                <a:cs typeface="Arial" panose="020B0604020202020204" pitchFamily="34" charset="0"/>
              </a:rPr>
              <a:t> o </a:t>
            </a:r>
            <a:r>
              <a:rPr lang="en-GB" altLang="en-US" sz="1300" dirty="0" err="1">
                <a:latin typeface="Arial" panose="020B0604020202020204" pitchFamily="34" charset="0"/>
                <a:ea typeface="MS PGothic" panose="020B0600070205080204" pitchFamily="34" charset="-128"/>
                <a:cs typeface="Arial" panose="020B0604020202020204" pitchFamily="34" charset="0"/>
              </a:rPr>
              <a:t>gyfleoedd</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addysg</a:t>
            </a:r>
            <a:r>
              <a:rPr lang="en-GB" altLang="en-US" sz="1300" dirty="0">
                <a:latin typeface="Arial" panose="020B0604020202020204" pitchFamily="34" charset="0"/>
                <a:ea typeface="MS PGothic" panose="020B0600070205080204" pitchFamily="34" charset="-128"/>
                <a:cs typeface="Arial" panose="020B0604020202020204" pitchFamily="34" charset="0"/>
              </a:rPr>
              <a:t> a </a:t>
            </a:r>
            <a:r>
              <a:rPr lang="en-GB" altLang="en-US" sz="1300" dirty="0" err="1">
                <a:latin typeface="Arial" panose="020B0604020202020204" pitchFamily="34" charset="0"/>
                <a:ea typeface="MS PGothic" panose="020B0600070205080204" pitchFamily="34" charset="-128"/>
                <a:cs typeface="Arial" panose="020B0604020202020204" pitchFamily="34" charset="0"/>
              </a:rPr>
              <a:t>dysgu</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cael</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mynediad</a:t>
            </a:r>
            <a:r>
              <a:rPr lang="en-GB" altLang="en-US" sz="1300" dirty="0">
                <a:latin typeface="Arial" panose="020B0604020202020204" pitchFamily="34" charset="0"/>
                <a:ea typeface="MS PGothic" panose="020B0600070205080204" pitchFamily="34" charset="-128"/>
                <a:cs typeface="Arial" panose="020B0604020202020204" pitchFamily="34" charset="0"/>
              </a:rPr>
              <a:t> at </a:t>
            </a:r>
            <a:r>
              <a:rPr lang="en-GB" altLang="en-US" sz="1300" dirty="0" err="1">
                <a:latin typeface="Arial" panose="020B0604020202020204" pitchFamily="34" charset="0"/>
                <a:ea typeface="MS PGothic" panose="020B0600070205080204" pitchFamily="34" charset="-128"/>
                <a:cs typeface="Arial" panose="020B0604020202020204" pitchFamily="34" charset="0"/>
              </a:rPr>
              <a:t>weithgareddau</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chwarae</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hamdden</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chwaraeon</a:t>
            </a:r>
            <a:r>
              <a:rPr lang="en-GB" altLang="en-US" sz="1300" dirty="0">
                <a:latin typeface="Arial" panose="020B0604020202020204" pitchFamily="34" charset="0"/>
                <a:ea typeface="MS PGothic" panose="020B0600070205080204" pitchFamily="34" charset="-128"/>
                <a:cs typeface="Arial" panose="020B0604020202020204" pitchFamily="34" charset="0"/>
              </a:rPr>
              <a:t> a </a:t>
            </a:r>
            <a:r>
              <a:rPr lang="en-GB" altLang="en-US" sz="1300" dirty="0" err="1">
                <a:latin typeface="Arial" panose="020B0604020202020204" pitchFamily="34" charset="0"/>
                <a:ea typeface="MS PGothic" panose="020B0600070205080204" pitchFamily="34" charset="-128"/>
                <a:cs typeface="Arial" panose="020B0604020202020204" pitchFamily="34" charset="0"/>
              </a:rPr>
              <a:t>diwylliant</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cael</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eu</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clywed</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eu</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trin</a:t>
            </a:r>
            <a:r>
              <a:rPr lang="en-GB" altLang="en-US" sz="1300" dirty="0">
                <a:latin typeface="Arial" panose="020B0604020202020204" pitchFamily="34" charset="0"/>
                <a:ea typeface="MS PGothic" panose="020B0600070205080204" pitchFamily="34" charset="-128"/>
                <a:cs typeface="Arial" panose="020B0604020202020204" pitchFamily="34" charset="0"/>
              </a:rPr>
              <a:t> â </a:t>
            </a:r>
            <a:r>
              <a:rPr lang="en-GB" altLang="en-US" sz="1300" dirty="0" err="1">
                <a:latin typeface="Arial" panose="020B0604020202020204" pitchFamily="34" charset="0"/>
                <a:ea typeface="MS PGothic" panose="020B0600070205080204" pitchFamily="34" charset="-128"/>
                <a:cs typeface="Arial" panose="020B0604020202020204" pitchFamily="34" charset="0"/>
              </a:rPr>
              <a:t>pharch</a:t>
            </a:r>
            <a:r>
              <a:rPr lang="en-GB" altLang="en-US" sz="1300" dirty="0">
                <a:latin typeface="Arial" panose="020B0604020202020204" pitchFamily="34" charset="0"/>
                <a:ea typeface="MS PGothic" panose="020B0600070205080204" pitchFamily="34" charset="-128"/>
                <a:cs typeface="Arial" panose="020B0604020202020204" pitchFamily="34" charset="0"/>
              </a:rPr>
              <a:t>, a bod </a:t>
            </a:r>
            <a:r>
              <a:rPr lang="en-GB" altLang="en-US" sz="1300" dirty="0" err="1">
                <a:latin typeface="Arial" panose="020B0604020202020204" pitchFamily="34" charset="0"/>
                <a:ea typeface="MS PGothic" panose="020B0600070205080204" pitchFamily="34" charset="-128"/>
                <a:cs typeface="Arial" panose="020B0604020202020204" pitchFamily="34" charset="0"/>
              </a:rPr>
              <a:t>eu</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hil</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a’u</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hunaniaeth</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ddiwylliannol</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yn</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cael</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eu</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cydnabod</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byw</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mewn</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cartref</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diogel</a:t>
            </a:r>
            <a:r>
              <a:rPr lang="en-GB" altLang="en-US" sz="1300" dirty="0">
                <a:latin typeface="Arial" panose="020B0604020202020204" pitchFamily="34" charset="0"/>
                <a:ea typeface="MS PGothic" panose="020B0600070205080204" pitchFamily="34" charset="-128"/>
                <a:cs typeface="Arial" panose="020B0604020202020204" pitchFamily="34" charset="0"/>
              </a:rPr>
              <a:t> a </a:t>
            </a:r>
            <a:r>
              <a:rPr lang="en-GB" altLang="en-US" sz="1300" dirty="0" err="1">
                <a:latin typeface="Arial" panose="020B0604020202020204" pitchFamily="34" charset="0"/>
                <a:ea typeface="MS PGothic" panose="020B0600070205080204" pitchFamily="34" charset="-128"/>
                <a:cs typeface="Arial" panose="020B0604020202020204" pitchFamily="34" charset="0"/>
              </a:rPr>
              <a:t>chymuned</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sy’n</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cefnogi</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lles</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corfforol</a:t>
            </a:r>
            <a:r>
              <a:rPr lang="en-GB" altLang="en-US" sz="1300" dirty="0">
                <a:latin typeface="Arial" panose="020B0604020202020204" pitchFamily="34" charset="0"/>
                <a:ea typeface="MS PGothic" panose="020B0600070205080204" pitchFamily="34" charset="-128"/>
                <a:cs typeface="Arial" panose="020B0604020202020204" pitchFamily="34" charset="0"/>
              </a:rPr>
              <a:t> ac </a:t>
            </a:r>
            <a:r>
              <a:rPr lang="en-GB" altLang="en-US" sz="1300" dirty="0" err="1">
                <a:latin typeface="Arial" panose="020B0604020202020204" pitchFamily="34" charset="0"/>
                <a:ea typeface="MS PGothic" panose="020B0600070205080204" pitchFamily="34" charset="-128"/>
                <a:cs typeface="Arial" panose="020B0604020202020204" pitchFamily="34" charset="0"/>
              </a:rPr>
              <a:t>emosiynol</a:t>
            </a:r>
            <a:r>
              <a:rPr lang="en-GB" altLang="en-US" sz="1300" dirty="0">
                <a:latin typeface="Arial" panose="020B0604020202020204" pitchFamily="34" charset="0"/>
                <a:ea typeface="MS PGothic" panose="020B0600070205080204" pitchFamily="34" charset="-128"/>
                <a:cs typeface="Arial" panose="020B0604020202020204" pitchFamily="34" charset="0"/>
              </a:rPr>
              <a:t> a </a:t>
            </a:r>
            <a:r>
              <a:rPr lang="en-GB" altLang="en-US" sz="1300" dirty="0" err="1">
                <a:latin typeface="Arial" panose="020B0604020202020204" pitchFamily="34" charset="0"/>
                <a:ea typeface="MS PGothic" panose="020B0600070205080204" pitchFamily="34" charset="-128"/>
                <a:cs typeface="Arial" panose="020B0604020202020204" pitchFamily="34" charset="0"/>
              </a:rPr>
              <a:t>llawer</a:t>
            </a:r>
            <a:r>
              <a:rPr lang="en-GB" altLang="en-US" sz="1300" dirty="0">
                <a:latin typeface="Arial" panose="020B0604020202020204" pitchFamily="34" charset="0"/>
                <a:ea typeface="MS PGothic" panose="020B0600070205080204" pitchFamily="34" charset="-128"/>
                <a:cs typeface="Arial" panose="020B0604020202020204" pitchFamily="34" charset="0"/>
              </a:rPr>
              <a:t> </a:t>
            </a:r>
            <a:r>
              <a:rPr lang="en-GB" altLang="en-US" sz="1300" dirty="0" err="1">
                <a:latin typeface="Arial" panose="020B0604020202020204" pitchFamily="34" charset="0"/>
                <a:ea typeface="MS PGothic" panose="020B0600070205080204" pitchFamily="34" charset="-128"/>
                <a:cs typeface="Arial" panose="020B0604020202020204" pitchFamily="34" charset="0"/>
              </a:rPr>
              <a:t>fwy</a:t>
            </a:r>
            <a:r>
              <a:rPr lang="en-GB" altLang="en-US" sz="1300" dirty="0">
                <a:latin typeface="Arial" panose="020B0604020202020204" pitchFamily="34" charset="0"/>
                <a:ea typeface="MS PGothic" panose="020B0600070205080204" pitchFamily="34" charset="-128"/>
                <a:cs typeface="Arial" panose="020B0604020202020204" pitchFamily="34" charset="0"/>
              </a:rPr>
              <a:t>.</a:t>
            </a:r>
          </a:p>
          <a:p>
            <a:pPr>
              <a:lnSpc>
                <a:spcPct val="80000"/>
              </a:lnSpc>
            </a:pPr>
            <a:endParaRPr lang="en-GB" sz="1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3343C18-CD04-40AC-BEB5-767114276A3F}"/>
              </a:ext>
            </a:extLst>
          </p:cNvPr>
          <p:cNvSpPr txBox="1"/>
          <p:nvPr/>
        </p:nvSpPr>
        <p:spPr>
          <a:xfrm>
            <a:off x="5614737" y="184089"/>
            <a:ext cx="6276473" cy="5493812"/>
          </a:xfrm>
          <a:prstGeom prst="rect">
            <a:avLst/>
          </a:prstGeom>
          <a:noFill/>
          <a:ln>
            <a:solidFill>
              <a:schemeClr val="tx1"/>
            </a:solidFill>
          </a:ln>
        </p:spPr>
        <p:txBody>
          <a:bodyPr wrap="square" rtlCol="0">
            <a:spAutoFit/>
          </a:bodyPr>
          <a:lstStyle/>
          <a:p>
            <a:r>
              <a:rPr lang="en-GB" sz="1300" b="1" u="sng" dirty="0" err="1">
                <a:latin typeface="Arial" panose="020B0604020202020204" pitchFamily="34" charset="0"/>
                <a:cs typeface="Arial" panose="020B0604020202020204" pitchFamily="34" charset="0"/>
              </a:rPr>
              <a:t>Erthygl</a:t>
            </a:r>
            <a:r>
              <a:rPr lang="en-GB" sz="1300" b="1" u="sng" dirty="0">
                <a:latin typeface="Arial" panose="020B0604020202020204" pitchFamily="34" charset="0"/>
                <a:cs typeface="Arial" panose="020B0604020202020204" pitchFamily="34" charset="0"/>
              </a:rPr>
              <a:t> 23 – </a:t>
            </a:r>
            <a:r>
              <a:rPr lang="en-GB" sz="1300" b="1" u="sng" dirty="0" err="1">
                <a:latin typeface="Arial" panose="020B0604020202020204" pitchFamily="34" charset="0"/>
                <a:cs typeface="Arial" panose="020B0604020202020204" pitchFamily="34" charset="0"/>
              </a:rPr>
              <a:t>Eich</a:t>
            </a:r>
            <a:r>
              <a:rPr lang="en-GB" sz="1300" b="1" u="sng" dirty="0">
                <a:latin typeface="Arial" panose="020B0604020202020204" pitchFamily="34" charset="0"/>
                <a:cs typeface="Arial" panose="020B0604020202020204" pitchFamily="34" charset="0"/>
              </a:rPr>
              <a:t> </a:t>
            </a:r>
            <a:r>
              <a:rPr lang="en-GB" sz="1300" b="1" u="sng" dirty="0" err="1">
                <a:latin typeface="Arial" panose="020B0604020202020204" pitchFamily="34" charset="0"/>
                <a:cs typeface="Arial" panose="020B0604020202020204" pitchFamily="34" charset="0"/>
              </a:rPr>
              <a:t>hawl</a:t>
            </a:r>
            <a:r>
              <a:rPr lang="en-GB" sz="1300" b="1" u="sng" dirty="0">
                <a:latin typeface="Arial" panose="020B0604020202020204" pitchFamily="34" charset="0"/>
                <a:cs typeface="Arial" panose="020B0604020202020204" pitchFamily="34" charset="0"/>
              </a:rPr>
              <a:t> </a:t>
            </a:r>
            <a:r>
              <a:rPr lang="en-GB" sz="1300" b="1" u="sng" dirty="0" err="1">
                <a:latin typeface="Arial" panose="020B0604020202020204" pitchFamily="34" charset="0"/>
                <a:cs typeface="Arial" panose="020B0604020202020204" pitchFamily="34" charset="0"/>
              </a:rPr>
              <a:t>i</a:t>
            </a:r>
            <a:r>
              <a:rPr lang="en-GB" sz="1300" b="1" u="sng" dirty="0">
                <a:latin typeface="Arial" panose="020B0604020202020204" pitchFamily="34" charset="0"/>
                <a:cs typeface="Arial" panose="020B0604020202020204" pitchFamily="34" charset="0"/>
              </a:rPr>
              <a:t> </a:t>
            </a:r>
            <a:r>
              <a:rPr lang="en-GB" sz="1300" b="1" u="sng" dirty="0" err="1">
                <a:latin typeface="Arial" panose="020B0604020202020204" pitchFamily="34" charset="0"/>
                <a:cs typeface="Arial" panose="020B0604020202020204" pitchFamily="34" charset="0"/>
              </a:rPr>
              <a:t>ofal</a:t>
            </a:r>
            <a:r>
              <a:rPr lang="en-GB" sz="1300" b="1" u="sng" dirty="0">
                <a:latin typeface="Arial" panose="020B0604020202020204" pitchFamily="34" charset="0"/>
                <a:cs typeface="Arial" panose="020B0604020202020204" pitchFamily="34" charset="0"/>
              </a:rPr>
              <a:t> </a:t>
            </a:r>
            <a:r>
              <a:rPr lang="en-GB" sz="1300" b="1" u="sng" dirty="0" err="1">
                <a:latin typeface="Arial" panose="020B0604020202020204" pitchFamily="34" charset="0"/>
                <a:cs typeface="Arial" panose="020B0604020202020204" pitchFamily="34" charset="0"/>
              </a:rPr>
              <a:t>arbennig</a:t>
            </a:r>
            <a:r>
              <a:rPr lang="en-GB" sz="1300" b="1" u="sng" dirty="0">
                <a:latin typeface="Arial" panose="020B0604020202020204" pitchFamily="34" charset="0"/>
                <a:cs typeface="Arial" panose="020B0604020202020204" pitchFamily="34" charset="0"/>
              </a:rPr>
              <a:t> a </a:t>
            </a:r>
            <a:r>
              <a:rPr lang="en-GB" sz="1300" b="1" u="sng" dirty="0" err="1">
                <a:latin typeface="Arial" panose="020B0604020202020204" pitchFamily="34" charset="0"/>
                <a:cs typeface="Arial" panose="020B0604020202020204" pitchFamily="34" charset="0"/>
              </a:rPr>
              <a:t>chefnogaeth</a:t>
            </a:r>
            <a:r>
              <a:rPr lang="en-GB" sz="1300" b="1" u="sng" dirty="0">
                <a:latin typeface="Arial" panose="020B0604020202020204" pitchFamily="34" charset="0"/>
                <a:cs typeface="Arial" panose="020B0604020202020204" pitchFamily="34" charset="0"/>
              </a:rPr>
              <a:t> </a:t>
            </a:r>
            <a:r>
              <a:rPr lang="en-GB" sz="1300" b="1" u="sng" dirty="0" err="1">
                <a:latin typeface="Arial" panose="020B0604020202020204" pitchFamily="34" charset="0"/>
                <a:cs typeface="Arial" panose="020B0604020202020204" pitchFamily="34" charset="0"/>
              </a:rPr>
              <a:t>os</a:t>
            </a:r>
            <a:r>
              <a:rPr lang="en-GB" sz="1300" b="1" u="sng" dirty="0">
                <a:latin typeface="Arial" panose="020B0604020202020204" pitchFamily="34" charset="0"/>
                <a:cs typeface="Arial" panose="020B0604020202020204" pitchFamily="34" charset="0"/>
              </a:rPr>
              <a:t> </a:t>
            </a:r>
            <a:r>
              <a:rPr lang="en-GB" sz="1300" b="1" u="sng" dirty="0" err="1">
                <a:latin typeface="Arial" panose="020B0604020202020204" pitchFamily="34" charset="0"/>
                <a:cs typeface="Arial" panose="020B0604020202020204" pitchFamily="34" charset="0"/>
              </a:rPr>
              <a:t>ydych</a:t>
            </a:r>
            <a:r>
              <a:rPr lang="en-GB" sz="1300" b="1" u="sng" dirty="0">
                <a:latin typeface="Arial" panose="020B0604020202020204" pitchFamily="34" charset="0"/>
                <a:cs typeface="Arial" panose="020B0604020202020204" pitchFamily="34" charset="0"/>
              </a:rPr>
              <a:t> </a:t>
            </a:r>
            <a:r>
              <a:rPr lang="en-GB" sz="1300" b="1" u="sng" dirty="0" err="1">
                <a:latin typeface="Arial" panose="020B0604020202020204" pitchFamily="34" charset="0"/>
                <a:cs typeface="Arial" panose="020B0604020202020204" pitchFamily="34" charset="0"/>
              </a:rPr>
              <a:t>chi’n</a:t>
            </a:r>
            <a:r>
              <a:rPr lang="en-GB" sz="1300" b="1" u="sng" dirty="0">
                <a:latin typeface="Arial" panose="020B0604020202020204" pitchFamily="34" charset="0"/>
                <a:cs typeface="Arial" panose="020B0604020202020204" pitchFamily="34" charset="0"/>
              </a:rPr>
              <a:t> </a:t>
            </a:r>
            <a:r>
              <a:rPr lang="en-GB" sz="1300" b="1" u="sng" dirty="0" err="1">
                <a:latin typeface="Arial" panose="020B0604020202020204" pitchFamily="34" charset="0"/>
                <a:cs typeface="Arial" panose="020B0604020202020204" pitchFamily="34" charset="0"/>
              </a:rPr>
              <a:t>anabl</a:t>
            </a:r>
            <a:endParaRPr lang="en-GB" sz="1300" b="1" u="sng" dirty="0">
              <a:latin typeface="Arial" panose="020B0604020202020204" pitchFamily="34" charset="0"/>
              <a:cs typeface="Arial" panose="020B0604020202020204" pitchFamily="34" charset="0"/>
            </a:endParaRPr>
          </a:p>
          <a:p>
            <a:pPr algn="just"/>
            <a:endParaRPr lang="en-GB" sz="1300" b="1" dirty="0">
              <a:latin typeface="Arial" panose="020B0604020202020204" pitchFamily="34" charset="0"/>
              <a:cs typeface="Arial" panose="020B0604020202020204" pitchFamily="34" charset="0"/>
            </a:endParaRPr>
          </a:p>
          <a:p>
            <a:pPr algn="just"/>
            <a:r>
              <a:rPr lang="en-GB" sz="1300" dirty="0" err="1">
                <a:latin typeface="Arial" panose="020B0604020202020204" pitchFamily="34" charset="0"/>
                <a:cs typeface="Arial" panose="020B0604020202020204" pitchFamily="34" charset="0"/>
              </a:rPr>
              <a:t>Dywed</a:t>
            </a:r>
            <a:r>
              <a:rPr lang="en-GB" sz="1300" dirty="0">
                <a:latin typeface="Arial" panose="020B0604020202020204" pitchFamily="34" charset="0"/>
                <a:cs typeface="Arial" panose="020B0604020202020204" pitchFamily="34" charset="0"/>
              </a:rPr>
              <a:t> Gov.uk (2010) </a:t>
            </a:r>
            <a:r>
              <a:rPr lang="en-GB" sz="1300" b="0" i="0" u="none" strike="noStrike" dirty="0" err="1">
                <a:effectLst/>
                <a:latin typeface="Arial" panose="020B0604020202020204" pitchFamily="34" charset="0"/>
                <a:cs typeface="Arial" panose="020B0604020202020204" pitchFamily="34" charset="0"/>
              </a:rPr>
              <a:t>mae</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erbyn</a:t>
            </a:r>
            <a:r>
              <a:rPr lang="en-GB" sz="1300" b="0" i="0" u="none" strike="noStrike" dirty="0">
                <a:effectLst/>
                <a:latin typeface="Arial" panose="020B0604020202020204" pitchFamily="34" charset="0"/>
                <a:cs typeface="Arial" panose="020B0604020202020204" pitchFamily="34" charset="0"/>
              </a:rPr>
              <a:t> y </a:t>
            </a:r>
            <a:r>
              <a:rPr lang="en-GB" sz="1300" b="0" i="0" u="none" strike="noStrike" dirty="0" err="1">
                <a:effectLst/>
                <a:latin typeface="Arial" panose="020B0604020202020204" pitchFamily="34" charset="0"/>
                <a:cs typeface="Arial" panose="020B0604020202020204" pitchFamily="34" charset="0"/>
              </a:rPr>
              <a:t>gyfraith</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i</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ysgol</a:t>
            </a:r>
            <a:r>
              <a:rPr lang="en-GB" sz="1300" b="0" i="0" u="none" strike="noStrike" dirty="0">
                <a:effectLst/>
                <a:latin typeface="Arial" panose="020B0604020202020204" pitchFamily="34" charset="0"/>
                <a:cs typeface="Arial" panose="020B0604020202020204" pitchFamily="34" charset="0"/>
              </a:rPr>
              <a:t> neu </a:t>
            </a:r>
            <a:r>
              <a:rPr lang="en-GB" sz="1300" b="0" i="0" u="none" strike="noStrike" dirty="0" err="1">
                <a:effectLst/>
                <a:latin typeface="Arial" panose="020B0604020202020204" pitchFamily="34" charset="0"/>
                <a:cs typeface="Arial" panose="020B0604020202020204" pitchFamily="34" charset="0"/>
              </a:rPr>
              <a:t>ddarparwr</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addysg</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arall</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drin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myfyrwyr</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anabl</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anffafriol</a:t>
            </a:r>
            <a:r>
              <a:rPr lang="en-GB" sz="1300" b="0" i="0" u="none" strike="noStrike" dirty="0">
                <a:effectLst/>
                <a:latin typeface="Arial" panose="020B0604020202020204" pitchFamily="34" charset="0"/>
                <a:cs typeface="Arial" panose="020B0604020202020204" pitchFamily="34" charset="0"/>
              </a:rPr>
              <a:t>. Mae </a:t>
            </a:r>
            <a:r>
              <a:rPr lang="en-GB" sz="1300" b="0" i="0" u="none" strike="noStrike" dirty="0" err="1">
                <a:effectLst/>
                <a:latin typeface="Arial" panose="020B0604020202020204" pitchFamily="34" charset="0"/>
                <a:cs typeface="Arial" panose="020B0604020202020204" pitchFamily="34" charset="0"/>
              </a:rPr>
              <a:t>hyn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cynnwys</a:t>
            </a:r>
            <a:r>
              <a:rPr lang="en-GB" sz="1300" b="0" i="0" u="none" strike="noStrike" dirty="0">
                <a:effectLst/>
                <a:latin typeface="Arial" panose="020B0604020202020204" pitchFamily="34" charset="0"/>
                <a:cs typeface="Arial" panose="020B0604020202020204" pitchFamily="34" charset="0"/>
              </a:rPr>
              <a:t>:</a:t>
            </a:r>
            <a:br>
              <a:rPr lang="en-GB" sz="1300" dirty="0">
                <a:latin typeface="Arial" panose="020B0604020202020204" pitchFamily="34" charset="0"/>
                <a:cs typeface="Arial" panose="020B0604020202020204" pitchFamily="34" charset="0"/>
              </a:rPr>
            </a:br>
            <a:r>
              <a:rPr lang="en-GB" sz="1300" b="0" i="0" u="none" strike="noStrike" dirty="0" err="1">
                <a:effectLst/>
                <a:latin typeface="Arial" panose="020B0604020202020204" pitchFamily="34" charset="0"/>
                <a:cs typeface="Arial" panose="020B0604020202020204" pitchFamily="34" charset="0"/>
              </a:rPr>
              <a:t>gwahaniaethu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uniongyrchol</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er</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enghraifft</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gwrthod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derbyn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i</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fyfyriwr</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oherwydd</a:t>
            </a:r>
            <a:r>
              <a:rPr lang="en-GB" sz="1300" dirty="0">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anabledd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gwahaniaethu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anuniongyrchol</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er</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enghraifft</a:t>
            </a:r>
            <a:r>
              <a:rPr lang="en-GB" sz="1300" b="0" i="0" u="none" strike="noStrike" dirty="0">
                <a:effectLst/>
                <a:latin typeface="Arial" panose="020B0604020202020204" pitchFamily="34" charset="0"/>
                <a:cs typeface="Arial" panose="020B0604020202020204" pitchFamily="34" charset="0"/>
              </a:rPr>
              <a:t> dim </a:t>
            </a:r>
            <a:r>
              <a:rPr lang="en-GB" sz="1300" b="0" i="0" u="none" strike="noStrike" dirty="0" err="1">
                <a:effectLst/>
                <a:latin typeface="Arial" panose="020B0604020202020204" pitchFamily="34" charset="0"/>
                <a:cs typeface="Arial" panose="020B0604020202020204" pitchFamily="34" charset="0"/>
              </a:rPr>
              <a:t>ond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darparu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ffurflenni</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cais</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mewn</a:t>
            </a:r>
            <a:r>
              <a:rPr lang="en-GB" sz="1300" b="0" i="0" u="none" strike="noStrike" dirty="0">
                <a:effectLst/>
                <a:latin typeface="Arial" panose="020B0604020202020204" pitchFamily="34" charset="0"/>
                <a:cs typeface="Arial" panose="020B0604020202020204" pitchFamily="34" charset="0"/>
              </a:rPr>
              <a:t> un </a:t>
            </a:r>
            <a:r>
              <a:rPr lang="en-GB" sz="1300" b="0" i="0" u="none" strike="noStrike" dirty="0" err="1">
                <a:effectLst/>
                <a:latin typeface="Arial" panose="020B0604020202020204" pitchFamily="34" charset="0"/>
                <a:cs typeface="Arial" panose="020B0604020202020204" pitchFamily="34" charset="0"/>
              </a:rPr>
              <a:t>fformat</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nad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yw'n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hygyrch</a:t>
            </a:r>
            <a:r>
              <a:rPr lang="en-GB" sz="1300" b="0" i="0" u="none" strike="noStrike" dirty="0">
                <a:effectLst/>
                <a:latin typeface="Arial" panose="020B0604020202020204" pitchFamily="34" charset="0"/>
                <a:cs typeface="Arial" panose="020B0604020202020204" pitchFamily="34" charset="0"/>
              </a:rPr>
              <a:t> o </a:t>
            </a:r>
            <a:r>
              <a:rPr lang="en-GB" sz="1300" b="0" i="0" u="none" strike="noStrike" dirty="0" err="1">
                <a:effectLst/>
                <a:latin typeface="Arial" panose="020B0604020202020204" pitchFamily="34" charset="0"/>
                <a:cs typeface="Arial" panose="020B0604020202020204" pitchFamily="34" charset="0"/>
              </a:rPr>
              <a:t>bosibl</a:t>
            </a:r>
            <a:r>
              <a:rPr lang="en-GB" sz="1300" b="0" i="0" u="none" strike="noStrike" dirty="0">
                <a:effectLst/>
                <a:latin typeface="Arial" panose="020B0604020202020204" pitchFamily="34" charset="0"/>
                <a:cs typeface="Arial" panose="020B0604020202020204" pitchFamily="34" charset="0"/>
              </a:rPr>
              <a:t>, </a:t>
            </a:r>
            <a:br>
              <a:rPr lang="en-GB" sz="1300" dirty="0">
                <a:latin typeface="Arial" panose="020B0604020202020204" pitchFamily="34" charset="0"/>
                <a:cs typeface="Arial" panose="020B0604020202020204" pitchFamily="34" charset="0"/>
              </a:rPr>
            </a:br>
            <a:r>
              <a:rPr lang="en-GB" sz="1300" b="0" i="0" u="none" strike="noStrike" dirty="0" err="1">
                <a:effectLst/>
                <a:latin typeface="Arial" panose="020B0604020202020204" pitchFamily="34" charset="0"/>
                <a:cs typeface="Arial" panose="020B0604020202020204" pitchFamily="34" charset="0"/>
              </a:rPr>
              <a:t>gwahaniaethu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sy'n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deillio</a:t>
            </a:r>
            <a:r>
              <a:rPr lang="en-GB" sz="1300" b="0" i="0" u="none" strike="noStrike" dirty="0">
                <a:effectLst/>
                <a:latin typeface="Arial" panose="020B0604020202020204" pitchFamily="34" charset="0"/>
                <a:cs typeface="Arial" panose="020B0604020202020204" pitchFamily="34" charset="0"/>
              </a:rPr>
              <a:t> o </a:t>
            </a:r>
            <a:r>
              <a:rPr lang="en-GB" sz="1300" b="0" i="0" u="none" strike="noStrike" dirty="0" err="1">
                <a:effectLst/>
                <a:latin typeface="Arial" panose="020B0604020202020204" pitchFamily="34" charset="0"/>
                <a:cs typeface="Arial" panose="020B0604020202020204" pitchFamily="34" charset="0"/>
              </a:rPr>
              <a:t>anabledd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er</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enghraifft</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mae</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disgybl</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anabl</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cael</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ei</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atal</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rhag</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mynd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allan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amser</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egwyl</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oherwydd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ei</a:t>
            </a:r>
            <a:r>
              <a:rPr lang="en-GB" sz="1300" b="0" i="0" u="none" strike="noStrike" dirty="0">
                <a:effectLst/>
                <a:latin typeface="Arial" panose="020B0604020202020204" pitchFamily="34" charset="0"/>
                <a:cs typeface="Arial" panose="020B0604020202020204" pitchFamily="34" charset="0"/>
              </a:rPr>
              <a:t> bod </a:t>
            </a:r>
            <a:r>
              <a:rPr lang="en-GB" sz="1300" b="0" i="0" u="none" strike="noStrike" dirty="0" err="1">
                <a:effectLst/>
                <a:latin typeface="Arial" panose="020B0604020202020204" pitchFamily="34" charset="0"/>
                <a:cs typeface="Arial" panose="020B0604020202020204" pitchFamily="34" charset="0"/>
              </a:rPr>
              <a:t>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cymryd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gormod</a:t>
            </a:r>
            <a:r>
              <a:rPr lang="en-GB" sz="1300" b="0" i="0" u="none" strike="noStrike" dirty="0">
                <a:effectLst/>
                <a:latin typeface="Arial" panose="020B0604020202020204" pitchFamily="34" charset="0"/>
                <a:cs typeface="Arial" panose="020B0604020202020204" pitchFamily="34" charset="0"/>
              </a:rPr>
              <a:t> o </a:t>
            </a:r>
            <a:r>
              <a:rPr lang="en-GB" sz="1300" b="0" i="0" u="none" strike="noStrike" dirty="0" err="1">
                <a:effectLst/>
                <a:latin typeface="Arial" panose="020B0604020202020204" pitchFamily="34" charset="0"/>
                <a:cs typeface="Arial" panose="020B0604020202020204" pitchFamily="34" charset="0"/>
              </a:rPr>
              <a:t>amser</a:t>
            </a:r>
            <a:r>
              <a:rPr lang="en-GB" sz="1300" b="0" i="0" u="none" strike="noStrike" dirty="0">
                <a:effectLst/>
                <a:latin typeface="Arial" panose="020B0604020202020204" pitchFamily="34" charset="0"/>
                <a:cs typeface="Arial" panose="020B0604020202020204" pitchFamily="34" charset="0"/>
              </a:rPr>
              <a:t> I</a:t>
            </a:r>
            <a:r>
              <a:rPr lang="en-GB" sz="1300" dirty="0">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gyrraedd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yno</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aflonyddu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er</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enghraifft</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mae</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athro</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gweiddi</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ar</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fyfyriwr</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anabl</a:t>
            </a:r>
            <a:r>
              <a:rPr lang="en-GB" sz="1300" b="0" i="0" u="none" strike="noStrike" dirty="0">
                <a:effectLst/>
                <a:latin typeface="Arial" panose="020B0604020202020204" pitchFamily="34" charset="0"/>
                <a:cs typeface="Arial" panose="020B0604020202020204" pitchFamily="34" charset="0"/>
              </a:rPr>
              <a:t> am </a:t>
            </a:r>
            <a:r>
              <a:rPr lang="en-GB" sz="1300" b="0" i="0" u="none" strike="noStrike" dirty="0" err="1">
                <a:effectLst/>
                <a:latin typeface="Arial" panose="020B0604020202020204" pitchFamily="34" charset="0"/>
                <a:cs typeface="Arial" panose="020B0604020202020204" pitchFamily="34" charset="0"/>
              </a:rPr>
              <a:t>beidio</a:t>
            </a:r>
            <a:r>
              <a:rPr lang="en-GB" sz="1300" b="0" i="0" u="none" strike="noStrike" dirty="0">
                <a:effectLst/>
                <a:latin typeface="Arial" panose="020B0604020202020204" pitchFamily="34" charset="0"/>
                <a:cs typeface="Arial" panose="020B0604020202020204" pitchFamily="34" charset="0"/>
              </a:rPr>
              <a:t> â </a:t>
            </a:r>
            <a:r>
              <a:rPr lang="en-GB" sz="1300" b="0" i="0" u="none" strike="noStrike" dirty="0" err="1">
                <a:effectLst/>
                <a:latin typeface="Arial" panose="020B0604020202020204" pitchFamily="34" charset="0"/>
                <a:cs typeface="Arial" panose="020B0604020202020204" pitchFamily="34" charset="0"/>
              </a:rPr>
              <a:t>thalu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sylw</a:t>
            </a:r>
            <a:r>
              <a:rPr lang="en-GB" sz="1300" b="0" i="0" u="none" strike="noStrike" dirty="0">
                <a:effectLst/>
                <a:latin typeface="Arial" panose="020B0604020202020204" pitchFamily="34" charset="0"/>
                <a:cs typeface="Arial" panose="020B0604020202020204" pitchFamily="34" charset="0"/>
              </a:rPr>
              <a:t> pan </a:t>
            </a:r>
            <a:r>
              <a:rPr lang="en-GB" sz="1300" b="0" i="0" u="none" strike="noStrike" dirty="0" err="1">
                <a:effectLst/>
                <a:latin typeface="Arial" panose="020B0604020202020204" pitchFamily="34" charset="0"/>
                <a:cs typeface="Arial" panose="020B0604020202020204" pitchFamily="34" charset="0"/>
              </a:rPr>
              <a:t>fydd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anabledd</a:t>
            </a:r>
            <a:r>
              <a:rPr lang="en-GB" sz="1300" b="0" i="0" u="none" strike="noStrike" dirty="0">
                <a:effectLst/>
                <a:latin typeface="Arial" panose="020B0604020202020204" pitchFamily="34" charset="0"/>
                <a:cs typeface="Arial" panose="020B0604020202020204" pitchFamily="34" charset="0"/>
              </a:rPr>
              <a:t> y </a:t>
            </a:r>
            <a:r>
              <a:rPr lang="en-GB" sz="1300" b="0" i="0" u="none" strike="noStrike" dirty="0" err="1">
                <a:effectLst/>
                <a:latin typeface="Arial" panose="020B0604020202020204" pitchFamily="34" charset="0"/>
                <a:cs typeface="Arial" panose="020B0604020202020204" pitchFamily="34" charset="0"/>
              </a:rPr>
              <a:t>myfyriwr</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yn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ei</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atal</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rhag</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canolbwyntio'n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hawdd</a:t>
            </a:r>
            <a:r>
              <a:rPr lang="en-GB" sz="1300" b="0" i="0" u="none" strike="noStrike" dirty="0">
                <a:effectLst/>
                <a:latin typeface="Arial" panose="020B0604020202020204" pitchFamily="34" charset="0"/>
                <a:cs typeface="Arial" panose="020B0604020202020204" pitchFamily="34" charset="0"/>
              </a:rPr>
              <a:t> a </a:t>
            </a:r>
            <a:r>
              <a:rPr lang="en-GB" sz="1300" b="0" i="0" u="none" strike="noStrike" dirty="0" err="1">
                <a:effectLst/>
                <a:latin typeface="Arial" panose="020B0604020202020204" pitchFamily="34" charset="0"/>
                <a:cs typeface="Arial" panose="020B0604020202020204" pitchFamily="34" charset="0"/>
              </a:rPr>
              <a:t>erledigaeth</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er</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enghraifft</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atal</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myfyriwr</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anabl</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oherwydd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ei</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fod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wedi</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cwyno</a:t>
            </a:r>
            <a:r>
              <a:rPr lang="en-GB" sz="1300" b="0" i="0" u="none" strike="noStrike" dirty="0">
                <a:effectLst/>
                <a:latin typeface="Arial" panose="020B0604020202020204" pitchFamily="34" charset="0"/>
                <a:cs typeface="Arial" panose="020B0604020202020204" pitchFamily="34" charset="0"/>
              </a:rPr>
              <a:t> am </a:t>
            </a:r>
            <a:r>
              <a:rPr lang="en-GB" sz="1300" b="0" i="0" u="none" strike="noStrike" dirty="0" err="1">
                <a:effectLst/>
                <a:latin typeface="Arial" panose="020B0604020202020204" pitchFamily="34" charset="0"/>
                <a:cs typeface="Arial" panose="020B0604020202020204" pitchFamily="34" charset="0"/>
              </a:rPr>
              <a:t>aflonyddu</a:t>
            </a:r>
            <a:r>
              <a:rPr lang="en-GB" sz="1300" b="0" i="0" u="none" strike="noStrike" dirty="0">
                <a:effectLst/>
                <a:latin typeface="Arial" panose="020B0604020202020204" pitchFamily="34" charset="0"/>
                <a:cs typeface="Arial" panose="020B0604020202020204" pitchFamily="34" charset="0"/>
              </a:rPr>
              <a:t>.</a:t>
            </a:r>
          </a:p>
          <a:p>
            <a:pPr algn="just"/>
            <a:r>
              <a:rPr lang="en-GB" sz="1300" dirty="0" err="1">
                <a:latin typeface="Arial" panose="020B0604020202020204" pitchFamily="34" charset="0"/>
                <a:cs typeface="Arial" panose="020B0604020202020204" pitchFamily="34" charset="0"/>
              </a:rPr>
              <a:t>Mae’n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bwysig</a:t>
            </a:r>
            <a:r>
              <a:rPr lang="en-GB" sz="1300" dirty="0">
                <a:latin typeface="Arial" panose="020B0604020202020204" pitchFamily="34" charset="0"/>
                <a:cs typeface="Arial" panose="020B0604020202020204" pitchFamily="34" charset="0"/>
              </a:rPr>
              <a:t> bod plant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derbyn</a:t>
            </a:r>
            <a:r>
              <a:rPr lang="en-GB" sz="1300" dirty="0">
                <a:latin typeface="Arial" panose="020B0604020202020204" pitchFamily="34" charset="0"/>
                <a:cs typeface="Arial" panose="020B0604020202020204" pitchFamily="34" charset="0"/>
              </a:rPr>
              <a:t> y </a:t>
            </a:r>
            <a:r>
              <a:rPr lang="en-GB" sz="1300" dirty="0" err="1">
                <a:latin typeface="Arial" panose="020B0604020202020204" pitchFamily="34" charset="0"/>
                <a:cs typeface="Arial" panose="020B0604020202020204" pitchFamily="34" charset="0"/>
              </a:rPr>
              <a:t>gofal</a:t>
            </a:r>
            <a:r>
              <a:rPr lang="en-GB" sz="1300" dirty="0">
                <a:latin typeface="Arial" panose="020B0604020202020204" pitchFamily="34" charset="0"/>
                <a:cs typeface="Arial" panose="020B0604020202020204" pitchFamily="34" charset="0"/>
              </a:rPr>
              <a:t> a </a:t>
            </a:r>
            <a:r>
              <a:rPr lang="en-GB" sz="1300" dirty="0" err="1">
                <a:latin typeface="Arial" panose="020B0604020202020204" pitchFamily="34" charset="0"/>
                <a:cs typeface="Arial" panose="020B0604020202020204" pitchFamily="34" charset="0"/>
              </a:rPr>
              <a:t>cefnogaeth</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cywir</a:t>
            </a:r>
            <a:r>
              <a:rPr lang="en-GB" sz="1300" dirty="0">
                <a:latin typeface="Arial" panose="020B0604020202020204" pitchFamily="34" charset="0"/>
                <a:cs typeface="Arial" panose="020B0604020202020204" pitchFamily="34" charset="0"/>
              </a:rPr>
              <a:t> a </a:t>
            </a:r>
            <a:r>
              <a:rPr lang="en-GB" sz="1300" dirty="0" err="1">
                <a:latin typeface="Arial" panose="020B0604020202020204" pitchFamily="34" charset="0"/>
                <a:cs typeface="Arial" panose="020B0604020202020204" pitchFamily="34" charset="0"/>
              </a:rPr>
              <a:t>cyfartal</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mae</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nhw</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angen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os</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oes</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unrhyw</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fath</a:t>
            </a:r>
            <a:r>
              <a:rPr lang="en-GB" sz="1300" dirty="0">
                <a:latin typeface="Arial" panose="020B0604020202020204" pitchFamily="34" charset="0"/>
                <a:cs typeface="Arial" panose="020B0604020202020204" pitchFamily="34" charset="0"/>
              </a:rPr>
              <a:t> o </a:t>
            </a:r>
            <a:r>
              <a:rPr lang="en-GB" sz="1300" dirty="0" err="1">
                <a:latin typeface="Arial" panose="020B0604020202020204" pitchFamily="34" charset="0"/>
                <a:cs typeface="Arial" panose="020B0604020202020204" pitchFamily="34" charset="0"/>
              </a:rPr>
              <a:t>anabledd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gyda</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nhw</a:t>
            </a:r>
            <a:r>
              <a:rPr lang="en-GB" sz="1300" dirty="0">
                <a:latin typeface="Arial" panose="020B0604020202020204" pitchFamily="34" charset="0"/>
                <a:cs typeface="Arial" panose="020B0604020202020204" pitchFamily="34" charset="0"/>
              </a:rPr>
              <a:t> neu </a:t>
            </a:r>
            <a:r>
              <a:rPr lang="en-GB" sz="1300" dirty="0" err="1">
                <a:latin typeface="Arial" panose="020B0604020202020204" pitchFamily="34" charset="0"/>
                <a:cs typeface="Arial" panose="020B0604020202020204" pitchFamily="34" charset="0"/>
              </a:rPr>
              <a:t>unrhyw</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anghenion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ychwanegol</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Mae’n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bwysig</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gwneud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siwr</a:t>
            </a:r>
            <a:r>
              <a:rPr lang="en-GB" sz="1300" dirty="0">
                <a:latin typeface="Arial" panose="020B0604020202020204" pitchFamily="34" charset="0"/>
                <a:cs typeface="Arial" panose="020B0604020202020204" pitchFamily="34" charset="0"/>
              </a:rPr>
              <a:t> bod y plant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cysurus</a:t>
            </a:r>
            <a:r>
              <a:rPr lang="en-GB" sz="1300" dirty="0">
                <a:latin typeface="Arial" panose="020B0604020202020204" pitchFamily="34" charset="0"/>
                <a:cs typeface="Arial" panose="020B0604020202020204" pitchFamily="34" charset="0"/>
              </a:rPr>
              <a:t>. Y </a:t>
            </a:r>
            <a:r>
              <a:rPr lang="en-GB" sz="1300" dirty="0" err="1">
                <a:latin typeface="Arial" panose="020B0604020202020204" pitchFamily="34" charset="0"/>
                <a:cs typeface="Arial" panose="020B0604020202020204" pitchFamily="34" charset="0"/>
              </a:rPr>
              <a:t>mathu</a:t>
            </a:r>
            <a:r>
              <a:rPr lang="en-GB" sz="1300" dirty="0">
                <a:latin typeface="Arial" panose="020B0604020202020204" pitchFamily="34" charset="0"/>
                <a:cs typeface="Arial" panose="020B0604020202020204" pitchFamily="34" charset="0"/>
              </a:rPr>
              <a:t> o </a:t>
            </a:r>
            <a:r>
              <a:rPr lang="en-GB" sz="1300" dirty="0" err="1">
                <a:latin typeface="Arial" panose="020B0604020202020204" pitchFamily="34" charset="0"/>
                <a:cs typeface="Arial" panose="020B0604020202020204" pitchFamily="34" charset="0"/>
              </a:rPr>
              <a:t>cefnogaeth</a:t>
            </a:r>
            <a:r>
              <a:rPr lang="en-GB" sz="1300" dirty="0">
                <a:latin typeface="Arial" panose="020B0604020202020204" pitchFamily="34" charset="0"/>
                <a:cs typeface="Arial" panose="020B0604020202020204" pitchFamily="34" charset="0"/>
              </a:rPr>
              <a:t> a </a:t>
            </a:r>
            <a:r>
              <a:rPr lang="en-GB" sz="1300" dirty="0" err="1">
                <a:latin typeface="Arial" panose="020B0604020202020204" pitchFamily="34" charset="0"/>
                <a:cs typeface="Arial" panose="020B0604020202020204" pitchFamily="34" charset="0"/>
              </a:rPr>
              <a:t>gofal</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gallent</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dderbyn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yw</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therapydd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cael</a:t>
            </a:r>
            <a:r>
              <a:rPr lang="en-GB" sz="1300" dirty="0">
                <a:latin typeface="Arial" panose="020B0604020202020204" pitchFamily="34" charset="0"/>
                <a:cs typeface="Arial" panose="020B0604020202020204" pitchFamily="34" charset="0"/>
              </a:rPr>
              <a:t> offer </a:t>
            </a:r>
            <a:r>
              <a:rPr lang="en-GB" sz="1300" dirty="0" err="1">
                <a:latin typeface="Arial" panose="020B0604020202020204" pitchFamily="34" charset="0"/>
                <a:cs typeface="Arial" panose="020B0604020202020204" pitchFamily="34" charset="0"/>
              </a:rPr>
              <a:t>sydd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yn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diwallu</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ei</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anghenion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athrawon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arbenigol</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R</a:t>
            </a:r>
            <a:r>
              <a:rPr lang="en-GB" sz="1300" b="0" i="0" u="none" strike="noStrike" dirty="0" err="1">
                <a:effectLst/>
                <a:latin typeface="Arial" panose="020B0604020202020204" pitchFamily="34" charset="0"/>
                <a:cs typeface="Arial" panose="020B0604020202020204" pitchFamily="34" charset="0"/>
              </a:rPr>
              <a:t>haid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i</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ysgolion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wneud</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eu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hadeiladau'n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hygyrch</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i</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unrhyw</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ddisgyblion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anabl</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fel</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rampiau</a:t>
            </a:r>
            <a:r>
              <a:rPr lang="en-GB" sz="1300" b="0" i="0" u="none" strike="noStrike" dirty="0">
                <a:effectLst/>
                <a:latin typeface="Arial" panose="020B0604020202020204" pitchFamily="34" charset="0"/>
                <a:cs typeface="Arial" panose="020B0604020202020204" pitchFamily="34" charset="0"/>
              </a:rPr>
              <a:t> a </a:t>
            </a:r>
            <a:r>
              <a:rPr lang="en-GB" sz="1300" b="0" i="0" u="none" strike="noStrike" dirty="0" err="1">
                <a:effectLst/>
                <a:latin typeface="Arial" panose="020B0604020202020204" pitchFamily="34" charset="0"/>
                <a:cs typeface="Arial" panose="020B0604020202020204" pitchFamily="34" charset="0"/>
              </a:rPr>
              <a:t>lifftiau</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ar</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gyfer</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anghenion</a:t>
            </a:r>
            <a:r>
              <a:rPr lang="en-GB" sz="1300" b="0" i="0" u="none" strike="noStrike" dirty="0">
                <a:effectLst/>
                <a:latin typeface="Arial" panose="020B0604020202020204" pitchFamily="34" charset="0"/>
                <a:cs typeface="Arial" panose="020B0604020202020204" pitchFamily="34" charset="0"/>
              </a:rPr>
              <a:t> </a:t>
            </a:r>
            <a:r>
              <a:rPr lang="en-GB" sz="1300" b="0" i="0" u="none" strike="noStrike" dirty="0" err="1">
                <a:effectLst/>
                <a:latin typeface="Arial" panose="020B0604020202020204" pitchFamily="34" charset="0"/>
                <a:cs typeface="Arial" panose="020B0604020202020204" pitchFamily="34" charset="0"/>
              </a:rPr>
              <a:t>corfforol</a:t>
            </a:r>
            <a:r>
              <a:rPr lang="en-GB" sz="1300" b="0" i="0" u="none" strike="noStrike" dirty="0">
                <a:effectLst/>
                <a:latin typeface="Arial" panose="020B0604020202020204" pitchFamily="34" charset="0"/>
                <a:cs typeface="Arial" panose="020B0604020202020204" pitchFamily="34" charset="0"/>
              </a:rPr>
              <a:t> y plant.</a:t>
            </a:r>
          </a:p>
          <a:p>
            <a:pPr>
              <a:buFontTx/>
              <a:buNone/>
            </a:pPr>
            <a:r>
              <a:rPr lang="en-US" altLang="en-US" sz="1300" dirty="0">
                <a:latin typeface="Arial" panose="020B0604020202020204" pitchFamily="34" charset="0"/>
                <a:cs typeface="Arial" panose="020B0604020202020204" pitchFamily="34" charset="0"/>
              </a:rPr>
              <a:t>‘The United Nations is an international organization founded in 1945 after the Second World War by 51 countries committed to maintaining international peace and security, developing friendly relations among nations and promoting social progress, better living standards and human rights.’ </a:t>
            </a:r>
            <a:r>
              <a:rPr lang="en-GB" altLang="en-US" sz="1300" dirty="0">
                <a:latin typeface="Arial" panose="020B0604020202020204" pitchFamily="34" charset="0"/>
                <a:cs typeface="Arial" panose="020B0604020202020204" pitchFamily="34" charset="0"/>
              </a:rPr>
              <a:t>(United Nations, 2015). </a:t>
            </a:r>
            <a:r>
              <a:rPr lang="en-GB" altLang="en-US" sz="1300" dirty="0" err="1">
                <a:latin typeface="Arial" panose="020B0604020202020204" pitchFamily="34" charset="0"/>
                <a:cs typeface="Arial" panose="020B0604020202020204" pitchFamily="34" charset="0"/>
              </a:rPr>
              <a:t>Pwpras</a:t>
            </a:r>
            <a:r>
              <a:rPr lang="en-GB" altLang="en-US" sz="1300" dirty="0">
                <a:latin typeface="Arial" panose="020B0604020202020204" pitchFamily="34" charset="0"/>
                <a:cs typeface="Arial" panose="020B0604020202020204" pitchFamily="34" charset="0"/>
              </a:rPr>
              <a:t> y CU </a:t>
            </a:r>
            <a:r>
              <a:rPr lang="en-GB" altLang="en-US" sz="1300" dirty="0" err="1">
                <a:latin typeface="Arial" panose="020B0604020202020204" pitchFamily="34" charset="0"/>
                <a:cs typeface="Arial" panose="020B0604020202020204" pitchFamily="34" charset="0"/>
              </a:rPr>
              <a:t>yw</a:t>
            </a:r>
            <a:r>
              <a:rPr lang="en-GB" altLang="en-US" sz="1300" dirty="0">
                <a:latin typeface="Arial" panose="020B0604020202020204" pitchFamily="34" charset="0"/>
                <a:cs typeface="Arial" panose="020B0604020202020204" pitchFamily="34" charset="0"/>
              </a:rPr>
              <a:t> </a:t>
            </a:r>
            <a:r>
              <a:rPr lang="en-GB" altLang="en-US" sz="1300" dirty="0" err="1">
                <a:latin typeface="Arial" panose="020B0604020202020204" pitchFamily="34" charset="0"/>
                <a:cs typeface="Arial" panose="020B0604020202020204" pitchFamily="34" charset="0"/>
              </a:rPr>
              <a:t>i</a:t>
            </a:r>
            <a:r>
              <a:rPr lang="en-GB" altLang="en-US" sz="1300" dirty="0">
                <a:latin typeface="Arial" panose="020B0604020202020204" pitchFamily="34" charset="0"/>
                <a:cs typeface="Arial" panose="020B0604020202020204" pitchFamily="34" charset="0"/>
              </a:rPr>
              <a:t> </a:t>
            </a:r>
            <a:r>
              <a:rPr lang="en-GB" altLang="en-US" sz="1300" dirty="0" err="1">
                <a:latin typeface="Arial" panose="020B0604020202020204" pitchFamily="34" charset="0"/>
                <a:cs typeface="Arial" panose="020B0604020202020204" pitchFamily="34" charset="0"/>
              </a:rPr>
              <a:t>gael</a:t>
            </a:r>
            <a:r>
              <a:rPr lang="en-GB" altLang="en-US" sz="1300" dirty="0">
                <a:latin typeface="Arial" panose="020B0604020202020204" pitchFamily="34" charset="0"/>
                <a:cs typeface="Arial" panose="020B0604020202020204" pitchFamily="34" charset="0"/>
              </a:rPr>
              <a:t> </a:t>
            </a:r>
            <a:r>
              <a:rPr lang="en-GB" altLang="en-US" sz="1300" dirty="0" err="1">
                <a:latin typeface="Arial" panose="020B0604020202020204" pitchFamily="34" charset="0"/>
                <a:cs typeface="Arial" panose="020B0604020202020204" pitchFamily="34" charset="0"/>
              </a:rPr>
              <a:t>heddwch</a:t>
            </a:r>
            <a:r>
              <a:rPr lang="en-GB" altLang="en-US" sz="1300" dirty="0">
                <a:latin typeface="Arial" panose="020B0604020202020204" pitchFamily="34" charset="0"/>
                <a:cs typeface="Arial" panose="020B0604020202020204" pitchFamily="34" charset="0"/>
              </a:rPr>
              <a:t>, </a:t>
            </a:r>
            <a:r>
              <a:rPr lang="en-GB" altLang="en-US" sz="1300" dirty="0" err="1">
                <a:latin typeface="Arial" panose="020B0604020202020204" pitchFamily="34" charset="0"/>
                <a:cs typeface="Arial" panose="020B0604020202020204" pitchFamily="34" charset="0"/>
              </a:rPr>
              <a:t>cael</a:t>
            </a:r>
            <a:r>
              <a:rPr lang="en-GB" altLang="en-US" sz="1300" dirty="0">
                <a:latin typeface="Arial" panose="020B0604020202020204" pitchFamily="34" charset="0"/>
                <a:cs typeface="Arial" panose="020B0604020202020204" pitchFamily="34" charset="0"/>
              </a:rPr>
              <a:t> </a:t>
            </a:r>
            <a:r>
              <a:rPr lang="en-GB" altLang="en-US" sz="1300" dirty="0" err="1">
                <a:latin typeface="Arial" panose="020B0604020202020204" pitchFamily="34" charset="0"/>
                <a:cs typeface="Arial" panose="020B0604020202020204" pitchFamily="34" charset="0"/>
              </a:rPr>
              <a:t>hawliau</a:t>
            </a:r>
            <a:r>
              <a:rPr lang="en-GB" altLang="en-US" sz="1300" dirty="0">
                <a:latin typeface="Arial" panose="020B0604020202020204" pitchFamily="34" charset="0"/>
                <a:cs typeface="Arial" panose="020B0604020202020204" pitchFamily="34" charset="0"/>
              </a:rPr>
              <a:t> a </a:t>
            </a:r>
            <a:r>
              <a:rPr lang="en-GB" altLang="en-US" sz="1300" dirty="0" err="1">
                <a:latin typeface="Arial" panose="020B0604020202020204" pitchFamily="34" charset="0"/>
                <a:cs typeface="Arial" panose="020B0604020202020204" pitchFamily="34" charset="0"/>
              </a:rPr>
              <a:t>rhyddid</a:t>
            </a:r>
            <a:r>
              <a:rPr lang="en-GB" altLang="en-US" sz="1300" dirty="0">
                <a:latin typeface="Arial" panose="020B0604020202020204" pitchFamily="34" charset="0"/>
                <a:cs typeface="Arial" panose="020B0604020202020204" pitchFamily="34" charset="0"/>
              </a:rPr>
              <a:t>, </a:t>
            </a:r>
            <a:r>
              <a:rPr lang="en-GB" altLang="en-US" sz="1300" dirty="0" err="1">
                <a:latin typeface="Arial" panose="020B0604020202020204" pitchFamily="34" charset="0"/>
                <a:cs typeface="Arial" panose="020B0604020202020204" pitchFamily="34" charset="0"/>
              </a:rPr>
              <a:t>parchu’r</a:t>
            </a:r>
            <a:r>
              <a:rPr lang="en-GB" altLang="en-US" sz="1300" dirty="0">
                <a:latin typeface="Arial" panose="020B0604020202020204" pitchFamily="34" charset="0"/>
                <a:cs typeface="Arial" panose="020B0604020202020204" pitchFamily="34" charset="0"/>
              </a:rPr>
              <a:t> plant, </a:t>
            </a:r>
            <a:r>
              <a:rPr lang="en-GB" altLang="en-US" sz="1300" dirty="0" err="1">
                <a:latin typeface="Arial" panose="020B0604020202020204" pitchFamily="34" charset="0"/>
                <a:cs typeface="Arial" panose="020B0604020202020204" pitchFamily="34" charset="0"/>
              </a:rPr>
              <a:t>cael</a:t>
            </a:r>
            <a:r>
              <a:rPr lang="en-GB" altLang="en-US" sz="1300" dirty="0">
                <a:latin typeface="Arial" panose="020B0604020202020204" pitchFamily="34" charset="0"/>
                <a:cs typeface="Arial" panose="020B0604020202020204" pitchFamily="34" charset="0"/>
              </a:rPr>
              <a:t> </a:t>
            </a:r>
            <a:r>
              <a:rPr lang="en-GB" altLang="en-US" sz="1300" dirty="0" err="1">
                <a:latin typeface="Arial" panose="020B0604020202020204" pitchFamily="34" charset="0"/>
                <a:cs typeface="Arial" panose="020B0604020202020204" pitchFamily="34" charset="0"/>
              </a:rPr>
              <a:t>cyfleoedd</a:t>
            </a:r>
            <a:r>
              <a:rPr lang="en-GB" altLang="en-US" sz="1300" dirty="0">
                <a:latin typeface="Arial" panose="020B0604020202020204" pitchFamily="34" charset="0"/>
                <a:cs typeface="Arial" panose="020B0604020202020204" pitchFamily="34" charset="0"/>
              </a:rPr>
              <a:t> </a:t>
            </a:r>
            <a:r>
              <a:rPr lang="en-GB" altLang="en-US" sz="1300" dirty="0" err="1">
                <a:latin typeface="Arial" panose="020B0604020202020204" pitchFamily="34" charset="0"/>
                <a:cs typeface="Arial" panose="020B0604020202020204" pitchFamily="34" charset="0"/>
              </a:rPr>
              <a:t>i</a:t>
            </a:r>
            <a:r>
              <a:rPr lang="en-GB" altLang="en-US" sz="1300" dirty="0">
                <a:latin typeface="Arial" panose="020B0604020202020204" pitchFamily="34" charset="0"/>
                <a:cs typeface="Arial" panose="020B0604020202020204" pitchFamily="34" charset="0"/>
              </a:rPr>
              <a:t> </a:t>
            </a:r>
            <a:r>
              <a:rPr lang="en-GB" altLang="en-US" sz="1300" dirty="0" err="1">
                <a:latin typeface="Arial" panose="020B0604020202020204" pitchFamily="34" charset="0"/>
                <a:cs typeface="Arial" panose="020B0604020202020204" pitchFamily="34" charset="0"/>
              </a:rPr>
              <a:t>fyw</a:t>
            </a:r>
            <a:r>
              <a:rPr lang="en-GB" altLang="en-US" sz="1300" dirty="0">
                <a:latin typeface="Arial" panose="020B0604020202020204" pitchFamily="34" charset="0"/>
                <a:cs typeface="Arial" panose="020B0604020202020204" pitchFamily="34" charset="0"/>
              </a:rPr>
              <a:t>, </a:t>
            </a:r>
            <a:r>
              <a:rPr lang="en-GB" altLang="en-US" sz="1300" dirty="0" err="1">
                <a:latin typeface="Arial" panose="020B0604020202020204" pitchFamily="34" charset="0"/>
                <a:cs typeface="Arial" panose="020B0604020202020204" pitchFamily="34" charset="0"/>
              </a:rPr>
              <a:t>cyfeillgarwch</a:t>
            </a:r>
            <a:r>
              <a:rPr lang="en-GB" altLang="en-US" sz="1300" dirty="0">
                <a:latin typeface="Arial" panose="020B0604020202020204" pitchFamily="34" charset="0"/>
                <a:cs typeface="Arial" panose="020B0604020202020204" pitchFamily="34" charset="0"/>
              </a:rPr>
              <a:t> a </a:t>
            </a:r>
            <a:r>
              <a:rPr lang="en-GB" altLang="en-US" sz="1300" dirty="0" err="1">
                <a:latin typeface="Arial" panose="020B0604020202020204" pitchFamily="34" charset="0"/>
                <a:cs typeface="Arial" panose="020B0604020202020204" pitchFamily="34" charset="0"/>
              </a:rPr>
              <a:t>hawliau</a:t>
            </a:r>
            <a:r>
              <a:rPr lang="en-GB" altLang="en-US" sz="1300" dirty="0">
                <a:latin typeface="Arial" panose="020B0604020202020204" pitchFamily="34" charset="0"/>
                <a:cs typeface="Arial" panose="020B0604020202020204" pitchFamily="34" charset="0"/>
              </a:rPr>
              <a:t> </a:t>
            </a:r>
            <a:r>
              <a:rPr lang="en-GB" altLang="en-US" sz="1300" dirty="0" err="1">
                <a:latin typeface="Arial" panose="020B0604020202020204" pitchFamily="34" charset="0"/>
                <a:cs typeface="Arial" panose="020B0604020202020204" pitchFamily="34" charset="0"/>
              </a:rPr>
              <a:t>i</a:t>
            </a:r>
            <a:r>
              <a:rPr lang="en-GB" altLang="en-US" sz="1300" dirty="0">
                <a:latin typeface="Arial" panose="020B0604020202020204" pitchFamily="34" charset="0"/>
                <a:cs typeface="Arial" panose="020B0604020202020204" pitchFamily="34" charset="0"/>
              </a:rPr>
              <a:t> </a:t>
            </a:r>
            <a:r>
              <a:rPr lang="en-GB" altLang="en-US" sz="1300" dirty="0" err="1">
                <a:latin typeface="Arial" panose="020B0604020202020204" pitchFamily="34" charset="0"/>
                <a:cs typeface="Arial" panose="020B0604020202020204" pitchFamily="34" charset="0"/>
              </a:rPr>
              <a:t>cytgord</a:t>
            </a:r>
            <a:r>
              <a:rPr lang="en-GB" altLang="en-US" sz="1300" dirty="0">
                <a:latin typeface="Arial" panose="020B0604020202020204" pitchFamily="34" charset="0"/>
                <a:cs typeface="Arial" panose="020B0604020202020204" pitchFamily="34" charset="0"/>
              </a:rPr>
              <a:t>.</a:t>
            </a:r>
            <a:endParaRPr lang="en-US" altLang="en-US" sz="1300" dirty="0">
              <a:latin typeface="Arial" panose="020B0604020202020204" pitchFamily="34" charset="0"/>
              <a:cs typeface="Arial" panose="020B0604020202020204" pitchFamily="34" charset="0"/>
            </a:endParaRPr>
          </a:p>
          <a:p>
            <a:pPr algn="just"/>
            <a:endParaRPr lang="en-GB" sz="1300" dirty="0">
              <a:latin typeface="Arial" panose="020B0604020202020204" pitchFamily="34" charset="0"/>
              <a:cs typeface="Arial" panose="020B0604020202020204" pitchFamily="34" charset="0"/>
            </a:endParaRPr>
          </a:p>
          <a:p>
            <a:pPr algn="just"/>
            <a:r>
              <a:rPr lang="en-GB" sz="1300" b="0" i="0" u="none" strike="noStrike" dirty="0">
                <a:effectLst/>
                <a:latin typeface="Arial" panose="020B0604020202020204" pitchFamily="34" charset="0"/>
                <a:cs typeface="Arial" panose="020B0604020202020204" pitchFamily="34" charset="0"/>
              </a:rPr>
              <a:t> </a:t>
            </a:r>
            <a:endParaRPr lang="en-GB" sz="13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63D89F9-FB0C-4D31-BDF8-4C3D284FA153}"/>
              </a:ext>
            </a:extLst>
          </p:cNvPr>
          <p:cNvSpPr txBox="1"/>
          <p:nvPr/>
        </p:nvSpPr>
        <p:spPr>
          <a:xfrm>
            <a:off x="5614737" y="5791731"/>
            <a:ext cx="6276473" cy="1015663"/>
          </a:xfrm>
          <a:prstGeom prst="rect">
            <a:avLst/>
          </a:prstGeom>
          <a:noFill/>
          <a:ln>
            <a:solidFill>
              <a:schemeClr val="tx1"/>
            </a:solidFill>
          </a:ln>
        </p:spPr>
        <p:txBody>
          <a:bodyPr wrap="square" rtlCol="0">
            <a:spAutoFit/>
          </a:bodyPr>
          <a:lstStyle/>
          <a:p>
            <a:pPr algn="just"/>
            <a:r>
              <a:rPr lang="en-GB" sz="1200" b="1" u="sng" dirty="0" err="1">
                <a:latin typeface="Arial" panose="020B0604020202020204" pitchFamily="34" charset="0"/>
                <a:cs typeface="Arial" panose="020B0604020202020204" pitchFamily="34" charset="0"/>
              </a:rPr>
              <a:t>Diweddglo</a:t>
            </a:r>
            <a:r>
              <a:rPr lang="en-GB" sz="1200" b="1" u="sng"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ôl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gwneud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ymchwil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mewn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erthyglau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teimlaf</a:t>
            </a:r>
            <a:r>
              <a:rPr lang="en-GB" sz="1200" dirty="0">
                <a:latin typeface="Arial" panose="020B0604020202020204" pitchFamily="34" charset="0"/>
                <a:cs typeface="Arial" panose="020B0604020202020204" pitchFamily="34" charset="0"/>
              </a:rPr>
              <a:t> bod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bwysig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iawn</a:t>
            </a:r>
            <a:r>
              <a:rPr lang="en-GB" sz="1200" dirty="0">
                <a:latin typeface="Arial" panose="020B0604020202020204" pitchFamily="34" charset="0"/>
                <a:cs typeface="Arial" panose="020B0604020202020204" pitchFamily="34" charset="0"/>
              </a:rPr>
              <a:t> bod plant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cael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hawliau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hun</a:t>
            </a:r>
            <a:r>
              <a:rPr lang="en-GB" sz="1200" dirty="0">
                <a:latin typeface="Arial" panose="020B0604020202020204" pitchFamily="34" charset="0"/>
                <a:cs typeface="Arial" panose="020B0604020202020204" pitchFamily="34" charset="0"/>
              </a:rPr>
              <a:t> ac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cael</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cyfle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wneud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penderfyniadau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dros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hun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Wrth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i’r</a:t>
            </a:r>
            <a:r>
              <a:rPr lang="en-GB" sz="1200" dirty="0">
                <a:latin typeface="Arial" panose="020B0604020202020204" pitchFamily="34" charset="0"/>
                <a:cs typeface="Arial" panose="020B0604020202020204" pitchFamily="34" charset="0"/>
              </a:rPr>
              <a:t> plant </a:t>
            </a:r>
            <a:r>
              <a:rPr lang="en-GB" sz="1200" dirty="0" err="1">
                <a:latin typeface="Arial" panose="020B0604020202020204" pitchFamily="34" charset="0"/>
                <a:cs typeface="Arial" panose="020B0604020202020204" pitchFamily="34" charset="0"/>
              </a:rPr>
              <a:t>wneud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camgymeriadau</a:t>
            </a:r>
            <a:r>
              <a:rPr lang="en-GB" sz="1200" dirty="0">
                <a:latin typeface="Arial" panose="020B0604020202020204" pitchFamily="34" charset="0"/>
                <a:cs typeface="Arial" panose="020B0604020202020204" pitchFamily="34" charset="0"/>
              </a:rPr>
              <a:t> neu </a:t>
            </a:r>
            <a:r>
              <a:rPr lang="en-GB" sz="1200" dirty="0" err="1">
                <a:latin typeface="Arial" panose="020B0604020202020204" pitchFamily="34" charset="0"/>
                <a:cs typeface="Arial" panose="020B0604020202020204" pitchFamily="34" charset="0"/>
              </a:rPr>
              <a:t>trwy</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wneud</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penderfyniadau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anghywir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mewn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bywyd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maent</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dysgu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wrthyn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nhw</a:t>
            </a:r>
            <a:r>
              <a:rPr lang="en-GB" sz="1200" dirty="0">
                <a:latin typeface="Arial" panose="020B0604020202020204" pitchFamily="34" charset="0"/>
                <a:cs typeface="Arial" panose="020B0604020202020204" pitchFamily="34" charset="0"/>
              </a:rPr>
              <a:t> ac </a:t>
            </a:r>
            <a:r>
              <a:rPr lang="en-GB" sz="1200" dirty="0" err="1">
                <a:latin typeface="Arial" panose="020B0604020202020204" pitchFamily="34" charset="0"/>
                <a:cs typeface="Arial" panose="020B0604020202020204" pitchFamily="34" charset="0"/>
              </a:rPr>
              <a:t>dyma</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sydd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troi’r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plentyn</a:t>
            </a:r>
            <a:r>
              <a:rPr lang="en-GB" sz="1200" dirty="0">
                <a:latin typeface="Arial" panose="020B0604020202020204" pitchFamily="34" charset="0"/>
                <a:cs typeface="Arial" panose="020B0604020202020204" pitchFamily="34" charset="0"/>
              </a:rPr>
              <a:t> mew </a:t>
            </a:r>
            <a:r>
              <a:rPr lang="en-GB" sz="1200" dirty="0" err="1">
                <a:latin typeface="Arial" panose="020B0604020202020204" pitchFamily="34" charset="0"/>
                <a:cs typeface="Arial" panose="020B0604020202020204" pitchFamily="34" charset="0"/>
              </a:rPr>
              <a:t>i</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berson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annibynnol</a:t>
            </a:r>
            <a:r>
              <a:rPr lang="en-GB" sz="1200" dirty="0">
                <a:latin typeface="Arial" panose="020B0604020202020204" pitchFamily="34" charset="0"/>
                <a:cs typeface="Arial" panose="020B0604020202020204" pitchFamily="34" charset="0"/>
              </a:rPr>
              <a:t>. </a:t>
            </a:r>
            <a:endParaRPr lang="en-GB" sz="1200" b="1" u="sng" dirty="0">
              <a:latin typeface="Arial" panose="020B0604020202020204" pitchFamily="34" charset="0"/>
              <a:cs typeface="Arial" panose="020B0604020202020204" pitchFamily="34" charset="0"/>
            </a:endParaRPr>
          </a:p>
          <a:p>
            <a:pPr algn="just"/>
            <a:endParaRPr lang="en-GB" sz="1200"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37757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7EB9902-F8D2-4EBC-80A5-64150D512462}"/>
              </a:ext>
            </a:extLst>
          </p:cNvPr>
          <p:cNvSpPr>
            <a:spLocks noGrp="1"/>
          </p:cNvSpPr>
          <p:nvPr>
            <p:ph type="subTitle" idx="1"/>
          </p:nvPr>
        </p:nvSpPr>
        <p:spPr>
          <a:xfrm>
            <a:off x="92765" y="447845"/>
            <a:ext cx="9893446" cy="6410155"/>
          </a:xfrm>
        </p:spPr>
        <p:txBody>
          <a:bodyPr>
            <a:normAutofit/>
          </a:bodyPr>
          <a:lstStyle/>
          <a:p>
            <a:r>
              <a:rPr lang="en-GB" b="1" u="sng" dirty="0" err="1">
                <a:latin typeface="Arial" panose="020B0604020202020204" pitchFamily="34" charset="0"/>
                <a:cs typeface="Arial" panose="020B0604020202020204" pitchFamily="34" charset="0"/>
              </a:rPr>
              <a:t>Cyfeirnodi</a:t>
            </a:r>
            <a:r>
              <a:rPr lang="en-GB" b="1" u="sng" dirty="0">
                <a:latin typeface="Arial" panose="020B0604020202020204" pitchFamily="34" charset="0"/>
                <a:cs typeface="Arial" panose="020B0604020202020204" pitchFamily="34" charset="0"/>
              </a:rPr>
              <a:t> </a:t>
            </a:r>
            <a:r>
              <a:rPr lang="en-GB" b="1" u="sng" dirty="0" err="1">
                <a:latin typeface="Arial" panose="020B0604020202020204" pitchFamily="34" charset="0"/>
                <a:cs typeface="Arial" panose="020B0604020202020204" pitchFamily="34" charset="0"/>
              </a:rPr>
              <a:t>Papur</a:t>
            </a:r>
            <a:r>
              <a:rPr lang="en-GB" b="1" u="sng" dirty="0">
                <a:latin typeface="Arial" panose="020B0604020202020204" pitchFamily="34" charset="0"/>
                <a:cs typeface="Arial" panose="020B0604020202020204" pitchFamily="34" charset="0"/>
              </a:rPr>
              <a:t> </a:t>
            </a:r>
            <a:r>
              <a:rPr lang="en-GB" b="1" u="sng" dirty="0" err="1">
                <a:latin typeface="Arial" panose="020B0604020202020204" pitchFamily="34" charset="0"/>
                <a:cs typeface="Arial" panose="020B0604020202020204" pitchFamily="34" charset="0"/>
              </a:rPr>
              <a:t>Briffio</a:t>
            </a:r>
            <a:endParaRPr lang="en-GB" b="1" u="sng" dirty="0">
              <a:latin typeface="Arial" panose="020B0604020202020204" pitchFamily="34" charset="0"/>
              <a:cs typeface="Arial" panose="020B0604020202020204" pitchFamily="34" charset="0"/>
            </a:endParaRPr>
          </a:p>
          <a:p>
            <a:pPr algn="just"/>
            <a:r>
              <a:rPr lang="en-GB" sz="1300" dirty="0">
                <a:latin typeface="Arial" panose="020B0604020202020204" pitchFamily="34" charset="0"/>
                <a:cs typeface="Arial" panose="020B0604020202020204" pitchFamily="34" charset="0"/>
              </a:rPr>
              <a:t>Children’s Rights Alliance (dim </a:t>
            </a:r>
            <a:r>
              <a:rPr lang="en-GB" sz="1300" dirty="0" err="1">
                <a:latin typeface="Arial" panose="020B0604020202020204" pitchFamily="34" charset="0"/>
                <a:cs typeface="Arial" panose="020B0604020202020204" pitchFamily="34" charset="0"/>
              </a:rPr>
              <a:t>dyddiad</a:t>
            </a:r>
            <a:r>
              <a:rPr lang="en-GB" sz="1300" dirty="0">
                <a:latin typeface="Arial" panose="020B0604020202020204" pitchFamily="34" charset="0"/>
                <a:cs typeface="Arial" panose="020B0604020202020204" pitchFamily="34" charset="0"/>
              </a:rPr>
              <a:t>) </a:t>
            </a:r>
            <a:r>
              <a:rPr lang="en-GB" sz="1300" i="1" dirty="0">
                <a:latin typeface="Arial" panose="020B0604020202020204" pitchFamily="34" charset="0"/>
                <a:cs typeface="Arial" panose="020B0604020202020204" pitchFamily="34" charset="0"/>
              </a:rPr>
              <a:t>What are children’s rights? </a:t>
            </a:r>
            <a:r>
              <a:rPr lang="en-GB" sz="1300" dirty="0">
                <a:latin typeface="Arial" panose="020B0604020202020204" pitchFamily="34" charset="0"/>
                <a:cs typeface="Arial" panose="020B0604020202020204" pitchFamily="34" charset="0"/>
              </a:rPr>
              <a:t>Available at: </a:t>
            </a:r>
            <a:r>
              <a:rPr lang="en-GB" sz="1300" dirty="0">
                <a:latin typeface="Arial" panose="020B0604020202020204" pitchFamily="34" charset="0"/>
                <a:cs typeface="Arial" panose="020B0604020202020204" pitchFamily="34" charset="0"/>
                <a:hlinkClick r:id="rId2"/>
              </a:rPr>
              <a:t>https://www.childrensrights.ie/childrens-rights-ireland/childrens-rights-ireland</a:t>
            </a:r>
            <a:r>
              <a:rPr lang="en-GB" sz="1300" dirty="0">
                <a:latin typeface="Arial" panose="020B0604020202020204" pitchFamily="34" charset="0"/>
                <a:cs typeface="Arial" panose="020B0604020202020204" pitchFamily="34" charset="0"/>
              </a:rPr>
              <a:t> [Accessed: May 8</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2020].</a:t>
            </a:r>
          </a:p>
          <a:p>
            <a:pPr algn="just"/>
            <a:r>
              <a:rPr lang="en-GB" sz="1300" b="0" i="0" u="none" strike="noStrike" dirty="0">
                <a:effectLst/>
                <a:latin typeface="Arial" panose="020B0604020202020204" pitchFamily="34" charset="0"/>
                <a:cs typeface="Arial" panose="020B0604020202020204" pitchFamily="34" charset="0"/>
              </a:rPr>
              <a:t>Doumbia, K (2013) </a:t>
            </a:r>
            <a:r>
              <a:rPr lang="en-GB" sz="1300" b="0" i="1" u="none" strike="noStrike" dirty="0">
                <a:effectLst/>
                <a:latin typeface="Arial" panose="020B0604020202020204" pitchFamily="34" charset="0"/>
                <a:cs typeface="Arial" panose="020B0604020202020204" pitchFamily="34" charset="0"/>
              </a:rPr>
              <a:t>Why is education so important in our life? </a:t>
            </a:r>
            <a:r>
              <a:rPr lang="en-GB" sz="1300" b="0" u="none" strike="noStrike" dirty="0">
                <a:effectLst/>
                <a:latin typeface="Arial" panose="020B0604020202020204" pitchFamily="34" charset="0"/>
                <a:cs typeface="Arial" panose="020B0604020202020204" pitchFamily="34" charset="0"/>
              </a:rPr>
              <a:t>Available at: </a:t>
            </a:r>
            <a:r>
              <a:rPr lang="en-GB" sz="1300" dirty="0">
                <a:latin typeface="Arial" panose="020B0604020202020204" pitchFamily="34" charset="0"/>
                <a:cs typeface="Arial" panose="020B0604020202020204" pitchFamily="34" charset="0"/>
                <a:hlinkClick r:id="rId3"/>
              </a:rPr>
              <a:t>https://edlab.tc.columbia.edu/blog/9886-Why-is-Education-So-Important-in-Our-Life</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Accessed:May</a:t>
            </a:r>
            <a:r>
              <a:rPr lang="en-GB" sz="1300" dirty="0">
                <a:latin typeface="Arial" panose="020B0604020202020204" pitchFamily="34" charset="0"/>
                <a:cs typeface="Arial" panose="020B0604020202020204" pitchFamily="34" charset="0"/>
              </a:rPr>
              <a:t> 11</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2020].</a:t>
            </a:r>
          </a:p>
          <a:p>
            <a:pPr algn="just"/>
            <a:r>
              <a:rPr lang="en-GB" sz="1300" dirty="0">
                <a:latin typeface="Arial" panose="020B0604020202020204" pitchFamily="34" charset="0"/>
                <a:cs typeface="Arial" panose="020B0604020202020204" pitchFamily="34" charset="0"/>
              </a:rPr>
              <a:t>Google (dim </a:t>
            </a:r>
            <a:r>
              <a:rPr lang="en-GB" sz="1300" dirty="0" err="1">
                <a:latin typeface="Arial" panose="020B0604020202020204" pitchFamily="34" charset="0"/>
                <a:cs typeface="Arial" panose="020B0604020202020204" pitchFamily="34" charset="0"/>
              </a:rPr>
              <a:t>dyddiad</a:t>
            </a:r>
            <a:r>
              <a:rPr lang="en-GB" sz="1300" dirty="0">
                <a:latin typeface="Arial" panose="020B0604020202020204" pitchFamily="34" charset="0"/>
                <a:cs typeface="Arial" panose="020B0604020202020204" pitchFamily="34" charset="0"/>
              </a:rPr>
              <a:t>) </a:t>
            </a:r>
            <a:r>
              <a:rPr lang="en-GB" sz="1300" i="1" dirty="0" err="1">
                <a:latin typeface="Arial" panose="020B0604020202020204" pitchFamily="34" charset="0"/>
                <a:cs typeface="Arial" panose="020B0604020202020204" pitchFamily="34" charset="0"/>
              </a:rPr>
              <a:t>Syniadau</a:t>
            </a:r>
            <a:r>
              <a:rPr lang="en-GB" sz="1300" i="1" dirty="0">
                <a:latin typeface="Arial" panose="020B0604020202020204" pitchFamily="34" charset="0"/>
                <a:cs typeface="Arial" panose="020B0604020202020204" pitchFamily="34" charset="0"/>
              </a:rPr>
              <a:t> </a:t>
            </a:r>
            <a:r>
              <a:rPr lang="en-GB" sz="1300" i="1" dirty="0" err="1">
                <a:latin typeface="Arial" panose="020B0604020202020204" pitchFamily="34" charset="0"/>
                <a:cs typeface="Arial" panose="020B0604020202020204" pitchFamily="34" charset="0"/>
              </a:rPr>
              <a:t>er</a:t>
            </a:r>
            <a:r>
              <a:rPr lang="en-GB" sz="1300" i="1" dirty="0">
                <a:latin typeface="Arial" panose="020B0604020202020204" pitchFamily="34" charset="0"/>
                <a:cs typeface="Arial" panose="020B0604020202020204" pitchFamily="34" charset="0"/>
              </a:rPr>
              <a:t> </a:t>
            </a:r>
            <a:r>
              <a:rPr lang="en-GB" sz="1300" i="1" dirty="0" err="1">
                <a:latin typeface="Arial" panose="020B0604020202020204" pitchFamily="34" charset="0"/>
                <a:cs typeface="Arial" panose="020B0604020202020204" pitchFamily="34" charset="0"/>
              </a:rPr>
              <a:t>mwyn</a:t>
            </a:r>
            <a:r>
              <a:rPr lang="en-GB" sz="1300" i="1" dirty="0">
                <a:latin typeface="Arial" panose="020B0604020202020204" pitchFamily="34" charset="0"/>
                <a:cs typeface="Arial" panose="020B0604020202020204" pitchFamily="34" charset="0"/>
              </a:rPr>
              <a:t> </a:t>
            </a:r>
            <a:r>
              <a:rPr lang="en-GB" sz="1300" i="1" dirty="0" err="1">
                <a:latin typeface="Arial" panose="020B0604020202020204" pitchFamily="34" charset="0"/>
                <a:cs typeface="Arial" panose="020B0604020202020204" pitchFamily="34" charset="0"/>
              </a:rPr>
              <a:t>bwyta’n</a:t>
            </a:r>
            <a:r>
              <a:rPr lang="en-GB" sz="1300" i="1" dirty="0">
                <a:latin typeface="Arial" panose="020B0604020202020204" pitchFamily="34" charset="0"/>
                <a:cs typeface="Arial" panose="020B0604020202020204" pitchFamily="34" charset="0"/>
              </a:rPr>
              <a:t> </a:t>
            </a:r>
            <a:r>
              <a:rPr lang="en-GB" sz="1300" i="1" dirty="0" err="1">
                <a:latin typeface="Arial" panose="020B0604020202020204" pitchFamily="34" charset="0"/>
                <a:cs typeface="Arial" panose="020B0604020202020204" pitchFamily="34" charset="0"/>
              </a:rPr>
              <a:t>dda</a:t>
            </a:r>
            <a:r>
              <a:rPr lang="en-GB" sz="1300" i="1" dirty="0">
                <a:latin typeface="Arial" panose="020B0604020202020204" pitchFamily="34" charset="0"/>
                <a:cs typeface="Arial" panose="020B0604020202020204" pitchFamily="34" charset="0"/>
              </a:rPr>
              <a:t> </a:t>
            </a:r>
            <a:r>
              <a:rPr lang="en-GB" sz="1300" i="1" dirty="0" err="1">
                <a:latin typeface="Arial" panose="020B0604020202020204" pitchFamily="34" charset="0"/>
                <a:cs typeface="Arial" panose="020B0604020202020204" pitchFamily="34" charset="0"/>
              </a:rPr>
              <a:t>yng</a:t>
            </a:r>
            <a:r>
              <a:rPr lang="en-GB" sz="1300" i="1" dirty="0">
                <a:latin typeface="Arial" panose="020B0604020202020204" pitchFamily="34" charset="0"/>
                <a:cs typeface="Arial" panose="020B0604020202020204" pitchFamily="34" charset="0"/>
              </a:rPr>
              <a:t> </a:t>
            </a:r>
            <a:r>
              <a:rPr lang="en-GB" sz="1300" i="1" dirty="0" err="1">
                <a:latin typeface="Arial" panose="020B0604020202020204" pitchFamily="34" charset="0"/>
                <a:cs typeface="Arial" panose="020B0604020202020204" pitchFamily="34" charset="0"/>
              </a:rPr>
              <a:t>Nghymru</a:t>
            </a:r>
            <a:r>
              <a:rPr lang="en-GB" sz="1300" i="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Available at: https://www.google.co.uk/search?q=canllaw+bwyta'n+dda . [</a:t>
            </a:r>
            <a:r>
              <a:rPr lang="en-GB" sz="1300" dirty="0" err="1">
                <a:latin typeface="Arial" panose="020B0604020202020204" pitchFamily="34" charset="0"/>
                <a:cs typeface="Arial" panose="020B0604020202020204" pitchFamily="34" charset="0"/>
              </a:rPr>
              <a:t>Accessed:May</a:t>
            </a:r>
            <a:r>
              <a:rPr lang="en-GB" sz="1300" dirty="0">
                <a:latin typeface="Arial" panose="020B0604020202020204" pitchFamily="34" charset="0"/>
                <a:cs typeface="Arial" panose="020B0604020202020204" pitchFamily="34" charset="0"/>
              </a:rPr>
              <a:t> 11</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2020].</a:t>
            </a:r>
          </a:p>
          <a:p>
            <a:pPr algn="just"/>
            <a:r>
              <a:rPr lang="en-GB" sz="1300" dirty="0">
                <a:latin typeface="Arial" panose="020B0604020202020204" pitchFamily="34" charset="0"/>
                <a:cs typeface="Arial" panose="020B0604020202020204" pitchFamily="34" charset="0"/>
              </a:rPr>
              <a:t>Gov.uk (2010) </a:t>
            </a:r>
            <a:r>
              <a:rPr lang="en-GB" sz="1300" i="1" dirty="0">
                <a:latin typeface="Arial" panose="020B0604020202020204" pitchFamily="34" charset="0"/>
                <a:cs typeface="Arial" panose="020B0604020202020204" pitchFamily="34" charset="0"/>
              </a:rPr>
              <a:t>disability rights. </a:t>
            </a:r>
            <a:r>
              <a:rPr lang="en-GB" sz="1300" dirty="0">
                <a:latin typeface="Arial" panose="020B0604020202020204" pitchFamily="34" charset="0"/>
                <a:cs typeface="Arial" panose="020B0604020202020204" pitchFamily="34" charset="0"/>
              </a:rPr>
              <a:t>Available at: </a:t>
            </a:r>
            <a:r>
              <a:rPr lang="en-GB" sz="1300" dirty="0">
                <a:latin typeface="Arial" panose="020B0604020202020204" pitchFamily="34" charset="0"/>
                <a:cs typeface="Arial" panose="020B0604020202020204" pitchFamily="34" charset="0"/>
                <a:hlinkClick r:id="rId4"/>
              </a:rPr>
              <a:t>https://www.gov.uk/rights-disabled-person/education-rights</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Accessed:May</a:t>
            </a:r>
            <a:r>
              <a:rPr lang="en-GB" sz="1300" dirty="0">
                <a:latin typeface="Arial" panose="020B0604020202020204" pitchFamily="34" charset="0"/>
                <a:cs typeface="Arial" panose="020B0604020202020204" pitchFamily="34" charset="0"/>
              </a:rPr>
              <a:t> 11</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2020].</a:t>
            </a:r>
          </a:p>
          <a:p>
            <a:pPr algn="just"/>
            <a:r>
              <a:rPr lang="en-GB" sz="1300" dirty="0">
                <a:latin typeface="Arial" panose="020B0604020202020204" pitchFamily="34" charset="0"/>
                <a:cs typeface="Arial" panose="020B0604020202020204" pitchFamily="34" charset="0"/>
              </a:rPr>
              <a:t>Law Wales (2016) </a:t>
            </a:r>
            <a:r>
              <a:rPr lang="en-GB" sz="1300" i="1" dirty="0">
                <a:latin typeface="Arial" panose="020B0604020202020204" pitchFamily="34" charset="0"/>
                <a:cs typeface="Arial" panose="020B0604020202020204" pitchFamily="34" charset="0"/>
              </a:rPr>
              <a:t>Schools and other education for children. </a:t>
            </a:r>
            <a:r>
              <a:rPr lang="en-GB" sz="1300" dirty="0">
                <a:latin typeface="Arial" panose="020B0604020202020204" pitchFamily="34" charset="0"/>
                <a:cs typeface="Arial" panose="020B0604020202020204" pitchFamily="34" charset="0"/>
              </a:rPr>
              <a:t>Available at: </a:t>
            </a:r>
            <a:r>
              <a:rPr lang="en-GB" sz="1300" dirty="0">
                <a:latin typeface="Arial" panose="020B0604020202020204" pitchFamily="34" charset="0"/>
                <a:cs typeface="Arial" panose="020B0604020202020204" pitchFamily="34" charset="0"/>
                <a:hlinkClick r:id="rId5"/>
              </a:rPr>
              <a:t>https://law.gov.wales/publicservices/education/school-and-other-education-for-children/?lang=en#/publicservices/education/school-and-other-education-for-children/?tab=overview&amp;lang=en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Accessed:May</a:t>
            </a:r>
            <a:r>
              <a:rPr lang="en-GB" sz="1300" dirty="0">
                <a:latin typeface="Arial" panose="020B0604020202020204" pitchFamily="34" charset="0"/>
                <a:cs typeface="Arial" panose="020B0604020202020204" pitchFamily="34" charset="0"/>
              </a:rPr>
              <a:t> 11</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2020]. </a:t>
            </a:r>
          </a:p>
          <a:p>
            <a:pPr algn="just"/>
            <a:r>
              <a:rPr lang="en-GB" sz="1300" dirty="0" err="1">
                <a:latin typeface="Arial" panose="020B0604020202020204" pitchFamily="34" charset="0"/>
                <a:cs typeface="Arial" panose="020B0604020202020204" pitchFamily="34" charset="0"/>
              </a:rPr>
              <a:t>Llywodraeth</a:t>
            </a:r>
            <a:r>
              <a:rPr lang="en-GB" sz="1300" dirty="0">
                <a:latin typeface="Arial" panose="020B0604020202020204" pitchFamily="34" charset="0"/>
                <a:cs typeface="Arial" panose="020B0604020202020204" pitchFamily="34" charset="0"/>
              </a:rPr>
              <a:t> Cymru (2016) </a:t>
            </a:r>
            <a:r>
              <a:rPr lang="en-GB" sz="1300" i="1" dirty="0" err="1">
                <a:latin typeface="Arial" panose="020B0604020202020204" pitchFamily="34" charset="0"/>
                <a:cs typeface="Arial" panose="020B0604020202020204" pitchFamily="34" charset="0"/>
              </a:rPr>
              <a:t>Canllaw</a:t>
            </a:r>
            <a:r>
              <a:rPr lang="en-GB" sz="1300" i="1" dirty="0">
                <a:latin typeface="Arial" panose="020B0604020202020204" pitchFamily="34" charset="0"/>
                <a:cs typeface="Arial" panose="020B0604020202020204" pitchFamily="34" charset="0"/>
              </a:rPr>
              <a:t> </a:t>
            </a:r>
            <a:r>
              <a:rPr lang="en-GB" sz="1300" i="1" dirty="0" err="1">
                <a:latin typeface="Arial" panose="020B0604020202020204" pitchFamily="34" charset="0"/>
                <a:cs typeface="Arial" panose="020B0604020202020204" pitchFamily="34" charset="0"/>
              </a:rPr>
              <a:t>Bwyta’n</a:t>
            </a:r>
            <a:r>
              <a:rPr lang="en-GB" sz="1300" i="1" dirty="0">
                <a:latin typeface="Arial" panose="020B0604020202020204" pitchFamily="34" charset="0"/>
                <a:cs typeface="Arial" panose="020B0604020202020204" pitchFamily="34" charset="0"/>
              </a:rPr>
              <a:t> </a:t>
            </a:r>
            <a:r>
              <a:rPr lang="en-GB" sz="1300" i="1" dirty="0" err="1">
                <a:latin typeface="Arial" panose="020B0604020202020204" pitchFamily="34" charset="0"/>
                <a:cs typeface="Arial" panose="020B0604020202020204" pitchFamily="34" charset="0"/>
              </a:rPr>
              <a:t>Dda</a:t>
            </a:r>
            <a:r>
              <a:rPr lang="en-GB" sz="1300" i="1" dirty="0">
                <a:latin typeface="Arial" panose="020B0604020202020204" pitchFamily="34" charset="0"/>
                <a:cs typeface="Arial" panose="020B0604020202020204" pitchFamily="34" charset="0"/>
              </a:rPr>
              <a:t>,  </a:t>
            </a:r>
            <a:r>
              <a:rPr lang="en-GB" sz="1300" i="1" dirty="0" err="1">
                <a:latin typeface="Arial" panose="020B0604020202020204" pitchFamily="34" charset="0"/>
                <a:cs typeface="Arial" panose="020B0604020202020204" pitchFamily="34" charset="0"/>
              </a:rPr>
              <a:t>Eich</a:t>
            </a:r>
            <a:r>
              <a:rPr lang="en-GB" sz="1300" i="1" dirty="0">
                <a:latin typeface="Arial" panose="020B0604020202020204" pitchFamily="34" charset="0"/>
                <a:cs typeface="Arial" panose="020B0604020202020204" pitchFamily="34" charset="0"/>
              </a:rPr>
              <a:t> </a:t>
            </a:r>
            <a:r>
              <a:rPr lang="en-GB" sz="1300" i="1" dirty="0" err="1">
                <a:latin typeface="Arial" panose="020B0604020202020204" pitchFamily="34" charset="0"/>
                <a:cs typeface="Arial" panose="020B0604020202020204" pitchFamily="34" charset="0"/>
              </a:rPr>
              <a:t>helpu</a:t>
            </a:r>
            <a:r>
              <a:rPr lang="en-GB" sz="1300" i="1" dirty="0">
                <a:latin typeface="Arial" panose="020B0604020202020204" pitchFamily="34" charset="0"/>
                <a:cs typeface="Arial" panose="020B0604020202020204" pitchFamily="34" charset="0"/>
              </a:rPr>
              <a:t> </a:t>
            </a:r>
            <a:r>
              <a:rPr lang="en-GB" sz="1300" i="1" dirty="0" err="1">
                <a:latin typeface="Arial" panose="020B0604020202020204" pitchFamily="34" charset="0"/>
                <a:cs typeface="Arial" panose="020B0604020202020204" pitchFamily="34" charset="0"/>
              </a:rPr>
              <a:t>i</a:t>
            </a:r>
            <a:r>
              <a:rPr lang="en-GB" sz="1300" i="1" dirty="0">
                <a:latin typeface="Arial" panose="020B0604020202020204" pitchFamily="34" charset="0"/>
                <a:cs typeface="Arial" panose="020B0604020202020204" pitchFamily="34" charset="0"/>
              </a:rPr>
              <a:t> </a:t>
            </a:r>
            <a:r>
              <a:rPr lang="en-GB" sz="1300" i="1" dirty="0" err="1">
                <a:latin typeface="Arial" panose="020B0604020202020204" pitchFamily="34" charset="0"/>
                <a:cs typeface="Arial" panose="020B0604020202020204" pitchFamily="34" charset="0"/>
              </a:rPr>
              <a:t>fwyta</a:t>
            </a:r>
            <a:r>
              <a:rPr lang="en-GB" sz="1300" i="1" dirty="0">
                <a:latin typeface="Arial" panose="020B0604020202020204" pitchFamily="34" charset="0"/>
                <a:cs typeface="Arial" panose="020B0604020202020204" pitchFamily="34" charset="0"/>
              </a:rPr>
              <a:t> </a:t>
            </a:r>
            <a:r>
              <a:rPr lang="en-GB" sz="1300" i="1" dirty="0" err="1">
                <a:latin typeface="Arial" panose="020B0604020202020204" pitchFamily="34" charset="0"/>
                <a:cs typeface="Arial" panose="020B0604020202020204" pitchFamily="34" charset="0"/>
              </a:rPr>
              <a:t>deiet</a:t>
            </a:r>
            <a:r>
              <a:rPr lang="en-GB" sz="1300" i="1" dirty="0">
                <a:latin typeface="Arial" panose="020B0604020202020204" pitchFamily="34" charset="0"/>
                <a:cs typeface="Arial" panose="020B0604020202020204" pitchFamily="34" charset="0"/>
              </a:rPr>
              <a:t> </a:t>
            </a:r>
            <a:r>
              <a:rPr lang="en-GB" sz="1300" i="1" dirty="0" err="1">
                <a:latin typeface="Arial" panose="020B0604020202020204" pitchFamily="34" charset="0"/>
                <a:cs typeface="Arial" panose="020B0604020202020204" pitchFamily="34" charset="0"/>
              </a:rPr>
              <a:t>cytbwys</a:t>
            </a:r>
            <a:r>
              <a:rPr lang="en-GB" sz="1300" dirty="0">
                <a:latin typeface="Arial" panose="020B0604020202020204" pitchFamily="34" charset="0"/>
                <a:cs typeface="Arial" panose="020B0604020202020204" pitchFamily="34" charset="0"/>
              </a:rPr>
              <a:t> </a:t>
            </a:r>
            <a:r>
              <a:rPr lang="en-GB" sz="1300" i="1" dirty="0" err="1">
                <a:latin typeface="Arial" panose="020B0604020202020204" pitchFamily="34" charset="0"/>
                <a:cs typeface="Arial" panose="020B0604020202020204" pitchFamily="34" charset="0"/>
              </a:rPr>
              <a:t>iach</a:t>
            </a:r>
            <a:r>
              <a:rPr lang="en-GB" sz="1300" i="1" dirty="0">
                <a:latin typeface="Arial" panose="020B0604020202020204" pitchFamily="34" charset="0"/>
                <a:cs typeface="Arial" panose="020B0604020202020204" pitchFamily="34" charset="0"/>
              </a:rPr>
              <a:t>. Available at: </a:t>
            </a:r>
            <a:r>
              <a:rPr lang="en-GB" sz="1300" dirty="0">
                <a:latin typeface="Arial" panose="020B0604020202020204" pitchFamily="34" charset="0"/>
                <a:cs typeface="Arial" panose="020B0604020202020204" pitchFamily="34" charset="0"/>
                <a:hlinkClick r:id="rId6"/>
              </a:rPr>
              <a:t>https://llyw.cymru/sites/default/files/publications/2019-02/canllaw-bwytan-dda.pdf</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Accessed:May</a:t>
            </a:r>
            <a:r>
              <a:rPr lang="en-GB" sz="1300" dirty="0">
                <a:latin typeface="Arial" panose="020B0604020202020204" pitchFamily="34" charset="0"/>
                <a:cs typeface="Arial" panose="020B0604020202020204" pitchFamily="34" charset="0"/>
              </a:rPr>
              <a:t> 10</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2020].</a:t>
            </a:r>
          </a:p>
          <a:p>
            <a:pPr algn="just"/>
            <a:r>
              <a:rPr lang="en-GB" sz="1300" dirty="0" err="1">
                <a:latin typeface="Arial" panose="020B0604020202020204" pitchFamily="34" charset="0"/>
                <a:cs typeface="Arial" panose="020B0604020202020204" pitchFamily="34" charset="0"/>
              </a:rPr>
              <a:t>Llywodraeth</a:t>
            </a:r>
            <a:r>
              <a:rPr lang="en-GB" sz="1300" dirty="0">
                <a:latin typeface="Arial" panose="020B0604020202020204" pitchFamily="34" charset="0"/>
                <a:cs typeface="Arial" panose="020B0604020202020204" pitchFamily="34" charset="0"/>
              </a:rPr>
              <a:t> Cymru (2014) </a:t>
            </a:r>
            <a:r>
              <a:rPr lang="en-GB" sz="1300" i="1" dirty="0">
                <a:latin typeface="Arial" panose="020B0604020202020204" pitchFamily="34" charset="0"/>
                <a:cs typeface="Arial" panose="020B0604020202020204" pitchFamily="34" charset="0"/>
              </a:rPr>
              <a:t>Healthy eating in maintained schools ,Statutory guidance for local authorities and  governing bodies. </a:t>
            </a:r>
            <a:r>
              <a:rPr lang="en-GB" sz="1300" dirty="0">
                <a:latin typeface="Arial" panose="020B0604020202020204" pitchFamily="34" charset="0"/>
                <a:cs typeface="Arial" panose="020B0604020202020204" pitchFamily="34" charset="0"/>
              </a:rPr>
              <a:t>Available at: </a:t>
            </a:r>
            <a:r>
              <a:rPr lang="en-GB" sz="1300" dirty="0">
                <a:latin typeface="Arial" panose="020B0604020202020204" pitchFamily="34" charset="0"/>
                <a:cs typeface="Arial" panose="020B0604020202020204" pitchFamily="34" charset="0"/>
                <a:hlinkClick r:id="rId7"/>
              </a:rPr>
              <a:t>https://gov.wales/sites/default/files/publications/2018-12/healthy-eating-in-maintained-schools-statutory-guidance-for-local-authorities-and-governing-bodies.pdf</a:t>
            </a:r>
            <a:r>
              <a:rPr lang="en-GB" sz="1300" dirty="0">
                <a:latin typeface="Arial" panose="020B0604020202020204" pitchFamily="34" charset="0"/>
                <a:cs typeface="Arial" panose="020B0604020202020204" pitchFamily="34" charset="0"/>
              </a:rPr>
              <a:t>. [Accessed: May 10</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2020].</a:t>
            </a:r>
            <a:endParaRPr lang="en-GB" sz="1300" i="1" dirty="0">
              <a:latin typeface="Arial" panose="020B0604020202020204" pitchFamily="34" charset="0"/>
              <a:cs typeface="Arial" panose="020B0604020202020204" pitchFamily="34" charset="0"/>
            </a:endParaRPr>
          </a:p>
          <a:p>
            <a:pPr algn="just"/>
            <a:r>
              <a:rPr lang="en-GB" sz="1300" dirty="0" err="1">
                <a:latin typeface="Arial" panose="020B0604020202020204" pitchFamily="34" charset="0"/>
                <a:cs typeface="Arial" panose="020B0604020202020204" pitchFamily="34" charset="0"/>
              </a:rPr>
              <a:t>Llywodraeth</a:t>
            </a:r>
            <a:r>
              <a:rPr lang="en-GB" sz="1300" dirty="0">
                <a:latin typeface="Arial" panose="020B0604020202020204" pitchFamily="34" charset="0"/>
                <a:cs typeface="Arial" panose="020B0604020202020204" pitchFamily="34" charset="0"/>
              </a:rPr>
              <a:t> Cymru (2018) </a:t>
            </a:r>
            <a:r>
              <a:rPr lang="en-GB" sz="1300" i="1" dirty="0">
                <a:latin typeface="Arial" panose="020B0604020202020204" pitchFamily="34" charset="0"/>
                <a:cs typeface="Arial" panose="020B0604020202020204" pitchFamily="34" charset="0"/>
              </a:rPr>
              <a:t>How is my child doing in the Foundation Phase. </a:t>
            </a:r>
            <a:r>
              <a:rPr lang="en-GB" sz="1300" dirty="0">
                <a:latin typeface="Arial" panose="020B0604020202020204" pitchFamily="34" charset="0"/>
                <a:cs typeface="Arial" panose="020B0604020202020204" pitchFamily="34" charset="0"/>
              </a:rPr>
              <a:t>Available at: </a:t>
            </a:r>
            <a:r>
              <a:rPr lang="en-GB" sz="1300" dirty="0">
                <a:latin typeface="Arial" panose="020B0604020202020204" pitchFamily="34" charset="0"/>
                <a:cs typeface="Arial" panose="020B0604020202020204" pitchFamily="34" charset="0"/>
                <a:hlinkClick r:id="rId8"/>
              </a:rPr>
              <a:t>https://gov.wales/sites/default/files/publications/2018-06/how-is-my-child-doing-in-the-foundation-phase-a-guide-for-parents-and-carers.pdf</a:t>
            </a:r>
            <a:r>
              <a:rPr lang="en-GB" sz="1300" dirty="0">
                <a:latin typeface="Arial" panose="020B0604020202020204" pitchFamily="34" charset="0"/>
                <a:cs typeface="Arial" panose="020B0604020202020204" pitchFamily="34" charset="0"/>
              </a:rPr>
              <a:t> [Accessed: 9</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May 2020].</a:t>
            </a:r>
            <a:endParaRPr lang="en-GB" sz="1300" i="1" dirty="0">
              <a:latin typeface="Arial" panose="020B0604020202020204" pitchFamily="34" charset="0"/>
              <a:cs typeface="Arial" panose="020B0604020202020204" pitchFamily="34" charset="0"/>
            </a:endParaRPr>
          </a:p>
          <a:p>
            <a:pPr algn="just"/>
            <a:r>
              <a:rPr lang="en-GB" altLang="en-US" sz="1300" dirty="0" err="1">
                <a:latin typeface="Arial" panose="020B0604020202020204" pitchFamily="34" charset="0"/>
                <a:cs typeface="Arial" panose="020B0604020202020204" pitchFamily="34" charset="0"/>
              </a:rPr>
              <a:t>Unicef</a:t>
            </a:r>
            <a:r>
              <a:rPr lang="en-GB" altLang="en-US" sz="1300" dirty="0">
                <a:latin typeface="Arial" panose="020B0604020202020204" pitchFamily="34" charset="0"/>
                <a:cs typeface="Arial" panose="020B0604020202020204" pitchFamily="34" charset="0"/>
              </a:rPr>
              <a:t>. (2016) ‘Children’s Rights’ </a:t>
            </a:r>
            <a:r>
              <a:rPr lang="en-GB" altLang="en-US" sz="1300" dirty="0">
                <a:latin typeface="Arial" panose="020B0604020202020204" pitchFamily="34" charset="0"/>
                <a:cs typeface="Arial" panose="020B0604020202020204" pitchFamily="34" charset="0"/>
                <a:hlinkClick r:id="rId9"/>
              </a:rPr>
              <a:t>https://www.unicef.org.uk/what-we-do/un-convention-child-rights/</a:t>
            </a:r>
            <a:r>
              <a:rPr lang="en-GB" altLang="en-US" sz="1300" dirty="0">
                <a:latin typeface="Arial" panose="020B0604020202020204" pitchFamily="34" charset="0"/>
                <a:cs typeface="Arial" panose="020B0604020202020204" pitchFamily="34" charset="0"/>
              </a:rPr>
              <a:t> [Accessed: 10</a:t>
            </a:r>
            <a:r>
              <a:rPr lang="en-GB" altLang="en-US" sz="1300" baseline="30000" dirty="0">
                <a:latin typeface="Arial" panose="020B0604020202020204" pitchFamily="34" charset="0"/>
                <a:cs typeface="Arial" panose="020B0604020202020204" pitchFamily="34" charset="0"/>
              </a:rPr>
              <a:t>th </a:t>
            </a:r>
            <a:r>
              <a:rPr lang="en-GB" altLang="en-US" sz="1300" dirty="0">
                <a:latin typeface="Arial" panose="020B0604020202020204" pitchFamily="34" charset="0"/>
                <a:cs typeface="Arial" panose="020B0604020202020204" pitchFamily="34" charset="0"/>
              </a:rPr>
              <a:t>May 2020].</a:t>
            </a:r>
            <a:endParaRPr lang="en-GB" sz="1300" dirty="0">
              <a:latin typeface="Arial" panose="020B0604020202020204" pitchFamily="34" charset="0"/>
              <a:cs typeface="Arial" panose="020B0604020202020204" pitchFamily="34" charset="0"/>
            </a:endParaRPr>
          </a:p>
          <a:p>
            <a:pPr algn="just"/>
            <a:r>
              <a:rPr lang="en-GB" sz="1300" dirty="0">
                <a:latin typeface="Arial" panose="020B0604020202020204" pitchFamily="34" charset="0"/>
                <a:cs typeface="Arial" panose="020B0604020202020204" pitchFamily="34" charset="0"/>
              </a:rPr>
              <a:t>UNICEF (dim </a:t>
            </a:r>
            <a:r>
              <a:rPr lang="en-GB" sz="1300" dirty="0" err="1">
                <a:latin typeface="Arial" panose="020B0604020202020204" pitchFamily="34" charset="0"/>
                <a:cs typeface="Arial" panose="020B0604020202020204" pitchFamily="34" charset="0"/>
              </a:rPr>
              <a:t>dyddiad</a:t>
            </a:r>
            <a:r>
              <a:rPr lang="en-GB" sz="1300" dirty="0">
                <a:latin typeface="Arial" panose="020B0604020202020204" pitchFamily="34" charset="0"/>
                <a:cs typeface="Arial" panose="020B0604020202020204" pitchFamily="34" charset="0"/>
              </a:rPr>
              <a:t>) </a:t>
            </a:r>
            <a:r>
              <a:rPr lang="en-GB" sz="1300" b="0" i="1" u="none" strike="noStrike" dirty="0">
                <a:effectLst/>
                <a:latin typeface="Arial" panose="020B0604020202020204" pitchFamily="34" charset="0"/>
                <a:cs typeface="Arial" panose="020B0604020202020204" pitchFamily="34" charset="0"/>
              </a:rPr>
              <a:t>What is the UN Convention on Child Rights? </a:t>
            </a:r>
            <a:r>
              <a:rPr lang="en-GB" sz="1300" b="0" u="none" strike="noStrike" dirty="0">
                <a:effectLst/>
                <a:latin typeface="Arial" panose="020B0604020202020204" pitchFamily="34" charset="0"/>
                <a:cs typeface="Arial" panose="020B0604020202020204" pitchFamily="34" charset="0"/>
              </a:rPr>
              <a:t>Available at: </a:t>
            </a:r>
            <a:r>
              <a:rPr lang="en-GB" sz="1300" dirty="0">
                <a:latin typeface="Arial" panose="020B0604020202020204" pitchFamily="34" charset="0"/>
                <a:cs typeface="Arial" panose="020B0604020202020204" pitchFamily="34" charset="0"/>
                <a:hlinkClick r:id="rId9"/>
              </a:rPr>
              <a:t>https://www.unicef.org.uk/what-we-do/un-convention-child-rights/</a:t>
            </a:r>
            <a:r>
              <a:rPr lang="en-GB" sz="1300" dirty="0">
                <a:latin typeface="Arial" panose="020B0604020202020204" pitchFamily="34" charset="0"/>
                <a:cs typeface="Arial" panose="020B0604020202020204" pitchFamily="34" charset="0"/>
              </a:rPr>
              <a:t> [Accessed: May 8</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2020].</a:t>
            </a:r>
          </a:p>
          <a:p>
            <a:pPr algn="just"/>
            <a:r>
              <a:rPr lang="en-GB" altLang="en-US" sz="1300" dirty="0">
                <a:latin typeface="Arial" panose="020B0604020202020204" pitchFamily="34" charset="0"/>
                <a:cs typeface="Arial" panose="020B0604020202020204" pitchFamily="34" charset="0"/>
              </a:rPr>
              <a:t>United Nations. (2015) ‘Overview’ </a:t>
            </a:r>
            <a:r>
              <a:rPr lang="en-GB" altLang="en-US" sz="1300" dirty="0">
                <a:latin typeface="Arial" panose="020B0604020202020204" pitchFamily="34" charset="0"/>
                <a:cs typeface="Arial" panose="020B0604020202020204" pitchFamily="34" charset="0"/>
                <a:hlinkClick r:id="rId10"/>
              </a:rPr>
              <a:t>http://www.un.org/en/sections/about-un/overview/index.html</a:t>
            </a:r>
            <a:r>
              <a:rPr lang="en-GB" altLang="en-US" sz="1300" dirty="0">
                <a:latin typeface="Arial" panose="020B0604020202020204" pitchFamily="34" charset="0"/>
                <a:cs typeface="Arial" panose="020B0604020202020204" pitchFamily="34" charset="0"/>
              </a:rPr>
              <a:t> [Accessed: 10</a:t>
            </a:r>
            <a:r>
              <a:rPr lang="en-GB" altLang="en-US" sz="1300" baseline="30000" dirty="0">
                <a:latin typeface="Arial" panose="020B0604020202020204" pitchFamily="34" charset="0"/>
                <a:cs typeface="Arial" panose="020B0604020202020204" pitchFamily="34" charset="0"/>
              </a:rPr>
              <a:t>th</a:t>
            </a:r>
            <a:r>
              <a:rPr lang="en-GB" altLang="en-US" sz="1300" dirty="0">
                <a:latin typeface="Arial" panose="020B0604020202020204" pitchFamily="34" charset="0"/>
                <a:cs typeface="Arial" panose="020B0604020202020204" pitchFamily="34" charset="0"/>
              </a:rPr>
              <a:t> May 2020].</a:t>
            </a:r>
          </a:p>
          <a:p>
            <a:pPr algn="just"/>
            <a:endParaRPr lang="en-GB" sz="1300" dirty="0">
              <a:latin typeface="Arial" panose="020B0604020202020204" pitchFamily="34" charset="0"/>
              <a:cs typeface="Arial" panose="020B0604020202020204" pitchFamily="34" charset="0"/>
            </a:endParaRPr>
          </a:p>
          <a:p>
            <a:pPr algn="l"/>
            <a:endParaRPr lang="en-GB" sz="1200" dirty="0">
              <a:latin typeface="Arial" panose="020B0604020202020204" pitchFamily="34" charset="0"/>
              <a:cs typeface="Arial" panose="020B0604020202020204" pitchFamily="34" charset="0"/>
            </a:endParaRPr>
          </a:p>
          <a:p>
            <a:pPr algn="l"/>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32089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22FA7B1-242E-4ECB-8102-7CCD5D2A5673}"/>
              </a:ext>
            </a:extLst>
          </p:cNvPr>
          <p:cNvSpPr txBox="1"/>
          <p:nvPr/>
        </p:nvSpPr>
        <p:spPr>
          <a:xfrm>
            <a:off x="3578086" y="212035"/>
            <a:ext cx="3419061" cy="461665"/>
          </a:xfrm>
          <a:prstGeom prst="rect">
            <a:avLst/>
          </a:prstGeom>
          <a:noFill/>
          <a:ln>
            <a:solidFill>
              <a:schemeClr val="bg1"/>
            </a:solidFill>
          </a:ln>
        </p:spPr>
        <p:txBody>
          <a:bodyPr wrap="square" rtlCol="0">
            <a:spAutoFit/>
          </a:bodyPr>
          <a:lstStyle/>
          <a:p>
            <a:r>
              <a:rPr lang="en-GB" sz="2400" b="1" u="sng" dirty="0" err="1">
                <a:latin typeface="Arial" panose="020B0604020202020204" pitchFamily="34" charset="0"/>
                <a:cs typeface="Arial" panose="020B0604020202020204" pitchFamily="34" charset="0"/>
              </a:rPr>
              <a:t>Cyfeirnodi</a:t>
            </a:r>
            <a:r>
              <a:rPr lang="en-GB" sz="2400" b="1" u="sng" dirty="0">
                <a:latin typeface="Arial" panose="020B0604020202020204" pitchFamily="34" charset="0"/>
                <a:cs typeface="Arial" panose="020B0604020202020204" pitchFamily="34" charset="0"/>
              </a:rPr>
              <a:t> </a:t>
            </a:r>
            <a:r>
              <a:rPr lang="en-GB" sz="2400" b="1" u="sng" dirty="0" err="1">
                <a:latin typeface="Arial" panose="020B0604020202020204" pitchFamily="34" charset="0"/>
                <a:cs typeface="Arial" panose="020B0604020202020204" pitchFamily="34" charset="0"/>
              </a:rPr>
              <a:t>Cyflwyniad</a:t>
            </a:r>
            <a:endParaRPr lang="en-GB" sz="2400" b="1" u="sng"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91C24308-A16F-425F-91FF-F5001C724D8E}"/>
              </a:ext>
            </a:extLst>
          </p:cNvPr>
          <p:cNvSpPr txBox="1"/>
          <p:nvPr/>
        </p:nvSpPr>
        <p:spPr>
          <a:xfrm>
            <a:off x="424070" y="1338470"/>
            <a:ext cx="10058400" cy="4893647"/>
          </a:xfrm>
          <a:prstGeom prst="rect">
            <a:avLst/>
          </a:prstGeom>
          <a:noFill/>
        </p:spPr>
        <p:txBody>
          <a:bodyPr wrap="square" rtlCol="0">
            <a:spAutoFit/>
          </a:bodyPr>
          <a:lstStyle/>
          <a:p>
            <a:r>
              <a:rPr lang="cy-GB" sz="1300" dirty="0">
                <a:effectLst/>
                <a:latin typeface="Arial" panose="020B0604020202020204" pitchFamily="34" charset="0"/>
                <a:ea typeface="Calibri" panose="020F0502020204030204" pitchFamily="34" charset="0"/>
              </a:rPr>
              <a:t>Early Years Careers (2015) </a:t>
            </a:r>
            <a:r>
              <a:rPr lang="en-GB" sz="1300" i="1" u="none" strike="noStrike" dirty="0">
                <a:effectLst/>
                <a:latin typeface="Arial" panose="020B0604020202020204" pitchFamily="34" charset="0"/>
                <a:cs typeface="Arial" panose="020B0604020202020204" pitchFamily="34" charset="0"/>
              </a:rPr>
              <a:t>Why secure relationships can help children’s development. </a:t>
            </a:r>
            <a:r>
              <a:rPr lang="en-GB" sz="1300" u="none" strike="noStrike" dirty="0">
                <a:effectLst/>
                <a:latin typeface="Arial" panose="020B0604020202020204" pitchFamily="34" charset="0"/>
                <a:cs typeface="Arial" panose="020B0604020202020204" pitchFamily="34" charset="0"/>
              </a:rPr>
              <a:t>Available at: </a:t>
            </a:r>
            <a:r>
              <a:rPr lang="en-GB" sz="1300" u="none" strike="noStrike" dirty="0">
                <a:effectLst/>
                <a:latin typeface="Arial" panose="020B0604020202020204" pitchFamily="34" charset="0"/>
                <a:cs typeface="Arial" panose="020B0604020202020204" pitchFamily="34" charset="0"/>
                <a:hlinkClick r:id="rId2"/>
              </a:rPr>
              <a:t>https://www.earlyyearscareers.com/eyc/early-years-practice/why-secure-relationships-can-help-childrens-development/</a:t>
            </a:r>
            <a:r>
              <a:rPr lang="en-GB" sz="1300" u="none" strike="noStrike" dirty="0">
                <a:effectLst/>
                <a:latin typeface="Arial" panose="020B0604020202020204" pitchFamily="34" charset="0"/>
                <a:cs typeface="Arial" panose="020B0604020202020204" pitchFamily="34" charset="0"/>
              </a:rPr>
              <a:t>. [</a:t>
            </a:r>
            <a:r>
              <a:rPr lang="en-GB" sz="1300" u="none" strike="noStrike" dirty="0" err="1">
                <a:effectLst/>
                <a:latin typeface="Arial" panose="020B0604020202020204" pitchFamily="34" charset="0"/>
                <a:cs typeface="Arial" panose="020B0604020202020204" pitchFamily="34" charset="0"/>
              </a:rPr>
              <a:t>Accessed:May</a:t>
            </a:r>
            <a:r>
              <a:rPr lang="en-GB" sz="1300" u="none" strike="noStrike" dirty="0">
                <a:effectLst/>
                <a:latin typeface="Arial" panose="020B0604020202020204" pitchFamily="34" charset="0"/>
                <a:cs typeface="Arial" panose="020B0604020202020204" pitchFamily="34" charset="0"/>
              </a:rPr>
              <a:t> 12</a:t>
            </a:r>
            <a:r>
              <a:rPr lang="en-GB" sz="1300" u="none" strike="noStrike" baseline="30000" dirty="0">
                <a:effectLst/>
                <a:latin typeface="Arial" panose="020B0604020202020204" pitchFamily="34" charset="0"/>
                <a:cs typeface="Arial" panose="020B0604020202020204" pitchFamily="34" charset="0"/>
              </a:rPr>
              <a:t>th</a:t>
            </a:r>
            <a:r>
              <a:rPr lang="en-GB" sz="1300" u="none" strike="noStrike" dirty="0">
                <a:effectLst/>
                <a:latin typeface="Arial" panose="020B0604020202020204" pitchFamily="34" charset="0"/>
                <a:cs typeface="Arial" panose="020B0604020202020204" pitchFamily="34" charset="0"/>
              </a:rPr>
              <a:t> 2020].</a:t>
            </a:r>
          </a:p>
          <a:p>
            <a:endParaRPr lang="en-GB" sz="1300" i="1" dirty="0">
              <a:latin typeface="Arial" panose="020B0604020202020204" pitchFamily="34" charset="0"/>
              <a:ea typeface="Calibri" panose="020F0502020204030204" pitchFamily="34" charset="0"/>
              <a:cs typeface="Arial" panose="020B0604020202020204" pitchFamily="34" charset="0"/>
            </a:endParaRPr>
          </a:p>
          <a:p>
            <a:r>
              <a:rPr lang="en-GB" sz="1300" dirty="0">
                <a:latin typeface="Arial" panose="020B0604020202020204" pitchFamily="34" charset="0"/>
                <a:ea typeface="Calibri" panose="020F0502020204030204" pitchFamily="34" charset="0"/>
                <a:cs typeface="Arial" panose="020B0604020202020204" pitchFamily="34" charset="0"/>
              </a:rPr>
              <a:t>Early Years Careers (2016) </a:t>
            </a:r>
            <a:r>
              <a:rPr lang="en-GB" sz="1300" i="1" u="none" strike="noStrike" dirty="0">
                <a:solidFill>
                  <a:srgbClr val="333333"/>
                </a:solidFill>
                <a:effectLst/>
                <a:latin typeface="Helvetica Neue"/>
              </a:rPr>
              <a:t>Why parent partnerships are so important. </a:t>
            </a:r>
            <a:r>
              <a:rPr lang="en-GB" sz="1300" dirty="0">
                <a:solidFill>
                  <a:srgbClr val="333333"/>
                </a:solidFill>
                <a:latin typeface="Arial" panose="020B0604020202020204" pitchFamily="34" charset="0"/>
                <a:cs typeface="Arial" panose="020B0604020202020204" pitchFamily="34" charset="0"/>
              </a:rPr>
              <a:t>Available at: </a:t>
            </a:r>
            <a:r>
              <a:rPr lang="en-GB" sz="1300" dirty="0">
                <a:solidFill>
                  <a:srgbClr val="333333"/>
                </a:solidFill>
                <a:latin typeface="Arial" panose="020B0604020202020204" pitchFamily="34" charset="0"/>
                <a:cs typeface="Arial" panose="020B0604020202020204" pitchFamily="34" charset="0"/>
                <a:hlinkClick r:id="rId3"/>
              </a:rPr>
              <a:t>https://www.earlyyearscareers.com/eyc/early-years-practice/parent-partnerships-important/</a:t>
            </a:r>
            <a:r>
              <a:rPr lang="en-GB" sz="1300" dirty="0">
                <a:solidFill>
                  <a:srgbClr val="333333"/>
                </a:solidFill>
                <a:latin typeface="Arial" panose="020B0604020202020204" pitchFamily="34" charset="0"/>
                <a:cs typeface="Arial" panose="020B0604020202020204" pitchFamily="34" charset="0"/>
              </a:rPr>
              <a:t>. [</a:t>
            </a:r>
            <a:r>
              <a:rPr lang="en-GB" sz="1300" dirty="0" err="1">
                <a:solidFill>
                  <a:srgbClr val="333333"/>
                </a:solidFill>
                <a:latin typeface="Arial" panose="020B0604020202020204" pitchFamily="34" charset="0"/>
                <a:cs typeface="Arial" panose="020B0604020202020204" pitchFamily="34" charset="0"/>
              </a:rPr>
              <a:t>Accessed:May</a:t>
            </a:r>
            <a:r>
              <a:rPr lang="en-GB" sz="1300" dirty="0">
                <a:solidFill>
                  <a:srgbClr val="333333"/>
                </a:solidFill>
                <a:latin typeface="Arial" panose="020B0604020202020204" pitchFamily="34" charset="0"/>
                <a:cs typeface="Arial" panose="020B0604020202020204" pitchFamily="34" charset="0"/>
              </a:rPr>
              <a:t> 12</a:t>
            </a:r>
            <a:r>
              <a:rPr lang="en-GB" sz="1300" baseline="30000" dirty="0">
                <a:solidFill>
                  <a:srgbClr val="333333"/>
                </a:solidFill>
                <a:latin typeface="Arial" panose="020B0604020202020204" pitchFamily="34" charset="0"/>
                <a:cs typeface="Arial" panose="020B0604020202020204" pitchFamily="34" charset="0"/>
              </a:rPr>
              <a:t>th</a:t>
            </a:r>
            <a:r>
              <a:rPr lang="en-GB" sz="1300" dirty="0">
                <a:solidFill>
                  <a:srgbClr val="333333"/>
                </a:solidFill>
                <a:latin typeface="Arial" panose="020B0604020202020204" pitchFamily="34" charset="0"/>
                <a:cs typeface="Arial" panose="020B0604020202020204" pitchFamily="34" charset="0"/>
              </a:rPr>
              <a:t> 2020]. </a:t>
            </a:r>
            <a:endParaRPr lang="en-GB" sz="1300" i="1" dirty="0">
              <a:effectLst/>
              <a:latin typeface="Arial" panose="020B0604020202020204" pitchFamily="34" charset="0"/>
              <a:ea typeface="Calibri" panose="020F0502020204030204" pitchFamily="34" charset="0"/>
              <a:cs typeface="Arial" panose="020B0604020202020204" pitchFamily="34" charset="0"/>
            </a:endParaRPr>
          </a:p>
          <a:p>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Early Years Matters (2020) </a:t>
            </a:r>
            <a:r>
              <a:rPr lang="en-GB" sz="1300" i="1" dirty="0">
                <a:latin typeface="Arial" panose="020B0604020202020204" pitchFamily="34" charset="0"/>
                <a:cs typeface="Arial" panose="020B0604020202020204" pitchFamily="34" charset="0"/>
              </a:rPr>
              <a:t>Observation, Assessment and Planning. </a:t>
            </a:r>
            <a:r>
              <a:rPr lang="en-GB" sz="1300" dirty="0">
                <a:latin typeface="Arial" panose="020B0604020202020204" pitchFamily="34" charset="0"/>
                <a:cs typeface="Arial" panose="020B0604020202020204" pitchFamily="34" charset="0"/>
              </a:rPr>
              <a:t>Available at: </a:t>
            </a:r>
            <a:r>
              <a:rPr lang="en-GB" sz="1300" dirty="0">
                <a:latin typeface="Arial" panose="020B0604020202020204" pitchFamily="34" charset="0"/>
                <a:cs typeface="Arial" panose="020B0604020202020204" pitchFamily="34" charset="0"/>
                <a:hlinkClick r:id="rId4"/>
              </a:rPr>
              <a:t>http://www.earlyyearsmatters.co.uk/eyfs/a-unique-child/planning/</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Accessed:May</a:t>
            </a:r>
            <a:r>
              <a:rPr lang="en-GB" sz="1300" dirty="0">
                <a:latin typeface="Arial" panose="020B0604020202020204" pitchFamily="34" charset="0"/>
                <a:cs typeface="Arial" panose="020B0604020202020204" pitchFamily="34" charset="0"/>
              </a:rPr>
              <a:t> 11</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2020].</a:t>
            </a:r>
          </a:p>
          <a:p>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Croner-I (2019) </a:t>
            </a:r>
            <a:r>
              <a:rPr lang="en-GB" sz="1300" i="1" dirty="0">
                <a:latin typeface="Arial" panose="020B0604020202020204" pitchFamily="34" charset="0"/>
                <a:cs typeface="Arial" panose="020B0604020202020204" pitchFamily="34" charset="0"/>
              </a:rPr>
              <a:t>Planning for early years: in depth. </a:t>
            </a:r>
            <a:r>
              <a:rPr lang="en-GB" sz="1300" dirty="0">
                <a:latin typeface="Arial" panose="020B0604020202020204" pitchFamily="34" charset="0"/>
                <a:cs typeface="Arial" panose="020B0604020202020204" pitchFamily="34" charset="0"/>
              </a:rPr>
              <a:t>Available at: </a:t>
            </a:r>
            <a:r>
              <a:rPr lang="en-GB" sz="1300" dirty="0">
                <a:latin typeface="Arial" panose="020B0604020202020204" pitchFamily="34" charset="0"/>
                <a:cs typeface="Arial" panose="020B0604020202020204" pitchFamily="34" charset="0"/>
                <a:hlinkClick r:id="rId5"/>
              </a:rPr>
              <a:t>https://app.croneri.co.uk/topics/planning-early-years/indepth</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Accessed:May</a:t>
            </a:r>
            <a:r>
              <a:rPr lang="en-GB" sz="1300" dirty="0">
                <a:latin typeface="Arial" panose="020B0604020202020204" pitchFamily="34" charset="0"/>
                <a:cs typeface="Arial" panose="020B0604020202020204" pitchFamily="34" charset="0"/>
              </a:rPr>
              <a:t> 12</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2020].</a:t>
            </a:r>
          </a:p>
          <a:p>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First Discoverers (dim </a:t>
            </a:r>
            <a:r>
              <a:rPr lang="en-GB" sz="1300" dirty="0" err="1">
                <a:latin typeface="Arial" panose="020B0604020202020204" pitchFamily="34" charset="0"/>
                <a:cs typeface="Arial" panose="020B0604020202020204" pitchFamily="34" charset="0"/>
              </a:rPr>
              <a:t>dyddiad</a:t>
            </a:r>
            <a:r>
              <a:rPr lang="en-GB" sz="1300" dirty="0">
                <a:latin typeface="Arial" panose="020B0604020202020204" pitchFamily="34" charset="0"/>
                <a:cs typeface="Arial" panose="020B0604020202020204" pitchFamily="34" charset="0"/>
              </a:rPr>
              <a:t>) </a:t>
            </a:r>
            <a:r>
              <a:rPr lang="en-GB" sz="1300" i="1" dirty="0">
                <a:latin typeface="Arial" panose="020B0604020202020204" pitchFamily="34" charset="0"/>
                <a:cs typeface="Arial" panose="020B0604020202020204" pitchFamily="34" charset="0"/>
              </a:rPr>
              <a:t>How to help children settle into a new nursery. </a:t>
            </a:r>
            <a:r>
              <a:rPr lang="en-GB" sz="1300" dirty="0">
                <a:latin typeface="Arial" panose="020B0604020202020204" pitchFamily="34" charset="0"/>
                <a:cs typeface="Arial" panose="020B0604020202020204" pitchFamily="34" charset="0"/>
              </a:rPr>
              <a:t>Available at: </a:t>
            </a:r>
            <a:r>
              <a:rPr lang="en-GB" sz="1300" dirty="0">
                <a:latin typeface="Arial" panose="020B0604020202020204" pitchFamily="34" charset="0"/>
                <a:cs typeface="Arial" panose="020B0604020202020204" pitchFamily="34" charset="0"/>
                <a:hlinkClick r:id="rId6"/>
              </a:rPr>
              <a:t>https://www.firstdiscoverers.co.uk/new-nursery-settle/</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Accessed:May</a:t>
            </a:r>
            <a:r>
              <a:rPr lang="en-GB" sz="1300" dirty="0">
                <a:latin typeface="Arial" panose="020B0604020202020204" pitchFamily="34" charset="0"/>
                <a:cs typeface="Arial" panose="020B0604020202020204" pitchFamily="34" charset="0"/>
              </a:rPr>
              <a:t> 12</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2020].</a:t>
            </a:r>
          </a:p>
          <a:p>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Michigan State University (2013) </a:t>
            </a:r>
            <a:r>
              <a:rPr lang="en-GB" sz="1300" i="1" dirty="0">
                <a:latin typeface="Arial" panose="020B0604020202020204" pitchFamily="34" charset="0"/>
                <a:cs typeface="Arial" panose="020B0604020202020204" pitchFamily="34" charset="0"/>
              </a:rPr>
              <a:t>Reading a child’s cues. </a:t>
            </a:r>
            <a:r>
              <a:rPr lang="en-GB" sz="1300" dirty="0">
                <a:latin typeface="Arial" panose="020B0604020202020204" pitchFamily="34" charset="0"/>
                <a:cs typeface="Arial" panose="020B0604020202020204" pitchFamily="34" charset="0"/>
              </a:rPr>
              <a:t>Available at: </a:t>
            </a:r>
            <a:r>
              <a:rPr lang="en-GB" sz="1300" dirty="0">
                <a:latin typeface="Arial" panose="020B0604020202020204" pitchFamily="34" charset="0"/>
                <a:cs typeface="Arial" panose="020B0604020202020204" pitchFamily="34" charset="0"/>
                <a:hlinkClick r:id="rId7"/>
              </a:rPr>
              <a:t>https://www.canr.msu.edu/news/reading_a_childs_cues</a:t>
            </a:r>
            <a:r>
              <a:rPr lang="en-GB" sz="1300" dirty="0">
                <a:latin typeface="Arial" panose="020B0604020202020204" pitchFamily="34" charset="0"/>
                <a:cs typeface="Arial" panose="020B0604020202020204" pitchFamily="34" charset="0"/>
              </a:rPr>
              <a:t> [Accessed: May 12</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2020].</a:t>
            </a:r>
          </a:p>
          <a:p>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Stonebridge college (2017) </a:t>
            </a:r>
            <a:r>
              <a:rPr lang="en-GB" sz="1300" i="1" dirty="0">
                <a:latin typeface="Arial" panose="020B0604020202020204" pitchFamily="34" charset="0"/>
                <a:cs typeface="Arial" panose="020B0604020202020204" pitchFamily="34" charset="0"/>
              </a:rPr>
              <a:t>What skills do you need to become an early years practitioner? </a:t>
            </a:r>
            <a:r>
              <a:rPr lang="en-GB" sz="1300" dirty="0">
                <a:latin typeface="Arial" panose="020B0604020202020204" pitchFamily="34" charset="0"/>
                <a:cs typeface="Arial" panose="020B0604020202020204" pitchFamily="34" charset="0"/>
              </a:rPr>
              <a:t>Available at: </a:t>
            </a:r>
            <a:r>
              <a:rPr lang="en-GB" sz="1300" dirty="0">
                <a:latin typeface="Arial" panose="020B0604020202020204" pitchFamily="34" charset="0"/>
                <a:cs typeface="Arial" panose="020B0604020202020204" pitchFamily="34" charset="0"/>
                <a:hlinkClick r:id="rId8"/>
              </a:rPr>
              <a:t>https://www.stonebridge.uk.com/blog/early-years-and-child-care/what-skills-do-you-need-to-become-an-early-years-practitioner</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Accessed:May</a:t>
            </a:r>
            <a:r>
              <a:rPr lang="en-GB" sz="1300" dirty="0">
                <a:latin typeface="Arial" panose="020B0604020202020204" pitchFamily="34" charset="0"/>
                <a:cs typeface="Arial" panose="020B0604020202020204" pitchFamily="34" charset="0"/>
              </a:rPr>
              <a:t> 12th 2020].</a:t>
            </a:r>
          </a:p>
          <a:p>
            <a:endParaRPr lang="en-GB" sz="1300" dirty="0">
              <a:latin typeface="Arial" panose="020B0604020202020204" pitchFamily="34" charset="0"/>
              <a:cs typeface="Arial" panose="020B0604020202020204" pitchFamily="34" charset="0"/>
            </a:endParaRPr>
          </a:p>
          <a:p>
            <a:endParaRPr lang="en-GB"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21928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635</TotalTime>
  <Words>2218</Words>
  <Application>Microsoft Office PowerPoint</Application>
  <PresentationFormat>Widescreen</PresentationFormat>
  <Paragraphs>52</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Calibri Light</vt:lpstr>
      <vt:lpstr>Helvetica Neue</vt: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Jade Rosser</dc:creator>
  <cp:lastModifiedBy>Jade Rosser</cp:lastModifiedBy>
  <cp:revision>1</cp:revision>
  <dcterms:created xsi:type="dcterms:W3CDTF">2020-05-11T10:10:35Z</dcterms:created>
  <dcterms:modified xsi:type="dcterms:W3CDTF">2020-05-14T12:10:20Z</dcterms:modified>
</cp:coreProperties>
</file>