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2" r:id="rId1"/>
  </p:sldMasterIdLst>
  <p:sldIdLst>
    <p:sldId id="256" r:id="rId2"/>
    <p:sldId id="257" r:id="rId3"/>
    <p:sldId id="258" r:id="rId4"/>
    <p:sldId id="259" r:id="rId5"/>
    <p:sldId id="262" r:id="rId6"/>
    <p:sldId id="263" r:id="rId7"/>
    <p:sldId id="260" r:id="rId8"/>
    <p:sldId id="261" r:id="rId9"/>
  </p:sldIdLst>
  <p:sldSz cx="9144000" cy="6858000" type="screen4x3"/>
  <p:notesSz cx="6858000" cy="9144000"/>
  <p:defaultTextStyle>
    <a:defPPr>
      <a:defRPr lang="en-GB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46971D90-BCC3-49B9-B2F9-97DA0B8AD924}" v="14" dt="2026-06-12T22:25:38.512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24556" autoAdjust="0"/>
    <p:restoredTop sz="94660"/>
  </p:normalViewPr>
  <p:slideViewPr>
    <p:cSldViewPr snapToGrid="0">
      <p:cViewPr varScale="1">
        <p:scale>
          <a:sx n="63" d="100"/>
          <a:sy n="63" d="100"/>
        </p:scale>
        <p:origin x="1036" y="56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viewProps" Target="viewProps.xml"/><Relationship Id="rId5" Type="http://schemas.openxmlformats.org/officeDocument/2006/relationships/slide" Target="slides/slide4.xml"/><Relationship Id="rId10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microsoft.com/office/2015/10/relationships/revisionInfo" Target="revisionInfo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colorful5">
  <dgm:title val=""/>
  <dgm:desc val=""/>
  <dgm:catLst>
    <dgm:cat type="colorful" pri="10500"/>
  </dgm:catLst>
  <dgm:styleLbl name="node0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5"/>
      <a:schemeClr val="accent6"/>
    </dgm:fillClrLst>
    <dgm:linClrLst>
      <a:schemeClr val="accent5"/>
      <a:schemeClr val="accent6"/>
    </dgm:linClrLst>
    <dgm:effectClrLst/>
    <dgm:txLinClrLst/>
    <dgm:txFillClrLst/>
    <dgm:txEffectClrLst/>
  </dgm:styleLbl>
  <dgm:styleLbl name="ln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5"/>
    </dgm:fillClrLst>
    <dgm:linClrLst meth="repeat">
      <a:schemeClr val="accent5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5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6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1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5"/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6">
        <a:tint val="90000"/>
      </a:schemeClr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6">
        <a:tint val="70000"/>
      </a:schemeClr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6">
        <a:tint val="5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6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5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5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5">
        <a:tint val="50000"/>
        <a:alpha val="40000"/>
      </a:schemeClr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5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8C12837C-0AFC-4D56-92BE-23A82687A32D}" type="doc">
      <dgm:prSet loTypeId="urn:microsoft.com/office/officeart/2005/8/layout/vList2" loCatId="list" qsTypeId="urn:microsoft.com/office/officeart/2005/8/quickstyle/simple1" qsCatId="simple" csTypeId="urn:microsoft.com/office/officeart/2005/8/colors/colorful2" csCatId="colorful" phldr="1"/>
      <dgm:spPr/>
      <dgm:t>
        <a:bodyPr/>
        <a:lstStyle/>
        <a:p>
          <a:endParaRPr lang="en-US"/>
        </a:p>
      </dgm:t>
    </dgm:pt>
    <dgm:pt modelId="{29E68190-804F-489D-A206-DAA1DB2ED78A}">
      <dgm:prSet/>
      <dgm:spPr/>
      <dgm:t>
        <a:bodyPr/>
        <a:lstStyle/>
        <a:p>
          <a:r>
            <a:rPr lang="en-GB" dirty="0"/>
            <a:t>Staff can attend training sessions from different locations. </a:t>
          </a:r>
          <a:endParaRPr lang="en-US" dirty="0"/>
        </a:p>
      </dgm:t>
    </dgm:pt>
    <dgm:pt modelId="{1BF190E9-2239-4A09-8B1A-4330BF891811}" type="parTrans" cxnId="{040E05C0-2AA4-4350-9EE6-A9144256FBDB}">
      <dgm:prSet/>
      <dgm:spPr/>
      <dgm:t>
        <a:bodyPr/>
        <a:lstStyle/>
        <a:p>
          <a:endParaRPr lang="en-US"/>
        </a:p>
      </dgm:t>
    </dgm:pt>
    <dgm:pt modelId="{E5F9EE59-AE27-4C56-8C5F-3391361F3163}" type="sibTrans" cxnId="{040E05C0-2AA4-4350-9EE6-A9144256FBDB}">
      <dgm:prSet/>
      <dgm:spPr/>
      <dgm:t>
        <a:bodyPr/>
        <a:lstStyle/>
        <a:p>
          <a:endParaRPr lang="en-US"/>
        </a:p>
      </dgm:t>
    </dgm:pt>
    <dgm:pt modelId="{72CCDCCC-A927-4566-9CF0-87845BBCB28B}">
      <dgm:prSet/>
      <dgm:spPr/>
      <dgm:t>
        <a:bodyPr/>
        <a:lstStyle/>
        <a:p>
          <a:r>
            <a:rPr lang="en-US" dirty="0"/>
            <a:t>Meetings can be recorded and reviewed later.</a:t>
          </a:r>
        </a:p>
      </dgm:t>
    </dgm:pt>
    <dgm:pt modelId="{10591687-B637-462B-AFD7-A43E7AC7983F}" type="parTrans" cxnId="{74C39AF6-CB97-4896-A3C9-0CA20B385D33}">
      <dgm:prSet/>
      <dgm:spPr/>
      <dgm:t>
        <a:bodyPr/>
        <a:lstStyle/>
        <a:p>
          <a:endParaRPr lang="en-US"/>
        </a:p>
      </dgm:t>
    </dgm:pt>
    <dgm:pt modelId="{2552B314-41CF-4A87-9F06-C4186CC668CB}" type="sibTrans" cxnId="{74C39AF6-CB97-4896-A3C9-0CA20B385D33}">
      <dgm:prSet/>
      <dgm:spPr/>
      <dgm:t>
        <a:bodyPr/>
        <a:lstStyle/>
        <a:p>
          <a:endParaRPr lang="en-US"/>
        </a:p>
      </dgm:t>
    </dgm:pt>
    <dgm:pt modelId="{74977AC4-07B8-4A81-A87A-2387C2A5F1B1}">
      <dgm:prSet/>
      <dgm:spPr/>
      <dgm:t>
        <a:bodyPr/>
        <a:lstStyle/>
        <a:p>
          <a:r>
            <a:rPr lang="en-US" dirty="0"/>
            <a:t>This makes training more flexible and convenient (</a:t>
          </a:r>
          <a:r>
            <a:rPr lang="en-US" dirty="0" err="1"/>
            <a:t>Aljabri</a:t>
          </a:r>
          <a:r>
            <a:rPr lang="en-US" dirty="0"/>
            <a:t> et al., 2022)</a:t>
          </a:r>
        </a:p>
      </dgm:t>
    </dgm:pt>
    <dgm:pt modelId="{82AD6151-F175-47CF-83D7-2893D00A9065}" type="parTrans" cxnId="{7D0EA017-CBB5-41A3-BA84-0792F0210F0A}">
      <dgm:prSet/>
      <dgm:spPr/>
      <dgm:t>
        <a:bodyPr/>
        <a:lstStyle/>
        <a:p>
          <a:endParaRPr lang="en-US"/>
        </a:p>
      </dgm:t>
    </dgm:pt>
    <dgm:pt modelId="{36804AB3-B1C2-4AB2-8B27-00FA2A491E08}" type="sibTrans" cxnId="{7D0EA017-CBB5-41A3-BA84-0792F0210F0A}">
      <dgm:prSet/>
      <dgm:spPr/>
      <dgm:t>
        <a:bodyPr/>
        <a:lstStyle/>
        <a:p>
          <a:endParaRPr lang="en-US"/>
        </a:p>
      </dgm:t>
    </dgm:pt>
    <dgm:pt modelId="{49C37463-575B-46C8-B481-FC395040AA15}" type="pres">
      <dgm:prSet presAssocID="{8C12837C-0AFC-4D56-92BE-23A82687A32D}" presName="linear" presStyleCnt="0">
        <dgm:presLayoutVars>
          <dgm:animLvl val="lvl"/>
          <dgm:resizeHandles val="exact"/>
        </dgm:presLayoutVars>
      </dgm:prSet>
      <dgm:spPr/>
    </dgm:pt>
    <dgm:pt modelId="{99108024-0120-4267-81BD-1C0AACD7635B}" type="pres">
      <dgm:prSet presAssocID="{29E68190-804F-489D-A206-DAA1DB2ED78A}" presName="parentText" presStyleLbl="node1" presStyleIdx="0" presStyleCnt="3">
        <dgm:presLayoutVars>
          <dgm:chMax val="0"/>
          <dgm:bulletEnabled val="1"/>
        </dgm:presLayoutVars>
      </dgm:prSet>
      <dgm:spPr/>
    </dgm:pt>
    <dgm:pt modelId="{CB6F59DF-CD47-4A4E-B350-4AD81C9CA7FC}" type="pres">
      <dgm:prSet presAssocID="{E5F9EE59-AE27-4C56-8C5F-3391361F3163}" presName="spacer" presStyleCnt="0"/>
      <dgm:spPr/>
    </dgm:pt>
    <dgm:pt modelId="{8FBF525A-331E-44FB-BC44-A73173E34D04}" type="pres">
      <dgm:prSet presAssocID="{72CCDCCC-A927-4566-9CF0-87845BBCB28B}" presName="parentText" presStyleLbl="node1" presStyleIdx="1" presStyleCnt="3">
        <dgm:presLayoutVars>
          <dgm:chMax val="0"/>
          <dgm:bulletEnabled val="1"/>
        </dgm:presLayoutVars>
      </dgm:prSet>
      <dgm:spPr/>
    </dgm:pt>
    <dgm:pt modelId="{A9FDB74A-CFEE-48D5-B82F-25BB379B7ADA}" type="pres">
      <dgm:prSet presAssocID="{2552B314-41CF-4A87-9F06-C4186CC668CB}" presName="spacer" presStyleCnt="0"/>
      <dgm:spPr/>
    </dgm:pt>
    <dgm:pt modelId="{C9AACDC8-65F6-4DA4-B1C0-3B6D55F5F7AC}" type="pres">
      <dgm:prSet presAssocID="{74977AC4-07B8-4A81-A87A-2387C2A5F1B1}" presName="parentText" presStyleLbl="node1" presStyleIdx="2" presStyleCnt="3">
        <dgm:presLayoutVars>
          <dgm:chMax val="0"/>
          <dgm:bulletEnabled val="1"/>
        </dgm:presLayoutVars>
      </dgm:prSet>
      <dgm:spPr/>
    </dgm:pt>
  </dgm:ptLst>
  <dgm:cxnLst>
    <dgm:cxn modelId="{DA46A508-5AB4-415B-AB34-8CFB9978EC94}" type="presOf" srcId="{74977AC4-07B8-4A81-A87A-2387C2A5F1B1}" destId="{C9AACDC8-65F6-4DA4-B1C0-3B6D55F5F7AC}" srcOrd="0" destOrd="0" presId="urn:microsoft.com/office/officeart/2005/8/layout/vList2"/>
    <dgm:cxn modelId="{7D0EA017-CBB5-41A3-BA84-0792F0210F0A}" srcId="{8C12837C-0AFC-4D56-92BE-23A82687A32D}" destId="{74977AC4-07B8-4A81-A87A-2387C2A5F1B1}" srcOrd="2" destOrd="0" parTransId="{82AD6151-F175-47CF-83D7-2893D00A9065}" sibTransId="{36804AB3-B1C2-4AB2-8B27-00FA2A491E08}"/>
    <dgm:cxn modelId="{7876393E-5277-4357-A2B8-7258DE5A909D}" type="presOf" srcId="{29E68190-804F-489D-A206-DAA1DB2ED78A}" destId="{99108024-0120-4267-81BD-1C0AACD7635B}" srcOrd="0" destOrd="0" presId="urn:microsoft.com/office/officeart/2005/8/layout/vList2"/>
    <dgm:cxn modelId="{040E05C0-2AA4-4350-9EE6-A9144256FBDB}" srcId="{8C12837C-0AFC-4D56-92BE-23A82687A32D}" destId="{29E68190-804F-489D-A206-DAA1DB2ED78A}" srcOrd="0" destOrd="0" parTransId="{1BF190E9-2239-4A09-8B1A-4330BF891811}" sibTransId="{E5F9EE59-AE27-4C56-8C5F-3391361F3163}"/>
    <dgm:cxn modelId="{4A2B28C0-941B-4E65-8DF5-C4748FFD70A6}" type="presOf" srcId="{8C12837C-0AFC-4D56-92BE-23A82687A32D}" destId="{49C37463-575B-46C8-B481-FC395040AA15}" srcOrd="0" destOrd="0" presId="urn:microsoft.com/office/officeart/2005/8/layout/vList2"/>
    <dgm:cxn modelId="{B333F4D0-85E3-4EF0-92C1-E1E5BF7D43BA}" type="presOf" srcId="{72CCDCCC-A927-4566-9CF0-87845BBCB28B}" destId="{8FBF525A-331E-44FB-BC44-A73173E34D04}" srcOrd="0" destOrd="0" presId="urn:microsoft.com/office/officeart/2005/8/layout/vList2"/>
    <dgm:cxn modelId="{74C39AF6-CB97-4896-A3C9-0CA20B385D33}" srcId="{8C12837C-0AFC-4D56-92BE-23A82687A32D}" destId="{72CCDCCC-A927-4566-9CF0-87845BBCB28B}" srcOrd="1" destOrd="0" parTransId="{10591687-B637-462B-AFD7-A43E7AC7983F}" sibTransId="{2552B314-41CF-4A87-9F06-C4186CC668CB}"/>
    <dgm:cxn modelId="{2E795D49-9539-41DE-9AB2-648ECDFDDCAE}" type="presParOf" srcId="{49C37463-575B-46C8-B481-FC395040AA15}" destId="{99108024-0120-4267-81BD-1C0AACD7635B}" srcOrd="0" destOrd="0" presId="urn:microsoft.com/office/officeart/2005/8/layout/vList2"/>
    <dgm:cxn modelId="{239075E6-77C3-49B5-AF8C-1B17EE20251A}" type="presParOf" srcId="{49C37463-575B-46C8-B481-FC395040AA15}" destId="{CB6F59DF-CD47-4A4E-B350-4AD81C9CA7FC}" srcOrd="1" destOrd="0" presId="urn:microsoft.com/office/officeart/2005/8/layout/vList2"/>
    <dgm:cxn modelId="{6C0DB5C2-A25B-40B3-A767-4F84219DFEA9}" type="presParOf" srcId="{49C37463-575B-46C8-B481-FC395040AA15}" destId="{8FBF525A-331E-44FB-BC44-A73173E34D04}" srcOrd="2" destOrd="0" presId="urn:microsoft.com/office/officeart/2005/8/layout/vList2"/>
    <dgm:cxn modelId="{B7BF411D-D8BC-4B50-8543-896B140DFC8C}" type="presParOf" srcId="{49C37463-575B-46C8-B481-FC395040AA15}" destId="{A9FDB74A-CFEE-48D5-B82F-25BB379B7ADA}" srcOrd="3" destOrd="0" presId="urn:microsoft.com/office/officeart/2005/8/layout/vList2"/>
    <dgm:cxn modelId="{0F6360B1-E6D3-4F53-A3B5-D73B14E3A16F}" type="presParOf" srcId="{49C37463-575B-46C8-B481-FC395040AA15}" destId="{C9AACDC8-65F6-4DA4-B1C0-3B6D55F5F7AC}" srcOrd="4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AB39E9B0-16C4-4B82-B4D9-501E6E3688CA}" type="doc">
      <dgm:prSet loTypeId="urn:microsoft.com/office/officeart/2005/8/layout/vList2" loCatId="list" qsTypeId="urn:microsoft.com/office/officeart/2005/8/quickstyle/simple5" qsCatId="simple" csTypeId="urn:microsoft.com/office/officeart/2005/8/colors/colorful5" csCatId="colorful" phldr="1"/>
      <dgm:spPr/>
      <dgm:t>
        <a:bodyPr/>
        <a:lstStyle/>
        <a:p>
          <a:endParaRPr lang="en-US"/>
        </a:p>
      </dgm:t>
    </dgm:pt>
    <dgm:pt modelId="{1C3DB734-C140-4966-9B5B-E4D70A7FF25C}">
      <dgm:prSet/>
      <dgm:spPr/>
      <dgm:t>
        <a:bodyPr/>
        <a:lstStyle/>
        <a:p>
          <a:r>
            <a:rPr lang="en-GB"/>
            <a:t>Limitations of Microsoft Teams:</a:t>
          </a:r>
          <a:endParaRPr lang="en-US"/>
        </a:p>
      </dgm:t>
    </dgm:pt>
    <dgm:pt modelId="{8746AFCD-1083-4B1A-A9AD-2413338E35FF}" type="parTrans" cxnId="{D5F572F5-30E7-4152-BD70-C40A113F73C1}">
      <dgm:prSet/>
      <dgm:spPr/>
      <dgm:t>
        <a:bodyPr/>
        <a:lstStyle/>
        <a:p>
          <a:endParaRPr lang="en-US"/>
        </a:p>
      </dgm:t>
    </dgm:pt>
    <dgm:pt modelId="{76E70170-D3CE-4C6C-88EF-0259E29F502E}" type="sibTrans" cxnId="{D5F572F5-30E7-4152-BD70-C40A113F73C1}">
      <dgm:prSet/>
      <dgm:spPr/>
      <dgm:t>
        <a:bodyPr/>
        <a:lstStyle/>
        <a:p>
          <a:endParaRPr lang="en-US"/>
        </a:p>
      </dgm:t>
    </dgm:pt>
    <dgm:pt modelId="{0D9602D3-F750-4AD0-A60B-9EE1DFD83951}">
      <dgm:prSet/>
      <dgm:spPr/>
      <dgm:t>
        <a:bodyPr/>
        <a:lstStyle/>
        <a:p>
          <a:r>
            <a:rPr lang="en-GB" dirty="0"/>
            <a:t>Some staff may need training on how to use Microsoft teams effectively.</a:t>
          </a:r>
          <a:endParaRPr lang="en-US" dirty="0"/>
        </a:p>
      </dgm:t>
    </dgm:pt>
    <dgm:pt modelId="{532FDAAD-2623-470A-B9F1-4909823DEE70}" type="parTrans" cxnId="{16A7F9CE-69B1-4E37-A594-BC92EC380F03}">
      <dgm:prSet/>
      <dgm:spPr/>
      <dgm:t>
        <a:bodyPr/>
        <a:lstStyle/>
        <a:p>
          <a:endParaRPr lang="en-US"/>
        </a:p>
      </dgm:t>
    </dgm:pt>
    <dgm:pt modelId="{B404FA7E-436C-4DED-B46F-78E7EEE1E739}" type="sibTrans" cxnId="{16A7F9CE-69B1-4E37-A594-BC92EC380F03}">
      <dgm:prSet/>
      <dgm:spPr/>
      <dgm:t>
        <a:bodyPr/>
        <a:lstStyle/>
        <a:p>
          <a:endParaRPr lang="en-US"/>
        </a:p>
      </dgm:t>
    </dgm:pt>
    <dgm:pt modelId="{CF49247F-DF60-4C53-85D1-2D23297C3718}">
      <dgm:prSet/>
      <dgm:spPr/>
      <dgm:t>
        <a:bodyPr/>
        <a:lstStyle/>
        <a:p>
          <a:r>
            <a:rPr lang="en-GB" dirty="0"/>
            <a:t>A reliable internet connection is required.</a:t>
          </a:r>
          <a:endParaRPr lang="en-US" dirty="0"/>
        </a:p>
      </dgm:t>
    </dgm:pt>
    <dgm:pt modelId="{FB0205F6-5B5E-41C2-B4BD-12812729FD2F}" type="parTrans" cxnId="{C070F383-3793-4600-9EF2-F2984E4E4178}">
      <dgm:prSet/>
      <dgm:spPr/>
      <dgm:t>
        <a:bodyPr/>
        <a:lstStyle/>
        <a:p>
          <a:endParaRPr lang="en-US"/>
        </a:p>
      </dgm:t>
    </dgm:pt>
    <dgm:pt modelId="{93BB1BBB-C93E-4383-94BD-98A7139731F4}" type="sibTrans" cxnId="{C070F383-3793-4600-9EF2-F2984E4E4178}">
      <dgm:prSet/>
      <dgm:spPr/>
      <dgm:t>
        <a:bodyPr/>
        <a:lstStyle/>
        <a:p>
          <a:endParaRPr lang="en-US"/>
        </a:p>
      </dgm:t>
    </dgm:pt>
    <dgm:pt modelId="{D698295F-600A-4BAE-845C-8E867B3FA966}">
      <dgm:prSet/>
      <dgm:spPr/>
      <dgm:t>
        <a:bodyPr/>
        <a:lstStyle/>
        <a:p>
          <a:r>
            <a:rPr lang="en-GB" dirty="0"/>
            <a:t>Technical issues can interrupt training sessions (</a:t>
          </a:r>
          <a:r>
            <a:rPr lang="en-GB" dirty="0" err="1"/>
            <a:t>Aljabri</a:t>
          </a:r>
          <a:r>
            <a:rPr lang="en-GB" dirty="0"/>
            <a:t> et al., 2022)</a:t>
          </a:r>
          <a:endParaRPr lang="en-US" dirty="0"/>
        </a:p>
      </dgm:t>
    </dgm:pt>
    <dgm:pt modelId="{1864DEBA-54C0-4572-B497-BE592A9C29D6}" type="parTrans" cxnId="{6061F4D9-C23F-40A5-854E-CC6D82B5DC71}">
      <dgm:prSet/>
      <dgm:spPr/>
      <dgm:t>
        <a:bodyPr/>
        <a:lstStyle/>
        <a:p>
          <a:endParaRPr lang="en-US"/>
        </a:p>
      </dgm:t>
    </dgm:pt>
    <dgm:pt modelId="{988ECFA0-036B-4666-8C21-92EC3DE1471B}" type="sibTrans" cxnId="{6061F4D9-C23F-40A5-854E-CC6D82B5DC71}">
      <dgm:prSet/>
      <dgm:spPr/>
      <dgm:t>
        <a:bodyPr/>
        <a:lstStyle/>
        <a:p>
          <a:endParaRPr lang="en-US"/>
        </a:p>
      </dgm:t>
    </dgm:pt>
    <dgm:pt modelId="{54FAD96D-5D4A-4D5A-BEBC-7BC40E36D591}">
      <dgm:prSet/>
      <dgm:spPr/>
      <dgm:t>
        <a:bodyPr/>
        <a:lstStyle/>
        <a:p>
          <a:r>
            <a:rPr lang="en-GB" dirty="0"/>
            <a:t>Some people may prefer face-to-face training (Skills for care, 2024)</a:t>
          </a:r>
          <a:endParaRPr lang="en-US" dirty="0"/>
        </a:p>
      </dgm:t>
    </dgm:pt>
    <dgm:pt modelId="{B9B08A72-6970-47D6-836D-7FC8764792EE}" type="parTrans" cxnId="{BBAB117C-030A-4F73-9DC2-24362B5E2D82}">
      <dgm:prSet/>
      <dgm:spPr/>
      <dgm:t>
        <a:bodyPr/>
        <a:lstStyle/>
        <a:p>
          <a:endParaRPr lang="en-US"/>
        </a:p>
      </dgm:t>
    </dgm:pt>
    <dgm:pt modelId="{16A36720-5A69-43AC-95B8-21AF238CC0B1}" type="sibTrans" cxnId="{BBAB117C-030A-4F73-9DC2-24362B5E2D82}">
      <dgm:prSet/>
      <dgm:spPr/>
      <dgm:t>
        <a:bodyPr/>
        <a:lstStyle/>
        <a:p>
          <a:endParaRPr lang="en-US"/>
        </a:p>
      </dgm:t>
    </dgm:pt>
    <dgm:pt modelId="{FF3E30F3-BBE3-4779-8093-4CD557FF4A34}" type="pres">
      <dgm:prSet presAssocID="{AB39E9B0-16C4-4B82-B4D9-501E6E3688CA}" presName="linear" presStyleCnt="0">
        <dgm:presLayoutVars>
          <dgm:animLvl val="lvl"/>
          <dgm:resizeHandles val="exact"/>
        </dgm:presLayoutVars>
      </dgm:prSet>
      <dgm:spPr/>
    </dgm:pt>
    <dgm:pt modelId="{1D2ACA0C-61B4-46BE-AB77-63CAF4CE98F3}" type="pres">
      <dgm:prSet presAssocID="{1C3DB734-C140-4966-9B5B-E4D70A7FF25C}" presName="parentText" presStyleLbl="node1" presStyleIdx="0" presStyleCnt="1">
        <dgm:presLayoutVars>
          <dgm:chMax val="0"/>
          <dgm:bulletEnabled val="1"/>
        </dgm:presLayoutVars>
      </dgm:prSet>
      <dgm:spPr/>
    </dgm:pt>
    <dgm:pt modelId="{53FF4FCD-CBC0-4A10-8007-348CE86CEA58}" type="pres">
      <dgm:prSet presAssocID="{1C3DB734-C140-4966-9B5B-E4D70A7FF25C}" presName="childText" presStyleLbl="revTx" presStyleIdx="0" presStyleCnt="1">
        <dgm:presLayoutVars>
          <dgm:bulletEnabled val="1"/>
        </dgm:presLayoutVars>
      </dgm:prSet>
      <dgm:spPr/>
    </dgm:pt>
  </dgm:ptLst>
  <dgm:cxnLst>
    <dgm:cxn modelId="{C6CA1407-ADE3-45FD-A099-002183D08249}" type="presOf" srcId="{AB39E9B0-16C4-4B82-B4D9-501E6E3688CA}" destId="{FF3E30F3-BBE3-4779-8093-4CD557FF4A34}" srcOrd="0" destOrd="0" presId="urn:microsoft.com/office/officeart/2005/8/layout/vList2"/>
    <dgm:cxn modelId="{B3BED820-81FC-404F-801F-72B6994144F3}" type="presOf" srcId="{D698295F-600A-4BAE-845C-8E867B3FA966}" destId="{53FF4FCD-CBC0-4A10-8007-348CE86CEA58}" srcOrd="0" destOrd="2" presId="urn:microsoft.com/office/officeart/2005/8/layout/vList2"/>
    <dgm:cxn modelId="{BBAB117C-030A-4F73-9DC2-24362B5E2D82}" srcId="{1C3DB734-C140-4966-9B5B-E4D70A7FF25C}" destId="{54FAD96D-5D4A-4D5A-BEBC-7BC40E36D591}" srcOrd="3" destOrd="0" parTransId="{B9B08A72-6970-47D6-836D-7FC8764792EE}" sibTransId="{16A36720-5A69-43AC-95B8-21AF238CC0B1}"/>
    <dgm:cxn modelId="{C070F383-3793-4600-9EF2-F2984E4E4178}" srcId="{1C3DB734-C140-4966-9B5B-E4D70A7FF25C}" destId="{CF49247F-DF60-4C53-85D1-2D23297C3718}" srcOrd="1" destOrd="0" parTransId="{FB0205F6-5B5E-41C2-B4BD-12812729FD2F}" sibTransId="{93BB1BBB-C93E-4383-94BD-98A7139731F4}"/>
    <dgm:cxn modelId="{E6713C96-06B1-4D1A-93BA-9BA1EAFAC2C9}" type="presOf" srcId="{1C3DB734-C140-4966-9B5B-E4D70A7FF25C}" destId="{1D2ACA0C-61B4-46BE-AB77-63CAF4CE98F3}" srcOrd="0" destOrd="0" presId="urn:microsoft.com/office/officeart/2005/8/layout/vList2"/>
    <dgm:cxn modelId="{E7378DBC-AB53-433F-A605-99BFCC0DBB6C}" type="presOf" srcId="{54FAD96D-5D4A-4D5A-BEBC-7BC40E36D591}" destId="{53FF4FCD-CBC0-4A10-8007-348CE86CEA58}" srcOrd="0" destOrd="3" presId="urn:microsoft.com/office/officeart/2005/8/layout/vList2"/>
    <dgm:cxn modelId="{16A7F9CE-69B1-4E37-A594-BC92EC380F03}" srcId="{1C3DB734-C140-4966-9B5B-E4D70A7FF25C}" destId="{0D9602D3-F750-4AD0-A60B-9EE1DFD83951}" srcOrd="0" destOrd="0" parTransId="{532FDAAD-2623-470A-B9F1-4909823DEE70}" sibTransId="{B404FA7E-436C-4DED-B46F-78E7EEE1E739}"/>
    <dgm:cxn modelId="{6061F4D9-C23F-40A5-854E-CC6D82B5DC71}" srcId="{1C3DB734-C140-4966-9B5B-E4D70A7FF25C}" destId="{D698295F-600A-4BAE-845C-8E867B3FA966}" srcOrd="2" destOrd="0" parTransId="{1864DEBA-54C0-4572-B497-BE592A9C29D6}" sibTransId="{988ECFA0-036B-4666-8C21-92EC3DE1471B}"/>
    <dgm:cxn modelId="{E97A01DA-DB60-4074-844F-53C75CE31BAC}" type="presOf" srcId="{CF49247F-DF60-4C53-85D1-2D23297C3718}" destId="{53FF4FCD-CBC0-4A10-8007-348CE86CEA58}" srcOrd="0" destOrd="1" presId="urn:microsoft.com/office/officeart/2005/8/layout/vList2"/>
    <dgm:cxn modelId="{F17A75E4-FEE1-421F-A659-150C0A23F983}" type="presOf" srcId="{0D9602D3-F750-4AD0-A60B-9EE1DFD83951}" destId="{53FF4FCD-CBC0-4A10-8007-348CE86CEA58}" srcOrd="0" destOrd="0" presId="urn:microsoft.com/office/officeart/2005/8/layout/vList2"/>
    <dgm:cxn modelId="{D5F572F5-30E7-4152-BD70-C40A113F73C1}" srcId="{AB39E9B0-16C4-4B82-B4D9-501E6E3688CA}" destId="{1C3DB734-C140-4966-9B5B-E4D70A7FF25C}" srcOrd="0" destOrd="0" parTransId="{8746AFCD-1083-4B1A-A9AD-2413338E35FF}" sibTransId="{76E70170-D3CE-4C6C-88EF-0259E29F502E}"/>
    <dgm:cxn modelId="{5C0D94EF-4131-44E7-9636-E38612E6600D}" type="presParOf" srcId="{FF3E30F3-BBE3-4779-8093-4CD557FF4A34}" destId="{1D2ACA0C-61B4-46BE-AB77-63CAF4CE98F3}" srcOrd="0" destOrd="0" presId="urn:microsoft.com/office/officeart/2005/8/layout/vList2"/>
    <dgm:cxn modelId="{C584622D-C6E5-4872-87E0-48912A598548}" type="presParOf" srcId="{FF3E30F3-BBE3-4779-8093-4CD557FF4A34}" destId="{53FF4FCD-CBC0-4A10-8007-348CE86CEA58}" srcOrd="1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99108024-0120-4267-81BD-1C0AACD7635B}">
      <dsp:nvSpPr>
        <dsp:cNvPr id="0" name=""/>
        <dsp:cNvSpPr/>
      </dsp:nvSpPr>
      <dsp:spPr>
        <a:xfrm>
          <a:off x="0" y="148358"/>
          <a:ext cx="4683949" cy="1704690"/>
        </a:xfrm>
        <a:prstGeom prst="roundRect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18110" tIns="118110" rIns="118110" bIns="118110" numCol="1" spcCol="1270" anchor="ctr" anchorCtr="0">
          <a:noAutofit/>
        </a:bodyPr>
        <a:lstStyle/>
        <a:p>
          <a:pPr marL="0" lvl="0" indent="0" algn="l" defTabSz="1377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100" kern="1200" dirty="0"/>
            <a:t>Staff can attend training sessions from different locations. </a:t>
          </a:r>
          <a:endParaRPr lang="en-US" sz="3100" kern="1200" dirty="0"/>
        </a:p>
      </dsp:txBody>
      <dsp:txXfrm>
        <a:off x="83216" y="231574"/>
        <a:ext cx="4517517" cy="1538258"/>
      </dsp:txXfrm>
    </dsp:sp>
    <dsp:sp modelId="{8FBF525A-331E-44FB-BC44-A73173E34D04}">
      <dsp:nvSpPr>
        <dsp:cNvPr id="0" name=""/>
        <dsp:cNvSpPr/>
      </dsp:nvSpPr>
      <dsp:spPr>
        <a:xfrm>
          <a:off x="0" y="1942328"/>
          <a:ext cx="4683949" cy="1704690"/>
        </a:xfrm>
        <a:prstGeom prst="roundRect">
          <a:avLst/>
        </a:prstGeom>
        <a:solidFill>
          <a:schemeClr val="accent2">
            <a:hueOff val="3221807"/>
            <a:satOff val="-9246"/>
            <a:lumOff val="-14805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18110" tIns="118110" rIns="118110" bIns="118110" numCol="1" spcCol="1270" anchor="ctr" anchorCtr="0">
          <a:noAutofit/>
        </a:bodyPr>
        <a:lstStyle/>
        <a:p>
          <a:pPr marL="0" lvl="0" indent="0" algn="l" defTabSz="1377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3100" kern="1200" dirty="0"/>
            <a:t>Meetings can be recorded and reviewed later.</a:t>
          </a:r>
        </a:p>
      </dsp:txBody>
      <dsp:txXfrm>
        <a:off x="83216" y="2025544"/>
        <a:ext cx="4517517" cy="1538258"/>
      </dsp:txXfrm>
    </dsp:sp>
    <dsp:sp modelId="{C9AACDC8-65F6-4DA4-B1C0-3B6D55F5F7AC}">
      <dsp:nvSpPr>
        <dsp:cNvPr id="0" name=""/>
        <dsp:cNvSpPr/>
      </dsp:nvSpPr>
      <dsp:spPr>
        <a:xfrm>
          <a:off x="0" y="3736298"/>
          <a:ext cx="4683949" cy="1704690"/>
        </a:xfrm>
        <a:prstGeom prst="roundRect">
          <a:avLst/>
        </a:prstGeom>
        <a:solidFill>
          <a:schemeClr val="accent2">
            <a:hueOff val="6443614"/>
            <a:satOff val="-18493"/>
            <a:lumOff val="-29609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18110" tIns="118110" rIns="118110" bIns="118110" numCol="1" spcCol="1270" anchor="ctr" anchorCtr="0">
          <a:noAutofit/>
        </a:bodyPr>
        <a:lstStyle/>
        <a:p>
          <a:pPr marL="0" lvl="0" indent="0" algn="l" defTabSz="1377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3100" kern="1200" dirty="0"/>
            <a:t>This makes training more flexible and convenient (</a:t>
          </a:r>
          <a:r>
            <a:rPr lang="en-US" sz="3100" kern="1200" dirty="0" err="1"/>
            <a:t>Aljabri</a:t>
          </a:r>
          <a:r>
            <a:rPr lang="en-US" sz="3100" kern="1200" dirty="0"/>
            <a:t> et al., 2022)</a:t>
          </a:r>
        </a:p>
      </dsp:txBody>
      <dsp:txXfrm>
        <a:off x="83216" y="3819514"/>
        <a:ext cx="4517517" cy="1538258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1D2ACA0C-61B4-46BE-AB77-63CAF4CE98F3}">
      <dsp:nvSpPr>
        <dsp:cNvPr id="0" name=""/>
        <dsp:cNvSpPr/>
      </dsp:nvSpPr>
      <dsp:spPr>
        <a:xfrm>
          <a:off x="0" y="207498"/>
          <a:ext cx="5098904" cy="663389"/>
        </a:xfrm>
        <a:prstGeom prst="roundRect">
          <a:avLst/>
        </a:prstGeom>
        <a:gradFill rotWithShape="0">
          <a:gsLst>
            <a:gs pos="0">
              <a:schemeClr val="accent5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5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5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>
          <a:outerShdw blurRad="57150" dist="19050" dir="5400000" algn="ctr" rotWithShape="0">
            <a:srgbClr val="000000">
              <a:alpha val="63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  <dsp:txBody>
        <a:bodyPr spcFirstLastPara="0" vert="horz" wrap="square" lIns="102870" tIns="102870" rIns="102870" bIns="102870" numCol="1" spcCol="1270" anchor="ctr" anchorCtr="0">
          <a:noAutofit/>
        </a:bodyPr>
        <a:lstStyle/>
        <a:p>
          <a:pPr marL="0" lvl="0" indent="0" algn="l" defTabSz="12001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700" kern="1200"/>
            <a:t>Limitations of Microsoft Teams:</a:t>
          </a:r>
          <a:endParaRPr lang="en-US" sz="2700" kern="1200"/>
        </a:p>
      </dsp:txBody>
      <dsp:txXfrm>
        <a:off x="32384" y="239882"/>
        <a:ext cx="5034136" cy="598621"/>
      </dsp:txXfrm>
    </dsp:sp>
    <dsp:sp modelId="{53FF4FCD-CBC0-4A10-8007-348CE86CEA58}">
      <dsp:nvSpPr>
        <dsp:cNvPr id="0" name=""/>
        <dsp:cNvSpPr/>
      </dsp:nvSpPr>
      <dsp:spPr>
        <a:xfrm>
          <a:off x="0" y="870888"/>
          <a:ext cx="5098904" cy="2626829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61890" tIns="34290" rIns="192024" bIns="34290" numCol="1" spcCol="1270" anchor="t" anchorCtr="0">
          <a:noAutofit/>
        </a:bodyPr>
        <a:lstStyle/>
        <a:p>
          <a:pPr marL="228600" lvl="1" indent="-228600" algn="l" defTabSz="933450">
            <a:lnSpc>
              <a:spcPct val="90000"/>
            </a:lnSpc>
            <a:spcBef>
              <a:spcPct val="0"/>
            </a:spcBef>
            <a:spcAft>
              <a:spcPct val="20000"/>
            </a:spcAft>
            <a:buChar char="•"/>
          </a:pPr>
          <a:r>
            <a:rPr lang="en-GB" sz="2100" kern="1200" dirty="0"/>
            <a:t>Some staff may need training on how to use Microsoft teams effectively.</a:t>
          </a:r>
          <a:endParaRPr lang="en-US" sz="2100" kern="1200" dirty="0"/>
        </a:p>
        <a:p>
          <a:pPr marL="228600" lvl="1" indent="-228600" algn="l" defTabSz="933450">
            <a:lnSpc>
              <a:spcPct val="90000"/>
            </a:lnSpc>
            <a:spcBef>
              <a:spcPct val="0"/>
            </a:spcBef>
            <a:spcAft>
              <a:spcPct val="20000"/>
            </a:spcAft>
            <a:buChar char="•"/>
          </a:pPr>
          <a:r>
            <a:rPr lang="en-GB" sz="2100" kern="1200" dirty="0"/>
            <a:t>A reliable internet connection is required.</a:t>
          </a:r>
          <a:endParaRPr lang="en-US" sz="2100" kern="1200" dirty="0"/>
        </a:p>
        <a:p>
          <a:pPr marL="228600" lvl="1" indent="-228600" algn="l" defTabSz="933450">
            <a:lnSpc>
              <a:spcPct val="90000"/>
            </a:lnSpc>
            <a:spcBef>
              <a:spcPct val="0"/>
            </a:spcBef>
            <a:spcAft>
              <a:spcPct val="20000"/>
            </a:spcAft>
            <a:buChar char="•"/>
          </a:pPr>
          <a:r>
            <a:rPr lang="en-GB" sz="2100" kern="1200" dirty="0"/>
            <a:t>Technical issues can interrupt training sessions (</a:t>
          </a:r>
          <a:r>
            <a:rPr lang="en-GB" sz="2100" kern="1200" dirty="0" err="1"/>
            <a:t>Aljabri</a:t>
          </a:r>
          <a:r>
            <a:rPr lang="en-GB" sz="2100" kern="1200" dirty="0"/>
            <a:t> et al., 2022)</a:t>
          </a:r>
          <a:endParaRPr lang="en-US" sz="2100" kern="1200" dirty="0"/>
        </a:p>
        <a:p>
          <a:pPr marL="228600" lvl="1" indent="-228600" algn="l" defTabSz="933450">
            <a:lnSpc>
              <a:spcPct val="90000"/>
            </a:lnSpc>
            <a:spcBef>
              <a:spcPct val="0"/>
            </a:spcBef>
            <a:spcAft>
              <a:spcPct val="20000"/>
            </a:spcAft>
            <a:buChar char="•"/>
          </a:pPr>
          <a:r>
            <a:rPr lang="en-GB" sz="2100" kern="1200" dirty="0"/>
            <a:t>Some people may prefer face-to-face training (Skills for care, 2024)</a:t>
          </a:r>
          <a:endParaRPr lang="en-US" sz="2100" kern="1200" dirty="0"/>
        </a:p>
      </dsp:txBody>
      <dsp:txXfrm>
        <a:off x="0" y="870888"/>
        <a:ext cx="5098904" cy="2626829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5">
  <dgm:title val=""/>
  <dgm:desc val=""/>
  <dgm:catLst>
    <dgm:cat type="simple" pri="105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1122363"/>
            <a:ext cx="77724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143000" y="3602038"/>
            <a:ext cx="6858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 dirty="0"/>
              <a:t>Click to edit Master subtitle style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 dirty="0"/>
              <a:t>6/13/2026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185600544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 dirty="0"/>
              <a:t>6/13/2026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012544014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3888" y="1709739"/>
            <a:ext cx="78867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23888" y="4589464"/>
            <a:ext cx="78867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shade val="82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shade val="82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shade val="82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shade val="82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shade val="82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shade val="82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shade val="82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shade val="82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shade val="82000"/>
                  </a:schemeClr>
                </a:solidFill>
              </a:defRPr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 dirty="0"/>
              <a:t>6/13/2026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798793358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28650" y="1825625"/>
            <a:ext cx="3886200" cy="4351338"/>
          </a:xfrm>
        </p:spPr>
        <p:txBody>
          <a:bodyPr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29150" y="1825625"/>
            <a:ext cx="3886200" cy="4351338"/>
          </a:xfrm>
        </p:spPr>
        <p:txBody>
          <a:bodyPr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 dirty="0"/>
              <a:t>6/13/2026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248328897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9841" y="365126"/>
            <a:ext cx="7886700" cy="1325563"/>
          </a:xfrm>
        </p:spPr>
        <p:txBody>
          <a:bodyPr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29842" y="1681163"/>
            <a:ext cx="3868340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29842" y="2505075"/>
            <a:ext cx="3868340" cy="3684588"/>
          </a:xfrm>
        </p:spPr>
        <p:txBody>
          <a:bodyPr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29150" y="1681163"/>
            <a:ext cx="3887391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29150" y="2505075"/>
            <a:ext cx="3887391" cy="3684588"/>
          </a:xfrm>
        </p:spPr>
        <p:txBody>
          <a:bodyPr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 dirty="0"/>
              <a:t>6/13/2026</a:t>
            </a:fld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727104228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 dirty="0"/>
              <a:t>6/13/2026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420068223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 dirty="0"/>
              <a:t>6/13/2026</a:t>
            </a:fld>
            <a:endParaRPr lang="en-US" dirty="0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572645143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9841" y="457200"/>
            <a:ext cx="2949178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887391" y="987426"/>
            <a:ext cx="462915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29841" y="2057400"/>
            <a:ext cx="2949178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 dirty="0"/>
              <a:t>6/13/2026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219371485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9841" y="457200"/>
            <a:ext cx="2949178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3887391" y="987426"/>
            <a:ext cx="4629150" cy="4873625"/>
          </a:xfrm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29841" y="2057400"/>
            <a:ext cx="2949178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 dirty="0"/>
              <a:t>6/13/2026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040933236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 dirty="0"/>
              <a:t>6/13/2026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805267048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543675" y="365125"/>
            <a:ext cx="1971675" cy="5811838"/>
          </a:xfrm>
        </p:spPr>
        <p:txBody>
          <a:bodyPr vert="eaVert"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28650" y="365125"/>
            <a:ext cx="5800725" cy="5811838"/>
          </a:xfrm>
        </p:spPr>
        <p:txBody>
          <a:bodyPr vert="eaVert"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 dirty="0"/>
              <a:t>6/13/2026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545388176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28650" y="365126"/>
            <a:ext cx="78867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28650" y="1825625"/>
            <a:ext cx="78867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28650" y="6356351"/>
            <a:ext cx="20574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shade val="82000"/>
                  </a:schemeClr>
                </a:solidFill>
              </a:defRPr>
            </a:lvl1pPr>
          </a:lstStyle>
          <a:p>
            <a:fld id="{C764DE79-268F-4C1A-8933-263129D2AF90}" type="datetimeFigureOut">
              <a:rPr lang="en-US" dirty="0"/>
              <a:t>6/13/2026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028950" y="6356351"/>
            <a:ext cx="30861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shade val="82000"/>
                  </a:schemeClr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457950" y="6356351"/>
            <a:ext cx="20574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shade val="82000"/>
                  </a:schemeClr>
                </a:solidFill>
              </a:defRPr>
            </a:lvl1pPr>
          </a:lstStyle>
          <a:p>
            <a:fld id="{48F63A3B-78C7-47BE-AE5E-E10140E04643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320333802"/>
      </p:ext>
    </p:extLst>
  </p:cSld>
  <p:clrMap bg1="dk1" tx1="lt1" bg2="dk2" tx2="lt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75" r:id="rId3"/>
    <p:sldLayoutId id="2147483676" r:id="rId4"/>
    <p:sldLayoutId id="2147483677" r:id="rId5"/>
    <p:sldLayoutId id="2147483678" r:id="rId6"/>
    <p:sldLayoutId id="2147483679" r:id="rId7"/>
    <p:sldLayoutId id="2147483680" r:id="rId8"/>
    <p:sldLayoutId id="2147483681" r:id="rId9"/>
    <p:sldLayoutId id="2147483682" r:id="rId10"/>
    <p:sldLayoutId id="2147483683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sv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7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2.xml"/><Relationship Id="rId7" Type="http://schemas.microsoft.com/office/2007/relationships/diagramDrawing" Target="../diagrams/drawing2.xml"/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7.xml"/><Relationship Id="rId6" Type="http://schemas.openxmlformats.org/officeDocument/2006/relationships/diagramColors" Target="../diagrams/colors2.xml"/><Relationship Id="rId5" Type="http://schemas.openxmlformats.org/officeDocument/2006/relationships/diagramQuickStyle" Target="../diagrams/quickStyle2.xml"/><Relationship Id="rId4" Type="http://schemas.openxmlformats.org/officeDocument/2006/relationships/diagramLayout" Target="../diagrams/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svg"/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england.nhs.uk/" TargetMode="External"/><Relationship Id="rId2" Type="http://schemas.openxmlformats.org/officeDocument/2006/relationships/hyperlink" Target="https://www.cqc.org.uk/" TargetMode="External"/><Relationship Id="rId1" Type="http://schemas.openxmlformats.org/officeDocument/2006/relationships/slideLayout" Target="../slideLayouts/slideLayout7.xml"/><Relationship Id="rId4" Type="http://schemas.openxmlformats.org/officeDocument/2006/relationships/hyperlink" Target="https://www.skillsforcare.org.uk/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>
            <a:extLst>
              <a:ext uri="{FF2B5EF4-FFF2-40B4-BE49-F238E27FC236}">
                <a16:creationId xmlns:a16="http://schemas.microsoft.com/office/drawing/2014/main" id="{1A3C89F8-0D2F-47FF-B903-151248265F4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44000" cy="6858000"/>
          </a:xfrm>
          <a:prstGeom prst="rect">
            <a:avLst/>
          </a:prstGeom>
          <a:gradFill flip="none" rotWithShape="1">
            <a:gsLst>
              <a:gs pos="0">
                <a:schemeClr val="accent1"/>
              </a:gs>
              <a:gs pos="100000">
                <a:schemeClr val="accent2"/>
              </a:gs>
            </a:gsLst>
            <a:lin ang="81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rgbClr val="FFFFFF"/>
              </a:solidFill>
            </a:endParaRPr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2910322" y="583345"/>
            <a:ext cx="5370268" cy="4164820"/>
          </a:xfrm>
        </p:spPr>
        <p:txBody>
          <a:bodyPr anchor="t">
            <a:normAutofit/>
          </a:bodyPr>
          <a:lstStyle/>
          <a:p>
            <a:pPr algn="r"/>
            <a:r>
              <a:rPr lang="en-GB" sz="7000" b="1" u="sng">
                <a:solidFill>
                  <a:srgbClr val="FFFFFF"/>
                </a:solidFill>
              </a:rPr>
              <a:t>Staff training at Riverdale Nursing Home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5894731" y="4580254"/>
            <a:ext cx="1783728" cy="504825"/>
          </a:xfrm>
        </p:spPr>
        <p:txBody>
          <a:bodyPr vert="horz" lIns="91440" tIns="45720" rIns="91440" bIns="45720" rtlCol="0">
            <a:noAutofit/>
          </a:bodyPr>
          <a:lstStyle/>
          <a:p>
            <a:pPr algn="l"/>
            <a:r>
              <a:rPr lang="en-GB" sz="2000" dirty="0">
                <a:solidFill>
                  <a:srgbClr val="FFFFFF"/>
                </a:solidFill>
              </a:rPr>
              <a:t>Saiqa Kousar</a:t>
            </a:r>
          </a:p>
          <a:p>
            <a:pPr algn="l"/>
            <a:r>
              <a:rPr lang="en-GB" sz="2000" dirty="0">
                <a:solidFill>
                  <a:srgbClr val="FFFFFF"/>
                </a:solidFill>
              </a:rPr>
              <a:t>2521104</a:t>
            </a:r>
          </a:p>
        </p:txBody>
      </p:sp>
      <p:sp>
        <p:nvSpPr>
          <p:cNvPr id="10" name="Graphic 13">
            <a:extLst>
              <a:ext uri="{FF2B5EF4-FFF2-40B4-BE49-F238E27FC236}">
                <a16:creationId xmlns:a16="http://schemas.microsoft.com/office/drawing/2014/main" id="{C5CB530E-515E-412C-9DF1-5F8FFBD6F38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2605769" y="583345"/>
            <a:ext cx="104279" cy="139039"/>
          </a:xfrm>
          <a:custGeom>
            <a:avLst/>
            <a:gdLst>
              <a:gd name="connsiteX0" fmla="*/ 129602 w 139039"/>
              <a:gd name="connsiteY0" fmla="*/ 60082 h 139039"/>
              <a:gd name="connsiteX1" fmla="*/ 78957 w 139039"/>
              <a:gd name="connsiteY1" fmla="*/ 60082 h 139039"/>
              <a:gd name="connsiteX2" fmla="*/ 78957 w 139039"/>
              <a:gd name="connsiteY2" fmla="*/ 9437 h 139039"/>
              <a:gd name="connsiteX3" fmla="*/ 69520 w 139039"/>
              <a:gd name="connsiteY3" fmla="*/ 0 h 139039"/>
              <a:gd name="connsiteX4" fmla="*/ 60082 w 139039"/>
              <a:gd name="connsiteY4" fmla="*/ 9437 h 139039"/>
              <a:gd name="connsiteX5" fmla="*/ 60082 w 139039"/>
              <a:gd name="connsiteY5" fmla="*/ 60082 h 139039"/>
              <a:gd name="connsiteX6" fmla="*/ 9437 w 139039"/>
              <a:gd name="connsiteY6" fmla="*/ 60082 h 139039"/>
              <a:gd name="connsiteX7" fmla="*/ 0 w 139039"/>
              <a:gd name="connsiteY7" fmla="*/ 69520 h 139039"/>
              <a:gd name="connsiteX8" fmla="*/ 9437 w 139039"/>
              <a:gd name="connsiteY8" fmla="*/ 78957 h 139039"/>
              <a:gd name="connsiteX9" fmla="*/ 60082 w 139039"/>
              <a:gd name="connsiteY9" fmla="*/ 78957 h 139039"/>
              <a:gd name="connsiteX10" fmla="*/ 60082 w 139039"/>
              <a:gd name="connsiteY10" fmla="*/ 129602 h 139039"/>
              <a:gd name="connsiteX11" fmla="*/ 69520 w 139039"/>
              <a:gd name="connsiteY11" fmla="*/ 139039 h 139039"/>
              <a:gd name="connsiteX12" fmla="*/ 78957 w 139039"/>
              <a:gd name="connsiteY12" fmla="*/ 129602 h 139039"/>
              <a:gd name="connsiteX13" fmla="*/ 78957 w 139039"/>
              <a:gd name="connsiteY13" fmla="*/ 78957 h 139039"/>
              <a:gd name="connsiteX14" fmla="*/ 129602 w 139039"/>
              <a:gd name="connsiteY14" fmla="*/ 78957 h 139039"/>
              <a:gd name="connsiteX15" fmla="*/ 139039 w 139039"/>
              <a:gd name="connsiteY15" fmla="*/ 69520 h 139039"/>
              <a:gd name="connsiteX16" fmla="*/ 129602 w 139039"/>
              <a:gd name="connsiteY16" fmla="*/ 60082 h 13903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139039" h="139039">
                <a:moveTo>
                  <a:pt x="129602" y="60082"/>
                </a:moveTo>
                <a:lnTo>
                  <a:pt x="78957" y="60082"/>
                </a:lnTo>
                <a:lnTo>
                  <a:pt x="78957" y="9437"/>
                </a:lnTo>
                <a:cubicBezTo>
                  <a:pt x="78957" y="4225"/>
                  <a:pt x="74731" y="0"/>
                  <a:pt x="69520" y="0"/>
                </a:cubicBezTo>
                <a:cubicBezTo>
                  <a:pt x="64308" y="0"/>
                  <a:pt x="60082" y="4225"/>
                  <a:pt x="60082" y="9437"/>
                </a:cubicBezTo>
                <a:lnTo>
                  <a:pt x="60082" y="60082"/>
                </a:lnTo>
                <a:lnTo>
                  <a:pt x="9437" y="60082"/>
                </a:lnTo>
                <a:cubicBezTo>
                  <a:pt x="4225" y="60082"/>
                  <a:pt x="0" y="64308"/>
                  <a:pt x="0" y="69520"/>
                </a:cubicBezTo>
                <a:cubicBezTo>
                  <a:pt x="0" y="74731"/>
                  <a:pt x="4225" y="78957"/>
                  <a:pt x="9437" y="78957"/>
                </a:cubicBezTo>
                <a:lnTo>
                  <a:pt x="60082" y="78957"/>
                </a:lnTo>
                <a:lnTo>
                  <a:pt x="60082" y="129602"/>
                </a:lnTo>
                <a:cubicBezTo>
                  <a:pt x="60082" y="134814"/>
                  <a:pt x="64308" y="139039"/>
                  <a:pt x="69520" y="139039"/>
                </a:cubicBezTo>
                <a:cubicBezTo>
                  <a:pt x="74731" y="139039"/>
                  <a:pt x="78957" y="134814"/>
                  <a:pt x="78957" y="129602"/>
                </a:cubicBezTo>
                <a:lnTo>
                  <a:pt x="78957" y="78957"/>
                </a:lnTo>
                <a:lnTo>
                  <a:pt x="129602" y="78957"/>
                </a:lnTo>
                <a:cubicBezTo>
                  <a:pt x="134814" y="78957"/>
                  <a:pt x="139039" y="74731"/>
                  <a:pt x="139039" y="69520"/>
                </a:cubicBezTo>
                <a:cubicBezTo>
                  <a:pt x="139039" y="64308"/>
                  <a:pt x="134814" y="60082"/>
                  <a:pt x="129602" y="60082"/>
                </a:cubicBezTo>
                <a:close/>
              </a:path>
            </a:pathLst>
          </a:custGeom>
          <a:solidFill>
            <a:srgbClr val="FFFFFF"/>
          </a:solidFill>
          <a:ln w="603" cap="flat">
            <a:noFill/>
            <a:prstDash val="solid"/>
            <a:miter/>
          </a:ln>
        </p:spPr>
        <p:txBody>
          <a:bodyPr rtlCol="0" anchor="ctr"/>
          <a:lstStyle/>
          <a:p>
            <a:endParaRPr lang="en-US">
              <a:solidFill>
                <a:srgbClr val="FFFFFF"/>
              </a:solidFill>
            </a:endParaRPr>
          </a:p>
        </p:txBody>
      </p:sp>
      <p:sp>
        <p:nvSpPr>
          <p:cNvPr id="12" name="Graphic 12">
            <a:extLst>
              <a:ext uri="{FF2B5EF4-FFF2-40B4-BE49-F238E27FC236}">
                <a16:creationId xmlns:a16="http://schemas.microsoft.com/office/drawing/2014/main" id="{712D4376-A578-4FF1-94FC-245E7A6A489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2874854" y="812640"/>
            <a:ext cx="68353" cy="91138"/>
          </a:xfrm>
          <a:custGeom>
            <a:avLst/>
            <a:gdLst>
              <a:gd name="connsiteX0" fmla="*/ 91138 w 91138"/>
              <a:gd name="connsiteY0" fmla="*/ 45569 h 91138"/>
              <a:gd name="connsiteX1" fmla="*/ 45569 w 91138"/>
              <a:gd name="connsiteY1" fmla="*/ 91138 h 91138"/>
              <a:gd name="connsiteX2" fmla="*/ 0 w 91138"/>
              <a:gd name="connsiteY2" fmla="*/ 45569 h 91138"/>
              <a:gd name="connsiteX3" fmla="*/ 45569 w 91138"/>
              <a:gd name="connsiteY3" fmla="*/ 0 h 91138"/>
              <a:gd name="connsiteX4" fmla="*/ 91138 w 91138"/>
              <a:gd name="connsiteY4" fmla="*/ 45569 h 9113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91138" h="91138">
                <a:moveTo>
                  <a:pt x="91138" y="45569"/>
                </a:moveTo>
                <a:cubicBezTo>
                  <a:pt x="91138" y="70736"/>
                  <a:pt x="70736" y="91138"/>
                  <a:pt x="45569" y="91138"/>
                </a:cubicBezTo>
                <a:cubicBezTo>
                  <a:pt x="20402" y="91138"/>
                  <a:pt x="0" y="70736"/>
                  <a:pt x="0" y="45569"/>
                </a:cubicBezTo>
                <a:cubicBezTo>
                  <a:pt x="0" y="20402"/>
                  <a:pt x="20402" y="0"/>
                  <a:pt x="45569" y="0"/>
                </a:cubicBezTo>
                <a:cubicBezTo>
                  <a:pt x="70736" y="0"/>
                  <a:pt x="91138" y="20402"/>
                  <a:pt x="91138" y="45569"/>
                </a:cubicBezTo>
                <a:close/>
              </a:path>
            </a:pathLst>
          </a:custGeom>
          <a:solidFill>
            <a:srgbClr val="FFFFFF"/>
          </a:solidFill>
          <a:ln w="422" cap="flat">
            <a:noFill/>
            <a:prstDash val="solid"/>
            <a:miter/>
          </a:ln>
        </p:spPr>
        <p:txBody>
          <a:bodyPr rtlCol="0" anchor="ctr"/>
          <a:lstStyle/>
          <a:p>
            <a:endParaRPr lang="en-US">
              <a:solidFill>
                <a:srgbClr val="FFFFFF"/>
              </a:solidFill>
            </a:endParaRPr>
          </a:p>
        </p:txBody>
      </p:sp>
      <p:sp>
        <p:nvSpPr>
          <p:cNvPr id="14" name="Graphic 15">
            <a:extLst>
              <a:ext uri="{FF2B5EF4-FFF2-40B4-BE49-F238E27FC236}">
                <a16:creationId xmlns:a16="http://schemas.microsoft.com/office/drawing/2014/main" id="{AEA7509D-F04F-40CB-A0B3-EEF16499CC9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2594114" y="1037066"/>
            <a:ext cx="95785" cy="127714"/>
          </a:xfrm>
          <a:custGeom>
            <a:avLst/>
            <a:gdLst>
              <a:gd name="connsiteX0" fmla="*/ 63857 w 127714"/>
              <a:gd name="connsiteY0" fmla="*/ 18874 h 127714"/>
              <a:gd name="connsiteX1" fmla="*/ 108840 w 127714"/>
              <a:gd name="connsiteY1" fmla="*/ 63857 h 127714"/>
              <a:gd name="connsiteX2" fmla="*/ 63857 w 127714"/>
              <a:gd name="connsiteY2" fmla="*/ 108840 h 127714"/>
              <a:gd name="connsiteX3" fmla="*/ 18874 w 127714"/>
              <a:gd name="connsiteY3" fmla="*/ 63857 h 127714"/>
              <a:gd name="connsiteX4" fmla="*/ 63857 w 127714"/>
              <a:gd name="connsiteY4" fmla="*/ 18874 h 127714"/>
              <a:gd name="connsiteX5" fmla="*/ 63857 w 127714"/>
              <a:gd name="connsiteY5" fmla="*/ 0 h 127714"/>
              <a:gd name="connsiteX6" fmla="*/ 0 w 127714"/>
              <a:gd name="connsiteY6" fmla="*/ 63857 h 127714"/>
              <a:gd name="connsiteX7" fmla="*/ 63857 w 127714"/>
              <a:gd name="connsiteY7" fmla="*/ 127714 h 127714"/>
              <a:gd name="connsiteX8" fmla="*/ 127714 w 127714"/>
              <a:gd name="connsiteY8" fmla="*/ 63857 h 127714"/>
              <a:gd name="connsiteX9" fmla="*/ 63857 w 127714"/>
              <a:gd name="connsiteY9" fmla="*/ 0 h 12771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127714" h="127714">
                <a:moveTo>
                  <a:pt x="63857" y="18874"/>
                </a:moveTo>
                <a:cubicBezTo>
                  <a:pt x="88700" y="18874"/>
                  <a:pt x="108840" y="39014"/>
                  <a:pt x="108840" y="63857"/>
                </a:cubicBezTo>
                <a:cubicBezTo>
                  <a:pt x="108840" y="88700"/>
                  <a:pt x="88700" y="108840"/>
                  <a:pt x="63857" y="108840"/>
                </a:cubicBezTo>
                <a:cubicBezTo>
                  <a:pt x="39014" y="108840"/>
                  <a:pt x="18874" y="88700"/>
                  <a:pt x="18874" y="63857"/>
                </a:cubicBezTo>
                <a:cubicBezTo>
                  <a:pt x="18898" y="39024"/>
                  <a:pt x="39024" y="18898"/>
                  <a:pt x="63857" y="18874"/>
                </a:cubicBezTo>
                <a:moveTo>
                  <a:pt x="63857" y="0"/>
                </a:moveTo>
                <a:cubicBezTo>
                  <a:pt x="28590" y="0"/>
                  <a:pt x="0" y="28590"/>
                  <a:pt x="0" y="63857"/>
                </a:cubicBezTo>
                <a:cubicBezTo>
                  <a:pt x="0" y="99124"/>
                  <a:pt x="28590" y="127714"/>
                  <a:pt x="63857" y="127714"/>
                </a:cubicBezTo>
                <a:cubicBezTo>
                  <a:pt x="99124" y="127714"/>
                  <a:pt x="127714" y="99124"/>
                  <a:pt x="127714" y="63857"/>
                </a:cubicBezTo>
                <a:cubicBezTo>
                  <a:pt x="127714" y="28590"/>
                  <a:pt x="99124" y="0"/>
                  <a:pt x="63857" y="0"/>
                </a:cubicBezTo>
                <a:close/>
              </a:path>
            </a:pathLst>
          </a:custGeom>
          <a:solidFill>
            <a:srgbClr val="FFFFFF"/>
          </a:solidFill>
          <a:ln w="610" cap="flat">
            <a:noFill/>
            <a:prstDash val="solid"/>
            <a:miter/>
          </a:ln>
        </p:spPr>
        <p:txBody>
          <a:bodyPr rtlCol="0" anchor="ctr"/>
          <a:lstStyle/>
          <a:p>
            <a:endParaRPr lang="en-US">
              <a:solidFill>
                <a:srgbClr val="FFFFFF"/>
              </a:solidFill>
            </a:endParaRPr>
          </a:p>
        </p:txBody>
      </p:sp>
      <p:cxnSp>
        <p:nvCxnSpPr>
          <p:cNvPr id="16" name="Straight Connector 15">
            <a:extLst>
              <a:ext uri="{FF2B5EF4-FFF2-40B4-BE49-F238E27FC236}">
                <a16:creationId xmlns:a16="http://schemas.microsoft.com/office/drawing/2014/main" id="{56020367-4FD5-4596-8E10-C5F095CD8DB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642085" y="3503032"/>
            <a:ext cx="0" cy="3346090"/>
          </a:xfrm>
          <a:prstGeom prst="line">
            <a:avLst/>
          </a:prstGeom>
          <a:ln w="25400" cap="sq">
            <a:solidFill>
              <a:srgbClr val="FFFFFF"/>
            </a:solidFill>
            <a:bevel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8" name="Graphic 22">
            <a:extLst>
              <a:ext uri="{FF2B5EF4-FFF2-40B4-BE49-F238E27FC236}">
                <a16:creationId xmlns:a16="http://schemas.microsoft.com/office/drawing/2014/main" id="{508BEF50-7B1E-49A4-BC19-5F4F1D755E6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127318" y="5636680"/>
            <a:ext cx="113652" cy="151536"/>
          </a:xfrm>
          <a:custGeom>
            <a:avLst/>
            <a:gdLst>
              <a:gd name="connsiteX0" fmla="*/ 141251 w 151536"/>
              <a:gd name="connsiteY0" fmla="*/ 65483 h 151536"/>
              <a:gd name="connsiteX1" fmla="*/ 86053 w 151536"/>
              <a:gd name="connsiteY1" fmla="*/ 65483 h 151536"/>
              <a:gd name="connsiteX2" fmla="*/ 86053 w 151536"/>
              <a:gd name="connsiteY2" fmla="*/ 10285 h 151536"/>
              <a:gd name="connsiteX3" fmla="*/ 75768 w 151536"/>
              <a:gd name="connsiteY3" fmla="*/ 0 h 151536"/>
              <a:gd name="connsiteX4" fmla="*/ 65483 w 151536"/>
              <a:gd name="connsiteY4" fmla="*/ 10285 h 151536"/>
              <a:gd name="connsiteX5" fmla="*/ 65483 w 151536"/>
              <a:gd name="connsiteY5" fmla="*/ 65483 h 151536"/>
              <a:gd name="connsiteX6" fmla="*/ 10285 w 151536"/>
              <a:gd name="connsiteY6" fmla="*/ 65483 h 151536"/>
              <a:gd name="connsiteX7" fmla="*/ 0 w 151536"/>
              <a:gd name="connsiteY7" fmla="*/ 75768 h 151536"/>
              <a:gd name="connsiteX8" fmla="*/ 10285 w 151536"/>
              <a:gd name="connsiteY8" fmla="*/ 86053 h 151536"/>
              <a:gd name="connsiteX9" fmla="*/ 65483 w 151536"/>
              <a:gd name="connsiteY9" fmla="*/ 86053 h 151536"/>
              <a:gd name="connsiteX10" fmla="*/ 65483 w 151536"/>
              <a:gd name="connsiteY10" fmla="*/ 141251 h 151536"/>
              <a:gd name="connsiteX11" fmla="*/ 75768 w 151536"/>
              <a:gd name="connsiteY11" fmla="*/ 151536 h 151536"/>
              <a:gd name="connsiteX12" fmla="*/ 86053 w 151536"/>
              <a:gd name="connsiteY12" fmla="*/ 141251 h 151536"/>
              <a:gd name="connsiteX13" fmla="*/ 86053 w 151536"/>
              <a:gd name="connsiteY13" fmla="*/ 86053 h 151536"/>
              <a:gd name="connsiteX14" fmla="*/ 141251 w 151536"/>
              <a:gd name="connsiteY14" fmla="*/ 86053 h 151536"/>
              <a:gd name="connsiteX15" fmla="*/ 151536 w 151536"/>
              <a:gd name="connsiteY15" fmla="*/ 75768 h 151536"/>
              <a:gd name="connsiteX16" fmla="*/ 141251 w 151536"/>
              <a:gd name="connsiteY16" fmla="*/ 65483 h 15153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151536" h="151536">
                <a:moveTo>
                  <a:pt x="141251" y="65483"/>
                </a:moveTo>
                <a:lnTo>
                  <a:pt x="86053" y="65483"/>
                </a:lnTo>
                <a:lnTo>
                  <a:pt x="86053" y="10285"/>
                </a:lnTo>
                <a:cubicBezTo>
                  <a:pt x="86053" y="4605"/>
                  <a:pt x="81448" y="0"/>
                  <a:pt x="75768" y="0"/>
                </a:cubicBezTo>
                <a:cubicBezTo>
                  <a:pt x="70088" y="0"/>
                  <a:pt x="65483" y="4605"/>
                  <a:pt x="65483" y="10285"/>
                </a:cubicBezTo>
                <a:lnTo>
                  <a:pt x="65483" y="65483"/>
                </a:lnTo>
                <a:lnTo>
                  <a:pt x="10285" y="65483"/>
                </a:lnTo>
                <a:cubicBezTo>
                  <a:pt x="4605" y="65483"/>
                  <a:pt x="0" y="70088"/>
                  <a:pt x="0" y="75768"/>
                </a:cubicBezTo>
                <a:cubicBezTo>
                  <a:pt x="0" y="81448"/>
                  <a:pt x="4605" y="86053"/>
                  <a:pt x="10285" y="86053"/>
                </a:cubicBezTo>
                <a:lnTo>
                  <a:pt x="65483" y="86053"/>
                </a:lnTo>
                <a:lnTo>
                  <a:pt x="65483" y="141251"/>
                </a:lnTo>
                <a:cubicBezTo>
                  <a:pt x="65483" y="146931"/>
                  <a:pt x="70088" y="151536"/>
                  <a:pt x="75768" y="151536"/>
                </a:cubicBezTo>
                <a:cubicBezTo>
                  <a:pt x="81448" y="151536"/>
                  <a:pt x="86053" y="146931"/>
                  <a:pt x="86053" y="141251"/>
                </a:cubicBezTo>
                <a:lnTo>
                  <a:pt x="86053" y="86053"/>
                </a:lnTo>
                <a:lnTo>
                  <a:pt x="141251" y="86053"/>
                </a:lnTo>
                <a:cubicBezTo>
                  <a:pt x="146931" y="86053"/>
                  <a:pt x="151536" y="81448"/>
                  <a:pt x="151536" y="75768"/>
                </a:cubicBezTo>
                <a:cubicBezTo>
                  <a:pt x="151536" y="70088"/>
                  <a:pt x="146931" y="65483"/>
                  <a:pt x="141251" y="65483"/>
                </a:cubicBezTo>
                <a:close/>
              </a:path>
            </a:pathLst>
          </a:custGeom>
          <a:solidFill>
            <a:srgbClr val="FFFFFF"/>
          </a:solidFill>
          <a:ln w="646" cap="flat">
            <a:noFill/>
            <a:prstDash val="solid"/>
            <a:miter/>
          </a:ln>
        </p:spPr>
        <p:txBody>
          <a:bodyPr rtlCol="0" anchor="ctr"/>
          <a:lstStyle/>
          <a:p>
            <a:endParaRPr lang="en-US">
              <a:solidFill>
                <a:srgbClr val="FFFFFF"/>
              </a:solidFill>
            </a:endParaRPr>
          </a:p>
        </p:txBody>
      </p:sp>
      <p:sp>
        <p:nvSpPr>
          <p:cNvPr id="20" name="Graphic 23">
            <a:extLst>
              <a:ext uri="{FF2B5EF4-FFF2-40B4-BE49-F238E27FC236}">
                <a16:creationId xmlns:a16="http://schemas.microsoft.com/office/drawing/2014/main" id="{3FBAD350-5664-4811-A208-657FB882D35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433881" y="6096759"/>
            <a:ext cx="81469" cy="108625"/>
          </a:xfrm>
          <a:custGeom>
            <a:avLst/>
            <a:gdLst>
              <a:gd name="connsiteX0" fmla="*/ 54313 w 108625"/>
              <a:gd name="connsiteY0" fmla="*/ 16053 h 108625"/>
              <a:gd name="connsiteX1" fmla="*/ 92572 w 108625"/>
              <a:gd name="connsiteY1" fmla="*/ 54313 h 108625"/>
              <a:gd name="connsiteX2" fmla="*/ 54313 w 108625"/>
              <a:gd name="connsiteY2" fmla="*/ 92572 h 108625"/>
              <a:gd name="connsiteX3" fmla="*/ 16053 w 108625"/>
              <a:gd name="connsiteY3" fmla="*/ 54313 h 108625"/>
              <a:gd name="connsiteX4" fmla="*/ 54313 w 108625"/>
              <a:gd name="connsiteY4" fmla="*/ 16053 h 108625"/>
              <a:gd name="connsiteX5" fmla="*/ 54313 w 108625"/>
              <a:gd name="connsiteY5" fmla="*/ 0 h 108625"/>
              <a:gd name="connsiteX6" fmla="*/ 0 w 108625"/>
              <a:gd name="connsiteY6" fmla="*/ 54313 h 108625"/>
              <a:gd name="connsiteX7" fmla="*/ 54313 w 108625"/>
              <a:gd name="connsiteY7" fmla="*/ 108625 h 108625"/>
              <a:gd name="connsiteX8" fmla="*/ 108625 w 108625"/>
              <a:gd name="connsiteY8" fmla="*/ 54313 h 108625"/>
              <a:gd name="connsiteX9" fmla="*/ 54313 w 108625"/>
              <a:gd name="connsiteY9" fmla="*/ 0 h 10862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108625" h="108625">
                <a:moveTo>
                  <a:pt x="54313" y="16053"/>
                </a:moveTo>
                <a:cubicBezTo>
                  <a:pt x="75442" y="16053"/>
                  <a:pt x="92572" y="33182"/>
                  <a:pt x="92572" y="54313"/>
                </a:cubicBezTo>
                <a:cubicBezTo>
                  <a:pt x="92572" y="75442"/>
                  <a:pt x="75442" y="92572"/>
                  <a:pt x="54313" y="92572"/>
                </a:cubicBezTo>
                <a:cubicBezTo>
                  <a:pt x="33182" y="92572"/>
                  <a:pt x="16053" y="75442"/>
                  <a:pt x="16053" y="54313"/>
                </a:cubicBezTo>
                <a:cubicBezTo>
                  <a:pt x="16074" y="33191"/>
                  <a:pt x="33191" y="16074"/>
                  <a:pt x="54313" y="16053"/>
                </a:cubicBezTo>
                <a:moveTo>
                  <a:pt x="54313" y="0"/>
                </a:moveTo>
                <a:cubicBezTo>
                  <a:pt x="24317" y="0"/>
                  <a:pt x="0" y="24317"/>
                  <a:pt x="0" y="54313"/>
                </a:cubicBezTo>
                <a:cubicBezTo>
                  <a:pt x="0" y="84309"/>
                  <a:pt x="24317" y="108625"/>
                  <a:pt x="54313" y="108625"/>
                </a:cubicBezTo>
                <a:cubicBezTo>
                  <a:pt x="84309" y="108625"/>
                  <a:pt x="108625" y="84309"/>
                  <a:pt x="108625" y="54313"/>
                </a:cubicBezTo>
                <a:cubicBezTo>
                  <a:pt x="108625" y="24317"/>
                  <a:pt x="84309" y="0"/>
                  <a:pt x="54313" y="0"/>
                </a:cubicBezTo>
                <a:close/>
              </a:path>
            </a:pathLst>
          </a:custGeom>
          <a:solidFill>
            <a:srgbClr val="FFFFFF"/>
          </a:solidFill>
          <a:ln w="516" cap="flat">
            <a:noFill/>
            <a:prstDash val="solid"/>
            <a:miter/>
          </a:ln>
        </p:spPr>
        <p:txBody>
          <a:bodyPr rtlCol="0" anchor="ctr"/>
          <a:lstStyle/>
          <a:p>
            <a:endParaRPr lang="en-US">
              <a:solidFill>
                <a:srgbClr val="FFFFFF"/>
              </a:solidFill>
            </a:endParaRPr>
          </a:p>
        </p:txBody>
      </p:sp>
      <p:sp>
        <p:nvSpPr>
          <p:cNvPr id="22" name="Graphic 21">
            <a:extLst>
              <a:ext uri="{FF2B5EF4-FFF2-40B4-BE49-F238E27FC236}">
                <a16:creationId xmlns:a16="http://schemas.microsoft.com/office/drawing/2014/main" id="{C39ADB8F-D187-49D7-BDCF-C1B6DC72706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7915716" y="6238029"/>
            <a:ext cx="71819" cy="95759"/>
          </a:xfrm>
          <a:custGeom>
            <a:avLst/>
            <a:gdLst>
              <a:gd name="connsiteX0" fmla="*/ 95759 w 95759"/>
              <a:gd name="connsiteY0" fmla="*/ 47880 h 95759"/>
              <a:gd name="connsiteX1" fmla="*/ 47880 w 95759"/>
              <a:gd name="connsiteY1" fmla="*/ 95759 h 95759"/>
              <a:gd name="connsiteX2" fmla="*/ 0 w 95759"/>
              <a:gd name="connsiteY2" fmla="*/ 47880 h 95759"/>
              <a:gd name="connsiteX3" fmla="*/ 47880 w 95759"/>
              <a:gd name="connsiteY3" fmla="*/ 0 h 95759"/>
              <a:gd name="connsiteX4" fmla="*/ 95759 w 95759"/>
              <a:gd name="connsiteY4" fmla="*/ 47880 h 9575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95759" h="95759">
                <a:moveTo>
                  <a:pt x="95759" y="47880"/>
                </a:moveTo>
                <a:cubicBezTo>
                  <a:pt x="95759" y="74323"/>
                  <a:pt x="74323" y="95759"/>
                  <a:pt x="47880" y="95759"/>
                </a:cubicBezTo>
                <a:cubicBezTo>
                  <a:pt x="21436" y="95759"/>
                  <a:pt x="0" y="74323"/>
                  <a:pt x="0" y="47880"/>
                </a:cubicBezTo>
                <a:cubicBezTo>
                  <a:pt x="0" y="21436"/>
                  <a:pt x="21436" y="0"/>
                  <a:pt x="47880" y="0"/>
                </a:cubicBezTo>
                <a:cubicBezTo>
                  <a:pt x="74323" y="0"/>
                  <a:pt x="95759" y="21436"/>
                  <a:pt x="95759" y="47880"/>
                </a:cubicBezTo>
                <a:close/>
              </a:path>
            </a:pathLst>
          </a:custGeom>
          <a:solidFill>
            <a:srgbClr val="FFFFFF"/>
          </a:solidFill>
          <a:ln w="469" cap="flat">
            <a:noFill/>
            <a:prstDash val="solid"/>
            <a:miter/>
          </a:ln>
        </p:spPr>
        <p:txBody>
          <a:bodyPr rtlCol="0" anchor="ctr"/>
          <a:lstStyle/>
          <a:p>
            <a:endParaRPr lang="en-US">
              <a:solidFill>
                <a:srgbClr val="FFFFFF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09857222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>
            <a:tint val="95000"/>
            <a:satMod val="17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66BCD31-44A1-EF5C-77A7-6A760236D5A2}"/>
              </a:ext>
            </a:extLst>
          </p:cNvPr>
          <p:cNvSpPr>
            <a:spLocks noGrp="1"/>
          </p:cNvSpPr>
          <p:nvPr>
            <p:ph type="title" idx="4294967295"/>
          </p:nvPr>
        </p:nvSpPr>
        <p:spPr>
          <a:xfrm>
            <a:off x="398458" y="485518"/>
            <a:ext cx="3985902" cy="994172"/>
          </a:xfr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kern="1200" dirty="0">
                <a:solidFill>
                  <a:schemeClr val="tx1"/>
                </a:solidFill>
                <a:latin typeface="+mj-lt"/>
                <a:ea typeface="+mj-ea"/>
                <a:cs typeface="+mj-cs"/>
              </a:rPr>
              <a:t>Introduction: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BA3D388-8C12-CCB6-EA06-FAAF037BBA41}"/>
              </a:ext>
            </a:extLst>
          </p:cNvPr>
          <p:cNvSpPr>
            <a:spLocks noGrp="1"/>
          </p:cNvSpPr>
          <p:nvPr>
            <p:ph idx="4294967295"/>
          </p:nvPr>
        </p:nvSpPr>
        <p:spPr>
          <a:xfrm>
            <a:off x="363212" y="2072640"/>
            <a:ext cx="3985907" cy="4612640"/>
          </a:xfrm>
        </p:spPr>
        <p:txBody>
          <a:bodyPr vert="horz" lIns="91440" tIns="45720" rIns="91440" bIns="45720" rtlCol="0" anchor="t">
            <a:normAutofit/>
          </a:bodyPr>
          <a:lstStyle/>
          <a:p>
            <a:pPr marL="0" indent="0">
              <a:buNone/>
            </a:pPr>
            <a:r>
              <a:rPr lang="en-US" sz="2000" dirty="0"/>
              <a:t>Staff training at Riverdale Nursing Home</a:t>
            </a:r>
            <a:r>
              <a:rPr lang="en-US" sz="1000" dirty="0"/>
              <a:t>:</a:t>
            </a:r>
          </a:p>
          <a:p>
            <a:r>
              <a:rPr lang="en-US" sz="1800" dirty="0"/>
              <a:t>Riverdale Nursing Home provides care and support for elderly residents (NHS England, 2023)</a:t>
            </a:r>
          </a:p>
          <a:p>
            <a:r>
              <a:rPr lang="en-US" sz="1800" dirty="0"/>
              <a:t>Staff need regular training to develop their knowledge and skills </a:t>
            </a:r>
            <a:br>
              <a:rPr lang="en-US" sz="1800" dirty="0"/>
            </a:br>
            <a:r>
              <a:rPr lang="en-US" sz="1800" dirty="0"/>
              <a:t>(Skills for Care, 2024)</a:t>
            </a:r>
          </a:p>
          <a:p>
            <a:r>
              <a:rPr lang="en-US" sz="1800" dirty="0"/>
              <a:t>Good staff training helps improve the quality and safety of care provided to residents (CQC, 2023).</a:t>
            </a:r>
          </a:p>
          <a:p>
            <a:r>
              <a:rPr lang="en-US" sz="1800" dirty="0"/>
              <a:t>This presentation explains how Microsoft Teams can support staff training at Riverdale Nursing Home. </a:t>
            </a:r>
          </a:p>
        </p:txBody>
      </p:sp>
      <p:sp>
        <p:nvSpPr>
          <p:cNvPr id="5" name="Freeform: Shape 9">
            <a:extLst>
              <a:ext uri="{FF2B5EF4-FFF2-40B4-BE49-F238E27FC236}">
                <a16:creationId xmlns:a16="http://schemas.microsoft.com/office/drawing/2014/main" id="{CF62D2A7-8207-488C-9F46-316BA81A16C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4419600" y="0"/>
            <a:ext cx="4724400" cy="4919011"/>
          </a:xfrm>
          <a:custGeom>
            <a:avLst/>
            <a:gdLst>
              <a:gd name="connsiteX0" fmla="*/ 0 w 5609220"/>
              <a:gd name="connsiteY0" fmla="*/ 0 h 5840278"/>
              <a:gd name="connsiteX1" fmla="*/ 4637091 w 5609220"/>
              <a:gd name="connsiteY1" fmla="*/ 0 h 5840278"/>
              <a:gd name="connsiteX2" fmla="*/ 4822569 w 5609220"/>
              <a:gd name="connsiteY2" fmla="*/ 204077 h 5840278"/>
              <a:gd name="connsiteX3" fmla="*/ 5609220 w 5609220"/>
              <a:gd name="connsiteY3" fmla="*/ 2395363 h 5840278"/>
              <a:gd name="connsiteX4" fmla="*/ 2164305 w 5609220"/>
              <a:gd name="connsiteY4" fmla="*/ 5840278 h 5840278"/>
              <a:gd name="connsiteX5" fmla="*/ 238220 w 5609220"/>
              <a:gd name="connsiteY5" fmla="*/ 5251941 h 5840278"/>
              <a:gd name="connsiteX6" fmla="*/ 0 w 5609220"/>
              <a:gd name="connsiteY6" fmla="*/ 5073803 h 584027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5609220" h="5840278">
                <a:moveTo>
                  <a:pt x="0" y="0"/>
                </a:moveTo>
                <a:lnTo>
                  <a:pt x="4637091" y="0"/>
                </a:lnTo>
                <a:lnTo>
                  <a:pt x="4822569" y="204077"/>
                </a:lnTo>
                <a:cubicBezTo>
                  <a:pt x="5314007" y="799562"/>
                  <a:pt x="5609220" y="1562987"/>
                  <a:pt x="5609220" y="2395363"/>
                </a:cubicBezTo>
                <a:cubicBezTo>
                  <a:pt x="5609220" y="4297937"/>
                  <a:pt x="4066879" y="5840278"/>
                  <a:pt x="2164305" y="5840278"/>
                </a:cubicBezTo>
                <a:cubicBezTo>
                  <a:pt x="1450840" y="5840278"/>
                  <a:pt x="788032" y="5623387"/>
                  <a:pt x="238220" y="5251941"/>
                </a:cubicBezTo>
                <a:lnTo>
                  <a:pt x="0" y="5073803"/>
                </a:lnTo>
                <a:close/>
              </a:path>
            </a:pathLst>
          </a:custGeom>
          <a:solidFill>
            <a:srgbClr val="FFFFFF">
              <a:alpha val="80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defTabSz="685800">
              <a:defRPr/>
            </a:pPr>
            <a:endParaRPr lang="en-US" sz="1350">
              <a:solidFill>
                <a:prstClr val="white"/>
              </a:solidFill>
              <a:latin typeface="Calibri" panose="020F0502020204030204"/>
            </a:endParaRPr>
          </a:p>
        </p:txBody>
      </p:sp>
      <p:sp>
        <p:nvSpPr>
          <p:cNvPr id="6" name="Freeform: Shape 11">
            <a:extLst>
              <a:ext uri="{FF2B5EF4-FFF2-40B4-BE49-F238E27FC236}">
                <a16:creationId xmlns:a16="http://schemas.microsoft.com/office/drawing/2014/main" id="{52AC6D7F-F068-4E11-BB06-F601D89BB98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560561" y="1505"/>
            <a:ext cx="4583439" cy="4762908"/>
          </a:xfrm>
          <a:custGeom>
            <a:avLst/>
            <a:gdLst>
              <a:gd name="connsiteX0" fmla="*/ 1041368 w 5441859"/>
              <a:gd name="connsiteY0" fmla="*/ 0 h 5654940"/>
              <a:gd name="connsiteX1" fmla="*/ 5441859 w 5441859"/>
              <a:gd name="connsiteY1" fmla="*/ 0 h 5654940"/>
              <a:gd name="connsiteX2" fmla="*/ 5441859 w 5441859"/>
              <a:gd name="connsiteY2" fmla="*/ 4820612 h 5654940"/>
              <a:gd name="connsiteX3" fmla="*/ 5285166 w 5441859"/>
              <a:gd name="connsiteY3" fmla="*/ 4957981 h 5654940"/>
              <a:gd name="connsiteX4" fmla="*/ 3267719 w 5441859"/>
              <a:gd name="connsiteY4" fmla="*/ 5654940 h 5654940"/>
              <a:gd name="connsiteX5" fmla="*/ 0 w 5441859"/>
              <a:gd name="connsiteY5" fmla="*/ 2387221 h 5654940"/>
              <a:gd name="connsiteX6" fmla="*/ 957093 w 5441859"/>
              <a:gd name="connsiteY6" fmla="*/ 76595 h 565494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5441859" h="5654940">
                <a:moveTo>
                  <a:pt x="1041368" y="0"/>
                </a:moveTo>
                <a:lnTo>
                  <a:pt x="5441859" y="0"/>
                </a:lnTo>
                <a:lnTo>
                  <a:pt x="5441859" y="4820612"/>
                </a:lnTo>
                <a:lnTo>
                  <a:pt x="5285166" y="4957981"/>
                </a:lnTo>
                <a:cubicBezTo>
                  <a:pt x="4729628" y="5394557"/>
                  <a:pt x="4029081" y="5654940"/>
                  <a:pt x="3267719" y="5654940"/>
                </a:cubicBezTo>
                <a:cubicBezTo>
                  <a:pt x="1463008" y="5654940"/>
                  <a:pt x="0" y="4191932"/>
                  <a:pt x="0" y="2387221"/>
                </a:cubicBezTo>
                <a:cubicBezTo>
                  <a:pt x="0" y="1484866"/>
                  <a:pt x="365752" y="667936"/>
                  <a:pt x="957093" y="76595"/>
                </a:cubicBezTo>
                <a:close/>
              </a:path>
            </a:pathLst>
          </a:cu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defTabSz="685800">
              <a:defRPr/>
            </a:pPr>
            <a:endParaRPr lang="en-US" sz="1350">
              <a:solidFill>
                <a:prstClr val="white"/>
              </a:solidFill>
              <a:latin typeface="Calibri" panose="020F0502020204030204"/>
            </a:endParaRPr>
          </a:p>
        </p:txBody>
      </p:sp>
      <p:pic>
        <p:nvPicPr>
          <p:cNvPr id="7" name="Graphic 6" descr="Users">
            <a:extLst>
              <a:ext uri="{FF2B5EF4-FFF2-40B4-BE49-F238E27FC236}">
                <a16:creationId xmlns:a16="http://schemas.microsoft.com/office/drawing/2014/main" id="{C2BD7345-F86C-C4BB-9448-EDFB89DCAFD4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5562767" y="485518"/>
            <a:ext cx="3197870" cy="319787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068132127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2659FDB4-FCBE-4A89-B46D-43D4FA54464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44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chemeClr val="bg1"/>
              </a:solidFill>
            </a:endParaRPr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0F3A7123-FACA-E742-4A4A-DA4B62DA31EE}"/>
              </a:ext>
            </a:extLst>
          </p:cNvPr>
          <p:cNvSpPr txBox="1"/>
          <p:nvPr/>
        </p:nvSpPr>
        <p:spPr>
          <a:xfrm>
            <a:off x="772162" y="591829"/>
            <a:ext cx="3124995" cy="5583126"/>
          </a:xfrm>
          <a:prstGeom prst="rect">
            <a:avLst/>
          </a:prstGeom>
        </p:spPr>
        <p:txBody>
          <a:bodyPr rot="0" spcFirstLastPara="0" vertOverflow="overflow" horzOverflow="overflow" vert="horz" lIns="91440" tIns="45720" rIns="91440" bIns="45720" numCol="1" spcCol="0" rtlCol="0" fromWordArt="0" anchor="ctr" anchorCtr="0" forceAA="0" compatLnSpc="1">
            <a:prstTxWarp prst="textNoShape">
              <a:avLst/>
            </a:prstTxWarp>
            <a:normAutofit/>
          </a:bodyPr>
          <a:lstStyle/>
          <a:p>
            <a:pPr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r>
              <a:rPr lang="en-US" sz="5400" b="1" u="sng" kern="1200" dirty="0">
                <a:solidFill>
                  <a:schemeClr val="tx1"/>
                </a:solidFill>
                <a:latin typeface="+mj-lt"/>
                <a:ea typeface="+mj-ea"/>
                <a:cs typeface="+mj-cs"/>
              </a:rPr>
              <a:t>Selected Microsoft 365 Tool- Microsoft Teams:</a:t>
            </a:r>
          </a:p>
        </p:txBody>
      </p:sp>
      <p:cxnSp>
        <p:nvCxnSpPr>
          <p:cNvPr id="11" name="Straight Connector 10">
            <a:extLst>
              <a:ext uri="{FF2B5EF4-FFF2-40B4-BE49-F238E27FC236}">
                <a16:creationId xmlns:a16="http://schemas.microsoft.com/office/drawing/2014/main" id="{C8F51B3F-8331-4E4A-AE96-D47B1006EEA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536917" y="356812"/>
            <a:ext cx="0" cy="6492875"/>
          </a:xfrm>
          <a:prstGeom prst="line">
            <a:avLst/>
          </a:prstGeom>
          <a:ln w="25400" cap="sq">
            <a:gradFill flip="none" rotWithShape="1">
              <a:gsLst>
                <a:gs pos="0">
                  <a:schemeClr val="accent1"/>
                </a:gs>
                <a:gs pos="100000">
                  <a:schemeClr val="accent2"/>
                </a:gs>
              </a:gsLst>
              <a:lin ang="16200000" scaled="1"/>
              <a:tileRect/>
            </a:gradFill>
            <a:bevel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3" name="Graphic 12">
            <a:extLst>
              <a:ext uri="{FF2B5EF4-FFF2-40B4-BE49-F238E27FC236}">
                <a16:creationId xmlns:a16="http://schemas.microsoft.com/office/drawing/2014/main" id="{58BDB0EE-D238-415B-9ED8-62AA6AB2AAD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574833" y="591829"/>
            <a:ext cx="104279" cy="139039"/>
          </a:xfrm>
          <a:custGeom>
            <a:avLst/>
            <a:gdLst>
              <a:gd name="connsiteX0" fmla="*/ 129602 w 139039"/>
              <a:gd name="connsiteY0" fmla="*/ 60082 h 139039"/>
              <a:gd name="connsiteX1" fmla="*/ 78957 w 139039"/>
              <a:gd name="connsiteY1" fmla="*/ 60082 h 139039"/>
              <a:gd name="connsiteX2" fmla="*/ 78957 w 139039"/>
              <a:gd name="connsiteY2" fmla="*/ 9437 h 139039"/>
              <a:gd name="connsiteX3" fmla="*/ 69520 w 139039"/>
              <a:gd name="connsiteY3" fmla="*/ 0 h 139039"/>
              <a:gd name="connsiteX4" fmla="*/ 60082 w 139039"/>
              <a:gd name="connsiteY4" fmla="*/ 9437 h 139039"/>
              <a:gd name="connsiteX5" fmla="*/ 60082 w 139039"/>
              <a:gd name="connsiteY5" fmla="*/ 60082 h 139039"/>
              <a:gd name="connsiteX6" fmla="*/ 9437 w 139039"/>
              <a:gd name="connsiteY6" fmla="*/ 60082 h 139039"/>
              <a:gd name="connsiteX7" fmla="*/ 0 w 139039"/>
              <a:gd name="connsiteY7" fmla="*/ 69520 h 139039"/>
              <a:gd name="connsiteX8" fmla="*/ 9437 w 139039"/>
              <a:gd name="connsiteY8" fmla="*/ 78957 h 139039"/>
              <a:gd name="connsiteX9" fmla="*/ 60082 w 139039"/>
              <a:gd name="connsiteY9" fmla="*/ 78957 h 139039"/>
              <a:gd name="connsiteX10" fmla="*/ 60082 w 139039"/>
              <a:gd name="connsiteY10" fmla="*/ 129602 h 139039"/>
              <a:gd name="connsiteX11" fmla="*/ 69520 w 139039"/>
              <a:gd name="connsiteY11" fmla="*/ 139039 h 139039"/>
              <a:gd name="connsiteX12" fmla="*/ 78957 w 139039"/>
              <a:gd name="connsiteY12" fmla="*/ 129602 h 139039"/>
              <a:gd name="connsiteX13" fmla="*/ 78957 w 139039"/>
              <a:gd name="connsiteY13" fmla="*/ 78957 h 139039"/>
              <a:gd name="connsiteX14" fmla="*/ 129602 w 139039"/>
              <a:gd name="connsiteY14" fmla="*/ 78957 h 139039"/>
              <a:gd name="connsiteX15" fmla="*/ 139039 w 139039"/>
              <a:gd name="connsiteY15" fmla="*/ 69520 h 139039"/>
              <a:gd name="connsiteX16" fmla="*/ 129602 w 139039"/>
              <a:gd name="connsiteY16" fmla="*/ 60082 h 13903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139039" h="139039">
                <a:moveTo>
                  <a:pt x="129602" y="60082"/>
                </a:moveTo>
                <a:lnTo>
                  <a:pt x="78957" y="60082"/>
                </a:lnTo>
                <a:lnTo>
                  <a:pt x="78957" y="9437"/>
                </a:lnTo>
                <a:cubicBezTo>
                  <a:pt x="78957" y="4225"/>
                  <a:pt x="74731" y="0"/>
                  <a:pt x="69520" y="0"/>
                </a:cubicBezTo>
                <a:cubicBezTo>
                  <a:pt x="64308" y="0"/>
                  <a:pt x="60082" y="4225"/>
                  <a:pt x="60082" y="9437"/>
                </a:cubicBezTo>
                <a:lnTo>
                  <a:pt x="60082" y="60082"/>
                </a:lnTo>
                <a:lnTo>
                  <a:pt x="9437" y="60082"/>
                </a:lnTo>
                <a:cubicBezTo>
                  <a:pt x="4225" y="60082"/>
                  <a:pt x="0" y="64308"/>
                  <a:pt x="0" y="69520"/>
                </a:cubicBezTo>
                <a:cubicBezTo>
                  <a:pt x="0" y="74731"/>
                  <a:pt x="4225" y="78957"/>
                  <a:pt x="9437" y="78957"/>
                </a:cubicBezTo>
                <a:lnTo>
                  <a:pt x="60082" y="78957"/>
                </a:lnTo>
                <a:lnTo>
                  <a:pt x="60082" y="129602"/>
                </a:lnTo>
                <a:cubicBezTo>
                  <a:pt x="60082" y="134814"/>
                  <a:pt x="64308" y="139039"/>
                  <a:pt x="69520" y="139039"/>
                </a:cubicBezTo>
                <a:cubicBezTo>
                  <a:pt x="74731" y="139039"/>
                  <a:pt x="78957" y="134814"/>
                  <a:pt x="78957" y="129602"/>
                </a:cubicBezTo>
                <a:lnTo>
                  <a:pt x="78957" y="78957"/>
                </a:lnTo>
                <a:lnTo>
                  <a:pt x="129602" y="78957"/>
                </a:lnTo>
                <a:cubicBezTo>
                  <a:pt x="134814" y="78957"/>
                  <a:pt x="139039" y="74731"/>
                  <a:pt x="139039" y="69520"/>
                </a:cubicBezTo>
                <a:cubicBezTo>
                  <a:pt x="139039" y="64308"/>
                  <a:pt x="134814" y="60082"/>
                  <a:pt x="129602" y="60082"/>
                </a:cubicBezTo>
                <a:close/>
              </a:path>
            </a:pathLst>
          </a:custGeom>
          <a:solidFill>
            <a:schemeClr val="accent2"/>
          </a:solidFill>
          <a:ln w="603" cap="flat">
            <a:noFill/>
            <a:prstDash val="solid"/>
            <a:miter/>
          </a:ln>
        </p:spPr>
        <p:txBody>
          <a:bodyPr rtlCol="0" anchor="ctr"/>
          <a:lstStyle/>
          <a:p>
            <a:endParaRPr lang="en-US"/>
          </a:p>
        </p:txBody>
      </p:sp>
      <p:sp>
        <p:nvSpPr>
          <p:cNvPr id="15" name="Graphic 11">
            <a:extLst>
              <a:ext uri="{FF2B5EF4-FFF2-40B4-BE49-F238E27FC236}">
                <a16:creationId xmlns:a16="http://schemas.microsoft.com/office/drawing/2014/main" id="{C5B55FC3-961D-4325-82F1-DE92B0D04E0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843918" y="821124"/>
            <a:ext cx="68353" cy="91138"/>
          </a:xfrm>
          <a:custGeom>
            <a:avLst/>
            <a:gdLst>
              <a:gd name="connsiteX0" fmla="*/ 91138 w 91138"/>
              <a:gd name="connsiteY0" fmla="*/ 45569 h 91138"/>
              <a:gd name="connsiteX1" fmla="*/ 45569 w 91138"/>
              <a:gd name="connsiteY1" fmla="*/ 91138 h 91138"/>
              <a:gd name="connsiteX2" fmla="*/ 0 w 91138"/>
              <a:gd name="connsiteY2" fmla="*/ 45569 h 91138"/>
              <a:gd name="connsiteX3" fmla="*/ 45569 w 91138"/>
              <a:gd name="connsiteY3" fmla="*/ 0 h 91138"/>
              <a:gd name="connsiteX4" fmla="*/ 91138 w 91138"/>
              <a:gd name="connsiteY4" fmla="*/ 45569 h 9113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91138" h="91138">
                <a:moveTo>
                  <a:pt x="91138" y="45569"/>
                </a:moveTo>
                <a:cubicBezTo>
                  <a:pt x="91138" y="70736"/>
                  <a:pt x="70736" y="91138"/>
                  <a:pt x="45569" y="91138"/>
                </a:cubicBezTo>
                <a:cubicBezTo>
                  <a:pt x="20402" y="91138"/>
                  <a:pt x="0" y="70736"/>
                  <a:pt x="0" y="45569"/>
                </a:cubicBezTo>
                <a:cubicBezTo>
                  <a:pt x="0" y="20402"/>
                  <a:pt x="20402" y="0"/>
                  <a:pt x="45569" y="0"/>
                </a:cubicBezTo>
                <a:cubicBezTo>
                  <a:pt x="70736" y="0"/>
                  <a:pt x="91138" y="20402"/>
                  <a:pt x="91138" y="45569"/>
                </a:cubicBezTo>
                <a:close/>
              </a:path>
            </a:pathLst>
          </a:custGeom>
          <a:solidFill>
            <a:schemeClr val="accent2"/>
          </a:solidFill>
          <a:ln w="422" cap="flat">
            <a:noFill/>
            <a:prstDash val="solid"/>
            <a:miter/>
          </a:ln>
        </p:spPr>
        <p:txBody>
          <a:bodyPr rtlCol="0" anchor="ctr"/>
          <a:lstStyle/>
          <a:p>
            <a:endParaRPr lang="en-US"/>
          </a:p>
        </p:txBody>
      </p:sp>
      <p:sp>
        <p:nvSpPr>
          <p:cNvPr id="17" name="Graphic 13">
            <a:extLst>
              <a:ext uri="{FF2B5EF4-FFF2-40B4-BE49-F238E27FC236}">
                <a16:creationId xmlns:a16="http://schemas.microsoft.com/office/drawing/2014/main" id="{4C8AB332-D09E-4F28-943C-DABDD4716A3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563178" y="1336268"/>
            <a:ext cx="95785" cy="127714"/>
          </a:xfrm>
          <a:custGeom>
            <a:avLst/>
            <a:gdLst>
              <a:gd name="connsiteX0" fmla="*/ 63857 w 127714"/>
              <a:gd name="connsiteY0" fmla="*/ 18874 h 127714"/>
              <a:gd name="connsiteX1" fmla="*/ 108840 w 127714"/>
              <a:gd name="connsiteY1" fmla="*/ 63857 h 127714"/>
              <a:gd name="connsiteX2" fmla="*/ 63857 w 127714"/>
              <a:gd name="connsiteY2" fmla="*/ 108840 h 127714"/>
              <a:gd name="connsiteX3" fmla="*/ 18874 w 127714"/>
              <a:gd name="connsiteY3" fmla="*/ 63857 h 127714"/>
              <a:gd name="connsiteX4" fmla="*/ 63857 w 127714"/>
              <a:gd name="connsiteY4" fmla="*/ 18874 h 127714"/>
              <a:gd name="connsiteX5" fmla="*/ 63857 w 127714"/>
              <a:gd name="connsiteY5" fmla="*/ 0 h 127714"/>
              <a:gd name="connsiteX6" fmla="*/ 0 w 127714"/>
              <a:gd name="connsiteY6" fmla="*/ 63857 h 127714"/>
              <a:gd name="connsiteX7" fmla="*/ 63857 w 127714"/>
              <a:gd name="connsiteY7" fmla="*/ 127714 h 127714"/>
              <a:gd name="connsiteX8" fmla="*/ 127714 w 127714"/>
              <a:gd name="connsiteY8" fmla="*/ 63857 h 127714"/>
              <a:gd name="connsiteX9" fmla="*/ 63857 w 127714"/>
              <a:gd name="connsiteY9" fmla="*/ 0 h 12771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127714" h="127714">
                <a:moveTo>
                  <a:pt x="63857" y="18874"/>
                </a:moveTo>
                <a:cubicBezTo>
                  <a:pt x="88700" y="18874"/>
                  <a:pt x="108840" y="39014"/>
                  <a:pt x="108840" y="63857"/>
                </a:cubicBezTo>
                <a:cubicBezTo>
                  <a:pt x="108840" y="88700"/>
                  <a:pt x="88700" y="108840"/>
                  <a:pt x="63857" y="108840"/>
                </a:cubicBezTo>
                <a:cubicBezTo>
                  <a:pt x="39014" y="108840"/>
                  <a:pt x="18874" y="88700"/>
                  <a:pt x="18874" y="63857"/>
                </a:cubicBezTo>
                <a:cubicBezTo>
                  <a:pt x="18898" y="39024"/>
                  <a:pt x="39024" y="18898"/>
                  <a:pt x="63857" y="18874"/>
                </a:cubicBezTo>
                <a:moveTo>
                  <a:pt x="63857" y="0"/>
                </a:moveTo>
                <a:cubicBezTo>
                  <a:pt x="28590" y="0"/>
                  <a:pt x="0" y="28590"/>
                  <a:pt x="0" y="63857"/>
                </a:cubicBezTo>
                <a:cubicBezTo>
                  <a:pt x="0" y="99124"/>
                  <a:pt x="28590" y="127714"/>
                  <a:pt x="63857" y="127714"/>
                </a:cubicBezTo>
                <a:cubicBezTo>
                  <a:pt x="99124" y="127714"/>
                  <a:pt x="127714" y="99124"/>
                  <a:pt x="127714" y="63857"/>
                </a:cubicBezTo>
                <a:cubicBezTo>
                  <a:pt x="127714" y="28590"/>
                  <a:pt x="99124" y="0"/>
                  <a:pt x="63857" y="0"/>
                </a:cubicBezTo>
                <a:close/>
              </a:path>
            </a:pathLst>
          </a:custGeom>
          <a:solidFill>
            <a:schemeClr val="accent2"/>
          </a:solidFill>
          <a:ln w="610" cap="flat">
            <a:noFill/>
            <a:prstDash val="solid"/>
            <a:miter/>
          </a:ln>
        </p:spPr>
        <p:txBody>
          <a:bodyPr rtlCol="0" anchor="ctr"/>
          <a:lstStyle/>
          <a:p>
            <a:endParaRPr lang="en-US"/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D9AFB6BD-B403-A9E8-F9DA-14A74CC4D77F}"/>
              </a:ext>
            </a:extLst>
          </p:cNvPr>
          <p:cNvSpPr txBox="1"/>
          <p:nvPr/>
        </p:nvSpPr>
        <p:spPr>
          <a:xfrm>
            <a:off x="4572000" y="912262"/>
            <a:ext cx="3322320" cy="313932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/>
              <a:t>Microsoft Teams can be used for online training sessions.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/>
              <a:t>It supports communication between staff members.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/>
              <a:t>Training documents and learning materials can be shared easily.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/>
              <a:t>Teams helps staff work together more effectively (</a:t>
            </a:r>
            <a:r>
              <a:rPr lang="en-GB" dirty="0" err="1"/>
              <a:t>Aljabri</a:t>
            </a:r>
            <a:r>
              <a:rPr lang="en-GB" dirty="0"/>
              <a:t> et al., 2022)</a:t>
            </a:r>
          </a:p>
        </p:txBody>
      </p:sp>
    </p:spTree>
    <p:extLst>
      <p:ext uri="{BB962C8B-B14F-4D97-AF65-F5344CB8AC3E}">
        <p14:creationId xmlns:p14="http://schemas.microsoft.com/office/powerpoint/2010/main" val="1317957813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2659FDB4-FCBE-4A89-B46D-43D4FA54464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8313"/>
            <a:ext cx="9144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chemeClr val="bg1"/>
              </a:solidFill>
            </a:endParaRPr>
          </a:p>
        </p:txBody>
      </p:sp>
      <p:cxnSp>
        <p:nvCxnSpPr>
          <p:cNvPr id="11" name="Straight Connector 10">
            <a:extLst>
              <a:ext uri="{FF2B5EF4-FFF2-40B4-BE49-F238E27FC236}">
                <a16:creationId xmlns:a16="http://schemas.microsoft.com/office/drawing/2014/main" id="{C8F51B3F-8331-4E4A-AE96-D47B1006EEA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3546039" y="1132114"/>
            <a:ext cx="0" cy="5717573"/>
          </a:xfrm>
          <a:prstGeom prst="line">
            <a:avLst/>
          </a:prstGeom>
          <a:ln w="25400" cap="sq">
            <a:gradFill flip="none" rotWithShape="1">
              <a:gsLst>
                <a:gs pos="0">
                  <a:schemeClr val="accent1"/>
                </a:gs>
                <a:gs pos="100000">
                  <a:schemeClr val="accent2"/>
                </a:gs>
              </a:gsLst>
              <a:lin ang="16200000" scaled="1"/>
              <a:tileRect/>
            </a:gradFill>
            <a:bevel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aphicFrame>
        <p:nvGraphicFramePr>
          <p:cNvPr id="5" name="TextBox 2">
            <a:extLst>
              <a:ext uri="{FF2B5EF4-FFF2-40B4-BE49-F238E27FC236}">
                <a16:creationId xmlns:a16="http://schemas.microsoft.com/office/drawing/2014/main" id="{6724D547-C3D6-1C01-1B57-2F3FC89910B3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2318416163"/>
              </p:ext>
            </p:extLst>
          </p:nvPr>
        </p:nvGraphicFramePr>
        <p:xfrm>
          <a:off x="3831401" y="1070800"/>
          <a:ext cx="4683949" cy="5589347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2" name="TextBox 1">
            <a:extLst>
              <a:ext uri="{FF2B5EF4-FFF2-40B4-BE49-F238E27FC236}">
                <a16:creationId xmlns:a16="http://schemas.microsoft.com/office/drawing/2014/main" id="{414BA78B-4A5F-EFD5-73AD-744FE94B1B6F}"/>
              </a:ext>
            </a:extLst>
          </p:cNvPr>
          <p:cNvSpPr txBox="1"/>
          <p:nvPr/>
        </p:nvSpPr>
        <p:spPr>
          <a:xfrm>
            <a:off x="472673" y="962229"/>
            <a:ext cx="2667233" cy="2062103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3200" dirty="0"/>
              <a:t>Why Microsoft Teams is suitable:</a:t>
            </a:r>
          </a:p>
        </p:txBody>
      </p:sp>
    </p:spTree>
    <p:extLst>
      <p:ext uri="{BB962C8B-B14F-4D97-AF65-F5344CB8AC3E}">
        <p14:creationId xmlns:p14="http://schemas.microsoft.com/office/powerpoint/2010/main" val="627242864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Slide Background">
            <a:extLst>
              <a:ext uri="{FF2B5EF4-FFF2-40B4-BE49-F238E27FC236}">
                <a16:creationId xmlns:a16="http://schemas.microsoft.com/office/drawing/2014/main" id="{3ECBE1F1-D69B-4AFA-ABD5-8E41720EF6D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44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4" name="Picture 3" descr="Drawings on colourful paper">
            <a:extLst>
              <a:ext uri="{FF2B5EF4-FFF2-40B4-BE49-F238E27FC236}">
                <a16:creationId xmlns:a16="http://schemas.microsoft.com/office/drawing/2014/main" id="{CCE7E51F-9A71-AAA0-9349-7D3B2BCB2F44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20125" r="40381" b="-2"/>
          <a:stretch>
            <a:fillRect/>
          </a:stretch>
        </p:blipFill>
        <p:spPr>
          <a:xfrm>
            <a:off x="20" y="-2"/>
            <a:ext cx="4057627" cy="6858002"/>
          </a:xfrm>
          <a:prstGeom prst="rect">
            <a:avLst/>
          </a:prstGeom>
        </p:spPr>
      </p:pic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603A6265-E10C-4B85-9C20-E75FCAF9CC6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057647" y="-1"/>
            <a:ext cx="5086352" cy="2286000"/>
          </a:xfrm>
          <a:prstGeom prst="rect">
            <a:avLst/>
          </a:prstGeom>
          <a:ln>
            <a:noFill/>
          </a:ln>
          <a:effectLst>
            <a:outerShdw blurRad="355600" dist="152400" sx="95000" sy="95000" algn="t" rotWithShape="0">
              <a:srgbClr val="000000">
                <a:alpha val="29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4CE5D4E9-63AB-D5B5-6A8B-3B4E14536317}"/>
              </a:ext>
            </a:extLst>
          </p:cNvPr>
          <p:cNvSpPr txBox="1"/>
          <p:nvPr/>
        </p:nvSpPr>
        <p:spPr>
          <a:xfrm>
            <a:off x="4586487" y="254000"/>
            <a:ext cx="3935505" cy="5986078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>
              <a:lnSpc>
                <a:spcPct val="90000"/>
              </a:lnSpc>
              <a:spcAft>
                <a:spcPts val="600"/>
              </a:spcAft>
            </a:pPr>
            <a:r>
              <a:rPr lang="en-US" sz="2800" dirty="0"/>
              <a:t>Benefits of Using Microsoft Teams:</a:t>
            </a:r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endParaRPr lang="en-US" sz="1700" dirty="0"/>
          </a:p>
          <a:p>
            <a:pPr marL="285750"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2000" dirty="0"/>
              <a:t>Easy communication between staff and managers.</a:t>
            </a:r>
          </a:p>
          <a:p>
            <a:pPr marL="285750"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2000" dirty="0"/>
              <a:t>Recorded sessions can be viewed again when needed.</a:t>
            </a:r>
          </a:p>
          <a:p>
            <a:pPr marL="285750"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2000" dirty="0"/>
              <a:t>Encourages teamwork and collaboration.</a:t>
            </a:r>
          </a:p>
          <a:p>
            <a:pPr marL="285750"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2000" dirty="0"/>
              <a:t>Supports online meetings and training sessions.</a:t>
            </a:r>
          </a:p>
        </p:txBody>
      </p:sp>
    </p:spTree>
    <p:extLst>
      <p:ext uri="{BB962C8B-B14F-4D97-AF65-F5344CB8AC3E}">
        <p14:creationId xmlns:p14="http://schemas.microsoft.com/office/powerpoint/2010/main" val="36056285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1" name="Rectangle 10">
            <a:extLst>
              <a:ext uri="{FF2B5EF4-FFF2-40B4-BE49-F238E27FC236}">
                <a16:creationId xmlns:a16="http://schemas.microsoft.com/office/drawing/2014/main" id="{E51BA4DF-2BD4-4EC2-B1DB-B27C8AC7186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41713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12FD53AB-3698-3DD3-2087-FDD719F4B5BC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24092" r="45274" b="-1"/>
          <a:stretch>
            <a:fillRect/>
          </a:stretch>
        </p:blipFill>
        <p:spPr>
          <a:xfrm>
            <a:off x="20" y="10"/>
            <a:ext cx="3147352" cy="6857990"/>
          </a:xfrm>
          <a:prstGeom prst="rect">
            <a:avLst/>
          </a:prstGeom>
          <a:effectLst/>
        </p:spPr>
      </p:pic>
      <p:graphicFrame>
        <p:nvGraphicFramePr>
          <p:cNvPr id="6" name="TextBox 3">
            <a:extLst>
              <a:ext uri="{FF2B5EF4-FFF2-40B4-BE49-F238E27FC236}">
                <a16:creationId xmlns:a16="http://schemas.microsoft.com/office/drawing/2014/main" id="{F34D533C-B03F-899C-6367-7D1DB6572B2A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552148977"/>
              </p:ext>
            </p:extLst>
          </p:nvPr>
        </p:nvGraphicFramePr>
        <p:xfrm>
          <a:off x="3415300" y="2409830"/>
          <a:ext cx="5098904" cy="3705217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  <p:extLst>
      <p:ext uri="{BB962C8B-B14F-4D97-AF65-F5344CB8AC3E}">
        <p14:creationId xmlns:p14="http://schemas.microsoft.com/office/powerpoint/2010/main" val="1722161267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id="{E1A5CB18-AAD4-3812-9532-1A8875DFE109}"/>
              </a:ext>
            </a:extLst>
          </p:cNvPr>
          <p:cNvSpPr txBox="1"/>
          <p:nvPr/>
        </p:nvSpPr>
        <p:spPr>
          <a:xfrm>
            <a:off x="840699" y="687480"/>
            <a:ext cx="5605629" cy="994172"/>
          </a:xfrm>
          <a:prstGeom prst="rect">
            <a:avLst/>
          </a:prstGeom>
        </p:spPr>
        <p:txBody>
          <a:bodyPr rot="0" spcFirstLastPara="0" vertOverflow="overflow" horzOverflow="overflow" vert="horz" lIns="91440" tIns="45720" rIns="91440" bIns="45720" numCol="1" spcCol="0" rtlCol="0" fromWordArt="0" anchor="ctr" anchorCtr="0" forceAA="0" compatLnSpc="1">
            <a:prstTxWarp prst="textNoShape">
              <a:avLst/>
            </a:prstTxWarp>
            <a:normAutofit/>
          </a:bodyPr>
          <a:lstStyle/>
          <a:p>
            <a:pPr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r>
              <a:rPr lang="en-US" sz="3850" b="1" u="sng" kern="1200">
                <a:solidFill>
                  <a:schemeClr val="tx1"/>
                </a:solidFill>
                <a:latin typeface="+mj-lt"/>
                <a:ea typeface="+mj-ea"/>
                <a:cs typeface="+mj-cs"/>
              </a:rPr>
              <a:t>Conclusion: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D2E40FC1-69C8-1907-D520-88A694D02110}"/>
              </a:ext>
            </a:extLst>
          </p:cNvPr>
          <p:cNvSpPr txBox="1"/>
          <p:nvPr/>
        </p:nvSpPr>
        <p:spPr>
          <a:xfrm>
            <a:off x="852321" y="2227943"/>
            <a:ext cx="5033221" cy="3788227"/>
          </a:xfrm>
          <a:prstGeom prst="rect">
            <a:avLst/>
          </a:prstGeom>
        </p:spPr>
        <p:txBody>
          <a:bodyPr rot="0" spcFirstLastPara="0" vertOverflow="overflow" horzOverflow="overflow" vert="horz" lIns="91440" tIns="45720" rIns="91440" bIns="45720" numCol="1" spcCol="0" rtlCol="0" fromWordArt="0" anchor="ctr" anchorCtr="0" forceAA="0" compatLnSpc="1">
            <a:prstTxWarp prst="textNoShape">
              <a:avLst/>
            </a:prstTxWarp>
            <a:normAutofit/>
          </a:bodyPr>
          <a:lstStyle/>
          <a:p>
            <a:pPr marL="285750"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2100" dirty="0"/>
              <a:t>Staff training is an important part of providing safe and effective care in nursing homes (Skills for Care, 2024). </a:t>
            </a:r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2100" dirty="0"/>
              <a:t>Microsoft Teams can improve staff training at Riverdale Nursing Home.</a:t>
            </a:r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2100" dirty="0"/>
              <a:t>It helps staff develop their knowledge and skills (Skills for Care, 2024).</a:t>
            </a:r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2100" dirty="0"/>
              <a:t>Better-trained staff can provide higher quality care to residents (CQC, 2023).</a:t>
            </a:r>
          </a:p>
        </p:txBody>
      </p:sp>
      <p:sp>
        <p:nvSpPr>
          <p:cNvPr id="17" name="Rectangle 16">
            <a:extLst>
              <a:ext uri="{FF2B5EF4-FFF2-40B4-BE49-F238E27FC236}">
                <a16:creationId xmlns:a16="http://schemas.microsoft.com/office/drawing/2014/main" id="{59A309A7-1751-4ABE-A3C1-EEC40366AD8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7189435" y="0"/>
            <a:ext cx="1954565" cy="6858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1350"/>
          </a:p>
        </p:txBody>
      </p:sp>
      <p:sp>
        <p:nvSpPr>
          <p:cNvPr id="19" name="Oval 18">
            <a:extLst>
              <a:ext uri="{FF2B5EF4-FFF2-40B4-BE49-F238E27FC236}">
                <a16:creationId xmlns:a16="http://schemas.microsoft.com/office/drawing/2014/main" id="{967D8EB6-EAE1-4F9C-B398-83321E28720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129567" y="2369132"/>
            <a:ext cx="2119736" cy="2119736"/>
          </a:xfrm>
          <a:prstGeom prst="ellipse">
            <a:avLst/>
          </a:prstGeom>
          <a:solidFill>
            <a:srgbClr val="FFFFFF"/>
          </a:solidFill>
          <a:ln w="22225"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1350"/>
          </a:p>
        </p:txBody>
      </p:sp>
      <p:pic>
        <p:nvPicPr>
          <p:cNvPr id="7" name="Graphic 6" descr="Hospital">
            <a:extLst>
              <a:ext uri="{FF2B5EF4-FFF2-40B4-BE49-F238E27FC236}">
                <a16:creationId xmlns:a16="http://schemas.microsoft.com/office/drawing/2014/main" id="{3B4736BF-706F-079C-3A3A-69479C356B8C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6624964" y="2865141"/>
            <a:ext cx="1143455" cy="114345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179823047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id="{6609A42E-5489-F3C3-70DD-90973055CB16}"/>
              </a:ext>
            </a:extLst>
          </p:cNvPr>
          <p:cNvSpPr txBox="1"/>
          <p:nvPr/>
        </p:nvSpPr>
        <p:spPr>
          <a:xfrm>
            <a:off x="241478" y="191085"/>
            <a:ext cx="5790259" cy="369332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/>
              <a:t>Reference list: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280E2791-3846-F21B-1EA4-7328117ED328}"/>
              </a:ext>
            </a:extLst>
          </p:cNvPr>
          <p:cNvSpPr txBox="1"/>
          <p:nvPr/>
        </p:nvSpPr>
        <p:spPr>
          <a:xfrm>
            <a:off x="438911" y="877823"/>
            <a:ext cx="7562787" cy="4247317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 err="1"/>
              <a:t>Aljabri</a:t>
            </a:r>
            <a:r>
              <a:rPr lang="en-GB" dirty="0"/>
              <a:t>, D., Alghamdi, A., </a:t>
            </a:r>
            <a:r>
              <a:rPr lang="en-GB" dirty="0" err="1"/>
              <a:t>Alnefaie</a:t>
            </a:r>
            <a:r>
              <a:rPr lang="en-GB" dirty="0"/>
              <a:t>, N. and Alzahrani, A. (2022) </a:t>
            </a:r>
            <a:r>
              <a:rPr lang="en-GB" i="1" dirty="0"/>
              <a:t>The impact of Microsoft Teams on communication, collaboration and training in healthcare settings</a:t>
            </a:r>
            <a:r>
              <a:rPr lang="en-GB" dirty="0"/>
              <a:t>. Available at (Accessed: 7 June 2026).</a:t>
            </a:r>
          </a:p>
          <a:p>
            <a:endParaRPr lang="en-GB" dirty="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/>
              <a:t>Care Quality Commission (CQC) (2023) </a:t>
            </a:r>
            <a:r>
              <a:rPr lang="en-GB" i="1" dirty="0"/>
              <a:t>How CQC monitors, inspects and regulates adult social care services</a:t>
            </a:r>
            <a:r>
              <a:rPr lang="en-GB" dirty="0"/>
              <a:t>. London: CQC. Available at: </a:t>
            </a:r>
            <a:r>
              <a:rPr lang="en-GB" dirty="0">
                <a:hlinkClick r:id="rId2"/>
              </a:rPr>
              <a:t>https://www.cqc.org.uk</a:t>
            </a:r>
            <a:r>
              <a:rPr lang="en-GB" dirty="0"/>
              <a:t> (Accessed: 7 June 2026)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dirty="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/>
              <a:t>NHS England (2023) </a:t>
            </a:r>
            <a:r>
              <a:rPr lang="en-GB" i="1" dirty="0"/>
              <a:t>Nursing home care and support services</a:t>
            </a:r>
            <a:r>
              <a:rPr lang="en-GB" dirty="0"/>
              <a:t>. Available at: </a:t>
            </a:r>
            <a:r>
              <a:rPr lang="en-GB" dirty="0">
                <a:hlinkClick r:id="rId3"/>
              </a:rPr>
              <a:t>https://www.england.nhs.uk</a:t>
            </a:r>
            <a:r>
              <a:rPr lang="en-GB" dirty="0"/>
              <a:t> (Accessed: 7 June).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dirty="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/>
              <a:t>Skills for Care (2024) </a:t>
            </a:r>
            <a:r>
              <a:rPr lang="en-GB" i="1" dirty="0"/>
              <a:t>Learning and development for adult social care</a:t>
            </a:r>
            <a:r>
              <a:rPr lang="en-GB" dirty="0"/>
              <a:t>. Leeds: Skills for Care. Available at: </a:t>
            </a:r>
            <a:r>
              <a:rPr lang="en-GB" dirty="0">
                <a:hlinkClick r:id="rId4"/>
              </a:rPr>
              <a:t>https://www.skillsforcare.org.uk</a:t>
            </a:r>
            <a:r>
              <a:rPr lang="en-GB" dirty="0"/>
              <a:t> (Accessed: 7 June 2026).</a:t>
            </a:r>
          </a:p>
          <a:p>
            <a:pPr algn="l"/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569577331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 Them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538D9D"/>
      </a:hlink>
      <a:folHlink>
        <a:srgbClr val="A5738E"/>
      </a:folHlink>
    </a:clrScheme>
    <a:fontScheme name="Office Them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 Them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3A418E6B-C5F0-4B95-8D77-61E3EF3B5DF5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office theme</Template>
  <TotalTime>34</TotalTime>
  <Words>480</Words>
  <Application>Microsoft Office PowerPoint</Application>
  <PresentationFormat>On-screen Show (4:3)</PresentationFormat>
  <Paragraphs>42</Paragraphs>
  <Slides>8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8</vt:i4>
      </vt:variant>
    </vt:vector>
  </HeadingPairs>
  <TitlesOfParts>
    <vt:vector size="13" baseType="lpstr">
      <vt:lpstr>Aptos</vt:lpstr>
      <vt:lpstr>Aptos Display</vt:lpstr>
      <vt:lpstr>Arial</vt:lpstr>
      <vt:lpstr>Calibri</vt:lpstr>
      <vt:lpstr>Office Theme</vt:lpstr>
      <vt:lpstr>Staff training at Riverdale Nursing Home</vt:lpstr>
      <vt:lpstr>Introduction: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attique haroon</dc:creator>
  <cp:lastModifiedBy>Saiqa Kousar (2521104)</cp:lastModifiedBy>
  <cp:revision>126</cp:revision>
  <dcterms:created xsi:type="dcterms:W3CDTF">2026-06-05T21:11:47Z</dcterms:created>
  <dcterms:modified xsi:type="dcterms:W3CDTF">2026-06-13T12:16:38Z</dcterms:modified>
</cp:coreProperties>
</file>