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9" r:id="rId3"/>
    <p:sldId id="266" r:id="rId4"/>
    <p:sldId id="268" r:id="rId5"/>
    <p:sldId id="267" r:id="rId6"/>
    <p:sldId id="270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D20769-891D-4C97-3807-791676B6007A}" v="38" dt="2026-02-22T13:15:32.3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248146-7D98-49DD-8D13-DB16C6A943BE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CAA5A86-9985-4ADA-BA56-41ECDCCBBA9C}">
      <dgm:prSet/>
      <dgm:spPr/>
      <dgm:t>
        <a:bodyPr/>
        <a:lstStyle/>
        <a:p>
          <a:r>
            <a:rPr lang="en-GB"/>
            <a:t>Insufficient number of qualified teachers.</a:t>
          </a:r>
          <a:endParaRPr lang="en-US"/>
        </a:p>
      </dgm:t>
    </dgm:pt>
    <dgm:pt modelId="{1EB7D3CC-0B7E-4586-A6A8-B416AA8934BE}" type="parTrans" cxnId="{C631A3D5-1B12-4688-9FF3-9CE952591602}">
      <dgm:prSet/>
      <dgm:spPr/>
      <dgm:t>
        <a:bodyPr/>
        <a:lstStyle/>
        <a:p>
          <a:endParaRPr lang="en-US"/>
        </a:p>
      </dgm:t>
    </dgm:pt>
    <dgm:pt modelId="{80945024-E58D-49FD-83EA-C56B65AC3D3F}" type="sibTrans" cxnId="{C631A3D5-1B12-4688-9FF3-9CE952591602}">
      <dgm:prSet/>
      <dgm:spPr/>
      <dgm:t>
        <a:bodyPr/>
        <a:lstStyle/>
        <a:p>
          <a:endParaRPr lang="en-US"/>
        </a:p>
      </dgm:t>
    </dgm:pt>
    <dgm:pt modelId="{DE43EAB6-C1B5-484E-8C7F-E26052169F4E}">
      <dgm:prSet/>
      <dgm:spPr/>
      <dgm:t>
        <a:bodyPr/>
        <a:lstStyle/>
        <a:p>
          <a:r>
            <a:rPr lang="en-GB"/>
            <a:t>Poor quality of learning environments.</a:t>
          </a:r>
          <a:endParaRPr lang="en-US"/>
        </a:p>
      </dgm:t>
    </dgm:pt>
    <dgm:pt modelId="{E57D3053-BDBF-4DE6-BA37-1A30C38FFB78}" type="parTrans" cxnId="{776505CC-B622-4654-8EC0-17F59DF9F71E}">
      <dgm:prSet/>
      <dgm:spPr/>
      <dgm:t>
        <a:bodyPr/>
        <a:lstStyle/>
        <a:p>
          <a:endParaRPr lang="en-US"/>
        </a:p>
      </dgm:t>
    </dgm:pt>
    <dgm:pt modelId="{D7288DFE-6991-4CF2-8C60-BC52861175E7}" type="sibTrans" cxnId="{776505CC-B622-4654-8EC0-17F59DF9F71E}">
      <dgm:prSet/>
      <dgm:spPr/>
      <dgm:t>
        <a:bodyPr/>
        <a:lstStyle/>
        <a:p>
          <a:endParaRPr lang="en-US"/>
        </a:p>
      </dgm:t>
    </dgm:pt>
    <dgm:pt modelId="{ED1B8321-98B6-4E5D-8860-83D0DD8DCF9D}">
      <dgm:prSet/>
      <dgm:spPr/>
      <dgm:t>
        <a:bodyPr/>
        <a:lstStyle/>
        <a:p>
          <a:r>
            <a:rPr lang="en-GB"/>
            <a:t>Lack of basic infrastructure, including water, sanitation, and hygiene (WASH) facilities.</a:t>
          </a:r>
          <a:endParaRPr lang="en-US"/>
        </a:p>
      </dgm:t>
    </dgm:pt>
    <dgm:pt modelId="{6364D597-B03D-4FE1-809E-5A0CA4A4A0BF}" type="parTrans" cxnId="{B00420AC-01F0-4346-92F7-C3F6D991ECEB}">
      <dgm:prSet/>
      <dgm:spPr/>
      <dgm:t>
        <a:bodyPr/>
        <a:lstStyle/>
        <a:p>
          <a:endParaRPr lang="en-US"/>
        </a:p>
      </dgm:t>
    </dgm:pt>
    <dgm:pt modelId="{DF6D78F6-5135-45CC-A3A5-157F0DE2BEF2}" type="sibTrans" cxnId="{B00420AC-01F0-4346-92F7-C3F6D991ECEB}">
      <dgm:prSet/>
      <dgm:spPr/>
      <dgm:t>
        <a:bodyPr/>
        <a:lstStyle/>
        <a:p>
          <a:endParaRPr lang="en-US"/>
        </a:p>
      </dgm:t>
    </dgm:pt>
    <dgm:pt modelId="{BCC0D9C1-59AB-4842-845E-A833D522E795}">
      <dgm:prSet/>
      <dgm:spPr/>
      <dgm:t>
        <a:bodyPr/>
        <a:lstStyle/>
        <a:p>
          <a:r>
            <a:rPr lang="en-GB"/>
            <a:t>Adverse impacts on adolescent girls and children with disabilities. </a:t>
          </a:r>
          <a:endParaRPr lang="en-US"/>
        </a:p>
      </dgm:t>
    </dgm:pt>
    <dgm:pt modelId="{8D5CD81D-2FEE-4F3F-A36C-AE89AA26A167}" type="parTrans" cxnId="{BE63AAFC-1E0B-49E5-B55C-1B96112100FE}">
      <dgm:prSet/>
      <dgm:spPr/>
      <dgm:t>
        <a:bodyPr/>
        <a:lstStyle/>
        <a:p>
          <a:endParaRPr lang="en-US"/>
        </a:p>
      </dgm:t>
    </dgm:pt>
    <dgm:pt modelId="{E3E03C5D-BA7C-4B67-A323-AF145F7CD63E}" type="sibTrans" cxnId="{BE63AAFC-1E0B-49E5-B55C-1B96112100FE}">
      <dgm:prSet/>
      <dgm:spPr/>
      <dgm:t>
        <a:bodyPr/>
        <a:lstStyle/>
        <a:p>
          <a:endParaRPr lang="en-US"/>
        </a:p>
      </dgm:t>
    </dgm:pt>
    <dgm:pt modelId="{16762C0C-9506-4DAC-B22B-402C16ACA6AB}">
      <dgm:prSet/>
      <dgm:spPr/>
      <dgm:t>
        <a:bodyPr/>
        <a:lstStyle/>
        <a:p>
          <a:r>
            <a:rPr lang="en-GB"/>
            <a:t>Presence of violence in schools, including corporal punishment by teachers.</a:t>
          </a:r>
          <a:endParaRPr lang="en-US"/>
        </a:p>
      </dgm:t>
    </dgm:pt>
    <dgm:pt modelId="{09DDE3B0-C7BD-488E-A448-DB3E33D7E85C}" type="parTrans" cxnId="{D39A5E35-0069-48A5-BB5F-9E62D9750D70}">
      <dgm:prSet/>
      <dgm:spPr/>
      <dgm:t>
        <a:bodyPr/>
        <a:lstStyle/>
        <a:p>
          <a:endParaRPr lang="en-US"/>
        </a:p>
      </dgm:t>
    </dgm:pt>
    <dgm:pt modelId="{4FB07243-6B6B-442F-9E81-7BF2863F24C0}" type="sibTrans" cxnId="{D39A5E35-0069-48A5-BB5F-9E62D9750D70}">
      <dgm:prSet/>
      <dgm:spPr/>
      <dgm:t>
        <a:bodyPr/>
        <a:lstStyle/>
        <a:p>
          <a:endParaRPr lang="en-US"/>
        </a:p>
      </dgm:t>
    </dgm:pt>
    <dgm:pt modelId="{7F5C4971-EF7D-47FE-A6A9-4A8A34F2F902}">
      <dgm:prSet/>
      <dgm:spPr/>
      <dgm:t>
        <a:bodyPr/>
        <a:lstStyle/>
        <a:p>
          <a:r>
            <a:rPr lang="en-GB"/>
            <a:t>Ongoing discrimination against children with disabilities.</a:t>
          </a:r>
          <a:endParaRPr lang="en-US"/>
        </a:p>
      </dgm:t>
    </dgm:pt>
    <dgm:pt modelId="{A1698847-F245-4256-BBCF-F16F21639510}" type="parTrans" cxnId="{37971CD2-CDD1-473E-96CE-CD0D73BD7D1D}">
      <dgm:prSet/>
      <dgm:spPr/>
      <dgm:t>
        <a:bodyPr/>
        <a:lstStyle/>
        <a:p>
          <a:endParaRPr lang="en-US"/>
        </a:p>
      </dgm:t>
    </dgm:pt>
    <dgm:pt modelId="{8BB6D145-EF8B-4783-881F-4C67C0106332}" type="sibTrans" cxnId="{37971CD2-CDD1-473E-96CE-CD0D73BD7D1D}">
      <dgm:prSet/>
      <dgm:spPr/>
      <dgm:t>
        <a:bodyPr/>
        <a:lstStyle/>
        <a:p>
          <a:endParaRPr lang="en-US"/>
        </a:p>
      </dgm:t>
    </dgm:pt>
    <dgm:pt modelId="{B25F38FD-FFA0-49B4-BC8B-F24B43F52B43}">
      <dgm:prSet/>
      <dgm:spPr/>
      <dgm:t>
        <a:bodyPr/>
        <a:lstStyle/>
        <a:p>
          <a:r>
            <a:rPr lang="en-GB"/>
            <a:t>Lack of understanding among parents about the value of education.</a:t>
          </a:r>
          <a:endParaRPr lang="en-US"/>
        </a:p>
      </dgm:t>
    </dgm:pt>
    <dgm:pt modelId="{9B5A88AC-8444-4AE7-A60A-7E15DC2B2425}" type="parTrans" cxnId="{2B8D83FC-AD9A-436E-9F08-0FEECDF4EC2B}">
      <dgm:prSet/>
      <dgm:spPr/>
      <dgm:t>
        <a:bodyPr/>
        <a:lstStyle/>
        <a:p>
          <a:endParaRPr lang="en-US"/>
        </a:p>
      </dgm:t>
    </dgm:pt>
    <dgm:pt modelId="{3C6D91E0-FB2B-44ED-9370-190FD29FCEA2}" type="sibTrans" cxnId="{2B8D83FC-AD9A-436E-9F08-0FEECDF4EC2B}">
      <dgm:prSet/>
      <dgm:spPr/>
      <dgm:t>
        <a:bodyPr/>
        <a:lstStyle/>
        <a:p>
          <a:endParaRPr lang="en-US"/>
        </a:p>
      </dgm:t>
    </dgm:pt>
    <dgm:pt modelId="{6705DCFA-215B-4D22-8B15-36A9B3169E3A}">
      <dgm:prSet/>
      <dgm:spPr/>
      <dgm:t>
        <a:bodyPr/>
        <a:lstStyle/>
        <a:p>
          <a:r>
            <a:rPr lang="en-GB"/>
            <a:t>Financial barriers preventing many parents from sending their children to school, especially in rural and deprived areas (Varthana, 2024).</a:t>
          </a:r>
          <a:endParaRPr lang="en-US"/>
        </a:p>
      </dgm:t>
    </dgm:pt>
    <dgm:pt modelId="{078B1C90-8CB0-4EEF-8095-3E7FF729B8FC}" type="parTrans" cxnId="{217895A1-B728-46E3-BCCF-B825BF763DBC}">
      <dgm:prSet/>
      <dgm:spPr/>
      <dgm:t>
        <a:bodyPr/>
        <a:lstStyle/>
        <a:p>
          <a:endParaRPr lang="en-US"/>
        </a:p>
      </dgm:t>
    </dgm:pt>
    <dgm:pt modelId="{78E55C8C-A80D-4ECB-B78E-42A1CDAFFC52}" type="sibTrans" cxnId="{217895A1-B728-46E3-BCCF-B825BF763DBC}">
      <dgm:prSet/>
      <dgm:spPr/>
      <dgm:t>
        <a:bodyPr/>
        <a:lstStyle/>
        <a:p>
          <a:endParaRPr lang="en-US"/>
        </a:p>
      </dgm:t>
    </dgm:pt>
    <dgm:pt modelId="{652CCC1B-CE51-471D-85F7-DF03084C84F4}" type="pres">
      <dgm:prSet presAssocID="{25248146-7D98-49DD-8D13-DB16C6A943BE}" presName="Name0" presStyleCnt="0">
        <dgm:presLayoutVars>
          <dgm:dir/>
          <dgm:resizeHandles val="exact"/>
        </dgm:presLayoutVars>
      </dgm:prSet>
      <dgm:spPr/>
    </dgm:pt>
    <dgm:pt modelId="{D3198C18-ADAD-4A88-85BC-D85ACB82CA94}" type="pres">
      <dgm:prSet presAssocID="{8CAA5A86-9985-4ADA-BA56-41ECDCCBBA9C}" presName="node" presStyleLbl="node1" presStyleIdx="0" presStyleCnt="8">
        <dgm:presLayoutVars>
          <dgm:bulletEnabled val="1"/>
        </dgm:presLayoutVars>
      </dgm:prSet>
      <dgm:spPr/>
    </dgm:pt>
    <dgm:pt modelId="{DD36D1BA-80BA-4EEF-9C1D-01A59900493C}" type="pres">
      <dgm:prSet presAssocID="{80945024-E58D-49FD-83EA-C56B65AC3D3F}" presName="sibTrans" presStyleLbl="sibTrans1D1" presStyleIdx="0" presStyleCnt="7"/>
      <dgm:spPr/>
    </dgm:pt>
    <dgm:pt modelId="{F915B239-591C-4243-A47B-8B4F9C1BB797}" type="pres">
      <dgm:prSet presAssocID="{80945024-E58D-49FD-83EA-C56B65AC3D3F}" presName="connectorText" presStyleLbl="sibTrans1D1" presStyleIdx="0" presStyleCnt="7"/>
      <dgm:spPr/>
    </dgm:pt>
    <dgm:pt modelId="{982965E5-9819-4A5B-83C5-481B399641AA}" type="pres">
      <dgm:prSet presAssocID="{DE43EAB6-C1B5-484E-8C7F-E26052169F4E}" presName="node" presStyleLbl="node1" presStyleIdx="1" presStyleCnt="8">
        <dgm:presLayoutVars>
          <dgm:bulletEnabled val="1"/>
        </dgm:presLayoutVars>
      </dgm:prSet>
      <dgm:spPr/>
    </dgm:pt>
    <dgm:pt modelId="{B655B135-09E1-4354-B469-D19DA4F2AC08}" type="pres">
      <dgm:prSet presAssocID="{D7288DFE-6991-4CF2-8C60-BC52861175E7}" presName="sibTrans" presStyleLbl="sibTrans1D1" presStyleIdx="1" presStyleCnt="7"/>
      <dgm:spPr/>
    </dgm:pt>
    <dgm:pt modelId="{0C96242D-4800-4CEE-A4D1-4627AD8025BA}" type="pres">
      <dgm:prSet presAssocID="{D7288DFE-6991-4CF2-8C60-BC52861175E7}" presName="connectorText" presStyleLbl="sibTrans1D1" presStyleIdx="1" presStyleCnt="7"/>
      <dgm:spPr/>
    </dgm:pt>
    <dgm:pt modelId="{9B13363A-DA71-40EE-8289-5B5D54B1E5C8}" type="pres">
      <dgm:prSet presAssocID="{ED1B8321-98B6-4E5D-8860-83D0DD8DCF9D}" presName="node" presStyleLbl="node1" presStyleIdx="2" presStyleCnt="8">
        <dgm:presLayoutVars>
          <dgm:bulletEnabled val="1"/>
        </dgm:presLayoutVars>
      </dgm:prSet>
      <dgm:spPr/>
    </dgm:pt>
    <dgm:pt modelId="{0D2955F1-DE06-481F-BAEB-D711B16B451B}" type="pres">
      <dgm:prSet presAssocID="{DF6D78F6-5135-45CC-A3A5-157F0DE2BEF2}" presName="sibTrans" presStyleLbl="sibTrans1D1" presStyleIdx="2" presStyleCnt="7"/>
      <dgm:spPr/>
    </dgm:pt>
    <dgm:pt modelId="{C8A5EF0E-B1F3-4FF1-AE70-6CD02B5B38A8}" type="pres">
      <dgm:prSet presAssocID="{DF6D78F6-5135-45CC-A3A5-157F0DE2BEF2}" presName="connectorText" presStyleLbl="sibTrans1D1" presStyleIdx="2" presStyleCnt="7"/>
      <dgm:spPr/>
    </dgm:pt>
    <dgm:pt modelId="{CE63E7D8-8511-4C62-A892-AF04E9C6EE8B}" type="pres">
      <dgm:prSet presAssocID="{BCC0D9C1-59AB-4842-845E-A833D522E795}" presName="node" presStyleLbl="node1" presStyleIdx="3" presStyleCnt="8">
        <dgm:presLayoutVars>
          <dgm:bulletEnabled val="1"/>
        </dgm:presLayoutVars>
      </dgm:prSet>
      <dgm:spPr/>
    </dgm:pt>
    <dgm:pt modelId="{90FF5092-66DE-4B62-80D7-272D967216C7}" type="pres">
      <dgm:prSet presAssocID="{E3E03C5D-BA7C-4B67-A323-AF145F7CD63E}" presName="sibTrans" presStyleLbl="sibTrans1D1" presStyleIdx="3" presStyleCnt="7"/>
      <dgm:spPr/>
    </dgm:pt>
    <dgm:pt modelId="{98B1839E-2CE7-4E2B-A660-969CC995AA12}" type="pres">
      <dgm:prSet presAssocID="{E3E03C5D-BA7C-4B67-A323-AF145F7CD63E}" presName="connectorText" presStyleLbl="sibTrans1D1" presStyleIdx="3" presStyleCnt="7"/>
      <dgm:spPr/>
    </dgm:pt>
    <dgm:pt modelId="{48E81280-C188-4F04-9761-9BE70F086D50}" type="pres">
      <dgm:prSet presAssocID="{16762C0C-9506-4DAC-B22B-402C16ACA6AB}" presName="node" presStyleLbl="node1" presStyleIdx="4" presStyleCnt="8">
        <dgm:presLayoutVars>
          <dgm:bulletEnabled val="1"/>
        </dgm:presLayoutVars>
      </dgm:prSet>
      <dgm:spPr/>
    </dgm:pt>
    <dgm:pt modelId="{1B8105CC-F86F-49B9-8F64-6C58BBFF4967}" type="pres">
      <dgm:prSet presAssocID="{4FB07243-6B6B-442F-9E81-7BF2863F24C0}" presName="sibTrans" presStyleLbl="sibTrans1D1" presStyleIdx="4" presStyleCnt="7"/>
      <dgm:spPr/>
    </dgm:pt>
    <dgm:pt modelId="{A99EE2DF-D5E8-487B-9F2E-7EBF09702BEC}" type="pres">
      <dgm:prSet presAssocID="{4FB07243-6B6B-442F-9E81-7BF2863F24C0}" presName="connectorText" presStyleLbl="sibTrans1D1" presStyleIdx="4" presStyleCnt="7"/>
      <dgm:spPr/>
    </dgm:pt>
    <dgm:pt modelId="{B98FDCD1-4E1F-466F-89D5-B96ECCCB6CAF}" type="pres">
      <dgm:prSet presAssocID="{7F5C4971-EF7D-47FE-A6A9-4A8A34F2F902}" presName="node" presStyleLbl="node1" presStyleIdx="5" presStyleCnt="8">
        <dgm:presLayoutVars>
          <dgm:bulletEnabled val="1"/>
        </dgm:presLayoutVars>
      </dgm:prSet>
      <dgm:spPr/>
    </dgm:pt>
    <dgm:pt modelId="{F3172013-A21A-433B-A07D-73CCB519FFE4}" type="pres">
      <dgm:prSet presAssocID="{8BB6D145-EF8B-4783-881F-4C67C0106332}" presName="sibTrans" presStyleLbl="sibTrans1D1" presStyleIdx="5" presStyleCnt="7"/>
      <dgm:spPr/>
    </dgm:pt>
    <dgm:pt modelId="{798DE380-11C0-49BD-A512-B852D589C458}" type="pres">
      <dgm:prSet presAssocID="{8BB6D145-EF8B-4783-881F-4C67C0106332}" presName="connectorText" presStyleLbl="sibTrans1D1" presStyleIdx="5" presStyleCnt="7"/>
      <dgm:spPr/>
    </dgm:pt>
    <dgm:pt modelId="{6CA572EC-AC55-4313-AD77-664BEEC9099E}" type="pres">
      <dgm:prSet presAssocID="{B25F38FD-FFA0-49B4-BC8B-F24B43F52B43}" presName="node" presStyleLbl="node1" presStyleIdx="6" presStyleCnt="8">
        <dgm:presLayoutVars>
          <dgm:bulletEnabled val="1"/>
        </dgm:presLayoutVars>
      </dgm:prSet>
      <dgm:spPr/>
    </dgm:pt>
    <dgm:pt modelId="{F4934E1B-C8C5-4CFA-B599-61142E8F23DB}" type="pres">
      <dgm:prSet presAssocID="{3C6D91E0-FB2B-44ED-9370-190FD29FCEA2}" presName="sibTrans" presStyleLbl="sibTrans1D1" presStyleIdx="6" presStyleCnt="7"/>
      <dgm:spPr/>
    </dgm:pt>
    <dgm:pt modelId="{E9F3B092-43E8-4F4B-9D2E-BE979D130F55}" type="pres">
      <dgm:prSet presAssocID="{3C6D91E0-FB2B-44ED-9370-190FD29FCEA2}" presName="connectorText" presStyleLbl="sibTrans1D1" presStyleIdx="6" presStyleCnt="7"/>
      <dgm:spPr/>
    </dgm:pt>
    <dgm:pt modelId="{5FAAAB9F-8B8A-4A5B-BE75-7D1434524A0F}" type="pres">
      <dgm:prSet presAssocID="{6705DCFA-215B-4D22-8B15-36A9B3169E3A}" presName="node" presStyleLbl="node1" presStyleIdx="7" presStyleCnt="8">
        <dgm:presLayoutVars>
          <dgm:bulletEnabled val="1"/>
        </dgm:presLayoutVars>
      </dgm:prSet>
      <dgm:spPr/>
    </dgm:pt>
  </dgm:ptLst>
  <dgm:cxnLst>
    <dgm:cxn modelId="{B61B4E02-7602-4138-B389-A71B4C53E5E8}" type="presOf" srcId="{D7288DFE-6991-4CF2-8C60-BC52861175E7}" destId="{B655B135-09E1-4354-B469-D19DA4F2AC08}" srcOrd="0" destOrd="0" presId="urn:microsoft.com/office/officeart/2016/7/layout/RepeatingBendingProcessNew"/>
    <dgm:cxn modelId="{8FCBE70E-2192-4ED0-87E7-219A51B478BC}" type="presOf" srcId="{8BB6D145-EF8B-4783-881F-4C67C0106332}" destId="{F3172013-A21A-433B-A07D-73CCB519FFE4}" srcOrd="0" destOrd="0" presId="urn:microsoft.com/office/officeart/2016/7/layout/RepeatingBendingProcessNew"/>
    <dgm:cxn modelId="{2FA9FA16-AFD8-4D89-AB4D-C439B19A7848}" type="presOf" srcId="{E3E03C5D-BA7C-4B67-A323-AF145F7CD63E}" destId="{90FF5092-66DE-4B62-80D7-272D967216C7}" srcOrd="0" destOrd="0" presId="urn:microsoft.com/office/officeart/2016/7/layout/RepeatingBendingProcessNew"/>
    <dgm:cxn modelId="{FB9F5E2B-0F7C-4935-8DD4-F4C44FD2CDE7}" type="presOf" srcId="{3C6D91E0-FB2B-44ED-9370-190FD29FCEA2}" destId="{E9F3B092-43E8-4F4B-9D2E-BE979D130F55}" srcOrd="1" destOrd="0" presId="urn:microsoft.com/office/officeart/2016/7/layout/RepeatingBendingProcessNew"/>
    <dgm:cxn modelId="{3B77992C-0A85-4F2F-9691-AC29426B2AB4}" type="presOf" srcId="{7F5C4971-EF7D-47FE-A6A9-4A8A34F2F902}" destId="{B98FDCD1-4E1F-466F-89D5-B96ECCCB6CAF}" srcOrd="0" destOrd="0" presId="urn:microsoft.com/office/officeart/2016/7/layout/RepeatingBendingProcessNew"/>
    <dgm:cxn modelId="{D39A5E35-0069-48A5-BB5F-9E62D9750D70}" srcId="{25248146-7D98-49DD-8D13-DB16C6A943BE}" destId="{16762C0C-9506-4DAC-B22B-402C16ACA6AB}" srcOrd="4" destOrd="0" parTransId="{09DDE3B0-C7BD-488E-A448-DB3E33D7E85C}" sibTransId="{4FB07243-6B6B-442F-9E81-7BF2863F24C0}"/>
    <dgm:cxn modelId="{816EA23B-1BA0-4F7F-A33C-7DADD24E2F39}" type="presOf" srcId="{ED1B8321-98B6-4E5D-8860-83D0DD8DCF9D}" destId="{9B13363A-DA71-40EE-8289-5B5D54B1E5C8}" srcOrd="0" destOrd="0" presId="urn:microsoft.com/office/officeart/2016/7/layout/RepeatingBendingProcessNew"/>
    <dgm:cxn modelId="{CE770C3C-2A9E-4242-A51B-827480A5655A}" type="presOf" srcId="{3C6D91E0-FB2B-44ED-9370-190FD29FCEA2}" destId="{F4934E1B-C8C5-4CFA-B599-61142E8F23DB}" srcOrd="0" destOrd="0" presId="urn:microsoft.com/office/officeart/2016/7/layout/RepeatingBendingProcessNew"/>
    <dgm:cxn modelId="{FA511843-768A-46A8-90D3-A32AB56A09B1}" type="presOf" srcId="{8BB6D145-EF8B-4783-881F-4C67C0106332}" destId="{798DE380-11C0-49BD-A512-B852D589C458}" srcOrd="1" destOrd="0" presId="urn:microsoft.com/office/officeart/2016/7/layout/RepeatingBendingProcessNew"/>
    <dgm:cxn modelId="{7F198D64-1709-4923-B58E-BCD06FF3E04F}" type="presOf" srcId="{16762C0C-9506-4DAC-B22B-402C16ACA6AB}" destId="{48E81280-C188-4F04-9761-9BE70F086D50}" srcOrd="0" destOrd="0" presId="urn:microsoft.com/office/officeart/2016/7/layout/RepeatingBendingProcessNew"/>
    <dgm:cxn modelId="{6282C168-E47B-4667-918C-AF530FBF4490}" type="presOf" srcId="{DF6D78F6-5135-45CC-A3A5-157F0DE2BEF2}" destId="{C8A5EF0E-B1F3-4FF1-AE70-6CD02B5B38A8}" srcOrd="1" destOrd="0" presId="urn:microsoft.com/office/officeart/2016/7/layout/RepeatingBendingProcessNew"/>
    <dgm:cxn modelId="{1FD6B56B-981E-4ECE-92C0-D4CC1DA25DD6}" type="presOf" srcId="{4FB07243-6B6B-442F-9E81-7BF2863F24C0}" destId="{1B8105CC-F86F-49B9-8F64-6C58BBFF4967}" srcOrd="0" destOrd="0" presId="urn:microsoft.com/office/officeart/2016/7/layout/RepeatingBendingProcessNew"/>
    <dgm:cxn modelId="{E500D872-1E5E-4036-BEC3-CE6A307DC3D3}" type="presOf" srcId="{6705DCFA-215B-4D22-8B15-36A9B3169E3A}" destId="{5FAAAB9F-8B8A-4A5B-BE75-7D1434524A0F}" srcOrd="0" destOrd="0" presId="urn:microsoft.com/office/officeart/2016/7/layout/RepeatingBendingProcessNew"/>
    <dgm:cxn modelId="{B570A35A-8C08-4949-A5B9-39E5E09F3233}" type="presOf" srcId="{B25F38FD-FFA0-49B4-BC8B-F24B43F52B43}" destId="{6CA572EC-AC55-4313-AD77-664BEEC9099E}" srcOrd="0" destOrd="0" presId="urn:microsoft.com/office/officeart/2016/7/layout/RepeatingBendingProcessNew"/>
    <dgm:cxn modelId="{66FB4D8D-B482-40E7-93BA-3BBFFC5F00A4}" type="presOf" srcId="{4FB07243-6B6B-442F-9E81-7BF2863F24C0}" destId="{A99EE2DF-D5E8-487B-9F2E-7EBF09702BEC}" srcOrd="1" destOrd="0" presId="urn:microsoft.com/office/officeart/2016/7/layout/RepeatingBendingProcessNew"/>
    <dgm:cxn modelId="{20345D91-C0E8-42E4-B178-0E890652F82A}" type="presOf" srcId="{D7288DFE-6991-4CF2-8C60-BC52861175E7}" destId="{0C96242D-4800-4CEE-A4D1-4627AD8025BA}" srcOrd="1" destOrd="0" presId="urn:microsoft.com/office/officeart/2016/7/layout/RepeatingBendingProcessNew"/>
    <dgm:cxn modelId="{217895A1-B728-46E3-BCCF-B825BF763DBC}" srcId="{25248146-7D98-49DD-8D13-DB16C6A943BE}" destId="{6705DCFA-215B-4D22-8B15-36A9B3169E3A}" srcOrd="7" destOrd="0" parTransId="{078B1C90-8CB0-4EEF-8095-3E7FF729B8FC}" sibTransId="{78E55C8C-A80D-4ECB-B78E-42A1CDAFFC52}"/>
    <dgm:cxn modelId="{A90DBBA4-5E73-4E18-8E83-CB203BCC57AD}" type="presOf" srcId="{80945024-E58D-49FD-83EA-C56B65AC3D3F}" destId="{DD36D1BA-80BA-4EEF-9C1D-01A59900493C}" srcOrd="0" destOrd="0" presId="urn:microsoft.com/office/officeart/2016/7/layout/RepeatingBendingProcessNew"/>
    <dgm:cxn modelId="{B00420AC-01F0-4346-92F7-C3F6D991ECEB}" srcId="{25248146-7D98-49DD-8D13-DB16C6A943BE}" destId="{ED1B8321-98B6-4E5D-8860-83D0DD8DCF9D}" srcOrd="2" destOrd="0" parTransId="{6364D597-B03D-4FE1-809E-5A0CA4A4A0BF}" sibTransId="{DF6D78F6-5135-45CC-A3A5-157F0DE2BEF2}"/>
    <dgm:cxn modelId="{9F8F5EAD-5A61-4798-BF36-E8E768E97710}" type="presOf" srcId="{25248146-7D98-49DD-8D13-DB16C6A943BE}" destId="{652CCC1B-CE51-471D-85F7-DF03084C84F4}" srcOrd="0" destOrd="0" presId="urn:microsoft.com/office/officeart/2016/7/layout/RepeatingBendingProcessNew"/>
    <dgm:cxn modelId="{BA2F9DAD-9115-49C5-B5BD-1307D47CAA4F}" type="presOf" srcId="{80945024-E58D-49FD-83EA-C56B65AC3D3F}" destId="{F915B239-591C-4243-A47B-8B4F9C1BB797}" srcOrd="1" destOrd="0" presId="urn:microsoft.com/office/officeart/2016/7/layout/RepeatingBendingProcessNew"/>
    <dgm:cxn modelId="{776505CC-B622-4654-8EC0-17F59DF9F71E}" srcId="{25248146-7D98-49DD-8D13-DB16C6A943BE}" destId="{DE43EAB6-C1B5-484E-8C7F-E26052169F4E}" srcOrd="1" destOrd="0" parTransId="{E57D3053-BDBF-4DE6-BA37-1A30C38FFB78}" sibTransId="{D7288DFE-6991-4CF2-8C60-BC52861175E7}"/>
    <dgm:cxn modelId="{37971CD2-CDD1-473E-96CE-CD0D73BD7D1D}" srcId="{25248146-7D98-49DD-8D13-DB16C6A943BE}" destId="{7F5C4971-EF7D-47FE-A6A9-4A8A34F2F902}" srcOrd="5" destOrd="0" parTransId="{A1698847-F245-4256-BBCF-F16F21639510}" sibTransId="{8BB6D145-EF8B-4783-881F-4C67C0106332}"/>
    <dgm:cxn modelId="{C631A3D5-1B12-4688-9FF3-9CE952591602}" srcId="{25248146-7D98-49DD-8D13-DB16C6A943BE}" destId="{8CAA5A86-9985-4ADA-BA56-41ECDCCBBA9C}" srcOrd="0" destOrd="0" parTransId="{1EB7D3CC-0B7E-4586-A6A8-B416AA8934BE}" sibTransId="{80945024-E58D-49FD-83EA-C56B65AC3D3F}"/>
    <dgm:cxn modelId="{9BC6DDE7-15D2-486F-9BBB-6FB10E477132}" type="presOf" srcId="{8CAA5A86-9985-4ADA-BA56-41ECDCCBBA9C}" destId="{D3198C18-ADAD-4A88-85BC-D85ACB82CA94}" srcOrd="0" destOrd="0" presId="urn:microsoft.com/office/officeart/2016/7/layout/RepeatingBendingProcessNew"/>
    <dgm:cxn modelId="{29EE11EB-4929-4CEF-8437-CCB02EB24E36}" type="presOf" srcId="{E3E03C5D-BA7C-4B67-A323-AF145F7CD63E}" destId="{98B1839E-2CE7-4E2B-A660-969CC995AA12}" srcOrd="1" destOrd="0" presId="urn:microsoft.com/office/officeart/2016/7/layout/RepeatingBendingProcessNew"/>
    <dgm:cxn modelId="{F873B3F4-63BA-4D72-AB37-555D22396CE7}" type="presOf" srcId="{DF6D78F6-5135-45CC-A3A5-157F0DE2BEF2}" destId="{0D2955F1-DE06-481F-BAEB-D711B16B451B}" srcOrd="0" destOrd="0" presId="urn:microsoft.com/office/officeart/2016/7/layout/RepeatingBendingProcessNew"/>
    <dgm:cxn modelId="{30CFD1F6-7B58-420F-8D60-438226221828}" type="presOf" srcId="{DE43EAB6-C1B5-484E-8C7F-E26052169F4E}" destId="{982965E5-9819-4A5B-83C5-481B399641AA}" srcOrd="0" destOrd="0" presId="urn:microsoft.com/office/officeart/2016/7/layout/RepeatingBendingProcessNew"/>
    <dgm:cxn modelId="{B3C019FA-5C55-40C4-BDD0-14B38C4BED18}" type="presOf" srcId="{BCC0D9C1-59AB-4842-845E-A833D522E795}" destId="{CE63E7D8-8511-4C62-A892-AF04E9C6EE8B}" srcOrd="0" destOrd="0" presId="urn:microsoft.com/office/officeart/2016/7/layout/RepeatingBendingProcessNew"/>
    <dgm:cxn modelId="{2B8D83FC-AD9A-436E-9F08-0FEECDF4EC2B}" srcId="{25248146-7D98-49DD-8D13-DB16C6A943BE}" destId="{B25F38FD-FFA0-49B4-BC8B-F24B43F52B43}" srcOrd="6" destOrd="0" parTransId="{9B5A88AC-8444-4AE7-A60A-7E15DC2B2425}" sibTransId="{3C6D91E0-FB2B-44ED-9370-190FD29FCEA2}"/>
    <dgm:cxn modelId="{BE63AAFC-1E0B-49E5-B55C-1B96112100FE}" srcId="{25248146-7D98-49DD-8D13-DB16C6A943BE}" destId="{BCC0D9C1-59AB-4842-845E-A833D522E795}" srcOrd="3" destOrd="0" parTransId="{8D5CD81D-2FEE-4F3F-A36C-AE89AA26A167}" sibTransId="{E3E03C5D-BA7C-4B67-A323-AF145F7CD63E}"/>
    <dgm:cxn modelId="{E23BCEDD-C527-4943-9AF2-68D85C1FE4F9}" type="presParOf" srcId="{652CCC1B-CE51-471D-85F7-DF03084C84F4}" destId="{D3198C18-ADAD-4A88-85BC-D85ACB82CA94}" srcOrd="0" destOrd="0" presId="urn:microsoft.com/office/officeart/2016/7/layout/RepeatingBendingProcessNew"/>
    <dgm:cxn modelId="{519AA445-9494-4C7F-99C3-419F9D717011}" type="presParOf" srcId="{652CCC1B-CE51-471D-85F7-DF03084C84F4}" destId="{DD36D1BA-80BA-4EEF-9C1D-01A59900493C}" srcOrd="1" destOrd="0" presId="urn:microsoft.com/office/officeart/2016/7/layout/RepeatingBendingProcessNew"/>
    <dgm:cxn modelId="{86AAC5E6-7B53-4F93-8B5F-CB106342590E}" type="presParOf" srcId="{DD36D1BA-80BA-4EEF-9C1D-01A59900493C}" destId="{F915B239-591C-4243-A47B-8B4F9C1BB797}" srcOrd="0" destOrd="0" presId="urn:microsoft.com/office/officeart/2016/7/layout/RepeatingBendingProcessNew"/>
    <dgm:cxn modelId="{4987765E-2BA5-41F1-B1B1-9639084369C2}" type="presParOf" srcId="{652CCC1B-CE51-471D-85F7-DF03084C84F4}" destId="{982965E5-9819-4A5B-83C5-481B399641AA}" srcOrd="2" destOrd="0" presId="urn:microsoft.com/office/officeart/2016/7/layout/RepeatingBendingProcessNew"/>
    <dgm:cxn modelId="{3427E7F1-6F26-4D65-BAE9-E74051104A2E}" type="presParOf" srcId="{652CCC1B-CE51-471D-85F7-DF03084C84F4}" destId="{B655B135-09E1-4354-B469-D19DA4F2AC08}" srcOrd="3" destOrd="0" presId="urn:microsoft.com/office/officeart/2016/7/layout/RepeatingBendingProcessNew"/>
    <dgm:cxn modelId="{9A733EA1-80D2-4E43-87D4-7E90DC996234}" type="presParOf" srcId="{B655B135-09E1-4354-B469-D19DA4F2AC08}" destId="{0C96242D-4800-4CEE-A4D1-4627AD8025BA}" srcOrd="0" destOrd="0" presId="urn:microsoft.com/office/officeart/2016/7/layout/RepeatingBendingProcessNew"/>
    <dgm:cxn modelId="{771A48FE-6A6D-4CC7-8788-1407B0B9C9AE}" type="presParOf" srcId="{652CCC1B-CE51-471D-85F7-DF03084C84F4}" destId="{9B13363A-DA71-40EE-8289-5B5D54B1E5C8}" srcOrd="4" destOrd="0" presId="urn:microsoft.com/office/officeart/2016/7/layout/RepeatingBendingProcessNew"/>
    <dgm:cxn modelId="{D90E8C50-EAA2-4413-87C9-F4789245CDE7}" type="presParOf" srcId="{652CCC1B-CE51-471D-85F7-DF03084C84F4}" destId="{0D2955F1-DE06-481F-BAEB-D711B16B451B}" srcOrd="5" destOrd="0" presId="urn:microsoft.com/office/officeart/2016/7/layout/RepeatingBendingProcessNew"/>
    <dgm:cxn modelId="{91B55259-44BA-46F0-9061-4B1B8A60C6CA}" type="presParOf" srcId="{0D2955F1-DE06-481F-BAEB-D711B16B451B}" destId="{C8A5EF0E-B1F3-4FF1-AE70-6CD02B5B38A8}" srcOrd="0" destOrd="0" presId="urn:microsoft.com/office/officeart/2016/7/layout/RepeatingBendingProcessNew"/>
    <dgm:cxn modelId="{F9C76F13-2DAC-481C-A429-6D51B697E383}" type="presParOf" srcId="{652CCC1B-CE51-471D-85F7-DF03084C84F4}" destId="{CE63E7D8-8511-4C62-A892-AF04E9C6EE8B}" srcOrd="6" destOrd="0" presId="urn:microsoft.com/office/officeart/2016/7/layout/RepeatingBendingProcessNew"/>
    <dgm:cxn modelId="{2DC53B5B-D72F-4B0E-9931-BB504F610E57}" type="presParOf" srcId="{652CCC1B-CE51-471D-85F7-DF03084C84F4}" destId="{90FF5092-66DE-4B62-80D7-272D967216C7}" srcOrd="7" destOrd="0" presId="urn:microsoft.com/office/officeart/2016/7/layout/RepeatingBendingProcessNew"/>
    <dgm:cxn modelId="{DC63C8D9-E418-43BD-A5F1-021B152DF463}" type="presParOf" srcId="{90FF5092-66DE-4B62-80D7-272D967216C7}" destId="{98B1839E-2CE7-4E2B-A660-969CC995AA12}" srcOrd="0" destOrd="0" presId="urn:microsoft.com/office/officeart/2016/7/layout/RepeatingBendingProcessNew"/>
    <dgm:cxn modelId="{6A7B32A1-5D46-4506-8585-184177CAD934}" type="presParOf" srcId="{652CCC1B-CE51-471D-85F7-DF03084C84F4}" destId="{48E81280-C188-4F04-9761-9BE70F086D50}" srcOrd="8" destOrd="0" presId="urn:microsoft.com/office/officeart/2016/7/layout/RepeatingBendingProcessNew"/>
    <dgm:cxn modelId="{DDB4012A-DE1A-4213-BDBB-667BC1473D7B}" type="presParOf" srcId="{652CCC1B-CE51-471D-85F7-DF03084C84F4}" destId="{1B8105CC-F86F-49B9-8F64-6C58BBFF4967}" srcOrd="9" destOrd="0" presId="urn:microsoft.com/office/officeart/2016/7/layout/RepeatingBendingProcessNew"/>
    <dgm:cxn modelId="{E2695A61-DEA9-405A-B6B2-3A61F5206ABF}" type="presParOf" srcId="{1B8105CC-F86F-49B9-8F64-6C58BBFF4967}" destId="{A99EE2DF-D5E8-487B-9F2E-7EBF09702BEC}" srcOrd="0" destOrd="0" presId="urn:microsoft.com/office/officeart/2016/7/layout/RepeatingBendingProcessNew"/>
    <dgm:cxn modelId="{81C0AA9A-863D-4BB7-862D-A0C6A87EE529}" type="presParOf" srcId="{652CCC1B-CE51-471D-85F7-DF03084C84F4}" destId="{B98FDCD1-4E1F-466F-89D5-B96ECCCB6CAF}" srcOrd="10" destOrd="0" presId="urn:microsoft.com/office/officeart/2016/7/layout/RepeatingBendingProcessNew"/>
    <dgm:cxn modelId="{A6A15C19-01D6-47E8-AA77-6047CFB4A486}" type="presParOf" srcId="{652CCC1B-CE51-471D-85F7-DF03084C84F4}" destId="{F3172013-A21A-433B-A07D-73CCB519FFE4}" srcOrd="11" destOrd="0" presId="urn:microsoft.com/office/officeart/2016/7/layout/RepeatingBendingProcessNew"/>
    <dgm:cxn modelId="{34AB2676-F6AC-49B6-AD93-70D0084AE6B2}" type="presParOf" srcId="{F3172013-A21A-433B-A07D-73CCB519FFE4}" destId="{798DE380-11C0-49BD-A512-B852D589C458}" srcOrd="0" destOrd="0" presId="urn:microsoft.com/office/officeart/2016/7/layout/RepeatingBendingProcessNew"/>
    <dgm:cxn modelId="{1FEEFEFF-64F8-4312-B8D9-88107C35F42D}" type="presParOf" srcId="{652CCC1B-CE51-471D-85F7-DF03084C84F4}" destId="{6CA572EC-AC55-4313-AD77-664BEEC9099E}" srcOrd="12" destOrd="0" presId="urn:microsoft.com/office/officeart/2016/7/layout/RepeatingBendingProcessNew"/>
    <dgm:cxn modelId="{46834C0E-12BC-4E18-8E15-8F55BCCA1C95}" type="presParOf" srcId="{652CCC1B-CE51-471D-85F7-DF03084C84F4}" destId="{F4934E1B-C8C5-4CFA-B599-61142E8F23DB}" srcOrd="13" destOrd="0" presId="urn:microsoft.com/office/officeart/2016/7/layout/RepeatingBendingProcessNew"/>
    <dgm:cxn modelId="{CD877904-9B4C-4AB7-B093-AAB8DD384E77}" type="presParOf" srcId="{F4934E1B-C8C5-4CFA-B599-61142E8F23DB}" destId="{E9F3B092-43E8-4F4B-9D2E-BE979D130F55}" srcOrd="0" destOrd="0" presId="urn:microsoft.com/office/officeart/2016/7/layout/RepeatingBendingProcessNew"/>
    <dgm:cxn modelId="{49E8F7F1-A4D7-4EC1-A13D-CBE252FC12CB}" type="presParOf" srcId="{652CCC1B-CE51-471D-85F7-DF03084C84F4}" destId="{5FAAAB9F-8B8A-4A5B-BE75-7D1434524A0F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36D1BA-80BA-4EEF-9C1D-01A59900493C}">
      <dsp:nvSpPr>
        <dsp:cNvPr id="0" name=""/>
        <dsp:cNvSpPr/>
      </dsp:nvSpPr>
      <dsp:spPr>
        <a:xfrm>
          <a:off x="2478568" y="559358"/>
          <a:ext cx="42916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9163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81656" y="602777"/>
        <a:ext cx="22988" cy="4602"/>
      </dsp:txXfrm>
    </dsp:sp>
    <dsp:sp modelId="{D3198C18-ADAD-4A88-85BC-D85ACB82CA94}">
      <dsp:nvSpPr>
        <dsp:cNvPr id="0" name=""/>
        <dsp:cNvSpPr/>
      </dsp:nvSpPr>
      <dsp:spPr>
        <a:xfrm>
          <a:off x="481395" y="5387"/>
          <a:ext cx="1998973" cy="119938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7951" tIns="102817" rIns="97951" bIns="10281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Insufficient number of qualified teachers.</a:t>
          </a:r>
          <a:endParaRPr lang="en-US" sz="1200" kern="1200"/>
        </a:p>
      </dsp:txBody>
      <dsp:txXfrm>
        <a:off x="481395" y="5387"/>
        <a:ext cx="1998973" cy="1199383"/>
      </dsp:txXfrm>
    </dsp:sp>
    <dsp:sp modelId="{B655B135-09E1-4354-B469-D19DA4F2AC08}">
      <dsp:nvSpPr>
        <dsp:cNvPr id="0" name=""/>
        <dsp:cNvSpPr/>
      </dsp:nvSpPr>
      <dsp:spPr>
        <a:xfrm>
          <a:off x="1480882" y="1202970"/>
          <a:ext cx="2458736" cy="429163"/>
        </a:xfrm>
        <a:custGeom>
          <a:avLst/>
          <a:gdLst/>
          <a:ahLst/>
          <a:cxnLst/>
          <a:rect l="0" t="0" r="0" b="0"/>
          <a:pathLst>
            <a:path>
              <a:moveTo>
                <a:pt x="2458736" y="0"/>
              </a:moveTo>
              <a:lnTo>
                <a:pt x="2458736" y="231681"/>
              </a:lnTo>
              <a:lnTo>
                <a:pt x="0" y="231681"/>
              </a:lnTo>
              <a:lnTo>
                <a:pt x="0" y="429163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47716" y="1415251"/>
        <a:ext cx="125067" cy="4602"/>
      </dsp:txXfrm>
    </dsp:sp>
    <dsp:sp modelId="{982965E5-9819-4A5B-83C5-481B399641AA}">
      <dsp:nvSpPr>
        <dsp:cNvPr id="0" name=""/>
        <dsp:cNvSpPr/>
      </dsp:nvSpPr>
      <dsp:spPr>
        <a:xfrm>
          <a:off x="2940132" y="5387"/>
          <a:ext cx="1998973" cy="119938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7951" tIns="102817" rIns="97951" bIns="10281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Poor quality of learning environments.</a:t>
          </a:r>
          <a:endParaRPr lang="en-US" sz="1200" kern="1200"/>
        </a:p>
      </dsp:txBody>
      <dsp:txXfrm>
        <a:off x="2940132" y="5387"/>
        <a:ext cx="1998973" cy="1199383"/>
      </dsp:txXfrm>
    </dsp:sp>
    <dsp:sp modelId="{0D2955F1-DE06-481F-BAEB-D711B16B451B}">
      <dsp:nvSpPr>
        <dsp:cNvPr id="0" name=""/>
        <dsp:cNvSpPr/>
      </dsp:nvSpPr>
      <dsp:spPr>
        <a:xfrm>
          <a:off x="2478568" y="2218506"/>
          <a:ext cx="42916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9163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81656" y="2261925"/>
        <a:ext cx="22988" cy="4602"/>
      </dsp:txXfrm>
    </dsp:sp>
    <dsp:sp modelId="{9B13363A-DA71-40EE-8289-5B5D54B1E5C8}">
      <dsp:nvSpPr>
        <dsp:cNvPr id="0" name=""/>
        <dsp:cNvSpPr/>
      </dsp:nvSpPr>
      <dsp:spPr>
        <a:xfrm>
          <a:off x="481395" y="1664534"/>
          <a:ext cx="1998973" cy="119938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7951" tIns="102817" rIns="97951" bIns="10281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Lack of basic infrastructure, including water, sanitation, and hygiene (WASH) facilities.</a:t>
          </a:r>
          <a:endParaRPr lang="en-US" sz="1200" kern="1200"/>
        </a:p>
      </dsp:txBody>
      <dsp:txXfrm>
        <a:off x="481395" y="1664534"/>
        <a:ext cx="1998973" cy="1199383"/>
      </dsp:txXfrm>
    </dsp:sp>
    <dsp:sp modelId="{90FF5092-66DE-4B62-80D7-272D967216C7}">
      <dsp:nvSpPr>
        <dsp:cNvPr id="0" name=""/>
        <dsp:cNvSpPr/>
      </dsp:nvSpPr>
      <dsp:spPr>
        <a:xfrm>
          <a:off x="1480882" y="2862118"/>
          <a:ext cx="2458736" cy="429163"/>
        </a:xfrm>
        <a:custGeom>
          <a:avLst/>
          <a:gdLst/>
          <a:ahLst/>
          <a:cxnLst/>
          <a:rect l="0" t="0" r="0" b="0"/>
          <a:pathLst>
            <a:path>
              <a:moveTo>
                <a:pt x="2458736" y="0"/>
              </a:moveTo>
              <a:lnTo>
                <a:pt x="2458736" y="231681"/>
              </a:lnTo>
              <a:lnTo>
                <a:pt x="0" y="231681"/>
              </a:lnTo>
              <a:lnTo>
                <a:pt x="0" y="429163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47716" y="3074399"/>
        <a:ext cx="125067" cy="4602"/>
      </dsp:txXfrm>
    </dsp:sp>
    <dsp:sp modelId="{CE63E7D8-8511-4C62-A892-AF04E9C6EE8B}">
      <dsp:nvSpPr>
        <dsp:cNvPr id="0" name=""/>
        <dsp:cNvSpPr/>
      </dsp:nvSpPr>
      <dsp:spPr>
        <a:xfrm>
          <a:off x="2940132" y="1664534"/>
          <a:ext cx="1998973" cy="119938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7951" tIns="102817" rIns="97951" bIns="10281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Adverse impacts on adolescent girls and children with disabilities. </a:t>
          </a:r>
          <a:endParaRPr lang="en-US" sz="1200" kern="1200"/>
        </a:p>
      </dsp:txBody>
      <dsp:txXfrm>
        <a:off x="2940132" y="1664534"/>
        <a:ext cx="1998973" cy="1199383"/>
      </dsp:txXfrm>
    </dsp:sp>
    <dsp:sp modelId="{1B8105CC-F86F-49B9-8F64-6C58BBFF4967}">
      <dsp:nvSpPr>
        <dsp:cNvPr id="0" name=""/>
        <dsp:cNvSpPr/>
      </dsp:nvSpPr>
      <dsp:spPr>
        <a:xfrm>
          <a:off x="2478568" y="3877654"/>
          <a:ext cx="42916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9163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81656" y="3921073"/>
        <a:ext cx="22988" cy="4602"/>
      </dsp:txXfrm>
    </dsp:sp>
    <dsp:sp modelId="{48E81280-C188-4F04-9761-9BE70F086D50}">
      <dsp:nvSpPr>
        <dsp:cNvPr id="0" name=""/>
        <dsp:cNvSpPr/>
      </dsp:nvSpPr>
      <dsp:spPr>
        <a:xfrm>
          <a:off x="481395" y="3323682"/>
          <a:ext cx="1998973" cy="119938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7951" tIns="102817" rIns="97951" bIns="10281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Presence of violence in schools, including corporal punishment by teachers.</a:t>
          </a:r>
          <a:endParaRPr lang="en-US" sz="1200" kern="1200"/>
        </a:p>
      </dsp:txBody>
      <dsp:txXfrm>
        <a:off x="481395" y="3323682"/>
        <a:ext cx="1998973" cy="1199383"/>
      </dsp:txXfrm>
    </dsp:sp>
    <dsp:sp modelId="{F3172013-A21A-433B-A07D-73CCB519FFE4}">
      <dsp:nvSpPr>
        <dsp:cNvPr id="0" name=""/>
        <dsp:cNvSpPr/>
      </dsp:nvSpPr>
      <dsp:spPr>
        <a:xfrm>
          <a:off x="1480882" y="4521266"/>
          <a:ext cx="2458736" cy="429163"/>
        </a:xfrm>
        <a:custGeom>
          <a:avLst/>
          <a:gdLst/>
          <a:ahLst/>
          <a:cxnLst/>
          <a:rect l="0" t="0" r="0" b="0"/>
          <a:pathLst>
            <a:path>
              <a:moveTo>
                <a:pt x="2458736" y="0"/>
              </a:moveTo>
              <a:lnTo>
                <a:pt x="2458736" y="231681"/>
              </a:lnTo>
              <a:lnTo>
                <a:pt x="0" y="231681"/>
              </a:lnTo>
              <a:lnTo>
                <a:pt x="0" y="429163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47716" y="4733547"/>
        <a:ext cx="125067" cy="4602"/>
      </dsp:txXfrm>
    </dsp:sp>
    <dsp:sp modelId="{B98FDCD1-4E1F-466F-89D5-B96ECCCB6CAF}">
      <dsp:nvSpPr>
        <dsp:cNvPr id="0" name=""/>
        <dsp:cNvSpPr/>
      </dsp:nvSpPr>
      <dsp:spPr>
        <a:xfrm>
          <a:off x="2940132" y="3323682"/>
          <a:ext cx="1998973" cy="119938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7951" tIns="102817" rIns="97951" bIns="10281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Ongoing discrimination against children with disabilities.</a:t>
          </a:r>
          <a:endParaRPr lang="en-US" sz="1200" kern="1200"/>
        </a:p>
      </dsp:txBody>
      <dsp:txXfrm>
        <a:off x="2940132" y="3323682"/>
        <a:ext cx="1998973" cy="1199383"/>
      </dsp:txXfrm>
    </dsp:sp>
    <dsp:sp modelId="{F4934E1B-C8C5-4CFA-B599-61142E8F23DB}">
      <dsp:nvSpPr>
        <dsp:cNvPr id="0" name=""/>
        <dsp:cNvSpPr/>
      </dsp:nvSpPr>
      <dsp:spPr>
        <a:xfrm>
          <a:off x="2478568" y="5536802"/>
          <a:ext cx="42916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9163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81656" y="5580220"/>
        <a:ext cx="22988" cy="4602"/>
      </dsp:txXfrm>
    </dsp:sp>
    <dsp:sp modelId="{6CA572EC-AC55-4313-AD77-664BEEC9099E}">
      <dsp:nvSpPr>
        <dsp:cNvPr id="0" name=""/>
        <dsp:cNvSpPr/>
      </dsp:nvSpPr>
      <dsp:spPr>
        <a:xfrm>
          <a:off x="481395" y="4982830"/>
          <a:ext cx="1998973" cy="119938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7951" tIns="102817" rIns="97951" bIns="10281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Lack of understanding among parents about the value of education.</a:t>
          </a:r>
          <a:endParaRPr lang="en-US" sz="1200" kern="1200"/>
        </a:p>
      </dsp:txBody>
      <dsp:txXfrm>
        <a:off x="481395" y="4982830"/>
        <a:ext cx="1998973" cy="1199383"/>
      </dsp:txXfrm>
    </dsp:sp>
    <dsp:sp modelId="{5FAAAB9F-8B8A-4A5B-BE75-7D1434524A0F}">
      <dsp:nvSpPr>
        <dsp:cNvPr id="0" name=""/>
        <dsp:cNvSpPr/>
      </dsp:nvSpPr>
      <dsp:spPr>
        <a:xfrm>
          <a:off x="2940132" y="4982830"/>
          <a:ext cx="1998973" cy="119938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7951" tIns="102817" rIns="97951" bIns="10281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Financial barriers preventing many parents from sending their children to school, especially in rural and deprived areas (Varthana, 2024).</a:t>
          </a:r>
          <a:endParaRPr lang="en-US" sz="1200" kern="1200"/>
        </a:p>
      </dsp:txBody>
      <dsp:txXfrm>
        <a:off x="2940132" y="4982830"/>
        <a:ext cx="1998973" cy="11993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1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E45F77C-24F7-52F2-EAF6-316AA27D6A90}"/>
              </a:ext>
            </a:extLst>
          </p:cNvPr>
          <p:cNvSpPr txBox="1"/>
          <p:nvPr/>
        </p:nvSpPr>
        <p:spPr>
          <a:xfrm>
            <a:off x="838201" y="365125"/>
            <a:ext cx="5261754" cy="7843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fontScale="550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u="sng">
                <a:solidFill>
                  <a:schemeClr val="tx2">
                    <a:lumMod val="76000"/>
                    <a:lumOff val="24000"/>
                  </a:schemeClr>
                </a:solidFill>
                <a:latin typeface="+mj-lt"/>
                <a:ea typeface="+mj-ea"/>
                <a:cs typeface="+mj-cs"/>
              </a:rPr>
              <a:t>Case study – Cambodia</a:t>
            </a:r>
            <a:endParaRPr lang="en-US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u="sng">
                <a:solidFill>
                  <a:schemeClr val="tx2">
                    <a:lumMod val="76000"/>
                    <a:lumOff val="24000"/>
                  </a:schemeClr>
                </a:solidFill>
                <a:latin typeface="+mj-lt"/>
                <a:ea typeface="+mj-ea"/>
                <a:cs typeface="+mj-cs"/>
              </a:rPr>
              <a:t>How climate change affects education</a:t>
            </a:r>
            <a:endParaRPr lang="en-US" sz="4400" b="1" u="sng">
              <a:solidFill>
                <a:schemeClr val="tx2">
                  <a:lumMod val="76000"/>
                  <a:lumOff val="24000"/>
                </a:schemeClr>
              </a:solidFill>
              <a:latin typeface="Franklin Gothic Demi Cond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4AF089-65B4-03E1-E37B-019D40BEC78E}"/>
              </a:ext>
            </a:extLst>
          </p:cNvPr>
          <p:cNvSpPr txBox="1"/>
          <p:nvPr/>
        </p:nvSpPr>
        <p:spPr>
          <a:xfrm>
            <a:off x="838200" y="1268585"/>
            <a:ext cx="4619621" cy="488750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Calibri"/>
                <a:ea typeface="Calibri"/>
                <a:cs typeface="Calibri"/>
              </a:rPr>
              <a:t>Cambodia is ranked 46th out of 163 countries as the most vulnerable country on the children's climate risk index (CCRI).</a:t>
            </a:r>
            <a:endParaRPr lang="en-US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Calibri"/>
                <a:ea typeface="Calibri"/>
                <a:cs typeface="Calibri"/>
              </a:rPr>
              <a:t>Over a third of all children under 18 live in areas classified as having high or very high climate risk.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Calibri"/>
                <a:ea typeface="Calibri"/>
                <a:cs typeface="Calibri"/>
              </a:rPr>
              <a:t>More than half of children live in areas with high exposure to extreme heat, mosquito-borne illnesses, and strong winds.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Calibri"/>
                <a:ea typeface="Calibri"/>
                <a:cs typeface="Calibri"/>
              </a:rPr>
              <a:t>Approximately half of Cambodian children are highly vulnerable to flooding along rivers.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Calibri"/>
                <a:ea typeface="Calibri"/>
                <a:cs typeface="Calibri"/>
              </a:rPr>
              <a:t>Approximately 50% of children are exposed to air pollution levels that exceed the WHO safety guidelines.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Calibri"/>
                <a:ea typeface="Calibri"/>
                <a:cs typeface="Calibri"/>
              </a:rPr>
              <a:t>Almost a third of children face high exposure to drought conditions (Unicef.org, 2026).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</p:txBody>
      </p:sp>
      <p:pic>
        <p:nvPicPr>
          <p:cNvPr id="2" name="Picture 1" descr="Cambodia official flag vector with standard size and proportion. National flag emblem with accurate size and colors.">
            <a:extLst>
              <a:ext uri="{FF2B5EF4-FFF2-40B4-BE49-F238E27FC236}">
                <a16:creationId xmlns:a16="http://schemas.microsoft.com/office/drawing/2014/main" id="{9D0E8C82-4AF8-A515-8459-9D9065DE85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54" r="21597" b="2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7C585B4-6A41-DCCD-79B2-C6B36CE60F0A}"/>
              </a:ext>
            </a:extLst>
          </p:cNvPr>
          <p:cNvSpPr txBox="1"/>
          <p:nvPr/>
        </p:nvSpPr>
        <p:spPr>
          <a:xfrm>
            <a:off x="8792574" y="5950389"/>
            <a:ext cx="3024197" cy="4060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7E1054-9FB3-C95B-A302-6E528FF92BC8}"/>
              </a:ext>
            </a:extLst>
          </p:cNvPr>
          <p:cNvSpPr txBox="1"/>
          <p:nvPr/>
        </p:nvSpPr>
        <p:spPr>
          <a:xfrm>
            <a:off x="10102000" y="5346533"/>
            <a:ext cx="98209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>
                <a:latin typeface="Times New Roman"/>
                <a:cs typeface="Times New Roman"/>
              </a:rPr>
              <a:t>(day, 2026).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2126BF-FABD-54B6-6685-DC9009502398}"/>
              </a:ext>
            </a:extLst>
          </p:cNvPr>
          <p:cNvSpPr txBox="1"/>
          <p:nvPr/>
        </p:nvSpPr>
        <p:spPr>
          <a:xfrm>
            <a:off x="8750571" y="6454422"/>
            <a:ext cx="22821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Lisa Thomas</a:t>
            </a:r>
          </a:p>
        </p:txBody>
      </p:sp>
    </p:spTree>
    <p:extLst>
      <p:ext uri="{BB962C8B-B14F-4D97-AF65-F5344CB8AC3E}">
        <p14:creationId xmlns:p14="http://schemas.microsoft.com/office/powerpoint/2010/main" val="27864854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709B346D-95B4-EC10-ABD8-F5E2C9010BAC}"/>
              </a:ext>
            </a:extLst>
          </p:cNvPr>
          <p:cNvSpPr/>
          <p:nvPr/>
        </p:nvSpPr>
        <p:spPr>
          <a:xfrm>
            <a:off x="642927" y="1035122"/>
            <a:ext cx="10685289" cy="4793093"/>
          </a:xfrm>
          <a:prstGeom prst="wedgeEllipseCallout">
            <a:avLst/>
          </a:prstGeom>
          <a:solidFill>
            <a:schemeClr val="bg1">
              <a:lumMod val="95000"/>
            </a:schemeClr>
          </a:solidFill>
          <a:ln w="571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701E37-AABA-A7BA-A895-3F617174A7BA}"/>
              </a:ext>
            </a:extLst>
          </p:cNvPr>
          <p:cNvSpPr txBox="1"/>
          <p:nvPr/>
        </p:nvSpPr>
        <p:spPr>
          <a:xfrm>
            <a:off x="1586428" y="1701663"/>
            <a:ext cx="8917323" cy="270843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u="sng" dirty="0">
                <a:solidFill>
                  <a:srgbClr val="0070C0"/>
                </a:solidFill>
                <a:ea typeface="+mn-lt"/>
                <a:cs typeface="+mn-lt"/>
              </a:rPr>
              <a:t>Why are case studies important?</a:t>
            </a:r>
            <a:endParaRPr lang="en-US" sz="2400" b="1" u="sng">
              <a:solidFill>
                <a:srgbClr val="0070C0"/>
              </a:solidFill>
              <a:ea typeface="+mn-lt"/>
              <a:cs typeface="+mn-lt"/>
            </a:endParaRPr>
          </a:p>
          <a:p>
            <a:pPr algn="ctr"/>
            <a:endParaRPr lang="en-GB" sz="2000" b="1" u="sng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Case studies are powerful tools that provide real-world examples across various fields. They allow us to comprehend complex issues, assess the effectiveness of different approaches, and gain insights for decision-making. Case studies not only illustrate the challenges faced and the strategies employed to address them but also highlight the outcomes and lessons learned, offering a wealth of information for researchers, practitioners, and policymakers 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(Crowe et al., 2011).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18327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2D77AC8-568E-496C-6CC9-E26483E4426D}"/>
              </a:ext>
            </a:extLst>
          </p:cNvPr>
          <p:cNvSpPr txBox="1"/>
          <p:nvPr/>
        </p:nvSpPr>
        <p:spPr>
          <a:xfrm>
            <a:off x="1708111" y="1470095"/>
            <a:ext cx="8554559" cy="39062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58581A-E00D-4FA2-15F7-48D38DA0C022}"/>
              </a:ext>
            </a:extLst>
          </p:cNvPr>
          <p:cNvSpPr txBox="1"/>
          <p:nvPr/>
        </p:nvSpPr>
        <p:spPr>
          <a:xfrm>
            <a:off x="1330087" y="1064069"/>
            <a:ext cx="918460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6D2690-2F46-658F-0551-7B2140E048B8}"/>
              </a:ext>
            </a:extLst>
          </p:cNvPr>
          <p:cNvSpPr txBox="1"/>
          <p:nvPr/>
        </p:nvSpPr>
        <p:spPr>
          <a:xfrm>
            <a:off x="594673" y="718242"/>
            <a:ext cx="3123446" cy="1384995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All</a:t>
            </a:r>
            <a:r>
              <a:rPr lang="en-GB" dirty="0">
                <a:ea typeface="+mn-lt"/>
                <a:cs typeface="+mn-lt"/>
              </a:rPr>
              <a:t> children have the right to learn, but many in Cambodia,  especially in poor areas, are struggling 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(UNICEF, </a:t>
            </a:r>
            <a:r>
              <a:rPr lang="en-GB" sz="1200">
                <a:latin typeface="Times New Roman"/>
                <a:ea typeface="+mn-lt"/>
                <a:cs typeface="Times New Roman"/>
              </a:rPr>
              <a:t>2022).</a:t>
            </a:r>
            <a:endParaRPr lang="en-GB">
              <a:ea typeface="+mn-lt"/>
              <a:cs typeface="+mn-l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3B5E672-C5DD-DD07-F062-4C4E6A051212}"/>
              </a:ext>
            </a:extLst>
          </p:cNvPr>
          <p:cNvSpPr txBox="1"/>
          <p:nvPr/>
        </p:nvSpPr>
        <p:spPr>
          <a:xfrm>
            <a:off x="8918583" y="714047"/>
            <a:ext cx="2968194" cy="1477328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Since</a:t>
            </a:r>
            <a:r>
              <a:rPr lang="en-GB" dirty="0">
                <a:ea typeface="+mn-lt"/>
                <a:cs typeface="+mn-lt"/>
              </a:rPr>
              <a:t> 2007, preschool enrolment has more than doubled, and primary education enrolment rose to over 97%. 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80685BB-9BD6-FC06-B720-FDE420E6BFBB}"/>
              </a:ext>
            </a:extLst>
          </p:cNvPr>
          <p:cNvSpPr txBox="1"/>
          <p:nvPr/>
        </p:nvSpPr>
        <p:spPr>
          <a:xfrm>
            <a:off x="138349" y="3357528"/>
            <a:ext cx="2534396" cy="2031325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Still</a:t>
            </a:r>
            <a:r>
              <a:rPr lang="en-GB" dirty="0">
                <a:ea typeface="+mn-lt"/>
                <a:cs typeface="+mn-lt"/>
              </a:rPr>
              <a:t>, nearly 25% of Grade 3 students cannot write a word, and only 27% of 3- to 5-year-olds meet literacy and numeracy standards. </a:t>
            </a: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4AED9B1-1424-1350-BB45-837781614293}"/>
              </a:ext>
            </a:extLst>
          </p:cNvPr>
          <p:cNvSpPr txBox="1"/>
          <p:nvPr/>
        </p:nvSpPr>
        <p:spPr>
          <a:xfrm>
            <a:off x="9257142" y="4466524"/>
            <a:ext cx="2497934" cy="923330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 By age 17, 55%  will have dropped out of school 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(</a:t>
            </a:r>
            <a:r>
              <a:rPr lang="en-GB" sz="1200" dirty="0" err="1">
                <a:latin typeface="Times New Roman"/>
                <a:ea typeface="+mn-lt"/>
                <a:cs typeface="Times New Roman"/>
              </a:rPr>
              <a:t>Unicef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, 2018).</a:t>
            </a: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1D8371D-454C-7CA1-6639-8147206DC8FD}"/>
              </a:ext>
            </a:extLst>
          </p:cNvPr>
          <p:cNvSpPr txBox="1"/>
          <p:nvPr/>
        </p:nvSpPr>
        <p:spPr>
          <a:xfrm>
            <a:off x="10503609" y="6535606"/>
            <a:ext cx="1245798" cy="276999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>
                <a:latin typeface="Times New Roman"/>
                <a:ea typeface="Times New Roman"/>
                <a:cs typeface="Times New Roman"/>
              </a:rPr>
              <a:t>(Varthana, 2024)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3671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547BE8-A8D1-DABE-6A3D-63F58062D10D}"/>
              </a:ext>
            </a:extLst>
          </p:cNvPr>
          <p:cNvSpPr txBox="1"/>
          <p:nvPr/>
        </p:nvSpPr>
        <p:spPr>
          <a:xfrm>
            <a:off x="1022019" y="537475"/>
            <a:ext cx="10160802" cy="646331"/>
          </a:xfrm>
          <a:custGeom>
            <a:avLst/>
            <a:gdLst>
              <a:gd name="csX0" fmla="*/ 0 w 10160802"/>
              <a:gd name="csY0" fmla="*/ 0 h 646331"/>
              <a:gd name="csX1" fmla="*/ 394478 w 10160802"/>
              <a:gd name="csY1" fmla="*/ 0 h 646331"/>
              <a:gd name="csX2" fmla="*/ 788956 w 10160802"/>
              <a:gd name="csY2" fmla="*/ 0 h 646331"/>
              <a:gd name="csX3" fmla="*/ 1285043 w 10160802"/>
              <a:gd name="csY3" fmla="*/ 0 h 646331"/>
              <a:gd name="csX4" fmla="*/ 1781129 w 10160802"/>
              <a:gd name="csY4" fmla="*/ 0 h 646331"/>
              <a:gd name="csX5" fmla="*/ 2480431 w 10160802"/>
              <a:gd name="csY5" fmla="*/ 0 h 646331"/>
              <a:gd name="csX6" fmla="*/ 3078125 w 10160802"/>
              <a:gd name="csY6" fmla="*/ 0 h 646331"/>
              <a:gd name="csX7" fmla="*/ 3777428 w 10160802"/>
              <a:gd name="csY7" fmla="*/ 0 h 646331"/>
              <a:gd name="csX8" fmla="*/ 4476730 w 10160802"/>
              <a:gd name="csY8" fmla="*/ 0 h 646331"/>
              <a:gd name="csX9" fmla="*/ 5176032 w 10160802"/>
              <a:gd name="csY9" fmla="*/ 0 h 646331"/>
              <a:gd name="csX10" fmla="*/ 5976942 w 10160802"/>
              <a:gd name="csY10" fmla="*/ 0 h 646331"/>
              <a:gd name="csX11" fmla="*/ 6269813 w 10160802"/>
              <a:gd name="csY11" fmla="*/ 0 h 646331"/>
              <a:gd name="csX12" fmla="*/ 7070723 w 10160802"/>
              <a:gd name="csY12" fmla="*/ 0 h 646331"/>
              <a:gd name="csX13" fmla="*/ 7871633 w 10160802"/>
              <a:gd name="csY13" fmla="*/ 0 h 646331"/>
              <a:gd name="csX14" fmla="*/ 8266111 w 10160802"/>
              <a:gd name="csY14" fmla="*/ 0 h 646331"/>
              <a:gd name="csX15" fmla="*/ 9067022 w 10160802"/>
              <a:gd name="csY15" fmla="*/ 0 h 646331"/>
              <a:gd name="csX16" fmla="*/ 9359892 w 10160802"/>
              <a:gd name="csY16" fmla="*/ 0 h 646331"/>
              <a:gd name="csX17" fmla="*/ 10160802 w 10160802"/>
              <a:gd name="csY17" fmla="*/ 0 h 646331"/>
              <a:gd name="csX18" fmla="*/ 10160802 w 10160802"/>
              <a:gd name="csY18" fmla="*/ 323166 h 646331"/>
              <a:gd name="csX19" fmla="*/ 10160802 w 10160802"/>
              <a:gd name="csY19" fmla="*/ 646331 h 646331"/>
              <a:gd name="csX20" fmla="*/ 9867932 w 10160802"/>
              <a:gd name="csY20" fmla="*/ 646331 h 646331"/>
              <a:gd name="csX21" fmla="*/ 9168630 w 10160802"/>
              <a:gd name="csY21" fmla="*/ 646331 h 646331"/>
              <a:gd name="csX22" fmla="*/ 8367719 w 10160802"/>
              <a:gd name="csY22" fmla="*/ 646331 h 646331"/>
              <a:gd name="csX23" fmla="*/ 7871633 w 10160802"/>
              <a:gd name="csY23" fmla="*/ 646331 h 646331"/>
              <a:gd name="csX24" fmla="*/ 7070723 w 10160802"/>
              <a:gd name="csY24" fmla="*/ 646331 h 646331"/>
              <a:gd name="csX25" fmla="*/ 6574637 w 10160802"/>
              <a:gd name="csY25" fmla="*/ 646331 h 646331"/>
              <a:gd name="csX26" fmla="*/ 6078550 w 10160802"/>
              <a:gd name="csY26" fmla="*/ 646331 h 646331"/>
              <a:gd name="csX27" fmla="*/ 5684072 w 10160802"/>
              <a:gd name="csY27" fmla="*/ 646331 h 646331"/>
              <a:gd name="csX28" fmla="*/ 5289594 w 10160802"/>
              <a:gd name="csY28" fmla="*/ 646331 h 646331"/>
              <a:gd name="csX29" fmla="*/ 4590292 w 10160802"/>
              <a:gd name="csY29" fmla="*/ 646331 h 646331"/>
              <a:gd name="csX30" fmla="*/ 4195814 w 10160802"/>
              <a:gd name="csY30" fmla="*/ 646331 h 646331"/>
              <a:gd name="csX31" fmla="*/ 3598119 w 10160802"/>
              <a:gd name="csY31" fmla="*/ 646331 h 646331"/>
              <a:gd name="csX32" fmla="*/ 2797209 w 10160802"/>
              <a:gd name="csY32" fmla="*/ 646331 h 646331"/>
              <a:gd name="csX33" fmla="*/ 2097907 w 10160802"/>
              <a:gd name="csY33" fmla="*/ 646331 h 646331"/>
              <a:gd name="csX34" fmla="*/ 1805037 w 10160802"/>
              <a:gd name="csY34" fmla="*/ 646331 h 646331"/>
              <a:gd name="csX35" fmla="*/ 1410558 w 10160802"/>
              <a:gd name="csY35" fmla="*/ 646331 h 646331"/>
              <a:gd name="csX36" fmla="*/ 609648 w 10160802"/>
              <a:gd name="csY36" fmla="*/ 646331 h 646331"/>
              <a:gd name="csX37" fmla="*/ 0 w 10160802"/>
              <a:gd name="csY37" fmla="*/ 646331 h 646331"/>
              <a:gd name="csX38" fmla="*/ 0 w 10160802"/>
              <a:gd name="csY38" fmla="*/ 329629 h 646331"/>
              <a:gd name="csX39" fmla="*/ 0 w 10160802"/>
              <a:gd name="csY39" fmla="*/ 0 h 64633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</a:cxnLst>
            <a:rect l="l" t="t" r="r" b="b"/>
            <a:pathLst>
              <a:path w="10160802" h="646331" fill="none" extrusionOk="0">
                <a:moveTo>
                  <a:pt x="0" y="0"/>
                </a:moveTo>
                <a:cubicBezTo>
                  <a:pt x="116287" y="-18853"/>
                  <a:pt x="315389" y="38836"/>
                  <a:pt x="394478" y="0"/>
                </a:cubicBezTo>
                <a:cubicBezTo>
                  <a:pt x="473567" y="-38836"/>
                  <a:pt x="666062" y="26144"/>
                  <a:pt x="788956" y="0"/>
                </a:cubicBezTo>
                <a:cubicBezTo>
                  <a:pt x="911850" y="-26144"/>
                  <a:pt x="1089349" y="46099"/>
                  <a:pt x="1285043" y="0"/>
                </a:cubicBezTo>
                <a:cubicBezTo>
                  <a:pt x="1480737" y="-46099"/>
                  <a:pt x="1598826" y="43255"/>
                  <a:pt x="1781129" y="0"/>
                </a:cubicBezTo>
                <a:cubicBezTo>
                  <a:pt x="1963432" y="-43255"/>
                  <a:pt x="2206370" y="10753"/>
                  <a:pt x="2480431" y="0"/>
                </a:cubicBezTo>
                <a:cubicBezTo>
                  <a:pt x="2754492" y="-10753"/>
                  <a:pt x="2854760" y="40145"/>
                  <a:pt x="3078125" y="0"/>
                </a:cubicBezTo>
                <a:cubicBezTo>
                  <a:pt x="3301490" y="-40145"/>
                  <a:pt x="3527625" y="54480"/>
                  <a:pt x="3777428" y="0"/>
                </a:cubicBezTo>
                <a:cubicBezTo>
                  <a:pt x="4027231" y="-54480"/>
                  <a:pt x="4285831" y="48522"/>
                  <a:pt x="4476730" y="0"/>
                </a:cubicBezTo>
                <a:cubicBezTo>
                  <a:pt x="4667629" y="-48522"/>
                  <a:pt x="4865129" y="68046"/>
                  <a:pt x="5176032" y="0"/>
                </a:cubicBezTo>
                <a:cubicBezTo>
                  <a:pt x="5486935" y="-68046"/>
                  <a:pt x="5753318" y="42715"/>
                  <a:pt x="5976942" y="0"/>
                </a:cubicBezTo>
                <a:cubicBezTo>
                  <a:pt x="6200566" y="-42715"/>
                  <a:pt x="6139221" y="16756"/>
                  <a:pt x="6269813" y="0"/>
                </a:cubicBezTo>
                <a:cubicBezTo>
                  <a:pt x="6400405" y="-16756"/>
                  <a:pt x="6752247" y="23317"/>
                  <a:pt x="7070723" y="0"/>
                </a:cubicBezTo>
                <a:cubicBezTo>
                  <a:pt x="7389199" y="-23317"/>
                  <a:pt x="7657515" y="12704"/>
                  <a:pt x="7871633" y="0"/>
                </a:cubicBezTo>
                <a:cubicBezTo>
                  <a:pt x="8085751" y="-12704"/>
                  <a:pt x="8145030" y="6586"/>
                  <a:pt x="8266111" y="0"/>
                </a:cubicBezTo>
                <a:cubicBezTo>
                  <a:pt x="8387192" y="-6586"/>
                  <a:pt x="8891848" y="78882"/>
                  <a:pt x="9067022" y="0"/>
                </a:cubicBezTo>
                <a:cubicBezTo>
                  <a:pt x="9242196" y="-78882"/>
                  <a:pt x="9275800" y="26933"/>
                  <a:pt x="9359892" y="0"/>
                </a:cubicBezTo>
                <a:cubicBezTo>
                  <a:pt x="9443984" y="-26933"/>
                  <a:pt x="9891846" y="59973"/>
                  <a:pt x="10160802" y="0"/>
                </a:cubicBezTo>
                <a:cubicBezTo>
                  <a:pt x="10192072" y="80313"/>
                  <a:pt x="10125939" y="257800"/>
                  <a:pt x="10160802" y="323166"/>
                </a:cubicBezTo>
                <a:cubicBezTo>
                  <a:pt x="10195665" y="388532"/>
                  <a:pt x="10150015" y="510429"/>
                  <a:pt x="10160802" y="646331"/>
                </a:cubicBezTo>
                <a:cubicBezTo>
                  <a:pt x="10067573" y="664797"/>
                  <a:pt x="9930233" y="621653"/>
                  <a:pt x="9867932" y="646331"/>
                </a:cubicBezTo>
                <a:cubicBezTo>
                  <a:pt x="9805631" y="671009"/>
                  <a:pt x="9510167" y="623576"/>
                  <a:pt x="9168630" y="646331"/>
                </a:cubicBezTo>
                <a:cubicBezTo>
                  <a:pt x="8827093" y="669086"/>
                  <a:pt x="8709446" y="555279"/>
                  <a:pt x="8367719" y="646331"/>
                </a:cubicBezTo>
                <a:cubicBezTo>
                  <a:pt x="8025992" y="737383"/>
                  <a:pt x="8104891" y="636808"/>
                  <a:pt x="7871633" y="646331"/>
                </a:cubicBezTo>
                <a:cubicBezTo>
                  <a:pt x="7638375" y="655854"/>
                  <a:pt x="7245028" y="627170"/>
                  <a:pt x="7070723" y="646331"/>
                </a:cubicBezTo>
                <a:cubicBezTo>
                  <a:pt x="6896418" y="665492"/>
                  <a:pt x="6749877" y="634526"/>
                  <a:pt x="6574637" y="646331"/>
                </a:cubicBezTo>
                <a:cubicBezTo>
                  <a:pt x="6399397" y="658136"/>
                  <a:pt x="6315617" y="619787"/>
                  <a:pt x="6078550" y="646331"/>
                </a:cubicBezTo>
                <a:cubicBezTo>
                  <a:pt x="5841483" y="672875"/>
                  <a:pt x="5764914" y="624811"/>
                  <a:pt x="5684072" y="646331"/>
                </a:cubicBezTo>
                <a:cubicBezTo>
                  <a:pt x="5603230" y="667851"/>
                  <a:pt x="5416418" y="605230"/>
                  <a:pt x="5289594" y="646331"/>
                </a:cubicBezTo>
                <a:cubicBezTo>
                  <a:pt x="5162770" y="687432"/>
                  <a:pt x="4928620" y="592896"/>
                  <a:pt x="4590292" y="646331"/>
                </a:cubicBezTo>
                <a:cubicBezTo>
                  <a:pt x="4251964" y="699766"/>
                  <a:pt x="4379267" y="638181"/>
                  <a:pt x="4195814" y="646331"/>
                </a:cubicBezTo>
                <a:cubicBezTo>
                  <a:pt x="4012361" y="654481"/>
                  <a:pt x="3808048" y="624681"/>
                  <a:pt x="3598119" y="646331"/>
                </a:cubicBezTo>
                <a:cubicBezTo>
                  <a:pt x="3388191" y="667981"/>
                  <a:pt x="3018233" y="630401"/>
                  <a:pt x="2797209" y="646331"/>
                </a:cubicBezTo>
                <a:cubicBezTo>
                  <a:pt x="2576185" y="662261"/>
                  <a:pt x="2252132" y="565728"/>
                  <a:pt x="2097907" y="646331"/>
                </a:cubicBezTo>
                <a:cubicBezTo>
                  <a:pt x="1943682" y="726934"/>
                  <a:pt x="1904775" y="642828"/>
                  <a:pt x="1805037" y="646331"/>
                </a:cubicBezTo>
                <a:cubicBezTo>
                  <a:pt x="1705299" y="649834"/>
                  <a:pt x="1585126" y="621682"/>
                  <a:pt x="1410558" y="646331"/>
                </a:cubicBezTo>
                <a:cubicBezTo>
                  <a:pt x="1235990" y="670980"/>
                  <a:pt x="1008367" y="635242"/>
                  <a:pt x="609648" y="646331"/>
                </a:cubicBezTo>
                <a:cubicBezTo>
                  <a:pt x="210929" y="657420"/>
                  <a:pt x="157957" y="603528"/>
                  <a:pt x="0" y="646331"/>
                </a:cubicBezTo>
                <a:cubicBezTo>
                  <a:pt x="-13621" y="553706"/>
                  <a:pt x="34792" y="445535"/>
                  <a:pt x="0" y="329629"/>
                </a:cubicBezTo>
                <a:cubicBezTo>
                  <a:pt x="-34792" y="213723"/>
                  <a:pt x="1448" y="99872"/>
                  <a:pt x="0" y="0"/>
                </a:cubicBezTo>
                <a:close/>
              </a:path>
              <a:path w="10160802" h="646331" stroke="0" extrusionOk="0">
                <a:moveTo>
                  <a:pt x="0" y="0"/>
                </a:moveTo>
                <a:cubicBezTo>
                  <a:pt x="295825" y="-41336"/>
                  <a:pt x="444889" y="5048"/>
                  <a:pt x="597694" y="0"/>
                </a:cubicBezTo>
                <a:cubicBezTo>
                  <a:pt x="750499" y="-5048"/>
                  <a:pt x="1048332" y="37218"/>
                  <a:pt x="1296996" y="0"/>
                </a:cubicBezTo>
                <a:cubicBezTo>
                  <a:pt x="1545660" y="-37218"/>
                  <a:pt x="1489512" y="9777"/>
                  <a:pt x="1589867" y="0"/>
                </a:cubicBezTo>
                <a:cubicBezTo>
                  <a:pt x="1690222" y="-9777"/>
                  <a:pt x="1887726" y="30196"/>
                  <a:pt x="2085953" y="0"/>
                </a:cubicBezTo>
                <a:cubicBezTo>
                  <a:pt x="2284180" y="-30196"/>
                  <a:pt x="2474573" y="59243"/>
                  <a:pt x="2683647" y="0"/>
                </a:cubicBezTo>
                <a:cubicBezTo>
                  <a:pt x="2892721" y="-59243"/>
                  <a:pt x="2969983" y="15151"/>
                  <a:pt x="3078125" y="0"/>
                </a:cubicBezTo>
                <a:cubicBezTo>
                  <a:pt x="3186267" y="-15151"/>
                  <a:pt x="3356844" y="20119"/>
                  <a:pt x="3472604" y="0"/>
                </a:cubicBezTo>
                <a:cubicBezTo>
                  <a:pt x="3588364" y="-20119"/>
                  <a:pt x="3840724" y="16238"/>
                  <a:pt x="3968690" y="0"/>
                </a:cubicBezTo>
                <a:cubicBezTo>
                  <a:pt x="4096656" y="-16238"/>
                  <a:pt x="4285257" y="4248"/>
                  <a:pt x="4464776" y="0"/>
                </a:cubicBezTo>
                <a:cubicBezTo>
                  <a:pt x="4644295" y="-4248"/>
                  <a:pt x="4666373" y="20539"/>
                  <a:pt x="4757646" y="0"/>
                </a:cubicBezTo>
                <a:cubicBezTo>
                  <a:pt x="4848919" y="-20539"/>
                  <a:pt x="4989626" y="29401"/>
                  <a:pt x="5152124" y="0"/>
                </a:cubicBezTo>
                <a:cubicBezTo>
                  <a:pt x="5314622" y="-29401"/>
                  <a:pt x="5587763" y="61797"/>
                  <a:pt x="5851427" y="0"/>
                </a:cubicBezTo>
                <a:cubicBezTo>
                  <a:pt x="6115091" y="-61797"/>
                  <a:pt x="6130088" y="32711"/>
                  <a:pt x="6245905" y="0"/>
                </a:cubicBezTo>
                <a:cubicBezTo>
                  <a:pt x="6361722" y="-32711"/>
                  <a:pt x="6500086" y="11635"/>
                  <a:pt x="6640383" y="0"/>
                </a:cubicBezTo>
                <a:cubicBezTo>
                  <a:pt x="6780680" y="-11635"/>
                  <a:pt x="6791900" y="13619"/>
                  <a:pt x="6933253" y="0"/>
                </a:cubicBezTo>
                <a:cubicBezTo>
                  <a:pt x="7074606" y="-13619"/>
                  <a:pt x="7344779" y="66132"/>
                  <a:pt x="7632555" y="0"/>
                </a:cubicBezTo>
                <a:cubicBezTo>
                  <a:pt x="7920331" y="-66132"/>
                  <a:pt x="8034896" y="18761"/>
                  <a:pt x="8433466" y="0"/>
                </a:cubicBezTo>
                <a:cubicBezTo>
                  <a:pt x="8832036" y="-18761"/>
                  <a:pt x="8795686" y="13895"/>
                  <a:pt x="8929552" y="0"/>
                </a:cubicBezTo>
                <a:cubicBezTo>
                  <a:pt x="9063418" y="-13895"/>
                  <a:pt x="9250583" y="62733"/>
                  <a:pt x="9527246" y="0"/>
                </a:cubicBezTo>
                <a:cubicBezTo>
                  <a:pt x="9803909" y="-62733"/>
                  <a:pt x="9844376" y="47540"/>
                  <a:pt x="10160802" y="0"/>
                </a:cubicBezTo>
                <a:cubicBezTo>
                  <a:pt x="10163079" y="80935"/>
                  <a:pt x="10139362" y="168717"/>
                  <a:pt x="10160802" y="316702"/>
                </a:cubicBezTo>
                <a:cubicBezTo>
                  <a:pt x="10182242" y="464687"/>
                  <a:pt x="10160756" y="517807"/>
                  <a:pt x="10160802" y="646331"/>
                </a:cubicBezTo>
                <a:cubicBezTo>
                  <a:pt x="10010839" y="714962"/>
                  <a:pt x="9782949" y="645267"/>
                  <a:pt x="9461500" y="646331"/>
                </a:cubicBezTo>
                <a:cubicBezTo>
                  <a:pt x="9140051" y="647395"/>
                  <a:pt x="9261876" y="630863"/>
                  <a:pt x="9168630" y="646331"/>
                </a:cubicBezTo>
                <a:cubicBezTo>
                  <a:pt x="9075384" y="661799"/>
                  <a:pt x="8986930" y="637351"/>
                  <a:pt x="8875759" y="646331"/>
                </a:cubicBezTo>
                <a:cubicBezTo>
                  <a:pt x="8764588" y="655311"/>
                  <a:pt x="8399703" y="622468"/>
                  <a:pt x="8278065" y="646331"/>
                </a:cubicBezTo>
                <a:cubicBezTo>
                  <a:pt x="8156427" y="670194"/>
                  <a:pt x="7905434" y="584728"/>
                  <a:pt x="7680371" y="646331"/>
                </a:cubicBezTo>
                <a:cubicBezTo>
                  <a:pt x="7455308" y="707934"/>
                  <a:pt x="7205286" y="633570"/>
                  <a:pt x="6981069" y="646331"/>
                </a:cubicBezTo>
                <a:cubicBezTo>
                  <a:pt x="6756852" y="659092"/>
                  <a:pt x="6372693" y="625733"/>
                  <a:pt x="6180158" y="646331"/>
                </a:cubicBezTo>
                <a:cubicBezTo>
                  <a:pt x="5987623" y="666929"/>
                  <a:pt x="5893227" y="587570"/>
                  <a:pt x="5684072" y="646331"/>
                </a:cubicBezTo>
                <a:cubicBezTo>
                  <a:pt x="5474917" y="705092"/>
                  <a:pt x="5250113" y="583319"/>
                  <a:pt x="5086378" y="646331"/>
                </a:cubicBezTo>
                <a:cubicBezTo>
                  <a:pt x="4922643" y="709343"/>
                  <a:pt x="4690421" y="604512"/>
                  <a:pt x="4590292" y="646331"/>
                </a:cubicBezTo>
                <a:cubicBezTo>
                  <a:pt x="4490163" y="688150"/>
                  <a:pt x="4381193" y="643039"/>
                  <a:pt x="4297422" y="646331"/>
                </a:cubicBezTo>
                <a:cubicBezTo>
                  <a:pt x="4213651" y="649623"/>
                  <a:pt x="4083316" y="619130"/>
                  <a:pt x="4004551" y="646331"/>
                </a:cubicBezTo>
                <a:cubicBezTo>
                  <a:pt x="3925786" y="673532"/>
                  <a:pt x="3367962" y="563565"/>
                  <a:pt x="3203641" y="646331"/>
                </a:cubicBezTo>
                <a:cubicBezTo>
                  <a:pt x="3039320" y="729097"/>
                  <a:pt x="2735314" y="577682"/>
                  <a:pt x="2605947" y="646331"/>
                </a:cubicBezTo>
                <a:cubicBezTo>
                  <a:pt x="2476580" y="714980"/>
                  <a:pt x="2457194" y="623319"/>
                  <a:pt x="2313077" y="646331"/>
                </a:cubicBezTo>
                <a:cubicBezTo>
                  <a:pt x="2168960" y="669343"/>
                  <a:pt x="1878631" y="592385"/>
                  <a:pt x="1715382" y="646331"/>
                </a:cubicBezTo>
                <a:cubicBezTo>
                  <a:pt x="1552133" y="700277"/>
                  <a:pt x="1538978" y="613641"/>
                  <a:pt x="1422512" y="646331"/>
                </a:cubicBezTo>
                <a:cubicBezTo>
                  <a:pt x="1306046" y="679021"/>
                  <a:pt x="869210" y="643011"/>
                  <a:pt x="621602" y="646331"/>
                </a:cubicBezTo>
                <a:cubicBezTo>
                  <a:pt x="373994" y="649651"/>
                  <a:pt x="308880" y="643836"/>
                  <a:pt x="0" y="646331"/>
                </a:cubicBezTo>
                <a:cubicBezTo>
                  <a:pt x="-15243" y="571938"/>
                  <a:pt x="17472" y="424664"/>
                  <a:pt x="0" y="316702"/>
                </a:cubicBezTo>
                <a:cubicBezTo>
                  <a:pt x="-17472" y="208740"/>
                  <a:pt x="11608" y="70046"/>
                  <a:pt x="0" y="0"/>
                </a:cubicBezTo>
                <a:close/>
              </a:path>
            </a:pathLst>
          </a:custGeom>
          <a:solidFill>
            <a:schemeClr val="bg1"/>
          </a:solidFill>
          <a:ln w="57150">
            <a:solidFill>
              <a:srgbClr val="FF0000"/>
            </a:solidFill>
            <a:extLst>
              <a:ext uri="{C807C97D-BFC1-408E-A445-0C87EB9F89A2}">
                <ask:lineSketchStyleProps xmlns:ask="http://schemas.microsoft.com/office/drawing/2018/sketchyshapes" sd="2138490048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/>
              <a:t>How is UNICEF contributing to the development of sustainable practices in education and communities in Cambodia to enhance climate resilience?</a:t>
            </a:r>
            <a:endParaRPr lang="en-GB" sz="2400" b="1" u="sng" dirty="0">
              <a:latin typeface="Miriam Fixed"/>
              <a:cs typeface="Miriam Fixed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273262-65CB-3E0E-22E3-630935EEC78A}"/>
              </a:ext>
            </a:extLst>
          </p:cNvPr>
          <p:cNvSpPr txBox="1"/>
          <p:nvPr/>
        </p:nvSpPr>
        <p:spPr>
          <a:xfrm>
            <a:off x="176864" y="1592030"/>
            <a:ext cx="8186957" cy="489364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solidFill>
                  <a:srgbClr val="000000"/>
                </a:solidFill>
                <a:ea typeface="+mn-lt"/>
                <a:cs typeface="+mn-lt"/>
              </a:rPr>
              <a:t>UNICEF's work in Cambodia is focused on making education a powerful platform for sustainability and climate action by -  </a:t>
            </a:r>
            <a:endParaRPr lang="en-GB" sz="2400">
              <a:solidFill>
                <a:srgbClr val="000000"/>
              </a:solidFill>
            </a:endParaRPr>
          </a:p>
          <a:p>
            <a:endParaRPr lang="en-GB" sz="2400" dirty="0">
              <a:solidFill>
                <a:srgbClr val="000000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000000"/>
                </a:solidFill>
                <a:ea typeface="+mn-lt"/>
                <a:cs typeface="+mn-lt"/>
              </a:rPr>
              <a:t>Integrating climate education into the curriculum. </a:t>
            </a:r>
            <a:endParaRPr lang="en-GB" sz="2400" dirty="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000000"/>
                </a:solidFill>
                <a:ea typeface="+mn-lt"/>
                <a:cs typeface="+mn-lt"/>
              </a:rPr>
              <a:t>Empowering youth leadership and participation in climate policy. </a:t>
            </a:r>
            <a:endParaRPr lang="en-GB" sz="2400" dirty="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000000"/>
                </a:solidFill>
                <a:ea typeface="+mn-lt"/>
                <a:cs typeface="+mn-lt"/>
              </a:rPr>
              <a:t>Strengthening climate-resilient education planning and policies. </a:t>
            </a:r>
            <a:endParaRPr lang="en-GB" sz="2400" dirty="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000000"/>
                </a:solidFill>
                <a:ea typeface="+mn-lt"/>
                <a:cs typeface="+mn-lt"/>
              </a:rPr>
              <a:t>Providing invaluable tools such as the Children's Climate Risk Index (CCRI) to guide adaptation efforts. </a:t>
            </a:r>
            <a:endParaRPr lang="en-GB" sz="2400" dirty="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000000"/>
                </a:solidFill>
                <a:ea typeface="+mn-lt"/>
                <a:cs typeface="+mn-lt"/>
              </a:rPr>
              <a:t>Inspiring practical community engagement through school programmes </a:t>
            </a:r>
            <a:r>
              <a:rPr lang="en-GB" sz="1200" dirty="0">
                <a:solidFill>
                  <a:srgbClr val="000000"/>
                </a:solidFill>
                <a:latin typeface="Times New Roman"/>
                <a:ea typeface="+mn-lt"/>
                <a:cs typeface="Times New Roman"/>
              </a:rPr>
              <a:t>(</a:t>
            </a:r>
            <a:r>
              <a:rPr lang="en-GB" sz="1200" dirty="0" err="1">
                <a:solidFill>
                  <a:srgbClr val="000000"/>
                </a:solidFill>
                <a:latin typeface="Times New Roman"/>
                <a:ea typeface="+mn-lt"/>
                <a:cs typeface="Times New Roman"/>
              </a:rPr>
              <a:t>Unicef</a:t>
            </a:r>
            <a:r>
              <a:rPr lang="en-GB" sz="1200" dirty="0">
                <a:solidFill>
                  <a:srgbClr val="000000"/>
                </a:solidFill>
                <a:latin typeface="Times New Roman"/>
                <a:ea typeface="+mn-lt"/>
                <a:cs typeface="Times New Roman"/>
              </a:rPr>
              <a:t>, 2018).</a:t>
            </a:r>
            <a:endParaRPr lang="en-GB" sz="2400" dirty="0">
              <a:solidFill>
                <a:srgbClr val="000000"/>
              </a:solidFill>
            </a:endParaRPr>
          </a:p>
          <a:p>
            <a:endParaRPr lang="en-GB" sz="2400" dirty="0">
              <a:solidFill>
                <a:srgbClr val="000000"/>
              </a:solidFill>
            </a:endParaRPr>
          </a:p>
        </p:txBody>
      </p:sp>
      <p:pic>
        <p:nvPicPr>
          <p:cNvPr id="5" name="Picture 4" descr="Blogger: User Profile: UNICEF Cambodia">
            <a:extLst>
              <a:ext uri="{FF2B5EF4-FFF2-40B4-BE49-F238E27FC236}">
                <a16:creationId xmlns:a16="http://schemas.microsoft.com/office/drawing/2014/main" id="{F69884CD-7BC7-6446-BF9A-2A785DAEF1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3791" y="4756336"/>
            <a:ext cx="2292568" cy="155684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125775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D0B6F39-8553-8A2D-0D16-DB8E7B9750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22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</a:extLst>
          </a:blip>
          <a:srcRect l="10474" r="18385" b="-1"/>
          <a:stretch>
            <a:fillRect/>
          </a:stretch>
        </p:blipFill>
        <p:spPr>
          <a:xfrm>
            <a:off x="5413257" y="1195258"/>
            <a:ext cx="6226519" cy="49273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6F9D0FC9-DEE1-8FB7-ABC1-D690DC3F5290}"/>
              </a:ext>
            </a:extLst>
          </p:cNvPr>
          <p:cNvGraphicFramePr/>
          <p:nvPr/>
        </p:nvGraphicFramePr>
        <p:xfrm>
          <a:off x="7042" y="289502"/>
          <a:ext cx="5420501" cy="61876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13" name="TextBox 612">
            <a:extLst>
              <a:ext uri="{FF2B5EF4-FFF2-40B4-BE49-F238E27FC236}">
                <a16:creationId xmlns:a16="http://schemas.microsoft.com/office/drawing/2014/main" id="{D08350C4-CE48-C1E2-17DD-A1FBFA4C53DD}"/>
              </a:ext>
            </a:extLst>
          </p:cNvPr>
          <p:cNvSpPr txBox="1"/>
          <p:nvPr/>
        </p:nvSpPr>
        <p:spPr>
          <a:xfrm>
            <a:off x="5958123" y="558060"/>
            <a:ext cx="530158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u="sng" dirty="0">
                <a:solidFill>
                  <a:schemeClr val="tx2">
                    <a:lumMod val="76000"/>
                    <a:lumOff val="24000"/>
                  </a:schemeClr>
                </a:solidFill>
                <a:latin typeface="Walbaum Display"/>
              </a:rPr>
              <a:t>Barriers</a:t>
            </a:r>
            <a:endParaRPr lang="en-US">
              <a:solidFill>
                <a:schemeClr val="tx2">
                  <a:lumMod val="76000"/>
                  <a:lumOff val="24000"/>
                </a:schemeClr>
              </a:solidFill>
              <a:latin typeface="Walbaum Display"/>
            </a:endParaRPr>
          </a:p>
        </p:txBody>
      </p:sp>
      <p:sp>
        <p:nvSpPr>
          <p:cNvPr id="614" name="TextBox 613">
            <a:extLst>
              <a:ext uri="{FF2B5EF4-FFF2-40B4-BE49-F238E27FC236}">
                <a16:creationId xmlns:a16="http://schemas.microsoft.com/office/drawing/2014/main" id="{D56CB597-EC55-F5EC-22C7-3BB21C41ABE6}"/>
              </a:ext>
            </a:extLst>
          </p:cNvPr>
          <p:cNvSpPr txBox="1"/>
          <p:nvPr/>
        </p:nvSpPr>
        <p:spPr>
          <a:xfrm>
            <a:off x="10258972" y="6138673"/>
            <a:ext cx="12305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Times New Roman"/>
                <a:ea typeface="Times New Roman"/>
                <a:cs typeface="Times New Roman"/>
              </a:rPr>
              <a:t>(</a:t>
            </a:r>
            <a:r>
              <a:rPr lang="en-GB" sz="1200" dirty="0" err="1">
                <a:latin typeface="Times New Roman"/>
                <a:ea typeface="Times New Roman"/>
                <a:cs typeface="Times New Roman"/>
              </a:rPr>
              <a:t>Unicef</a:t>
            </a:r>
            <a:r>
              <a:rPr lang="en-GB" sz="1200" dirty="0">
                <a:latin typeface="Times New Roman"/>
                <a:ea typeface="Times New Roman"/>
                <a:cs typeface="Times New Roman"/>
              </a:rPr>
              <a:t>, 2018)</a:t>
            </a:r>
            <a:r>
              <a:rPr lang="en-GB" dirty="0">
                <a:latin typeface="Aptos"/>
                <a:ea typeface="Times New Roman"/>
                <a:cs typeface="Times New Roman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1736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5744A97-858B-FA62-AF78-14426E8D7042}"/>
              </a:ext>
            </a:extLst>
          </p:cNvPr>
          <p:cNvSpPr txBox="1"/>
          <p:nvPr/>
        </p:nvSpPr>
        <p:spPr>
          <a:xfrm>
            <a:off x="112059" y="571501"/>
            <a:ext cx="11956674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800" b="1">
                <a:latin typeface="Times New Roman"/>
                <a:ea typeface="Times New Roman"/>
                <a:cs typeface="Times New Roman"/>
              </a:rPr>
              <a:t>Reference list</a:t>
            </a:r>
            <a:endParaRPr lang="en-US"/>
          </a:p>
          <a:p>
            <a:endParaRPr lang="en-US" b="1" dirty="0">
              <a:latin typeface="Times New Roman"/>
              <a:ea typeface="Times New Roman"/>
              <a:cs typeface="Times New Roman"/>
            </a:endParaRPr>
          </a:p>
          <a:p>
            <a:r>
              <a:rPr lang="en-US">
                <a:latin typeface="Times New Roman"/>
                <a:ea typeface="Times New Roman"/>
                <a:cs typeface="Times New Roman"/>
              </a:rPr>
              <a:t>Crowe, S., Cresswell, K., Robertson, A., Huby, G., Avery, A. and Sheikh, A. (2011). The case study approach. </a:t>
            </a:r>
            <a:r>
              <a:rPr lang="en-US" i="1">
                <a:latin typeface="Times New Roman"/>
                <a:ea typeface="Times New Roman"/>
                <a:cs typeface="Times New Roman"/>
              </a:rPr>
              <a:t>BMC Medical Research Methodology</a:t>
            </a:r>
            <a:r>
              <a:rPr lang="en-US">
                <a:latin typeface="Times New Roman"/>
                <a:ea typeface="Times New Roman"/>
                <a:cs typeface="Times New Roman"/>
              </a:rPr>
              <a:t>, 11(1), pp.1–9. </a:t>
            </a:r>
            <a:r>
              <a:rPr lang="en-US" err="1">
                <a:latin typeface="Times New Roman"/>
                <a:ea typeface="Times New Roman"/>
                <a:cs typeface="Times New Roman"/>
              </a:rPr>
              <a:t>doi:https</a:t>
            </a:r>
            <a:r>
              <a:rPr lang="en-US">
                <a:latin typeface="Times New Roman"/>
                <a:ea typeface="Times New Roman"/>
                <a:cs typeface="Times New Roman"/>
              </a:rPr>
              <a:t>://doi.org/10.1186/1471-2288-11-100.</a:t>
            </a:r>
          </a:p>
          <a:p>
            <a:endParaRPr lang="en-US" dirty="0">
              <a:latin typeface="Times New Roman"/>
              <a:ea typeface="Times New Roman"/>
              <a:cs typeface="Times New Roman"/>
            </a:endParaRPr>
          </a:p>
          <a:p>
            <a:r>
              <a:rPr lang="en-US">
                <a:latin typeface="Times New Roman"/>
                <a:ea typeface="Times New Roman"/>
                <a:cs typeface="Times New Roman"/>
              </a:rPr>
              <a:t>UNICEF (2022). </a:t>
            </a:r>
            <a:r>
              <a:rPr lang="en-US" i="1">
                <a:latin typeface="Times New Roman"/>
                <a:ea typeface="Times New Roman"/>
                <a:cs typeface="Times New Roman"/>
              </a:rPr>
              <a:t>The Right to Education - UNICEF UK</a:t>
            </a:r>
            <a:r>
              <a:rPr lang="en-US">
                <a:latin typeface="Times New Roman"/>
                <a:ea typeface="Times New Roman"/>
                <a:cs typeface="Times New Roman"/>
              </a:rPr>
              <a:t>. [online] UNICEF. Available at: https://www.unicef.org.uk/rights-respecting-schools/the-rrsa/the-right-to-education/ [Accessed 1 Feb. 2026].</a:t>
            </a:r>
          </a:p>
          <a:p>
            <a:endParaRPr lang="en-US" dirty="0">
              <a:latin typeface="Times New Roman"/>
              <a:ea typeface="Times New Roman"/>
              <a:cs typeface="Times New Roman"/>
            </a:endParaRPr>
          </a:p>
          <a:p>
            <a:r>
              <a:rPr lang="en-US" err="1">
                <a:latin typeface="Times New Roman"/>
                <a:ea typeface="Times New Roman"/>
                <a:cs typeface="Times New Roman"/>
              </a:rPr>
              <a:t>Unicef</a:t>
            </a:r>
            <a:r>
              <a:rPr lang="en-US">
                <a:latin typeface="Times New Roman"/>
                <a:ea typeface="Times New Roman"/>
                <a:cs typeface="Times New Roman"/>
              </a:rPr>
              <a:t> (2018). </a:t>
            </a:r>
            <a:r>
              <a:rPr lang="en-US" i="1">
                <a:latin typeface="Times New Roman"/>
                <a:ea typeface="Times New Roman"/>
                <a:cs typeface="Times New Roman"/>
              </a:rPr>
              <a:t>Education</a:t>
            </a:r>
            <a:r>
              <a:rPr lang="en-US">
                <a:latin typeface="Times New Roman"/>
                <a:ea typeface="Times New Roman"/>
                <a:cs typeface="Times New Roman"/>
              </a:rPr>
              <a:t>. [online] Unicef.org. Available at: https://www.unicef.org/cambodia/education [Accessed 1 Feb. 2026].</a:t>
            </a:r>
          </a:p>
          <a:p>
            <a:endParaRPr lang="en-US" dirty="0">
              <a:latin typeface="Times New Roman"/>
              <a:ea typeface="Times New Roman"/>
              <a:cs typeface="Times New Roman"/>
            </a:endParaRPr>
          </a:p>
          <a:p>
            <a:r>
              <a:rPr lang="en-US">
                <a:latin typeface="Times New Roman"/>
                <a:ea typeface="Times New Roman"/>
                <a:cs typeface="Times New Roman"/>
              </a:rPr>
              <a:t>Unicef.org. (2026). </a:t>
            </a:r>
            <a:r>
              <a:rPr lang="en-US" i="1">
                <a:latin typeface="Times New Roman"/>
                <a:ea typeface="Times New Roman"/>
                <a:cs typeface="Times New Roman"/>
              </a:rPr>
              <a:t>Welcome To Zscaler Directory Authentication</a:t>
            </a:r>
            <a:r>
              <a:rPr lang="en-US">
                <a:latin typeface="Times New Roman"/>
                <a:ea typeface="Times New Roman"/>
                <a:cs typeface="Times New Roman"/>
              </a:rPr>
              <a:t>. [online] Available at: </a:t>
            </a:r>
            <a:r>
              <a:rPr lang="en-US" dirty="0">
                <a:latin typeface="Times New Roman"/>
                <a:ea typeface="Times New Roman"/>
                <a:cs typeface="Times New Roman"/>
              </a:rPr>
              <a:t>https://www.unicef.org/cambodia/press-releases/cambodia-launches-first-childrens-climate-risk-index-and-signs-unicefs-</a:t>
            </a:r>
            <a:r>
              <a:rPr lang="en-US">
                <a:latin typeface="Times New Roman"/>
                <a:ea typeface="Times New Roman"/>
                <a:cs typeface="Times New Roman"/>
              </a:rPr>
              <a:t>declaration [Accessed 1 Feb. 2026].</a:t>
            </a:r>
          </a:p>
          <a:p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3434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51</cp:revision>
  <dcterms:created xsi:type="dcterms:W3CDTF">2013-07-15T20:26:40Z</dcterms:created>
  <dcterms:modified xsi:type="dcterms:W3CDTF">2026-03-01T21:40:15Z</dcterms:modified>
</cp:coreProperties>
</file>