
<file path=[Content_Types].xml><?xml version="1.0" encoding="utf-8"?>
<Types xmlns="http://schemas.openxmlformats.org/package/2006/content-types">
  <Default Extension="fntdata" ContentType="application/x-fontdata"/>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2" r:id="rId1"/>
  </p:sldMasterIdLst>
  <p:notesMasterIdLst>
    <p:notesMasterId r:id="rId17"/>
  </p:notesMasterIdLst>
  <p:sldIdLst>
    <p:sldId id="256" r:id="rId2"/>
    <p:sldId id="270" r:id="rId3"/>
    <p:sldId id="257" r:id="rId4"/>
    <p:sldId id="258" r:id="rId5"/>
    <p:sldId id="259" r:id="rId6"/>
    <p:sldId id="260" r:id="rId7"/>
    <p:sldId id="261" r:id="rId8"/>
    <p:sldId id="266" r:id="rId9"/>
    <p:sldId id="262" r:id="rId10"/>
    <p:sldId id="267" r:id="rId11"/>
    <p:sldId id="268" r:id="rId12"/>
    <p:sldId id="263" r:id="rId13"/>
    <p:sldId id="271" r:id="rId14"/>
    <p:sldId id="269" r:id="rId15"/>
    <p:sldId id="265" r:id="rId16"/>
  </p:sldIdLst>
  <p:sldSz cx="18288000" cy="10287000"/>
  <p:notesSz cx="6858000" cy="9144000"/>
  <p:embeddedFontLst>
    <p:embeddedFont>
      <p:font typeface="Garamond" panose="02020404030301010803" pitchFamily="18" charset="0"/>
      <p:regular r:id="rId18"/>
      <p:bold r:id="rId19"/>
      <p:italic r:id="rId20"/>
    </p:embeddedFont>
    <p:embeddedFont>
      <p:font typeface="Public Sans" panose="020B0604020202020204" charset="0"/>
      <p:regular r:id="rId21"/>
    </p:embeddedFont>
    <p:embeddedFont>
      <p:font typeface="Public Sans Bold" panose="020B0604020202020204" charset="0"/>
      <p:regular r:id="rId22"/>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28" autoAdjust="0"/>
    <p:restoredTop sz="73587" autoAdjust="0"/>
  </p:normalViewPr>
  <p:slideViewPr>
    <p:cSldViewPr>
      <p:cViewPr varScale="1">
        <p:scale>
          <a:sx n="40" d="100"/>
          <a:sy n="40" d="100"/>
        </p:scale>
        <p:origin x="1320" y="5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EFBAFE-35A2-4C19-9EF4-746F46E7FBCF}" type="datetimeFigureOut">
              <a:rPr lang="en-GB" smtClean="0"/>
              <a:t>26/02/2026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172B2B-0C68-4B8E-83E1-C920D50D0AFD}" type="slidenum">
              <a:rPr lang="en-GB" smtClean="0"/>
              <a:t>‹#›</a:t>
            </a:fld>
            <a:endParaRPr lang="en-GB"/>
          </a:p>
        </p:txBody>
      </p:sp>
    </p:spTree>
    <p:extLst>
      <p:ext uri="{BB962C8B-B14F-4D97-AF65-F5344CB8AC3E}">
        <p14:creationId xmlns:p14="http://schemas.microsoft.com/office/powerpoint/2010/main" val="3173274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A74603-2F48-B607-4903-8C126579C25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679889E-1CFF-BC7A-6FEE-126A7FED8E9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D86D36F-0B86-F179-5874-B8BECE5F4E66}"/>
              </a:ext>
            </a:extLst>
          </p:cNvPr>
          <p:cNvSpPr>
            <a:spLocks noGrp="1"/>
          </p:cNvSpPr>
          <p:nvPr>
            <p:ph type="body" idx="1"/>
          </p:nvPr>
        </p:nvSpPr>
        <p:spPr/>
        <p:txBody>
          <a:bodyPr/>
          <a:lstStyle/>
          <a:p>
            <a:pPr rtl="0"/>
            <a:endParaRPr lang="en-GB" dirty="0"/>
          </a:p>
        </p:txBody>
      </p:sp>
      <p:sp>
        <p:nvSpPr>
          <p:cNvPr id="4" name="Slide Number Placeholder 3">
            <a:extLst>
              <a:ext uri="{FF2B5EF4-FFF2-40B4-BE49-F238E27FC236}">
                <a16:creationId xmlns:a16="http://schemas.microsoft.com/office/drawing/2014/main" id="{AB0E0DC7-C3C8-FF15-2951-8AAD8596ADC4}"/>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05660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presentation highlights the development of the VitalHxEase brand with respect to an e-commerce marketplace that facilitates sales of medical tracking devices. A total of three related tasks were performed to support the successful evaluation of the brand's digital presence: market research, financial forecasting, and multimedia advertising. These three tasks were combined to show how businesses use digital tools to support strategic decision-making (</a:t>
            </a:r>
            <a:r>
              <a:rPr lang="en-US" sz="1200" b="0" i="0" u="none" strike="noStrike" kern="1200" dirty="0" err="1">
                <a:solidFill>
                  <a:schemeClr val="tx1"/>
                </a:solidFill>
                <a:effectLst/>
                <a:latin typeface="+mn-lt"/>
                <a:ea typeface="+mn-ea"/>
                <a:cs typeface="+mn-cs"/>
              </a:rPr>
              <a:t>Ojonugwa</a:t>
            </a:r>
            <a:r>
              <a:rPr lang="en-US" sz="1200" b="0" i="0" u="none" strike="noStrike" kern="1200" dirty="0">
                <a:solidFill>
                  <a:schemeClr val="tx1"/>
                </a:solidFill>
                <a:effectLst/>
                <a:latin typeface="+mn-lt"/>
                <a:ea typeface="+mn-ea"/>
                <a:cs typeface="+mn-cs"/>
              </a:rPr>
              <a:t> et al., 2022). </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6172B2B-0C68-4B8E-83E1-C920D50D0AFD}" type="slidenum">
              <a:rPr lang="en-GB" smtClean="0"/>
              <a:t>3</a:t>
            </a:fld>
            <a:endParaRPr lang="en-GB"/>
          </a:p>
        </p:txBody>
      </p:sp>
    </p:spTree>
    <p:extLst>
      <p:ext uri="{BB962C8B-B14F-4D97-AF65-F5344CB8AC3E}">
        <p14:creationId xmlns:p14="http://schemas.microsoft.com/office/powerpoint/2010/main" val="3730978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consumer survey was the first phase of research and consisted of 10 questions concerning purchasing habits (online), sustainability and health-related topics. Responses will allow for structured and valid data collection, but the critical insight from the results will be the understanding of why consumers are purchasing products (Muley et al., 2021).</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6172B2B-0C68-4B8E-83E1-C920D50D0AFD}" type="slidenum">
              <a:rPr lang="en-GB" smtClean="0"/>
              <a:t>4</a:t>
            </a:fld>
            <a:endParaRPr lang="en-GB"/>
          </a:p>
        </p:txBody>
      </p:sp>
    </p:spTree>
    <p:extLst>
      <p:ext uri="{BB962C8B-B14F-4D97-AF65-F5344CB8AC3E}">
        <p14:creationId xmlns:p14="http://schemas.microsoft.com/office/powerpoint/2010/main" val="22192458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According to the survey results, the most preferred device option was the fitness band (49%). In addition, the consumers indicated that they would like to know product quality and product credibility before making a purchasing decision and that the reviews will have the greatest influence over their final decision to buy a device. Furthermore, mobile methods of usability and </a:t>
            </a:r>
            <a:r>
              <a:rPr lang="en-US" sz="1200" b="0" i="0" u="none" strike="noStrike" kern="1200" dirty="0" err="1">
                <a:solidFill>
                  <a:schemeClr val="tx1"/>
                </a:solidFill>
                <a:effectLst/>
                <a:latin typeface="+mn-lt"/>
                <a:ea typeface="+mn-ea"/>
                <a:cs typeface="+mn-cs"/>
              </a:rPr>
              <a:t>utilising</a:t>
            </a:r>
            <a:r>
              <a:rPr lang="en-US" sz="1200" b="0" i="0" u="none" strike="noStrike" kern="1200" dirty="0">
                <a:solidFill>
                  <a:schemeClr val="tx1"/>
                </a:solidFill>
                <a:effectLst/>
                <a:latin typeface="+mn-lt"/>
                <a:ea typeface="+mn-ea"/>
                <a:cs typeface="+mn-cs"/>
              </a:rPr>
              <a:t> social media marketing were influencing factors for each of the respondents. These factors assisted in determining the brand positioning of VitalHxEase. VitalHxEase should be practical, reliable, user friendly (Himeur et al., 2023).</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6172B2B-0C68-4B8E-83E1-C920D50D0AFD}" type="slidenum">
              <a:rPr lang="en-GB" smtClean="0"/>
              <a:t>5</a:t>
            </a:fld>
            <a:endParaRPr lang="en-GB"/>
          </a:p>
        </p:txBody>
      </p:sp>
    </p:spTree>
    <p:extLst>
      <p:ext uri="{BB962C8B-B14F-4D97-AF65-F5344CB8AC3E}">
        <p14:creationId xmlns:p14="http://schemas.microsoft.com/office/powerpoint/2010/main" val="38283294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Speaker Notes:</a:t>
            </a:r>
            <a:br>
              <a:rPr lang="en-US" sz="1200" b="1" i="0" u="none" strike="noStrike" kern="1200" dirty="0">
                <a:solidFill>
                  <a:schemeClr val="tx1"/>
                </a:solidFill>
                <a:effectLst/>
                <a:latin typeface="+mn-lt"/>
                <a:ea typeface="+mn-ea"/>
                <a:cs typeface="+mn-cs"/>
              </a:rPr>
            </a:br>
            <a:r>
              <a:rPr lang="en-US" sz="1200" b="0" i="0" u="none" strike="noStrike" kern="1200" dirty="0">
                <a:solidFill>
                  <a:schemeClr val="tx1"/>
                </a:solidFill>
                <a:effectLst/>
                <a:latin typeface="+mn-lt"/>
                <a:ea typeface="+mn-ea"/>
                <a:cs typeface="+mn-cs"/>
              </a:rPr>
              <a:t>VitalHxEase was founded as a digital marketplace leveraging health products and maintaining ethical sources. However, the concept is generated based on sustainability and transparency, as well as sheds light on consumer preferences in a business context by integrating their values. At the same time, it </a:t>
            </a:r>
            <a:r>
              <a:rPr lang="en-US" sz="1200" b="0" i="0" u="none" strike="noStrike" kern="1200" dirty="0" err="1">
                <a:solidFill>
                  <a:schemeClr val="tx1"/>
                </a:solidFill>
                <a:effectLst/>
                <a:latin typeface="+mn-lt"/>
                <a:ea typeface="+mn-ea"/>
                <a:cs typeface="+mn-cs"/>
              </a:rPr>
              <a:t>emphasises</a:t>
            </a:r>
            <a:r>
              <a:rPr lang="en-US" sz="1200" b="0" i="0" u="none" strike="noStrike" kern="1200" dirty="0">
                <a:solidFill>
                  <a:schemeClr val="tx1"/>
                </a:solidFill>
                <a:effectLst/>
                <a:latin typeface="+mn-lt"/>
                <a:ea typeface="+mn-ea"/>
                <a:cs typeface="+mn-cs"/>
              </a:rPr>
              <a:t> authentic sourcing,  honesty, and accessibility.  The brand </a:t>
            </a:r>
            <a:r>
              <a:rPr lang="en-US" sz="1200" b="0" i="0" u="none" strike="noStrike" kern="1200" dirty="0" err="1">
                <a:solidFill>
                  <a:schemeClr val="tx1"/>
                </a:solidFill>
                <a:effectLst/>
                <a:latin typeface="+mn-lt"/>
                <a:ea typeface="+mn-ea"/>
                <a:cs typeface="+mn-cs"/>
              </a:rPr>
              <a:t>prioritises</a:t>
            </a:r>
            <a:r>
              <a:rPr lang="en-US" sz="1200" b="0" i="0" u="none" strike="noStrike" kern="1200" dirty="0">
                <a:solidFill>
                  <a:schemeClr val="tx1"/>
                </a:solidFill>
                <a:effectLst/>
                <a:latin typeface="+mn-lt"/>
                <a:ea typeface="+mn-ea"/>
                <a:cs typeface="+mn-cs"/>
              </a:rPr>
              <a:t> to enhance loyalty and trust (Enright, 2021).</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6172B2B-0C68-4B8E-83E1-C920D50D0AFD}" type="slidenum">
              <a:rPr lang="en-GB" smtClean="0"/>
              <a:t>6</a:t>
            </a:fld>
            <a:endParaRPr lang="en-GB"/>
          </a:p>
        </p:txBody>
      </p:sp>
    </p:spTree>
    <p:extLst>
      <p:ext uri="{BB962C8B-B14F-4D97-AF65-F5344CB8AC3E}">
        <p14:creationId xmlns:p14="http://schemas.microsoft.com/office/powerpoint/2010/main" val="811231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1" i="0" u="none" strike="noStrike" kern="1200" dirty="0">
                <a:solidFill>
                  <a:schemeClr val="tx1"/>
                </a:solidFill>
                <a:effectLst/>
                <a:latin typeface="+mn-lt"/>
                <a:ea typeface="+mn-ea"/>
                <a:cs typeface="+mn-cs"/>
              </a:rPr>
              <a:t>Speaker Notes:</a:t>
            </a:r>
            <a:br>
              <a:rPr lang="en-US" sz="1200" b="0" i="0" u="none" strike="noStrike" kern="1200" dirty="0">
                <a:solidFill>
                  <a:schemeClr val="tx1"/>
                </a:solidFill>
                <a:effectLst/>
                <a:latin typeface="+mn-lt"/>
                <a:ea typeface="+mn-ea"/>
                <a:cs typeface="+mn-cs"/>
              </a:rPr>
            </a:br>
            <a:r>
              <a:rPr lang="en-US" sz="1200" b="0" i="0" u="none" strike="noStrike" kern="1200" dirty="0">
                <a:solidFill>
                  <a:schemeClr val="tx1"/>
                </a:solidFill>
                <a:effectLst/>
                <a:latin typeface="+mn-lt"/>
                <a:ea typeface="+mn-ea"/>
                <a:cs typeface="+mn-cs"/>
              </a:rPr>
              <a:t>The website has designed by applying  Wix, selected for its mobile-friendly features and ease of use. The first page focuses on showcasing your products, testimonials, and trust signals. The second page of the site supports SEO through blog posts. The entire design is a balance between simplicity and functionality, allowing consumers who may have little or no technical knowledge to have access for company.</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6172B2B-0C68-4B8E-83E1-C920D50D0AFD}" type="slidenum">
              <a:rPr lang="en-GB" smtClean="0"/>
              <a:t>7</a:t>
            </a:fld>
            <a:endParaRPr lang="en-GB"/>
          </a:p>
        </p:txBody>
      </p:sp>
    </p:spTree>
    <p:extLst>
      <p:ext uri="{BB962C8B-B14F-4D97-AF65-F5344CB8AC3E}">
        <p14:creationId xmlns:p14="http://schemas.microsoft.com/office/powerpoint/2010/main" val="3598374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16192E-89BA-6571-1770-F08B37ABB82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A7A7CB-4FA3-DA66-3550-D39396BA66D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142F303-E315-75C1-7A7C-C3B207A2F0D8}"/>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marketing materials were designed using Canva, based on the feedback from the surveys on style and content. The infographics and social media content were designed to promote the sustainable and health-oriented brand. The use of phrases such as “shop with impact” and “certified eco-friendly” was employed to build consumer trust and promote the ethical aspects (Goodsell, 2022).</a:t>
            </a:r>
            <a:endParaRPr lang="en-US" b="0" dirty="0">
              <a:effectLst/>
            </a:endParaRPr>
          </a:p>
          <a:p>
            <a:br>
              <a:rPr lang="en-US" dirty="0"/>
            </a:br>
            <a:endParaRPr lang="en-GB" dirty="0"/>
          </a:p>
        </p:txBody>
      </p:sp>
      <p:sp>
        <p:nvSpPr>
          <p:cNvPr id="4" name="Slide Number Placeholder 3">
            <a:extLst>
              <a:ext uri="{FF2B5EF4-FFF2-40B4-BE49-F238E27FC236}">
                <a16:creationId xmlns:a16="http://schemas.microsoft.com/office/drawing/2014/main" id="{B59997B0-5FFD-E5AD-890F-6B5542F0E5C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91174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video advertisement was used to launch the brand through storytelling, which included product shots, testimonials, and health messages. Emotional engagement was key in developing brand loyalty, with a short and memorable message that made VitalHxEase a trusted solution (Ghorbanzadeh and </a:t>
            </a:r>
            <a:r>
              <a:rPr lang="en-US" sz="1200" b="0" i="0" u="none" strike="noStrike" kern="1200" dirty="0" err="1">
                <a:solidFill>
                  <a:schemeClr val="tx1"/>
                </a:solidFill>
                <a:effectLst/>
                <a:latin typeface="+mn-lt"/>
                <a:ea typeface="+mn-ea"/>
                <a:cs typeface="+mn-cs"/>
              </a:rPr>
              <a:t>Rahehagh</a:t>
            </a:r>
            <a:r>
              <a:rPr lang="en-US" sz="1200" b="0" i="0" u="none" strike="noStrike" kern="1200" dirty="0">
                <a:solidFill>
                  <a:schemeClr val="tx1"/>
                </a:solidFill>
                <a:effectLst/>
                <a:latin typeface="+mn-lt"/>
                <a:ea typeface="+mn-ea"/>
                <a:cs typeface="+mn-cs"/>
              </a:rPr>
              <a:t>, 2021).</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6172B2B-0C68-4B8E-83E1-C920D50D0AFD}" type="slidenum">
              <a:rPr lang="en-GB" smtClean="0"/>
              <a:t>9</a:t>
            </a:fld>
            <a:endParaRPr lang="en-GB"/>
          </a:p>
        </p:txBody>
      </p:sp>
    </p:spTree>
    <p:extLst>
      <p:ext uri="{BB962C8B-B14F-4D97-AF65-F5344CB8AC3E}">
        <p14:creationId xmlns:p14="http://schemas.microsoft.com/office/powerpoint/2010/main" val="17035914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BB1170-0A0A-AE12-C288-9C8E843B466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66635B-E26B-669C-C56F-B0377E7A22D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D91B939-C4AC-30D3-D4FC-24145CFF2AFA}"/>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Financial forecasting was carried out using the Excel model for a period of 12 months. The expenses were divided into four categories, which included sourcing expenses, shipping expenses, operational expenses, and marketing expenses. The sources of revenue were sales and collaborations. The researchers used automatic formulas together with graphs to understand the data and analysis of existing trends (Kirkby et al., 2024).</a:t>
            </a:r>
            <a:endParaRPr lang="en-US" b="0" dirty="0">
              <a:effectLst/>
            </a:endParaRPr>
          </a:p>
          <a:p>
            <a:br>
              <a:rPr lang="en-US" dirty="0"/>
            </a:br>
            <a:endParaRPr lang="en-US" b="0" dirty="0">
              <a:effectLst/>
            </a:endParaRPr>
          </a:p>
        </p:txBody>
      </p:sp>
      <p:sp>
        <p:nvSpPr>
          <p:cNvPr id="4" name="Slide Number Placeholder 3">
            <a:extLst>
              <a:ext uri="{FF2B5EF4-FFF2-40B4-BE49-F238E27FC236}">
                <a16:creationId xmlns:a16="http://schemas.microsoft.com/office/drawing/2014/main" id="{959CA74E-C99C-722C-0AA1-AC7A113760B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051500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87B2E-6985-B352-6792-D9AF49EED6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DC3594-25A9-90B7-04C1-817B949E5E4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5FF7978-324E-1E83-2927-7F066557B922}"/>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key focus of the project is establishing a strong connection between developing the brand and base research about the users; using powerful storytelling techniques to connect the data with the emotional response from the users, making the data relatable to users in the real-world and evoking an emotional response. A challenge faced with this project will be to maintain a consistent voice and reputation of the brand with a balance between a structured design and authenticity.</a:t>
            </a:r>
            <a:endParaRPr lang="en-US" b="0" dirty="0">
              <a:effectLst/>
            </a:endParaRPr>
          </a:p>
          <a:p>
            <a:br>
              <a:rPr lang="en-US" dirty="0"/>
            </a:br>
            <a:endParaRPr lang="en-GB" dirty="0"/>
          </a:p>
        </p:txBody>
      </p:sp>
      <p:sp>
        <p:nvSpPr>
          <p:cNvPr id="4" name="Slide Number Placeholder 3">
            <a:extLst>
              <a:ext uri="{FF2B5EF4-FFF2-40B4-BE49-F238E27FC236}">
                <a16:creationId xmlns:a16="http://schemas.microsoft.com/office/drawing/2014/main" id="{BC562B87-1847-AE40-1EBE-6C5D10A13465}"/>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34615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Throughout this project, I have gained key skills regarding digital storytelling, survey design, data interpretation, and multichannel marketing. I have also gained real-life experience with SEO, website development, and video production. Furthermore, I intend to stretch my knowledge in logistics, fulfilment, and targeted advertising tactics (Roumeliotis &amp; Tselikas, 2022).</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C6172B2B-0C68-4B8E-83E1-C920D50D0AFD}" type="slidenum">
              <a:rPr lang="en-GB" smtClean="0"/>
              <a:t>12</a:t>
            </a:fld>
            <a:endParaRPr lang="en-GB"/>
          </a:p>
        </p:txBody>
      </p:sp>
    </p:spTree>
    <p:extLst>
      <p:ext uri="{BB962C8B-B14F-4D97-AF65-F5344CB8AC3E}">
        <p14:creationId xmlns:p14="http://schemas.microsoft.com/office/powerpoint/2010/main" val="118987070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308D17-A233-6B02-7A89-DD26029F33A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6287BE5-890C-A97D-C09B-B951A667EFC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E1DE9FE-5E30-F976-F21A-D49AAEB65429}"/>
              </a:ext>
            </a:extLst>
          </p:cNvPr>
          <p:cNvSpPr>
            <a:spLocks noGrp="1"/>
          </p:cNvSpPr>
          <p:nvPr>
            <p:ph type="body" idx="1"/>
          </p:nvPr>
        </p:nvSpPr>
        <p:spPr/>
        <p:txBody>
          <a:bodyPr/>
          <a:lstStyle/>
          <a:p>
            <a:pPr rtl="0"/>
            <a:r>
              <a:rPr lang="en-US" sz="1200" b="0" i="0" u="none" strike="noStrike" kern="1200" dirty="0" err="1">
                <a:solidFill>
                  <a:schemeClr val="tx1"/>
                </a:solidFill>
                <a:effectLst/>
                <a:latin typeface="+mn-lt"/>
                <a:ea typeface="+mn-ea"/>
                <a:cs typeface="+mn-cs"/>
              </a:rPr>
              <a:t>Alfiana</a:t>
            </a:r>
            <a:r>
              <a:rPr lang="en-US" sz="1200" b="0" i="0" u="none" strike="noStrike" kern="1200" dirty="0">
                <a:solidFill>
                  <a:schemeClr val="tx1"/>
                </a:solidFill>
                <a:effectLst/>
                <a:latin typeface="+mn-lt"/>
                <a:ea typeface="+mn-ea"/>
                <a:cs typeface="+mn-cs"/>
              </a:rPr>
              <a:t>, F., Khofifah, N., Ramadhan, T., </a:t>
            </a:r>
            <a:r>
              <a:rPr lang="en-US" sz="1200" b="0" i="0" u="none" strike="noStrike" kern="1200" dirty="0" err="1">
                <a:solidFill>
                  <a:schemeClr val="tx1"/>
                </a:solidFill>
                <a:effectLst/>
                <a:latin typeface="+mn-lt"/>
                <a:ea typeface="+mn-ea"/>
                <a:cs typeface="+mn-cs"/>
              </a:rPr>
              <a:t>Septiani</a:t>
            </a:r>
            <a:r>
              <a:rPr lang="en-US" sz="1200" b="0" i="0" u="none" strike="noStrike" kern="1200" dirty="0">
                <a:solidFill>
                  <a:schemeClr val="tx1"/>
                </a:solidFill>
                <a:effectLst/>
                <a:latin typeface="+mn-lt"/>
                <a:ea typeface="+mn-ea"/>
                <a:cs typeface="+mn-cs"/>
              </a:rPr>
              <a:t>, N., Wahyuningsih, W., Azizah, N.N. and </a:t>
            </a:r>
            <a:r>
              <a:rPr lang="en-US" sz="1200" b="0" i="0" u="none" strike="noStrike" kern="1200" dirty="0" err="1">
                <a:solidFill>
                  <a:schemeClr val="tx1"/>
                </a:solidFill>
                <a:effectLst/>
                <a:latin typeface="+mn-lt"/>
                <a:ea typeface="+mn-ea"/>
                <a:cs typeface="+mn-cs"/>
              </a:rPr>
              <a:t>Ramadhona</a:t>
            </a:r>
            <a:r>
              <a:rPr lang="en-US" sz="1200" b="0" i="0" u="none" strike="noStrike" kern="1200" dirty="0">
                <a:solidFill>
                  <a:schemeClr val="tx1"/>
                </a:solidFill>
                <a:effectLst/>
                <a:latin typeface="+mn-lt"/>
                <a:ea typeface="+mn-ea"/>
                <a:cs typeface="+mn-cs"/>
              </a:rPr>
              <a:t>, N., (2023). Apply the search engine </a:t>
            </a:r>
            <a:r>
              <a:rPr lang="en-US" sz="1200" b="0" i="0" u="none" strike="noStrike" kern="1200" dirty="0" err="1">
                <a:solidFill>
                  <a:schemeClr val="tx1"/>
                </a:solidFill>
                <a:effectLst/>
                <a:latin typeface="+mn-lt"/>
                <a:ea typeface="+mn-ea"/>
                <a:cs typeface="+mn-cs"/>
              </a:rPr>
              <a:t>optimisation</a:t>
            </a:r>
            <a:r>
              <a:rPr lang="en-US" sz="1200" b="0" i="0" u="none" strike="noStrike" kern="1200" dirty="0">
                <a:solidFill>
                  <a:schemeClr val="tx1"/>
                </a:solidFill>
                <a:effectLst/>
                <a:latin typeface="+mn-lt"/>
                <a:ea typeface="+mn-ea"/>
                <a:cs typeface="+mn-cs"/>
              </a:rPr>
              <a:t> (</a:t>
            </a:r>
            <a:r>
              <a:rPr lang="en-US" sz="1200" b="0" i="0" u="none" strike="noStrike" kern="1200" dirty="0" err="1">
                <a:solidFill>
                  <a:schemeClr val="tx1"/>
                </a:solidFill>
                <a:effectLst/>
                <a:latin typeface="+mn-lt"/>
                <a:ea typeface="+mn-ea"/>
                <a:cs typeface="+mn-cs"/>
              </a:rPr>
              <a:t>seo</a:t>
            </a:r>
            <a:r>
              <a:rPr lang="en-US" sz="1200" b="0" i="0" u="none" strike="noStrike" kern="1200" dirty="0">
                <a:solidFill>
                  <a:schemeClr val="tx1"/>
                </a:solidFill>
                <a:effectLst/>
                <a:latin typeface="+mn-lt"/>
                <a:ea typeface="+mn-ea"/>
                <a:cs typeface="+mn-cs"/>
              </a:rPr>
              <a:t>) method to determine website ranking on search engines. </a:t>
            </a:r>
            <a:r>
              <a:rPr lang="en-US" sz="1200" b="0" i="1" u="none" strike="noStrike" kern="1200" dirty="0">
                <a:solidFill>
                  <a:schemeClr val="tx1"/>
                </a:solidFill>
                <a:effectLst/>
                <a:latin typeface="+mn-lt"/>
                <a:ea typeface="+mn-ea"/>
                <a:cs typeface="+mn-cs"/>
              </a:rPr>
              <a:t>International Journal of Cyber and IT Service Management, </a:t>
            </a:r>
            <a:r>
              <a:rPr lang="en-US" sz="1200" b="0" i="0" u="none" strike="noStrike" kern="1200" dirty="0">
                <a:solidFill>
                  <a:schemeClr val="tx1"/>
                </a:solidFill>
                <a:effectLst/>
                <a:latin typeface="+mn-lt"/>
                <a:ea typeface="+mn-ea"/>
                <a:cs typeface="+mn-cs"/>
              </a:rPr>
              <a:t>3(1), pp.65-73.</a:t>
            </a:r>
            <a:endParaRPr lang="en-US" b="0" dirty="0">
              <a:effectLst/>
            </a:endParaRPr>
          </a:p>
          <a:p>
            <a:pPr rtl="0"/>
            <a:r>
              <a:rPr lang="en-US" sz="1200" b="0" i="0" u="none" strike="noStrike" kern="1200" dirty="0">
                <a:solidFill>
                  <a:schemeClr val="tx1"/>
                </a:solidFill>
                <a:effectLst/>
                <a:latin typeface="+mn-lt"/>
                <a:ea typeface="+mn-ea"/>
                <a:cs typeface="+mn-cs"/>
              </a:rPr>
              <a:t>Enright, K., (2021). Elusive quality: the challenges and ethical dilemmas faced by international non-governmental organisations in sourcing quality assured medical products. </a:t>
            </a:r>
            <a:r>
              <a:rPr lang="en-US" sz="1200" b="0" i="1" u="none" strike="noStrike" kern="1200" dirty="0">
                <a:solidFill>
                  <a:schemeClr val="tx1"/>
                </a:solidFill>
                <a:effectLst/>
                <a:latin typeface="+mn-lt"/>
                <a:ea typeface="+mn-ea"/>
                <a:cs typeface="+mn-cs"/>
              </a:rPr>
              <a:t>BMJ global health, 6</a:t>
            </a:r>
            <a:r>
              <a:rPr lang="en-US" sz="1200" b="0" i="0" u="none" strike="noStrike" kern="1200" dirty="0">
                <a:solidFill>
                  <a:schemeClr val="tx1"/>
                </a:solidFill>
                <a:effectLst/>
                <a:latin typeface="+mn-lt"/>
                <a:ea typeface="+mn-ea"/>
                <a:cs typeface="+mn-cs"/>
              </a:rPr>
              <a:t>(Suppl 3), p.e004339.</a:t>
            </a:r>
            <a:endParaRPr lang="en-US" b="0" dirty="0">
              <a:effectLst/>
            </a:endParaRPr>
          </a:p>
          <a:p>
            <a:pPr rtl="0"/>
            <a:r>
              <a:rPr lang="en-US" sz="1200" b="0" i="0" u="none" strike="noStrike" kern="1200" dirty="0">
                <a:solidFill>
                  <a:schemeClr val="tx1"/>
                </a:solidFill>
                <a:effectLst/>
                <a:latin typeface="+mn-lt"/>
                <a:ea typeface="+mn-ea"/>
                <a:cs typeface="+mn-cs"/>
              </a:rPr>
              <a:t>Ghorbanzadeh, D. and </a:t>
            </a:r>
            <a:r>
              <a:rPr lang="en-US" sz="1200" b="0" i="0" u="none" strike="noStrike" kern="1200" dirty="0" err="1">
                <a:solidFill>
                  <a:schemeClr val="tx1"/>
                </a:solidFill>
                <a:effectLst/>
                <a:latin typeface="+mn-lt"/>
                <a:ea typeface="+mn-ea"/>
                <a:cs typeface="+mn-cs"/>
              </a:rPr>
              <a:t>Rahehagh</a:t>
            </a:r>
            <a:r>
              <a:rPr lang="en-US" sz="1200" b="0" i="0" u="none" strike="noStrike" kern="1200" dirty="0">
                <a:solidFill>
                  <a:schemeClr val="tx1"/>
                </a:solidFill>
                <a:effectLst/>
                <a:latin typeface="+mn-lt"/>
                <a:ea typeface="+mn-ea"/>
                <a:cs typeface="+mn-cs"/>
              </a:rPr>
              <a:t>, A., (2021). Emotional brand attachment and brand love: the emotional bridges in the process of transition from satisfaction to loyalty. </a:t>
            </a:r>
            <a:r>
              <a:rPr lang="en-US" sz="1200" b="0" i="1" u="none" strike="noStrike" kern="1200" dirty="0" err="1">
                <a:solidFill>
                  <a:schemeClr val="tx1"/>
                </a:solidFill>
                <a:effectLst/>
                <a:latin typeface="+mn-lt"/>
                <a:ea typeface="+mn-ea"/>
                <a:cs typeface="+mn-cs"/>
              </a:rPr>
              <a:t>Rajagiri</a:t>
            </a:r>
            <a:r>
              <a:rPr lang="en-US" sz="1200" b="0" i="1" u="none" strike="noStrike" kern="1200" dirty="0">
                <a:solidFill>
                  <a:schemeClr val="tx1"/>
                </a:solidFill>
                <a:effectLst/>
                <a:latin typeface="+mn-lt"/>
                <a:ea typeface="+mn-ea"/>
                <a:cs typeface="+mn-cs"/>
              </a:rPr>
              <a:t> Management Journal, 15</a:t>
            </a:r>
            <a:r>
              <a:rPr lang="en-US" sz="1200" b="0" i="0" u="none" strike="noStrike" kern="1200" dirty="0">
                <a:solidFill>
                  <a:schemeClr val="tx1"/>
                </a:solidFill>
                <a:effectLst/>
                <a:latin typeface="+mn-lt"/>
                <a:ea typeface="+mn-ea"/>
                <a:cs typeface="+mn-cs"/>
              </a:rPr>
              <a:t>(1), pp.16-38.</a:t>
            </a:r>
            <a:endParaRPr lang="en-US" b="0" dirty="0">
              <a:effectLst/>
            </a:endParaRPr>
          </a:p>
          <a:p>
            <a:pPr rtl="0"/>
            <a:r>
              <a:rPr lang="en-US" sz="1200" b="0" i="0" u="none" strike="noStrike" kern="1200" dirty="0">
                <a:solidFill>
                  <a:schemeClr val="tx1"/>
                </a:solidFill>
                <a:effectLst/>
                <a:latin typeface="+mn-lt"/>
                <a:ea typeface="+mn-ea"/>
                <a:cs typeface="+mn-cs"/>
              </a:rPr>
              <a:t>Goodsell, L., (2023). Design Better and Build Your Brand in</a:t>
            </a:r>
            <a:r>
              <a:rPr lang="en-US" sz="1200" b="0" i="1" u="none" strike="noStrike" kern="1200" dirty="0">
                <a:solidFill>
                  <a:schemeClr val="tx1"/>
                </a:solidFill>
                <a:effectLst/>
                <a:latin typeface="+mn-lt"/>
                <a:ea typeface="+mn-ea"/>
                <a:cs typeface="+mn-cs"/>
              </a:rPr>
              <a:t> Canva: A beginner's guide to producing professional branding, marketing, and social content for businesses. </a:t>
            </a:r>
            <a:r>
              <a:rPr lang="en-US" sz="1200" b="0" i="0" u="none" strike="noStrike" kern="1200" dirty="0" err="1">
                <a:solidFill>
                  <a:schemeClr val="tx1"/>
                </a:solidFill>
                <a:effectLst/>
                <a:latin typeface="+mn-lt"/>
                <a:ea typeface="+mn-ea"/>
                <a:cs typeface="+mn-cs"/>
              </a:rPr>
              <a:t>Packt</a:t>
            </a:r>
            <a:r>
              <a:rPr lang="en-US" sz="1200" b="0" i="0" u="none" strike="noStrike" kern="1200" dirty="0">
                <a:solidFill>
                  <a:schemeClr val="tx1"/>
                </a:solidFill>
                <a:effectLst/>
                <a:latin typeface="+mn-lt"/>
                <a:ea typeface="+mn-ea"/>
                <a:cs typeface="+mn-cs"/>
              </a:rPr>
              <a:t> Publishing Ltd.</a:t>
            </a:r>
            <a:endParaRPr lang="en-US" b="0" dirty="0">
              <a:effectLst/>
            </a:endParaRPr>
          </a:p>
          <a:p>
            <a:pPr rtl="0"/>
            <a:r>
              <a:rPr lang="en-US" sz="1200" b="0" i="0" u="none" strike="noStrike" kern="1200" dirty="0">
                <a:solidFill>
                  <a:schemeClr val="tx1"/>
                </a:solidFill>
                <a:effectLst/>
                <a:latin typeface="+mn-lt"/>
                <a:ea typeface="+mn-ea"/>
                <a:cs typeface="+mn-cs"/>
              </a:rPr>
              <a:t>Himeur, Y., Elnour, M., Fadli, F., Meskin, N., Petri, I., Rezgui, Y., </a:t>
            </a:r>
            <a:r>
              <a:rPr lang="en-US" sz="1200" b="0" i="0" u="none" strike="noStrike" kern="1200" dirty="0" err="1">
                <a:solidFill>
                  <a:schemeClr val="tx1"/>
                </a:solidFill>
                <a:effectLst/>
                <a:latin typeface="+mn-lt"/>
                <a:ea typeface="+mn-ea"/>
                <a:cs typeface="+mn-cs"/>
              </a:rPr>
              <a:t>Bensaali</a:t>
            </a:r>
            <a:r>
              <a:rPr lang="en-US" sz="1200" b="0" i="0" u="none" strike="noStrike" kern="1200" dirty="0">
                <a:solidFill>
                  <a:schemeClr val="tx1"/>
                </a:solidFill>
                <a:effectLst/>
                <a:latin typeface="+mn-lt"/>
                <a:ea typeface="+mn-ea"/>
                <a:cs typeface="+mn-cs"/>
              </a:rPr>
              <a:t>, F. and Amira, A., (2023). AI-big data analytics for building automation and management systems: a survey, actual challenges and future perspectives. </a:t>
            </a:r>
            <a:r>
              <a:rPr lang="en-US" sz="1200" b="0" i="1" u="none" strike="noStrike" kern="1200" dirty="0">
                <a:solidFill>
                  <a:schemeClr val="tx1"/>
                </a:solidFill>
                <a:effectLst/>
                <a:latin typeface="+mn-lt"/>
                <a:ea typeface="+mn-ea"/>
                <a:cs typeface="+mn-cs"/>
              </a:rPr>
              <a:t>Artificial intelligence review, 56</a:t>
            </a:r>
            <a:r>
              <a:rPr lang="en-US" sz="1200" b="0" i="0" u="none" strike="noStrike" kern="1200" dirty="0">
                <a:solidFill>
                  <a:schemeClr val="tx1"/>
                </a:solidFill>
                <a:effectLst/>
                <a:latin typeface="+mn-lt"/>
                <a:ea typeface="+mn-ea"/>
                <a:cs typeface="+mn-cs"/>
              </a:rPr>
              <a:t>(6), pp.4929-5021.</a:t>
            </a:r>
            <a:endParaRPr lang="en-US" b="0" dirty="0">
              <a:effectLst/>
            </a:endParaRPr>
          </a:p>
          <a:p>
            <a:pPr rtl="0"/>
            <a:r>
              <a:rPr lang="en-US" sz="1200" b="0" i="0" u="none" strike="noStrike" kern="1200" dirty="0">
                <a:solidFill>
                  <a:schemeClr val="tx1"/>
                </a:solidFill>
                <a:effectLst/>
                <a:latin typeface="+mn-lt"/>
                <a:ea typeface="+mn-ea"/>
                <a:cs typeface="+mn-cs"/>
              </a:rPr>
              <a:t>Kirkby, K., </a:t>
            </a:r>
            <a:r>
              <a:rPr lang="en-US" sz="1200" b="0" i="0" u="none" strike="noStrike" kern="1200" dirty="0" err="1">
                <a:solidFill>
                  <a:schemeClr val="tx1"/>
                </a:solidFill>
                <a:effectLst/>
                <a:latin typeface="+mn-lt"/>
                <a:ea typeface="+mn-ea"/>
                <a:cs typeface="+mn-cs"/>
              </a:rPr>
              <a:t>Antiporta</a:t>
            </a:r>
            <a:r>
              <a:rPr lang="en-US" sz="1200" b="0" i="0" u="none" strike="noStrike" kern="1200" dirty="0">
                <a:solidFill>
                  <a:schemeClr val="tx1"/>
                </a:solidFill>
                <a:effectLst/>
                <a:latin typeface="+mn-lt"/>
                <a:ea typeface="+mn-ea"/>
                <a:cs typeface="+mn-cs"/>
              </a:rPr>
              <a:t>, D.A., Schlotheuber, A. and </a:t>
            </a:r>
            <a:r>
              <a:rPr lang="en-US" sz="1200" b="0" i="0" u="none" strike="noStrike" kern="1200" dirty="0" err="1">
                <a:solidFill>
                  <a:schemeClr val="tx1"/>
                </a:solidFill>
                <a:effectLst/>
                <a:latin typeface="+mn-lt"/>
                <a:ea typeface="+mn-ea"/>
                <a:cs typeface="+mn-cs"/>
              </a:rPr>
              <a:t>Hosseinpoor</a:t>
            </a:r>
            <a:r>
              <a:rPr lang="en-US" sz="1200" b="0" i="0" u="none" strike="noStrike" kern="1200" dirty="0">
                <a:solidFill>
                  <a:schemeClr val="tx1"/>
                </a:solidFill>
                <a:effectLst/>
                <a:latin typeface="+mn-lt"/>
                <a:ea typeface="+mn-ea"/>
                <a:cs typeface="+mn-cs"/>
              </a:rPr>
              <a:t>, A.R., (2024). Making health inequality analysis accessible: WHO tools and resources using Microsoft Excel. </a:t>
            </a:r>
            <a:r>
              <a:rPr lang="en-US" sz="1200" b="0" i="1" u="none" strike="noStrike" kern="1200" dirty="0">
                <a:solidFill>
                  <a:schemeClr val="tx1"/>
                </a:solidFill>
                <a:effectLst/>
                <a:latin typeface="+mn-lt"/>
                <a:ea typeface="+mn-ea"/>
                <a:cs typeface="+mn-cs"/>
              </a:rPr>
              <a:t>International Journal for Equity in Health, </a:t>
            </a:r>
            <a:r>
              <a:rPr lang="en-US" sz="1200" b="0" i="0" u="none" strike="noStrike" kern="1200" dirty="0">
                <a:solidFill>
                  <a:schemeClr val="tx1"/>
                </a:solidFill>
                <a:effectLst/>
                <a:latin typeface="+mn-lt"/>
                <a:ea typeface="+mn-ea"/>
                <a:cs typeface="+mn-cs"/>
              </a:rPr>
              <a:t>23(1), p.205.</a:t>
            </a:r>
            <a:endParaRPr lang="en-US" b="0" dirty="0">
              <a:effectLst/>
            </a:endParaRPr>
          </a:p>
          <a:p>
            <a:pPr rtl="0"/>
            <a:r>
              <a:rPr lang="en-US" sz="1200" b="0" i="0" u="none" strike="noStrike" kern="1200" dirty="0">
                <a:solidFill>
                  <a:schemeClr val="tx1"/>
                </a:solidFill>
                <a:effectLst/>
                <a:latin typeface="+mn-lt"/>
                <a:ea typeface="+mn-ea"/>
                <a:cs typeface="+mn-cs"/>
              </a:rPr>
              <a:t>Muley, P., Dalvi, S. and </a:t>
            </a:r>
            <a:r>
              <a:rPr lang="en-US" sz="1200" b="0" i="0" u="none" strike="noStrike" kern="1200" dirty="0" err="1">
                <a:solidFill>
                  <a:schemeClr val="tx1"/>
                </a:solidFill>
                <a:effectLst/>
                <a:latin typeface="+mn-lt"/>
                <a:ea typeface="+mn-ea"/>
                <a:cs typeface="+mn-cs"/>
              </a:rPr>
              <a:t>Mawande</a:t>
            </a:r>
            <a:r>
              <a:rPr lang="en-US" sz="1200" b="0" i="0" u="none" strike="noStrike" kern="1200" dirty="0">
                <a:solidFill>
                  <a:schemeClr val="tx1"/>
                </a:solidFill>
                <a:effectLst/>
                <a:latin typeface="+mn-lt"/>
                <a:ea typeface="+mn-ea"/>
                <a:cs typeface="+mn-cs"/>
              </a:rPr>
              <a:t>, S., (2021). A STUDY OF UNDERSTANDING USERS’INTENTION TO USE ONLINE SURVEY PLATFORMS: A STUDY WITH SPECIAL REFERENCE TO GOOGLE FORM AND SURVEY MONKEY. </a:t>
            </a:r>
            <a:r>
              <a:rPr lang="en-US" sz="1200" b="0" i="1" u="none" strike="noStrike" kern="1200" dirty="0">
                <a:solidFill>
                  <a:schemeClr val="tx1"/>
                </a:solidFill>
                <a:effectLst/>
                <a:latin typeface="+mn-lt"/>
                <a:ea typeface="+mn-ea"/>
                <a:cs typeface="+mn-cs"/>
              </a:rPr>
              <a:t>International Journal of Management (IJM), 12</a:t>
            </a:r>
            <a:r>
              <a:rPr lang="en-US" sz="1200" b="0" i="0" u="none" strike="noStrike" kern="1200" dirty="0">
                <a:solidFill>
                  <a:schemeClr val="tx1"/>
                </a:solidFill>
                <a:effectLst/>
                <a:latin typeface="+mn-lt"/>
                <a:ea typeface="+mn-ea"/>
                <a:cs typeface="+mn-cs"/>
              </a:rPr>
              <a:t>(12).</a:t>
            </a:r>
            <a:endParaRPr lang="en-US" b="0" dirty="0">
              <a:effectLst/>
            </a:endParaRPr>
          </a:p>
          <a:p>
            <a:pPr rtl="0"/>
            <a:r>
              <a:rPr lang="en-US" sz="1200" b="0" i="0" u="none" strike="noStrike" kern="1200" dirty="0" err="1">
                <a:solidFill>
                  <a:schemeClr val="tx1"/>
                </a:solidFill>
                <a:effectLst/>
                <a:latin typeface="+mn-lt"/>
                <a:ea typeface="+mn-ea"/>
                <a:cs typeface="+mn-cs"/>
              </a:rPr>
              <a:t>Ojonugwa</a:t>
            </a:r>
            <a:r>
              <a:rPr lang="en-US" sz="1200" b="0" i="0" u="none" strike="noStrike" kern="1200" dirty="0">
                <a:solidFill>
                  <a:schemeClr val="tx1"/>
                </a:solidFill>
                <a:effectLst/>
                <a:latin typeface="+mn-lt"/>
                <a:ea typeface="+mn-ea"/>
                <a:cs typeface="+mn-cs"/>
              </a:rPr>
              <a:t>, B.M., </a:t>
            </a:r>
            <a:r>
              <a:rPr lang="en-US" sz="1200" b="0" i="0" u="none" strike="noStrike" kern="1200" dirty="0" err="1">
                <a:solidFill>
                  <a:schemeClr val="tx1"/>
                </a:solidFill>
                <a:effectLst/>
                <a:latin typeface="+mn-lt"/>
                <a:ea typeface="+mn-ea"/>
                <a:cs typeface="+mn-cs"/>
              </a:rPr>
              <a:t>Ogunwale</a:t>
            </a:r>
            <a:r>
              <a:rPr lang="en-US" sz="1200" b="0" i="0" u="none" strike="noStrike" kern="1200" dirty="0">
                <a:solidFill>
                  <a:schemeClr val="tx1"/>
                </a:solidFill>
                <a:effectLst/>
                <a:latin typeface="+mn-lt"/>
                <a:ea typeface="+mn-ea"/>
                <a:cs typeface="+mn-cs"/>
              </a:rPr>
              <a:t>, B., </a:t>
            </a:r>
            <a:r>
              <a:rPr lang="en-US" sz="1200" b="0" i="0" u="none" strike="noStrike" kern="1200" dirty="0" err="1">
                <a:solidFill>
                  <a:schemeClr val="tx1"/>
                </a:solidFill>
                <a:effectLst/>
                <a:latin typeface="+mn-lt"/>
                <a:ea typeface="+mn-ea"/>
                <a:cs typeface="+mn-cs"/>
              </a:rPr>
              <a:t>Adanigbo</a:t>
            </a:r>
            <a:r>
              <a:rPr lang="en-US" sz="1200" b="0" i="0" u="none" strike="noStrike" kern="1200" dirty="0">
                <a:solidFill>
                  <a:schemeClr val="tx1"/>
                </a:solidFill>
                <a:effectLst/>
                <a:latin typeface="+mn-lt"/>
                <a:ea typeface="+mn-ea"/>
                <a:cs typeface="+mn-cs"/>
              </a:rPr>
              <a:t>, O.S. and Ochefu, A., (2022). Media Production in Fintech: Leveraging Visual Storytelling to Enhance Consumer Trust and Engagement.</a:t>
            </a:r>
            <a:endParaRPr lang="en-US" b="0" dirty="0">
              <a:effectLst/>
            </a:endParaRPr>
          </a:p>
          <a:p>
            <a:pPr rtl="0"/>
            <a:r>
              <a:rPr lang="en-US" sz="1200" b="0" i="0" u="none" strike="noStrike" kern="1200" dirty="0">
                <a:solidFill>
                  <a:schemeClr val="tx1"/>
                </a:solidFill>
                <a:effectLst/>
                <a:latin typeface="+mn-lt"/>
                <a:ea typeface="+mn-ea"/>
                <a:cs typeface="+mn-cs"/>
              </a:rPr>
              <a:t>Roumeliotis, K.I. and Tselikas, N.D., (2022). An effective SEO techniques and technologies guide-map.</a:t>
            </a:r>
            <a:r>
              <a:rPr lang="en-US" sz="1200" b="0" i="1" u="none" strike="noStrike" kern="1200" dirty="0">
                <a:solidFill>
                  <a:schemeClr val="tx1"/>
                </a:solidFill>
                <a:effectLst/>
                <a:latin typeface="+mn-lt"/>
                <a:ea typeface="+mn-ea"/>
                <a:cs typeface="+mn-cs"/>
              </a:rPr>
              <a:t> Journal of Web Engineering, 21</a:t>
            </a:r>
            <a:r>
              <a:rPr lang="en-US" sz="1200" b="0" i="0" u="none" strike="noStrike" kern="1200" dirty="0">
                <a:solidFill>
                  <a:schemeClr val="tx1"/>
                </a:solidFill>
                <a:effectLst/>
                <a:latin typeface="+mn-lt"/>
                <a:ea typeface="+mn-ea"/>
                <a:cs typeface="+mn-cs"/>
              </a:rPr>
              <a:t>(5), pp.1603-1649.</a:t>
            </a:r>
            <a:endParaRPr lang="en-US" b="0" dirty="0">
              <a:effectLst/>
            </a:endParaRPr>
          </a:p>
          <a:p>
            <a:br>
              <a:rPr lang="en-US" dirty="0"/>
            </a:br>
            <a:endParaRPr lang="en-US" b="0" dirty="0">
              <a:effectLst/>
            </a:endParaRPr>
          </a:p>
        </p:txBody>
      </p:sp>
      <p:sp>
        <p:nvSpPr>
          <p:cNvPr id="4" name="Slide Number Placeholder 3">
            <a:extLst>
              <a:ext uri="{FF2B5EF4-FFF2-40B4-BE49-F238E27FC236}">
                <a16:creationId xmlns:a16="http://schemas.microsoft.com/office/drawing/2014/main" id="{42096579-5ABD-1FD4-13C8-671F75A24D3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172B2B-0C68-4B8E-83E1-C920D50D0AF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49391048"/>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5401" y="0"/>
            <a:ext cx="18346740" cy="10284321"/>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4038598" y="2806697"/>
            <a:ext cx="10223504" cy="2273300"/>
          </a:xfrm>
        </p:spPr>
        <p:txBody>
          <a:bodyPr anchor="b">
            <a:noAutofit/>
          </a:bodyPr>
          <a:lstStyle>
            <a:lvl1pPr algn="ctr">
              <a:defRPr sz="8100">
                <a:effectLst/>
              </a:defRPr>
            </a:lvl1pPr>
          </a:lstStyle>
          <a:p>
            <a:r>
              <a:rPr lang="en-US"/>
              <a:t>Click to edit Master title style</a:t>
            </a:r>
            <a:endParaRPr lang="en-US" dirty="0"/>
          </a:p>
        </p:txBody>
      </p:sp>
      <p:sp>
        <p:nvSpPr>
          <p:cNvPr id="3" name="Subtitle 2"/>
          <p:cNvSpPr>
            <a:spLocks noGrp="1"/>
          </p:cNvSpPr>
          <p:nvPr>
            <p:ph type="subTitle" idx="1"/>
          </p:nvPr>
        </p:nvSpPr>
        <p:spPr>
          <a:xfrm>
            <a:off x="4038598" y="5486396"/>
            <a:ext cx="10223504" cy="1981203"/>
          </a:xfrm>
        </p:spPr>
        <p:txBody>
          <a:bodyPr anchor="t">
            <a:normAutofit/>
          </a:bodyPr>
          <a:lstStyle>
            <a:lvl1pPr marL="0" indent="0" algn="ctr">
              <a:buNone/>
              <a:defRPr sz="3150">
                <a:solidFill>
                  <a:schemeClr val="tx1"/>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11974849" y="7556495"/>
            <a:ext cx="1346201" cy="419100"/>
          </a:xfrm>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a:xfrm>
            <a:off x="4038596" y="7556495"/>
            <a:ext cx="7821953" cy="419100"/>
          </a:xfrm>
        </p:spPr>
        <p:txBody>
          <a:bodyPr/>
          <a:lstStyle/>
          <a:p>
            <a:endParaRPr lang="en-US"/>
          </a:p>
        </p:txBody>
      </p:sp>
      <p:sp>
        <p:nvSpPr>
          <p:cNvPr id="6" name="Slide Number Placeholder 5"/>
          <p:cNvSpPr>
            <a:spLocks noGrp="1"/>
          </p:cNvSpPr>
          <p:nvPr>
            <p:ph type="sldNum" sz="quarter" idx="12"/>
          </p:nvPr>
        </p:nvSpPr>
        <p:spPr>
          <a:xfrm>
            <a:off x="13435351" y="7556495"/>
            <a:ext cx="826751" cy="419100"/>
          </a:xfrm>
        </p:spPr>
        <p:txBody>
          <a:bodyPr/>
          <a:lstStyle/>
          <a:p>
            <a:fld id="{B6F15528-21DE-4FAA-801E-634DDDAF4B2B}" type="slidenum">
              <a:rPr lang="en-US" smtClean="0"/>
              <a:pPr/>
              <a:t>‹#›</a:t>
            </a:fld>
            <a:endParaRPr lang="en-US"/>
          </a:p>
        </p:txBody>
      </p:sp>
      <p:cxnSp>
        <p:nvCxnSpPr>
          <p:cNvPr id="15" name="Straight Connector 14"/>
          <p:cNvCxnSpPr/>
          <p:nvPr/>
        </p:nvCxnSpPr>
        <p:spPr>
          <a:xfrm>
            <a:off x="4038599" y="5283197"/>
            <a:ext cx="10223502"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11756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20386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022604" y="2628909"/>
            <a:ext cx="12238032" cy="2733771"/>
          </a:xfrm>
        </p:spPr>
        <p:txBody>
          <a:bodyPr anchor="b">
            <a:normAutofit/>
          </a:bodyPr>
          <a:lstStyle>
            <a:lvl1pPr algn="ctr">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3022601" y="5769077"/>
            <a:ext cx="12238035" cy="1431821"/>
          </a:xfrm>
        </p:spPr>
        <p:txBody>
          <a:bodyPr anchor="t">
            <a:normAutofit/>
          </a:bodyPr>
          <a:lstStyle>
            <a:lvl1pPr marL="0" indent="0" algn="ctr">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a:off x="3019085" y="5565878"/>
            <a:ext cx="1224507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85017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7672" y="3840480"/>
            <a:ext cx="7077456" cy="496519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272016" y="3840480"/>
            <a:ext cx="7077456" cy="496519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193889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943100"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1943100" y="4864894"/>
            <a:ext cx="7077456" cy="394890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271005"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271005" y="4864894"/>
            <a:ext cx="7077456" cy="394890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2/26/2026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cxnSp>
        <p:nvCxnSpPr>
          <p:cNvPr id="18" name="Straight Connector 1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04284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2/26/2026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812565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76493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0717" y="2082801"/>
            <a:ext cx="5577683" cy="2057400"/>
          </a:xfrm>
        </p:spPr>
        <p:txBody>
          <a:bodyPr anchor="b">
            <a:normAutofit/>
          </a:bodyPr>
          <a:lstStyle>
            <a:lvl1pPr algn="ctr">
              <a:defRPr sz="3600" b="0"/>
            </a:lvl1pPr>
          </a:lstStyle>
          <a:p>
            <a:r>
              <a:rPr lang="en-US"/>
              <a:t>Click to edit Master title style</a:t>
            </a:r>
            <a:endParaRPr lang="en-US" dirty="0"/>
          </a:p>
        </p:txBody>
      </p:sp>
      <p:sp>
        <p:nvSpPr>
          <p:cNvPr id="3" name="Content Placeholder 2"/>
          <p:cNvSpPr>
            <a:spLocks noGrp="1"/>
          </p:cNvSpPr>
          <p:nvPr>
            <p:ph idx="1"/>
          </p:nvPr>
        </p:nvSpPr>
        <p:spPr>
          <a:xfrm>
            <a:off x="8128002" y="1473197"/>
            <a:ext cx="8204199" cy="734060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0717" y="4546598"/>
            <a:ext cx="5577683" cy="3657606"/>
          </a:xfrm>
        </p:spPr>
        <p:txBody>
          <a:bodyPr anchor="t">
            <a:normAutofit/>
          </a:bodyPr>
          <a:lstStyle>
            <a:lvl1pPr marL="0" indent="0" algn="ctr">
              <a:buNone/>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a:off x="2094254" y="4368800"/>
            <a:ext cx="52717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93725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099" y="2825748"/>
            <a:ext cx="9362724" cy="2057400"/>
          </a:xfrm>
        </p:spPr>
        <p:txBody>
          <a:bodyPr anchor="b">
            <a:normAutofit/>
          </a:bodyPr>
          <a:lstStyle>
            <a:lvl1pPr algn="ctr">
              <a:defRPr sz="42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12142247" y="1562100"/>
            <a:ext cx="4595021" cy="71628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943099" y="4883148"/>
            <a:ext cx="9362724" cy="2743200"/>
          </a:xfrm>
        </p:spPr>
        <p:txBody>
          <a:bodyPr anchor="t">
            <a:normAutofit/>
          </a:bodyPr>
          <a:lstStyle>
            <a:lvl1pPr marL="0" indent="0" algn="ctr">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110523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102" y="7223122"/>
            <a:ext cx="14414499" cy="850107"/>
          </a:xfrm>
        </p:spPr>
        <p:txBody>
          <a:bodyPr anchor="b">
            <a:normAutofit/>
          </a:bodyPr>
          <a:lstStyle>
            <a:lvl1pPr algn="ctr">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562141" y="1562099"/>
            <a:ext cx="15158958" cy="5003804"/>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943102" y="8073230"/>
            <a:ext cx="14414499" cy="740568"/>
          </a:xfrm>
        </p:spPr>
        <p:txBody>
          <a:bodyPr>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12980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55802" y="1473198"/>
            <a:ext cx="14389098" cy="4432302"/>
          </a:xfrm>
        </p:spPr>
        <p:txBody>
          <a:bodyPr anchor="ctr">
            <a:normAutofit/>
          </a:bodyPr>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55802" y="6515099"/>
            <a:ext cx="14389098"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260474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556002"/>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512218" y="5029200"/>
            <a:ext cx="13258803" cy="876300"/>
          </a:xfrm>
        </p:spPr>
        <p:txBody>
          <a:bodyPr anchor="ctr">
            <a:normAutofit/>
          </a:bodyPr>
          <a:lstStyle>
            <a:lvl1pPr marL="0" indent="0" algn="r">
              <a:buFontTx/>
              <a:buNone/>
              <a:defRPr sz="3000"/>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Click to edit Master text styles</a:t>
            </a:r>
          </a:p>
        </p:txBody>
      </p:sp>
      <p:sp>
        <p:nvSpPr>
          <p:cNvPr id="3" name="Text Placeholder 2"/>
          <p:cNvSpPr>
            <a:spLocks noGrp="1"/>
          </p:cNvSpPr>
          <p:nvPr>
            <p:ph type="body" idx="1"/>
          </p:nvPr>
        </p:nvSpPr>
        <p:spPr>
          <a:xfrm>
            <a:off x="1943102" y="6515099"/>
            <a:ext cx="14414499"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Box 13"/>
          <p:cNvSpPr txBox="1"/>
          <p:nvPr/>
        </p:nvSpPr>
        <p:spPr>
          <a:xfrm>
            <a:off x="1293020" y="1319942"/>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5" name="TextBox 14"/>
          <p:cNvSpPr txBox="1"/>
          <p:nvPr/>
        </p:nvSpPr>
        <p:spPr>
          <a:xfrm>
            <a:off x="15900401" y="4241805"/>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cxnSp>
        <p:nvCxnSpPr>
          <p:cNvPr id="19" name="Straight Connector 18"/>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306859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3103" y="4962872"/>
            <a:ext cx="14414502" cy="2203200"/>
          </a:xfrm>
        </p:spPr>
        <p:txBody>
          <a:bodyPr anchor="b">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3102" y="7166072"/>
            <a:ext cx="14414502" cy="1290600"/>
          </a:xfrm>
        </p:spPr>
        <p:txBody>
          <a:bodyPr anchor="t">
            <a:normAutofit/>
          </a:bodyPr>
          <a:lstStyle>
            <a:lvl1pPr marL="0" indent="0" algn="l">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881472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365502"/>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943102" y="5458968"/>
            <a:ext cx="14414502" cy="1330452"/>
          </a:xfrm>
        </p:spPr>
        <p:txBody>
          <a:bodyPr anchor="b">
            <a:normAutofit/>
          </a:bodyPr>
          <a:lstStyle>
            <a:lvl1pPr marL="0" indent="0" algn="l">
              <a:spcBef>
                <a:spcPts val="0"/>
              </a:spcBef>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943102" y="6794500"/>
            <a:ext cx="14414502" cy="2019300"/>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2" name="TextBox 11"/>
          <p:cNvSpPr txBox="1"/>
          <p:nvPr/>
        </p:nvSpPr>
        <p:spPr>
          <a:xfrm>
            <a:off x="1293020" y="1319942"/>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3" name="TextBox 12"/>
          <p:cNvSpPr txBox="1"/>
          <p:nvPr/>
        </p:nvSpPr>
        <p:spPr>
          <a:xfrm>
            <a:off x="15900401" y="3898892"/>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cxnSp>
        <p:nvCxnSpPr>
          <p:cNvPr id="26" name="Straight Connector 25"/>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98794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3102" y="1473198"/>
            <a:ext cx="14414499" cy="3365502"/>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943102" y="5445252"/>
            <a:ext cx="14414502" cy="1261872"/>
          </a:xfrm>
        </p:spPr>
        <p:txBody>
          <a:bodyPr anchor="b">
            <a:normAutofit/>
          </a:bodyPr>
          <a:lstStyle>
            <a:lvl1pPr marL="0" indent="0" algn="l">
              <a:spcBef>
                <a:spcPts val="0"/>
              </a:spcBef>
              <a:buNone/>
              <a:defRPr sz="42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943100" y="6705599"/>
            <a:ext cx="14414505" cy="2108201"/>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76958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85352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499035" y="1473197"/>
            <a:ext cx="2836343" cy="734060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943098" y="1473198"/>
            <a:ext cx="11149538" cy="7340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2/26/2026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13295835" y="1485900"/>
            <a:ext cx="0" cy="73152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46738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23604" y="0"/>
            <a:ext cx="18344943" cy="10284321"/>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943103" y="1473199"/>
            <a:ext cx="14401794" cy="1955801"/>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943102" y="3835398"/>
            <a:ext cx="14401794" cy="4978404"/>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016252" y="8953500"/>
            <a:ext cx="2400300" cy="419100"/>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1D8BD707-D9CF-40AE-B4C6-C98DA3205C09}" type="datetimeFigureOut">
              <a:rPr lang="en-US" smtClean="0"/>
              <a:pPr/>
              <a:t>2/26/2026</a:t>
            </a:fld>
            <a:endParaRPr lang="en-US"/>
          </a:p>
        </p:txBody>
      </p:sp>
      <p:sp>
        <p:nvSpPr>
          <p:cNvPr id="5" name="Footer Placeholder 4"/>
          <p:cNvSpPr>
            <a:spLocks noGrp="1"/>
          </p:cNvSpPr>
          <p:nvPr>
            <p:ph type="ftr" sz="quarter" idx="3"/>
          </p:nvPr>
        </p:nvSpPr>
        <p:spPr>
          <a:xfrm>
            <a:off x="1943102" y="8953500"/>
            <a:ext cx="10958850" cy="419100"/>
          </a:xfrm>
          <a:prstGeom prst="rect">
            <a:avLst/>
          </a:prstGeom>
        </p:spPr>
        <p:txBody>
          <a:bodyPr vert="horz" lIns="91440" tIns="45720" rIns="91440" bIns="45720" rtlCol="0" anchor="ctr"/>
          <a:lstStyle>
            <a:lvl1pPr algn="l">
              <a:defRPr sz="15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5530852" y="8953500"/>
            <a:ext cx="814046" cy="419100"/>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04803761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ctr" defTabSz="685800" rtl="0" eaLnBrk="1" latinLnBrk="0" hangingPunct="1">
        <a:spcBef>
          <a:spcPct val="0"/>
        </a:spcBef>
        <a:buNone/>
        <a:defRPr sz="66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8625" indent="-428625" algn="l" defTabSz="685800" rtl="0" eaLnBrk="1" latinLnBrk="0" hangingPunct="1">
        <a:spcBef>
          <a:spcPct val="20000"/>
        </a:spcBef>
        <a:spcAft>
          <a:spcPts val="900"/>
        </a:spcAft>
        <a:buClr>
          <a:schemeClr val="accent1"/>
        </a:buClr>
        <a:buSzPct val="115000"/>
        <a:buFont typeface="Arial"/>
        <a:buChar char="•"/>
        <a:defRPr sz="3600" kern="1200" cap="none">
          <a:solidFill>
            <a:schemeClr val="tx1">
              <a:lumMod val="85000"/>
              <a:lumOff val="15000"/>
            </a:schemeClr>
          </a:solidFill>
          <a:effectLst/>
          <a:latin typeface="+mn-lt"/>
          <a:ea typeface="+mn-ea"/>
          <a:cs typeface="+mn-cs"/>
        </a:defRPr>
      </a:lvl1pPr>
      <a:lvl2pPr marL="1114425" indent="-428625" algn="l" defTabSz="685800" rtl="0" eaLnBrk="1" latinLnBrk="0" hangingPunct="1">
        <a:spcBef>
          <a:spcPct val="20000"/>
        </a:spcBef>
        <a:spcAft>
          <a:spcPts val="900"/>
        </a:spcAft>
        <a:buClr>
          <a:schemeClr val="accent1"/>
        </a:buClr>
        <a:buSzPct val="115000"/>
        <a:buFont typeface="Arial"/>
        <a:buChar char="•"/>
        <a:defRPr sz="3000" kern="1200" cap="none">
          <a:solidFill>
            <a:schemeClr val="tx1">
              <a:lumMod val="85000"/>
              <a:lumOff val="15000"/>
            </a:schemeClr>
          </a:solidFill>
          <a:effectLst/>
          <a:latin typeface="+mn-lt"/>
          <a:ea typeface="+mn-ea"/>
          <a:cs typeface="+mn-cs"/>
        </a:defRPr>
      </a:lvl2pPr>
      <a:lvl3pPr marL="1800225" indent="-428625" algn="l" defTabSz="685800" rtl="0" eaLnBrk="1" latinLnBrk="0" hangingPunct="1">
        <a:spcBef>
          <a:spcPct val="20000"/>
        </a:spcBef>
        <a:spcAft>
          <a:spcPts val="900"/>
        </a:spcAft>
        <a:buClr>
          <a:schemeClr val="accent1"/>
        </a:buClr>
        <a:buSzPct val="115000"/>
        <a:buFont typeface="Arial"/>
        <a:buChar char="•"/>
        <a:defRPr sz="2700" kern="1200" cap="none">
          <a:solidFill>
            <a:schemeClr val="tx1">
              <a:lumMod val="85000"/>
              <a:lumOff val="15000"/>
            </a:schemeClr>
          </a:solidFill>
          <a:effectLst/>
          <a:latin typeface="+mn-lt"/>
          <a:ea typeface="+mn-ea"/>
          <a:cs typeface="+mn-cs"/>
        </a:defRPr>
      </a:lvl3pPr>
      <a:lvl4pPr marL="2314575" indent="-257175" algn="l" defTabSz="685800" rtl="0" eaLnBrk="1" latinLnBrk="0" hangingPunct="1">
        <a:spcBef>
          <a:spcPct val="20000"/>
        </a:spcBef>
        <a:spcAft>
          <a:spcPts val="9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4pPr>
      <a:lvl5pPr marL="3000375" indent="-257175"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5pPr>
      <a:lvl6pPr marL="37719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6pPr>
      <a:lvl7pPr marL="44577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7pPr>
      <a:lvl8pPr marL="51435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8pPr>
      <a:lvl9pPr marL="58293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svg"/></Relationships>
</file>

<file path=ppt/slides/_rels/slide5.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image" Target="../media/image11.png"/><Relationship Id="rId7" Type="http://schemas.openxmlformats.org/officeDocument/2006/relationships/image" Target="../media/image16.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2.sv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8.jpeg"/><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2.sv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8.sv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12.sv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12.sv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23.png"/><Relationship Id="rId5" Type="http://schemas.openxmlformats.org/officeDocument/2006/relationships/image" Target="../media/image8.svg"/><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7"/>
          <p:cNvSpPr txBox="1"/>
          <p:nvPr/>
        </p:nvSpPr>
        <p:spPr>
          <a:xfrm>
            <a:off x="-1294512" y="-387143"/>
            <a:ext cx="20162873" cy="2516555"/>
          </a:xfrm>
          <a:prstGeom prst="rect">
            <a:avLst/>
          </a:prstGeom>
        </p:spPr>
        <p:txBody>
          <a:bodyPr lIns="50800" tIns="50800" rIns="50800" bIns="50800" rtlCol="0" anchor="ctr"/>
          <a:lstStyle/>
          <a:p>
            <a:pPr algn="ctr">
              <a:lnSpc>
                <a:spcPts val="2659"/>
              </a:lnSpc>
            </a:pPr>
            <a:endParaRPr/>
          </a:p>
        </p:txBody>
      </p:sp>
      <p:sp>
        <p:nvSpPr>
          <p:cNvPr id="10" name="Freeform 10"/>
          <p:cNvSpPr/>
          <p:nvPr/>
        </p:nvSpPr>
        <p:spPr>
          <a:xfrm>
            <a:off x="16965623" y="8891565"/>
            <a:ext cx="293677" cy="293677"/>
          </a:xfrm>
          <a:custGeom>
            <a:avLst/>
            <a:gdLst/>
            <a:ahLst/>
            <a:cxnLst/>
            <a:rect l="l" t="t" r="r" b="b"/>
            <a:pathLst>
              <a:path w="293677" h="293677">
                <a:moveTo>
                  <a:pt x="0" y="0"/>
                </a:moveTo>
                <a:lnTo>
                  <a:pt x="293677" y="0"/>
                </a:lnTo>
                <a:lnTo>
                  <a:pt x="293677" y="293676"/>
                </a:lnTo>
                <a:lnTo>
                  <a:pt x="0" y="293676"/>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TextBox 13"/>
          <p:cNvSpPr txBox="1"/>
          <p:nvPr/>
        </p:nvSpPr>
        <p:spPr>
          <a:xfrm>
            <a:off x="9639737" y="2933700"/>
            <a:ext cx="6858000" cy="5757410"/>
          </a:xfrm>
          <a:prstGeom prst="rect">
            <a:avLst/>
          </a:prstGeom>
        </p:spPr>
        <p:txBody>
          <a:bodyPr wrap="square" lIns="0" tIns="0" rIns="0" bIns="0" rtlCol="0" anchor="t">
            <a:spAutoFit/>
          </a:bodyPr>
          <a:lstStyle/>
          <a:p>
            <a:pPr algn="ctr">
              <a:lnSpc>
                <a:spcPct val="200000"/>
              </a:lnSpc>
            </a:pPr>
            <a:r>
              <a:rPr lang="en-US" sz="3200" dirty="0">
                <a:latin typeface="Public Sans"/>
                <a:ea typeface="Public Sans"/>
                <a:cs typeface="Public Sans"/>
                <a:sym typeface="Public Sans"/>
              </a:rPr>
              <a:t>Module Title: Digital Skills for Personal and Professional Growth</a:t>
            </a:r>
          </a:p>
          <a:p>
            <a:pPr algn="ctr">
              <a:lnSpc>
                <a:spcPct val="200000"/>
              </a:lnSpc>
            </a:pPr>
            <a:r>
              <a:rPr lang="en-US" sz="3200" dirty="0">
                <a:latin typeface="Public Sans"/>
                <a:ea typeface="Public Sans"/>
                <a:cs typeface="Public Sans"/>
                <a:sym typeface="Public Sans"/>
              </a:rPr>
              <a:t>Module Code: BMSW4008</a:t>
            </a:r>
          </a:p>
          <a:p>
            <a:pPr algn="ctr">
              <a:lnSpc>
                <a:spcPct val="200000"/>
              </a:lnSpc>
            </a:pPr>
            <a:r>
              <a:rPr lang="en-US" sz="3200" dirty="0">
                <a:latin typeface="Public Sans"/>
                <a:ea typeface="Public Sans"/>
                <a:cs typeface="Public Sans"/>
                <a:sym typeface="Public Sans"/>
              </a:rPr>
              <a:t>Student ID: 2421723</a:t>
            </a:r>
          </a:p>
          <a:p>
            <a:pPr algn="ctr">
              <a:lnSpc>
                <a:spcPct val="200000"/>
              </a:lnSpc>
            </a:pPr>
            <a:r>
              <a:rPr lang="en-US" sz="3200" dirty="0">
                <a:latin typeface="Public Sans"/>
                <a:ea typeface="Public Sans"/>
                <a:cs typeface="Public Sans"/>
                <a:sym typeface="Public Sans"/>
              </a:rPr>
              <a:t>Student Name: Dorina Whittingham</a:t>
            </a:r>
            <a:br>
              <a:rPr lang="en-US" sz="3200">
                <a:latin typeface="Public Sans"/>
                <a:ea typeface="Public Sans"/>
                <a:cs typeface="Public Sans"/>
                <a:sym typeface="Public Sans"/>
              </a:rPr>
            </a:br>
            <a:endParaRPr lang="en-US" sz="3200" dirty="0">
              <a:latin typeface="Public Sans"/>
              <a:ea typeface="Public Sans"/>
              <a:cs typeface="Public Sans"/>
              <a:sym typeface="Public Sans"/>
            </a:endParaRPr>
          </a:p>
        </p:txBody>
      </p:sp>
      <p:pic>
        <p:nvPicPr>
          <p:cNvPr id="15" name="Picture 14">
            <a:extLst>
              <a:ext uri="{FF2B5EF4-FFF2-40B4-BE49-F238E27FC236}">
                <a16:creationId xmlns:a16="http://schemas.microsoft.com/office/drawing/2014/main" id="{322313B0-E739-104A-0C52-9E707CC4DC4A}"/>
              </a:ext>
            </a:extLst>
          </p:cNvPr>
          <p:cNvPicPr>
            <a:picLocks noChangeAspect="1"/>
          </p:cNvPicPr>
          <p:nvPr/>
        </p:nvPicPr>
        <p:blipFill>
          <a:blip r:embed="rId4"/>
          <a:srcRect t="24324" b="11543"/>
          <a:stretch>
            <a:fillRect/>
          </a:stretch>
        </p:blipFill>
        <p:spPr>
          <a:xfrm>
            <a:off x="1790263" y="2933700"/>
            <a:ext cx="7603476" cy="542446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6" name="TextBox 15">
            <a:extLst>
              <a:ext uri="{FF2B5EF4-FFF2-40B4-BE49-F238E27FC236}">
                <a16:creationId xmlns:a16="http://schemas.microsoft.com/office/drawing/2014/main" id="{116B2EB6-706A-3B14-2936-62F96DE8B365}"/>
              </a:ext>
            </a:extLst>
          </p:cNvPr>
          <p:cNvSpPr txBox="1"/>
          <p:nvPr/>
        </p:nvSpPr>
        <p:spPr>
          <a:xfrm>
            <a:off x="3733800" y="10163889"/>
            <a:ext cx="1858201" cy="246221"/>
          </a:xfrm>
          <a:prstGeom prst="rect">
            <a:avLst/>
          </a:prstGeom>
          <a:noFill/>
        </p:spPr>
        <p:txBody>
          <a:bodyPr wrap="none" rtlCol="0">
            <a:spAutoFit/>
          </a:bodyPr>
          <a:lstStyle/>
          <a:p>
            <a:r>
              <a:rPr lang="en-US" sz="1000" dirty="0">
                <a:solidFill>
                  <a:schemeClr val="bg1"/>
                </a:solidFill>
              </a:rPr>
              <a:t>(Roumeliotis and Tselikas, 2022)</a:t>
            </a:r>
            <a:endParaRPr lang="en-GB" sz="1000"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a:extLst>
            <a:ext uri="{FF2B5EF4-FFF2-40B4-BE49-F238E27FC236}">
              <a16:creationId xmlns:a16="http://schemas.microsoft.com/office/drawing/2014/main" id="{B0229BDA-9D91-D895-879D-FBC88594AB6C}"/>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F8E6272C-7DBB-8316-38F2-475EF7F9D4A5}"/>
              </a:ext>
            </a:extLst>
          </p:cNvPr>
          <p:cNvSpPr txBox="1"/>
          <p:nvPr/>
        </p:nvSpPr>
        <p:spPr>
          <a:xfrm>
            <a:off x="4495800" y="1016884"/>
            <a:ext cx="8686800" cy="1155509"/>
          </a:xfrm>
          <a:prstGeom prst="rect">
            <a:avLst/>
          </a:prstGeom>
        </p:spPr>
        <p:txBody>
          <a:bodyPr wrap="square" lIns="0" tIns="0" rIns="0" bIns="0" rtlCol="0" anchor="t">
            <a:spAutoFit/>
          </a:bodyPr>
          <a:lstStyle/>
          <a:p>
            <a:pPr marL="0" marR="0" lvl="0" indent="0" algn="ctr" defTabSz="914400" rtl="0" eaLnBrk="1" fontAlgn="auto" latinLnBrk="0" hangingPunct="1">
              <a:lnSpc>
                <a:spcPts val="8952"/>
              </a:lnSpc>
              <a:spcBef>
                <a:spcPts val="0"/>
              </a:spcBef>
              <a:spcAft>
                <a:spcPts val="0"/>
              </a:spcAft>
              <a:buClrTx/>
              <a:buSzTx/>
              <a:buFontTx/>
              <a:buNone/>
              <a:tabLst/>
              <a:defRPr/>
            </a:pPr>
            <a:r>
              <a:rPr kumimoji="0" lang="en-US" sz="8000" b="1" i="0" u="none" strike="noStrike" kern="1200" cap="none" spc="0" normalizeH="0" baseline="0" noProof="0" dirty="0">
                <a:ln>
                  <a:noFill/>
                </a:ln>
                <a:effectLst/>
                <a:uLnTx/>
                <a:uFillTx/>
                <a:latin typeface="Public Sans Bold"/>
                <a:ea typeface="Public Sans Bold"/>
                <a:cs typeface="Public Sans Bold"/>
                <a:sym typeface="Public Sans Bold"/>
              </a:rPr>
              <a:t>Table of Content</a:t>
            </a:r>
          </a:p>
        </p:txBody>
      </p:sp>
      <p:sp>
        <p:nvSpPr>
          <p:cNvPr id="3" name="TextBox 3">
            <a:extLst>
              <a:ext uri="{FF2B5EF4-FFF2-40B4-BE49-F238E27FC236}">
                <a16:creationId xmlns:a16="http://schemas.microsoft.com/office/drawing/2014/main" id="{5DB9DF2D-0073-1D42-31D1-65527347A635}"/>
              </a:ext>
            </a:extLst>
          </p:cNvPr>
          <p:cNvSpPr txBox="1"/>
          <p:nvPr/>
        </p:nvSpPr>
        <p:spPr>
          <a:xfrm>
            <a:off x="1143000" y="1866900"/>
            <a:ext cx="16001999" cy="6580199"/>
          </a:xfrm>
          <a:prstGeom prst="rect">
            <a:avLst/>
          </a:prstGeom>
        </p:spPr>
        <p:txBody>
          <a:bodyPr wrap="square" lIns="0" tIns="0" rIns="0" bIns="0" rtlCol="0" anchor="t">
            <a:spAutoFit/>
          </a:bodyPr>
          <a:lstStyle/>
          <a:p>
            <a:pPr marR="0" lvl="0" algn="just" defTabSz="914400" rtl="0" eaLnBrk="1" fontAlgn="auto" latinLnBrk="0" hangingPunct="1">
              <a:lnSpc>
                <a:spcPct val="150000"/>
              </a:lnSpc>
              <a:spcBef>
                <a:spcPts val="0"/>
              </a:spcBef>
              <a:spcAft>
                <a:spcPts val="0"/>
              </a:spcAft>
              <a:buClrTx/>
              <a:buSzTx/>
              <a:tabLst/>
              <a:defRPr/>
            </a:pPr>
            <a:r>
              <a:rPr kumimoji="0" lang="en-US" sz="2400" b="0" i="0" u="none" strike="noStrike" kern="1200" cap="none" spc="0" normalizeH="0" baseline="0" noProof="0" dirty="0">
                <a:ln>
                  <a:noFill/>
                </a:ln>
                <a:effectLst/>
                <a:uLnTx/>
                <a:uFillTx/>
                <a:latin typeface="Public Sans"/>
                <a:ea typeface="Public Sans"/>
                <a:cs typeface="Public Sans"/>
                <a:sym typeface="Public Sans"/>
              </a:rPr>
              <a:t>Slide 1: Introduction														3</a:t>
            </a:r>
          </a:p>
          <a:p>
            <a:pPr marR="0" lvl="0" algn="just" defTabSz="914400" rtl="0" eaLnBrk="1" fontAlgn="auto" latinLnBrk="0" hangingPunct="1">
              <a:lnSpc>
                <a:spcPct val="150000"/>
              </a:lnSpc>
              <a:spcBef>
                <a:spcPts val="0"/>
              </a:spcBef>
              <a:spcAft>
                <a:spcPts val="0"/>
              </a:spcAft>
              <a:buClrTx/>
              <a:buSzTx/>
              <a:tabLst/>
              <a:defRPr/>
            </a:pPr>
            <a:r>
              <a:rPr kumimoji="0" lang="en-US" sz="2400" b="0" i="0" u="none" strike="noStrike" kern="1200" cap="none" spc="0" normalizeH="0" baseline="0" noProof="0" dirty="0">
                <a:ln>
                  <a:noFill/>
                </a:ln>
                <a:effectLst/>
                <a:uLnTx/>
                <a:uFillTx/>
                <a:latin typeface="Public Sans"/>
                <a:ea typeface="Public Sans"/>
                <a:cs typeface="Public Sans"/>
                <a:sym typeface="Public Sans"/>
              </a:rPr>
              <a:t>Slide 2: Market Research														4</a:t>
            </a:r>
          </a:p>
          <a:p>
            <a:pPr marR="0" lvl="0" algn="just" defTabSz="914400" rtl="0" eaLnBrk="1" fontAlgn="auto" latinLnBrk="0" hangingPunct="1">
              <a:lnSpc>
                <a:spcPct val="150000"/>
              </a:lnSpc>
              <a:spcBef>
                <a:spcPts val="0"/>
              </a:spcBef>
              <a:spcAft>
                <a:spcPts val="0"/>
              </a:spcAft>
              <a:buClrTx/>
              <a:buSzTx/>
              <a:tabLst/>
              <a:defRPr/>
            </a:pPr>
            <a:r>
              <a:rPr kumimoji="0" lang="en-US" sz="2400" b="0" i="0" u="none" strike="noStrike" kern="1200" cap="none" spc="0" normalizeH="0" baseline="0" noProof="0" dirty="0">
                <a:ln>
                  <a:noFill/>
                </a:ln>
                <a:effectLst/>
                <a:uLnTx/>
                <a:uFillTx/>
                <a:latin typeface="Public Sans"/>
                <a:ea typeface="Public Sans"/>
                <a:cs typeface="Public Sans"/>
                <a:sym typeface="Public Sans"/>
              </a:rPr>
              <a:t>Slide 3: Data Analysis														</a:t>
            </a:r>
            <a:r>
              <a:rPr lang="en-US" sz="2400" dirty="0">
                <a:latin typeface="Public Sans"/>
                <a:ea typeface="Public Sans"/>
                <a:cs typeface="Public Sans"/>
                <a:sym typeface="Public Sans"/>
              </a:rPr>
              <a:t>5</a:t>
            </a:r>
            <a:endParaRPr kumimoji="0" lang="en-US" sz="2400" b="0" i="0" u="none" strike="noStrike" kern="1200" cap="none" spc="0" normalizeH="0" baseline="0" noProof="0" dirty="0">
              <a:ln>
                <a:noFill/>
              </a:ln>
              <a:effectLst/>
              <a:uLnTx/>
              <a:uFillTx/>
              <a:latin typeface="Public Sans"/>
              <a:ea typeface="Public Sans"/>
              <a:cs typeface="Public Sans"/>
              <a:sym typeface="Public Sans"/>
            </a:endParaRPr>
          </a:p>
          <a:p>
            <a:pPr marR="0" lvl="0" algn="just" defTabSz="914400" rtl="0" eaLnBrk="1" fontAlgn="auto" latinLnBrk="0" hangingPunct="1">
              <a:lnSpc>
                <a:spcPct val="150000"/>
              </a:lnSpc>
              <a:spcBef>
                <a:spcPts val="0"/>
              </a:spcBef>
              <a:spcAft>
                <a:spcPts val="0"/>
              </a:spcAft>
              <a:buClrTx/>
              <a:buSzTx/>
              <a:tabLst/>
              <a:defRPr/>
            </a:pPr>
            <a:r>
              <a:rPr kumimoji="0" lang="en-US" sz="2400" b="0" i="0" u="none" strike="noStrike" kern="1200" cap="none" spc="0" normalizeH="0" baseline="0" noProof="0" dirty="0">
                <a:ln>
                  <a:noFill/>
                </a:ln>
                <a:effectLst/>
                <a:uLnTx/>
                <a:uFillTx/>
                <a:latin typeface="Public Sans"/>
                <a:ea typeface="Public Sans"/>
                <a:cs typeface="Public Sans"/>
                <a:sym typeface="Public Sans"/>
              </a:rPr>
              <a:t>Slide 4: Business Concept													</a:t>
            </a:r>
            <a:r>
              <a:rPr lang="en-US" sz="2400" dirty="0">
                <a:latin typeface="Public Sans"/>
                <a:ea typeface="Public Sans"/>
                <a:cs typeface="Public Sans"/>
                <a:sym typeface="Public Sans"/>
              </a:rPr>
              <a:t>6</a:t>
            </a:r>
            <a:endParaRPr kumimoji="0" lang="en-US" sz="2400" b="0" i="0" u="none" strike="noStrike" kern="1200" cap="none" spc="0" normalizeH="0" baseline="0" noProof="0" dirty="0">
              <a:ln>
                <a:noFill/>
              </a:ln>
              <a:effectLst/>
              <a:uLnTx/>
              <a:uFillTx/>
              <a:latin typeface="Public Sans"/>
              <a:ea typeface="Public Sans"/>
              <a:cs typeface="Public Sans"/>
              <a:sym typeface="Public Sans"/>
            </a:endParaRPr>
          </a:p>
          <a:p>
            <a:pPr marR="0" lvl="0" algn="just" defTabSz="914400" rtl="0" eaLnBrk="1" fontAlgn="auto" latinLnBrk="0" hangingPunct="1">
              <a:lnSpc>
                <a:spcPct val="150000"/>
              </a:lnSpc>
              <a:spcBef>
                <a:spcPts val="0"/>
              </a:spcBef>
              <a:spcAft>
                <a:spcPts val="0"/>
              </a:spcAft>
              <a:buClrTx/>
              <a:buSzTx/>
              <a:tabLst/>
              <a:defRPr/>
            </a:pPr>
            <a:r>
              <a:rPr kumimoji="0" lang="en-US" sz="2400" b="0" i="0" u="none" strike="noStrike" kern="1200" cap="none" spc="0" normalizeH="0" baseline="0" noProof="0" dirty="0">
                <a:ln>
                  <a:noFill/>
                </a:ln>
                <a:effectLst/>
                <a:uLnTx/>
                <a:uFillTx/>
                <a:latin typeface="Public Sans"/>
                <a:ea typeface="Public Sans"/>
                <a:cs typeface="Public Sans"/>
                <a:sym typeface="Public Sans"/>
              </a:rPr>
              <a:t>Slide 5: Website Design														</a:t>
            </a:r>
            <a:r>
              <a:rPr lang="en-US" sz="2400" dirty="0">
                <a:latin typeface="Public Sans"/>
                <a:ea typeface="Public Sans"/>
                <a:cs typeface="Public Sans"/>
                <a:sym typeface="Public Sans"/>
              </a:rPr>
              <a:t>7</a:t>
            </a:r>
            <a:endParaRPr kumimoji="0" lang="en-US" sz="2400" b="0" i="0" u="none" strike="noStrike" kern="1200" cap="none" spc="0" normalizeH="0" baseline="0" noProof="0" dirty="0">
              <a:ln>
                <a:noFill/>
              </a:ln>
              <a:effectLst/>
              <a:uLnTx/>
              <a:uFillTx/>
              <a:latin typeface="Public Sans"/>
              <a:ea typeface="Public Sans"/>
              <a:cs typeface="Public Sans"/>
              <a:sym typeface="Public Sans"/>
            </a:endParaRPr>
          </a:p>
          <a:p>
            <a:pPr marR="0" lvl="0" algn="just" defTabSz="914400" rtl="0" eaLnBrk="1" fontAlgn="auto" latinLnBrk="0" hangingPunct="1">
              <a:lnSpc>
                <a:spcPct val="150000"/>
              </a:lnSpc>
              <a:spcBef>
                <a:spcPts val="0"/>
              </a:spcBef>
              <a:spcAft>
                <a:spcPts val="0"/>
              </a:spcAft>
              <a:buClrTx/>
              <a:buSzTx/>
              <a:tabLst/>
              <a:defRPr/>
            </a:pPr>
            <a:r>
              <a:rPr kumimoji="0" lang="en-US" sz="2400" b="0" i="0" u="none" strike="noStrike" kern="1200" cap="none" spc="0" normalizeH="0" baseline="0" noProof="0" dirty="0">
                <a:ln>
                  <a:noFill/>
                </a:ln>
                <a:effectLst/>
                <a:uLnTx/>
                <a:uFillTx/>
                <a:latin typeface="Public Sans"/>
                <a:ea typeface="Public Sans"/>
                <a:cs typeface="Public Sans"/>
                <a:sym typeface="Public Sans"/>
              </a:rPr>
              <a:t>Slide 6: Marketing Materials													</a:t>
            </a:r>
            <a:r>
              <a:rPr lang="en-US" sz="2400" dirty="0">
                <a:latin typeface="Public Sans"/>
                <a:ea typeface="Public Sans"/>
                <a:cs typeface="Public Sans"/>
                <a:sym typeface="Public Sans"/>
              </a:rPr>
              <a:t>8</a:t>
            </a:r>
            <a:endParaRPr kumimoji="0" lang="en-US" sz="2400" b="0" i="0" u="none" strike="noStrike" kern="1200" cap="none" spc="0" normalizeH="0" baseline="0" noProof="0" dirty="0">
              <a:ln>
                <a:noFill/>
              </a:ln>
              <a:effectLst/>
              <a:uLnTx/>
              <a:uFillTx/>
              <a:latin typeface="Public Sans"/>
              <a:ea typeface="Public Sans"/>
              <a:cs typeface="Public Sans"/>
              <a:sym typeface="Public Sans"/>
            </a:endParaRPr>
          </a:p>
          <a:p>
            <a:pPr marR="0" lvl="0" algn="just" defTabSz="914400" rtl="0" eaLnBrk="1" fontAlgn="auto" latinLnBrk="0" hangingPunct="1">
              <a:lnSpc>
                <a:spcPct val="150000"/>
              </a:lnSpc>
              <a:spcBef>
                <a:spcPts val="0"/>
              </a:spcBef>
              <a:spcAft>
                <a:spcPts val="0"/>
              </a:spcAft>
              <a:buClrTx/>
              <a:buSzTx/>
              <a:tabLst/>
              <a:defRPr/>
            </a:pPr>
            <a:r>
              <a:rPr kumimoji="0" lang="en-US" sz="2400" b="0" i="0" u="none" strike="noStrike" kern="1200" cap="none" spc="0" normalizeH="0" baseline="0" noProof="0" dirty="0">
                <a:ln>
                  <a:noFill/>
                </a:ln>
                <a:effectLst/>
                <a:uLnTx/>
                <a:uFillTx/>
                <a:latin typeface="Public Sans"/>
                <a:ea typeface="Public Sans"/>
                <a:cs typeface="Public Sans"/>
                <a:sym typeface="Public Sans"/>
              </a:rPr>
              <a:t>Slide 7: Video Ad - Storytelling in Action											</a:t>
            </a:r>
            <a:r>
              <a:rPr lang="en-US" sz="2400" dirty="0">
                <a:latin typeface="Public Sans"/>
                <a:ea typeface="Public Sans"/>
                <a:cs typeface="Public Sans"/>
                <a:sym typeface="Public Sans"/>
              </a:rPr>
              <a:t>9</a:t>
            </a:r>
            <a:endParaRPr kumimoji="0" lang="en-US" sz="2400" b="0" i="0" u="none" strike="noStrike" kern="1200" cap="none" spc="0" normalizeH="0" baseline="0" noProof="0" dirty="0">
              <a:ln>
                <a:noFill/>
              </a:ln>
              <a:effectLst/>
              <a:uLnTx/>
              <a:uFillTx/>
              <a:latin typeface="Public Sans"/>
              <a:ea typeface="Public Sans"/>
              <a:cs typeface="Public Sans"/>
              <a:sym typeface="Public Sans"/>
            </a:endParaRPr>
          </a:p>
          <a:p>
            <a:pPr marR="0" lvl="0" algn="just" defTabSz="914400" rtl="0" eaLnBrk="1" fontAlgn="auto" latinLnBrk="0" hangingPunct="1">
              <a:lnSpc>
                <a:spcPct val="150000"/>
              </a:lnSpc>
              <a:spcBef>
                <a:spcPts val="0"/>
              </a:spcBef>
              <a:spcAft>
                <a:spcPts val="0"/>
              </a:spcAft>
              <a:buClrTx/>
              <a:buSzTx/>
              <a:tabLst/>
              <a:defRPr/>
            </a:pPr>
            <a:r>
              <a:rPr kumimoji="0" lang="en-US" sz="2400" b="0" i="0" u="none" strike="noStrike" kern="1200" cap="none" spc="0" normalizeH="0" baseline="0" noProof="0" dirty="0">
                <a:ln>
                  <a:noFill/>
                </a:ln>
                <a:effectLst/>
                <a:uLnTx/>
                <a:uFillTx/>
                <a:latin typeface="Public Sans"/>
                <a:ea typeface="Public Sans"/>
                <a:cs typeface="Public Sans"/>
                <a:sym typeface="Public Sans"/>
              </a:rPr>
              <a:t>Slide 8: Financial Projection													</a:t>
            </a:r>
            <a:r>
              <a:rPr lang="en-US" sz="2400" dirty="0">
                <a:latin typeface="Public Sans"/>
                <a:ea typeface="Public Sans"/>
                <a:cs typeface="Public Sans"/>
                <a:sym typeface="Public Sans"/>
              </a:rPr>
              <a:t>10</a:t>
            </a:r>
            <a:endParaRPr kumimoji="0" lang="en-US" sz="2400" b="0" i="0" u="none" strike="noStrike" kern="1200" cap="none" spc="0" normalizeH="0" baseline="0" noProof="0" dirty="0">
              <a:ln>
                <a:noFill/>
              </a:ln>
              <a:effectLst/>
              <a:uLnTx/>
              <a:uFillTx/>
              <a:latin typeface="Public Sans"/>
              <a:ea typeface="Public Sans"/>
              <a:cs typeface="Public Sans"/>
              <a:sym typeface="Public Sans"/>
            </a:endParaRPr>
          </a:p>
          <a:p>
            <a:pPr marR="0" lvl="0" algn="just" defTabSz="914400" rtl="0" eaLnBrk="1" fontAlgn="auto" latinLnBrk="0" hangingPunct="1">
              <a:lnSpc>
                <a:spcPct val="150000"/>
              </a:lnSpc>
              <a:spcBef>
                <a:spcPts val="0"/>
              </a:spcBef>
              <a:spcAft>
                <a:spcPts val="0"/>
              </a:spcAft>
              <a:buClrTx/>
              <a:buSzTx/>
              <a:tabLst/>
              <a:defRPr/>
            </a:pPr>
            <a:r>
              <a:rPr kumimoji="0" lang="en-US" sz="2400" b="0" i="0" u="none" strike="noStrike" kern="1200" cap="none" spc="0" normalizeH="0" baseline="0" noProof="0" dirty="0">
                <a:ln>
                  <a:noFill/>
                </a:ln>
                <a:effectLst/>
                <a:uLnTx/>
                <a:uFillTx/>
                <a:latin typeface="Public Sans"/>
                <a:ea typeface="Public Sans"/>
                <a:cs typeface="Public Sans"/>
                <a:sym typeface="Public Sans"/>
              </a:rPr>
              <a:t>Slide 9: Reflection															</a:t>
            </a:r>
            <a:r>
              <a:rPr lang="en-US" sz="2400" dirty="0">
                <a:latin typeface="Public Sans"/>
                <a:ea typeface="Public Sans"/>
                <a:cs typeface="Public Sans"/>
                <a:sym typeface="Public Sans"/>
              </a:rPr>
              <a:t>11</a:t>
            </a:r>
            <a:endParaRPr kumimoji="0" lang="en-US" sz="2400" b="0" i="0" u="none" strike="noStrike" kern="1200" cap="none" spc="0" normalizeH="0" baseline="0" noProof="0" dirty="0">
              <a:ln>
                <a:noFill/>
              </a:ln>
              <a:effectLst/>
              <a:uLnTx/>
              <a:uFillTx/>
              <a:latin typeface="Public Sans"/>
              <a:ea typeface="Public Sans"/>
              <a:cs typeface="Public Sans"/>
              <a:sym typeface="Public Sans"/>
            </a:endParaRPr>
          </a:p>
          <a:p>
            <a:pPr marR="0" lvl="0" algn="just" defTabSz="914400" rtl="0" eaLnBrk="1" fontAlgn="auto" latinLnBrk="0" hangingPunct="1">
              <a:lnSpc>
                <a:spcPct val="150000"/>
              </a:lnSpc>
              <a:spcBef>
                <a:spcPts val="0"/>
              </a:spcBef>
              <a:spcAft>
                <a:spcPts val="0"/>
              </a:spcAft>
              <a:buClrTx/>
              <a:buSzTx/>
              <a:tabLst/>
              <a:defRPr/>
            </a:pPr>
            <a:r>
              <a:rPr kumimoji="0" lang="en-US" sz="2400" b="0" i="0" u="none" strike="noStrike" kern="1200" cap="none" spc="0" normalizeH="0" baseline="0" noProof="0" dirty="0">
                <a:ln>
                  <a:noFill/>
                </a:ln>
                <a:effectLst/>
                <a:uLnTx/>
                <a:uFillTx/>
                <a:latin typeface="Public Sans"/>
                <a:ea typeface="Public Sans"/>
                <a:cs typeface="Public Sans"/>
                <a:sym typeface="Public Sans"/>
              </a:rPr>
              <a:t>Slide 10: Skills Developed														12</a:t>
            </a:r>
          </a:p>
          <a:p>
            <a:pPr marR="0" lvl="0" algn="just" defTabSz="914400" rtl="0" eaLnBrk="1" fontAlgn="auto" latinLnBrk="0" hangingPunct="1">
              <a:lnSpc>
                <a:spcPct val="150000"/>
              </a:lnSpc>
              <a:spcBef>
                <a:spcPts val="0"/>
              </a:spcBef>
              <a:spcAft>
                <a:spcPts val="0"/>
              </a:spcAft>
              <a:buClrTx/>
              <a:buSzTx/>
              <a:tabLst/>
              <a:defRPr/>
            </a:pPr>
            <a:r>
              <a:rPr kumimoji="0" lang="en-US" sz="2400" b="0" i="0" u="none" strike="noStrike" kern="1200" cap="none" spc="0" normalizeH="0" baseline="0" noProof="0" dirty="0">
                <a:ln>
                  <a:noFill/>
                </a:ln>
                <a:effectLst/>
                <a:uLnTx/>
                <a:uFillTx/>
                <a:latin typeface="Public Sans"/>
                <a:ea typeface="Public Sans"/>
                <a:cs typeface="Public Sans"/>
                <a:sym typeface="Public Sans"/>
              </a:rPr>
              <a:t>Slide 11 Video															13</a:t>
            </a:r>
          </a:p>
          <a:p>
            <a:pPr marR="0" lvl="0" algn="just" defTabSz="914400" rtl="0" eaLnBrk="1" fontAlgn="auto" latinLnBrk="0" hangingPunct="1">
              <a:lnSpc>
                <a:spcPct val="150000"/>
              </a:lnSpc>
              <a:spcBef>
                <a:spcPts val="0"/>
              </a:spcBef>
              <a:spcAft>
                <a:spcPts val="0"/>
              </a:spcAft>
              <a:buClrTx/>
              <a:buSzTx/>
              <a:tabLst/>
              <a:defRPr/>
            </a:pPr>
            <a:r>
              <a:rPr kumimoji="0" lang="en-US" sz="2400" b="0" i="0" u="none" strike="noStrike" kern="1200" cap="none" spc="0" normalizeH="0" baseline="0" noProof="0" dirty="0">
                <a:ln>
                  <a:noFill/>
                </a:ln>
                <a:effectLst/>
                <a:uLnTx/>
                <a:uFillTx/>
                <a:latin typeface="Public Sans"/>
                <a:ea typeface="Public Sans"/>
                <a:cs typeface="Public Sans"/>
                <a:sym typeface="Public Sans"/>
              </a:rPr>
              <a:t>References																</a:t>
            </a:r>
            <a:r>
              <a:rPr lang="en-US" sz="2400" dirty="0">
                <a:latin typeface="Public Sans"/>
                <a:ea typeface="Public Sans"/>
                <a:cs typeface="Public Sans"/>
                <a:sym typeface="Public Sans"/>
              </a:rPr>
              <a:t>14</a:t>
            </a:r>
            <a:endParaRPr kumimoji="0" lang="en-US" sz="2400" b="0" i="0" u="none" strike="noStrike" kern="1200" cap="none" spc="0" normalizeH="0" baseline="0" noProof="0" dirty="0">
              <a:ln>
                <a:noFill/>
              </a:ln>
              <a:effectLst/>
              <a:uLnTx/>
              <a:uFillTx/>
              <a:latin typeface="Public Sans"/>
              <a:ea typeface="Public Sans"/>
              <a:cs typeface="Public Sans"/>
              <a:sym typeface="Public Sans"/>
            </a:endParaRPr>
          </a:p>
        </p:txBody>
      </p:sp>
      <p:sp>
        <p:nvSpPr>
          <p:cNvPr id="6" name="Freeform 6">
            <a:extLst>
              <a:ext uri="{FF2B5EF4-FFF2-40B4-BE49-F238E27FC236}">
                <a16:creationId xmlns:a16="http://schemas.microsoft.com/office/drawing/2014/main" id="{C734B65C-F459-E607-86E5-A21EE2D3228E}"/>
              </a:ext>
            </a:extLst>
          </p:cNvPr>
          <p:cNvSpPr/>
          <p:nvPr/>
        </p:nvSpPr>
        <p:spPr>
          <a:xfrm>
            <a:off x="16965623" y="1028700"/>
            <a:ext cx="293677" cy="293677"/>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7" name="Freeform 7">
            <a:extLst>
              <a:ext uri="{FF2B5EF4-FFF2-40B4-BE49-F238E27FC236}">
                <a16:creationId xmlns:a16="http://schemas.microsoft.com/office/drawing/2014/main" id="{0BFCD98F-49AC-2268-93B9-A47F43403252}"/>
              </a:ext>
            </a:extLst>
          </p:cNvPr>
          <p:cNvSpPr/>
          <p:nvPr/>
        </p:nvSpPr>
        <p:spPr>
          <a:xfrm flipH="1">
            <a:off x="1028700" y="1028700"/>
            <a:ext cx="293677" cy="293677"/>
          </a:xfrm>
          <a:custGeom>
            <a:avLst/>
            <a:gdLst/>
            <a:ahLst/>
            <a:cxnLst/>
            <a:rect l="l" t="t" r="r" b="b"/>
            <a:pathLst>
              <a:path w="293677" h="293677">
                <a:moveTo>
                  <a:pt x="293677" y="0"/>
                </a:moveTo>
                <a:lnTo>
                  <a:pt x="0" y="0"/>
                </a:lnTo>
                <a:lnTo>
                  <a:pt x="0" y="293677"/>
                </a:lnTo>
                <a:lnTo>
                  <a:pt x="293677" y="293677"/>
                </a:lnTo>
                <a:lnTo>
                  <a:pt x="293677"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3439335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p:cNvGrpSpPr/>
        <p:nvPr/>
      </p:nvGrpSpPr>
      <p:grpSpPr>
        <a:xfrm>
          <a:off x="0" y="0"/>
          <a:ext cx="0" cy="0"/>
          <a:chOff x="0" y="0"/>
          <a:chExt cx="0" cy="0"/>
        </a:xfrm>
      </p:grpSpPr>
      <p:sp>
        <p:nvSpPr>
          <p:cNvPr id="4" name="TextBox 4"/>
          <p:cNvSpPr txBox="1"/>
          <p:nvPr/>
        </p:nvSpPr>
        <p:spPr>
          <a:xfrm>
            <a:off x="2064780" y="2829758"/>
            <a:ext cx="6858000" cy="5820824"/>
          </a:xfrm>
          <a:prstGeom prst="rect">
            <a:avLst/>
          </a:prstGeom>
        </p:spPr>
        <p:txBody>
          <a:bodyPr wrap="square" lIns="0" tIns="0" rIns="0" bIns="0" rtlCol="0" anchor="t">
            <a:spAutoFit/>
          </a:bodyPr>
          <a:lstStyle/>
          <a:p>
            <a:pPr algn="just" rtl="0" fontAlgn="base">
              <a:lnSpc>
                <a:spcPct val="150000"/>
              </a:lnSpc>
              <a:buFont typeface="Arial" panose="020B0604020202020204" pitchFamily="34" charset="0"/>
              <a:buChar char="•"/>
            </a:pPr>
            <a:r>
              <a:rPr lang="en-US" sz="3200" b="0" i="0" u="none" strike="noStrike" dirty="0">
                <a:effectLst/>
                <a:latin typeface="Times New Roman" panose="02020603050405020304" pitchFamily="18" charset="0"/>
              </a:rPr>
              <a:t>The proposed VitalHxEase is a brand offering assistance with health tracking.</a:t>
            </a:r>
          </a:p>
          <a:p>
            <a:pPr algn="just" rtl="0" fontAlgn="base">
              <a:lnSpc>
                <a:spcPct val="150000"/>
              </a:lnSpc>
              <a:buFont typeface="Arial" panose="020B0604020202020204" pitchFamily="34" charset="0"/>
              <a:buChar char="•"/>
            </a:pPr>
            <a:r>
              <a:rPr lang="en-US" sz="3200" b="0" i="0" u="none" strike="noStrike" dirty="0">
                <a:effectLst/>
                <a:latin typeface="Times New Roman" panose="02020603050405020304" pitchFamily="18" charset="0"/>
              </a:rPr>
              <a:t>This project included conducting market research, creating a financial plan, and producing video-based advertisements.</a:t>
            </a:r>
          </a:p>
          <a:p>
            <a:pPr algn="just" rtl="0" fontAlgn="base">
              <a:lnSpc>
                <a:spcPct val="150000"/>
              </a:lnSpc>
              <a:buFont typeface="Arial" panose="020B0604020202020204" pitchFamily="34" charset="0"/>
              <a:buChar char="•"/>
            </a:pPr>
            <a:r>
              <a:rPr lang="en-US" sz="3200" b="0" i="0" u="none" strike="noStrike" dirty="0">
                <a:effectLst/>
                <a:latin typeface="Times New Roman" panose="02020603050405020304" pitchFamily="18" charset="0"/>
              </a:rPr>
              <a:t>The goal of this project was to demonstrate how digital skills support personal and business growth.</a:t>
            </a:r>
          </a:p>
        </p:txBody>
      </p:sp>
      <p:sp>
        <p:nvSpPr>
          <p:cNvPr id="10" name="Freeform 10"/>
          <p:cNvSpPr/>
          <p:nvPr/>
        </p:nvSpPr>
        <p:spPr>
          <a:xfrm>
            <a:off x="1028700" y="8964623"/>
            <a:ext cx="293677" cy="293677"/>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2">
            <a:extLst>
              <a:ext uri="{FF2B5EF4-FFF2-40B4-BE49-F238E27FC236}">
                <a16:creationId xmlns:a16="http://schemas.microsoft.com/office/drawing/2014/main" id="{39C61CB7-0A1C-AA68-3904-319851B1D8B2}"/>
              </a:ext>
            </a:extLst>
          </p:cNvPr>
          <p:cNvSpPr txBox="1"/>
          <p:nvPr/>
        </p:nvSpPr>
        <p:spPr>
          <a:xfrm>
            <a:off x="12725400" y="8953500"/>
            <a:ext cx="1346844" cy="246221"/>
          </a:xfrm>
          <a:prstGeom prst="rect">
            <a:avLst/>
          </a:prstGeom>
          <a:noFill/>
        </p:spPr>
        <p:txBody>
          <a:bodyPr wrap="none" rtlCol="0">
            <a:spAutoFit/>
          </a:bodyPr>
          <a:lstStyle/>
          <a:p>
            <a:r>
              <a:rPr lang="en-US" sz="1000" dirty="0"/>
              <a:t>(</a:t>
            </a:r>
            <a:r>
              <a:rPr lang="en-US" sz="1000" dirty="0" err="1"/>
              <a:t>Ojonugwa</a:t>
            </a:r>
            <a:r>
              <a:rPr lang="en-US" sz="1000" dirty="0"/>
              <a:t> et al., 2022)</a:t>
            </a:r>
            <a:endParaRPr lang="en-GB" sz="1000" dirty="0"/>
          </a:p>
        </p:txBody>
      </p:sp>
      <p:sp>
        <p:nvSpPr>
          <p:cNvPr id="2" name="TextBox 2"/>
          <p:cNvSpPr txBox="1"/>
          <p:nvPr/>
        </p:nvSpPr>
        <p:spPr>
          <a:xfrm>
            <a:off x="9114692" y="1674249"/>
            <a:ext cx="8186182" cy="1155509"/>
          </a:xfrm>
          <a:prstGeom prst="rect">
            <a:avLst/>
          </a:prstGeom>
        </p:spPr>
        <p:txBody>
          <a:bodyPr lIns="0" tIns="0" rIns="0" bIns="0" rtlCol="0" anchor="t">
            <a:spAutoFit/>
          </a:bodyPr>
          <a:lstStyle/>
          <a:p>
            <a:pPr algn="l">
              <a:lnSpc>
                <a:spcPts val="8952"/>
              </a:lnSpc>
            </a:pPr>
            <a:r>
              <a:rPr lang="en-US" sz="9838" b="1" dirty="0">
                <a:latin typeface="Public Sans Bold"/>
                <a:ea typeface="Public Sans Bold"/>
                <a:cs typeface="Public Sans Bold"/>
                <a:sym typeface="Public Sans Bold"/>
              </a:rPr>
              <a:t>Introduction</a:t>
            </a:r>
          </a:p>
        </p:txBody>
      </p:sp>
      <p:pic>
        <p:nvPicPr>
          <p:cNvPr id="3" name="Picture 2" descr="Top 10 Everyday Devices Using Medical Monitoring">
            <a:extLst>
              <a:ext uri="{FF2B5EF4-FFF2-40B4-BE49-F238E27FC236}">
                <a16:creationId xmlns:a16="http://schemas.microsoft.com/office/drawing/2014/main" id="{7330A62B-910C-C8C3-F596-9ACCF8E527CD}"/>
              </a:ext>
            </a:extLst>
          </p:cNvPr>
          <p:cNvPicPr>
            <a:picLocks noChangeAspect="1"/>
          </p:cNvPicPr>
          <p:nvPr/>
        </p:nvPicPr>
        <p:blipFill>
          <a:blip r:embed="rId5"/>
          <a:stretch>
            <a:fillRect/>
          </a:stretch>
        </p:blipFill>
        <p:spPr>
          <a:xfrm>
            <a:off x="9500251" y="3178835"/>
            <a:ext cx="6450298" cy="5471747"/>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p:cNvGrpSpPr/>
        <p:nvPr/>
      </p:nvGrpSpPr>
      <p:grpSpPr>
        <a:xfrm>
          <a:off x="0" y="0"/>
          <a:ext cx="0" cy="0"/>
          <a:chOff x="0" y="0"/>
          <a:chExt cx="0" cy="0"/>
        </a:xfrm>
      </p:grpSpPr>
      <p:sp>
        <p:nvSpPr>
          <p:cNvPr id="3" name="TextBox 3"/>
          <p:cNvSpPr txBox="1"/>
          <p:nvPr/>
        </p:nvSpPr>
        <p:spPr>
          <a:xfrm>
            <a:off x="1876666" y="3884625"/>
            <a:ext cx="8451039" cy="4774384"/>
          </a:xfrm>
          <a:prstGeom prst="rect">
            <a:avLst/>
          </a:prstGeom>
        </p:spPr>
        <p:txBody>
          <a:bodyPr wrap="square" lIns="0" tIns="0" rIns="0" bIns="0" rtlCol="0" anchor="t">
            <a:spAutoFit/>
          </a:bodyPr>
          <a:lstStyle/>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Collected data using Google Forms.</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The survey had 10 questions about online </a:t>
            </a:r>
            <a:r>
              <a:rPr lang="en-US" sz="3200" b="0" i="0" u="none" strike="noStrike" dirty="0" err="1">
                <a:solidFill>
                  <a:srgbClr val="000000"/>
                </a:solidFill>
                <a:effectLst/>
                <a:latin typeface="Times New Roman" panose="02020603050405020304" pitchFamily="18" charset="0"/>
              </a:rPr>
              <a:t>behaviour</a:t>
            </a:r>
            <a:r>
              <a:rPr lang="en-US" sz="3200" b="0" i="0" u="none" strike="noStrike" dirty="0">
                <a:solidFill>
                  <a:srgbClr val="000000"/>
                </a:solidFill>
                <a:effectLst/>
                <a:latin typeface="Times New Roman" panose="02020603050405020304" pitchFamily="18" charset="0"/>
              </a:rPr>
              <a:t>, preferences, and website features.</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It included multiple formats (Likert scales and multiple choice)</a:t>
            </a:r>
          </a:p>
        </p:txBody>
      </p:sp>
      <p:sp>
        <p:nvSpPr>
          <p:cNvPr id="9" name="Freeform 9"/>
          <p:cNvSpPr/>
          <p:nvPr/>
        </p:nvSpPr>
        <p:spPr>
          <a:xfrm>
            <a:off x="18440400" y="-146839"/>
            <a:ext cx="293677" cy="293677"/>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 name="TextBox 2"/>
          <p:cNvSpPr txBox="1"/>
          <p:nvPr/>
        </p:nvSpPr>
        <p:spPr>
          <a:xfrm>
            <a:off x="1447800" y="2150143"/>
            <a:ext cx="10287000" cy="1155509"/>
          </a:xfrm>
          <a:prstGeom prst="rect">
            <a:avLst/>
          </a:prstGeom>
        </p:spPr>
        <p:txBody>
          <a:bodyPr wrap="square" lIns="0" tIns="0" rIns="0" bIns="0" rtlCol="0" anchor="t">
            <a:spAutoFit/>
          </a:bodyPr>
          <a:lstStyle/>
          <a:p>
            <a:pPr algn="l">
              <a:lnSpc>
                <a:spcPts val="8952"/>
              </a:lnSpc>
            </a:pPr>
            <a:r>
              <a:rPr lang="en-US" sz="9838" b="1" dirty="0">
                <a:latin typeface="Public Sans Bold"/>
                <a:ea typeface="Public Sans Bold"/>
                <a:cs typeface="Public Sans Bold"/>
                <a:sym typeface="Public Sans Bold"/>
              </a:rPr>
              <a:t>Market Research</a:t>
            </a:r>
          </a:p>
        </p:txBody>
      </p:sp>
      <p:sp>
        <p:nvSpPr>
          <p:cNvPr id="10" name="AutoShape 2" descr="Market Research Importance | Sales and Marketing | Exeed ECX">
            <a:extLst>
              <a:ext uri="{FF2B5EF4-FFF2-40B4-BE49-F238E27FC236}">
                <a16:creationId xmlns:a16="http://schemas.microsoft.com/office/drawing/2014/main" id="{62F2C8D8-8986-94C6-0953-1D7DE4344104}"/>
              </a:ext>
            </a:extLst>
          </p:cNvPr>
          <p:cNvSpPr>
            <a:spLocks noChangeAspect="1" noChangeArrowheads="1"/>
          </p:cNvSpPr>
          <p:nvPr/>
        </p:nvSpPr>
        <p:spPr bwMode="auto">
          <a:xfrm>
            <a:off x="8991600" y="49911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2" name="TextBox 11">
            <a:extLst>
              <a:ext uri="{FF2B5EF4-FFF2-40B4-BE49-F238E27FC236}">
                <a16:creationId xmlns:a16="http://schemas.microsoft.com/office/drawing/2014/main" id="{F3FEC1E1-54E3-24C0-7173-2BE21C19B612}"/>
              </a:ext>
            </a:extLst>
          </p:cNvPr>
          <p:cNvSpPr txBox="1"/>
          <p:nvPr/>
        </p:nvSpPr>
        <p:spPr>
          <a:xfrm>
            <a:off x="12622988" y="8659009"/>
            <a:ext cx="1035861" cy="230832"/>
          </a:xfrm>
          <a:prstGeom prst="rect">
            <a:avLst/>
          </a:prstGeom>
          <a:noFill/>
        </p:spPr>
        <p:txBody>
          <a:bodyPr wrap="none" rtlCol="0">
            <a:spAutoFit/>
          </a:bodyPr>
          <a:lstStyle/>
          <a:p>
            <a:r>
              <a:rPr lang="en-US" sz="900" dirty="0"/>
              <a:t>(Muley et al., 2021)</a:t>
            </a:r>
            <a:endParaRPr lang="en-GB" sz="900" dirty="0"/>
          </a:p>
        </p:txBody>
      </p:sp>
      <p:pic>
        <p:nvPicPr>
          <p:cNvPr id="7" name="Picture 6" descr="Best 10 Market Research Methods | Miquido Blog">
            <a:extLst>
              <a:ext uri="{FF2B5EF4-FFF2-40B4-BE49-F238E27FC236}">
                <a16:creationId xmlns:a16="http://schemas.microsoft.com/office/drawing/2014/main" id="{4474CE02-DD32-1F0A-1C40-96384CC4B502}"/>
              </a:ext>
            </a:extLst>
          </p:cNvPr>
          <p:cNvPicPr>
            <a:picLocks noChangeAspect="1"/>
          </p:cNvPicPr>
          <p:nvPr/>
        </p:nvPicPr>
        <p:blipFill>
          <a:blip r:embed="rId5"/>
          <a:stretch>
            <a:fillRect/>
          </a:stretch>
        </p:blipFill>
        <p:spPr>
          <a:xfrm>
            <a:off x="10756571" y="2798920"/>
            <a:ext cx="6165039" cy="54864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16965623" y="8964623"/>
            <a:ext cx="293677" cy="293677"/>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TextBox 7"/>
          <p:cNvSpPr txBox="1"/>
          <p:nvPr/>
        </p:nvSpPr>
        <p:spPr>
          <a:xfrm>
            <a:off x="1946784" y="1533668"/>
            <a:ext cx="14394432" cy="1155509"/>
          </a:xfrm>
          <a:prstGeom prst="rect">
            <a:avLst/>
          </a:prstGeom>
        </p:spPr>
        <p:txBody>
          <a:bodyPr wrap="square" lIns="0" tIns="0" rIns="0" bIns="0" rtlCol="0" anchor="t">
            <a:spAutoFit/>
          </a:bodyPr>
          <a:lstStyle/>
          <a:p>
            <a:pPr algn="l">
              <a:lnSpc>
                <a:spcPts val="8952"/>
              </a:lnSpc>
            </a:pPr>
            <a:r>
              <a:rPr lang="en-US" sz="9838" b="1" dirty="0">
                <a:latin typeface="Public Sans Bold"/>
                <a:ea typeface="Public Sans Bold"/>
                <a:cs typeface="Public Sans Bold"/>
                <a:sym typeface="Public Sans Bold"/>
              </a:rPr>
              <a:t>Data Analysis</a:t>
            </a:r>
          </a:p>
        </p:txBody>
      </p:sp>
      <p:sp>
        <p:nvSpPr>
          <p:cNvPr id="8" name="TextBox 8"/>
          <p:cNvSpPr txBox="1"/>
          <p:nvPr/>
        </p:nvSpPr>
        <p:spPr>
          <a:xfrm>
            <a:off x="11545584" y="1622892"/>
            <a:ext cx="5222470" cy="7274107"/>
          </a:xfrm>
          <a:prstGeom prst="rect">
            <a:avLst/>
          </a:prstGeom>
        </p:spPr>
        <p:txBody>
          <a:bodyPr wrap="square" lIns="0" tIns="0" rIns="0" bIns="0" rtlCol="0" anchor="t">
            <a:spAutoFit/>
          </a:bodyPr>
          <a:lstStyle/>
          <a:p>
            <a:pPr algn="just" rtl="0" fontAlgn="base">
              <a:lnSpc>
                <a:spcPct val="200000"/>
              </a:lnSpc>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49% of respondents preferred the fitness band; 29% preferred the smart ring; and 13% preferred a smartwatch for a total of 69%. </a:t>
            </a:r>
          </a:p>
          <a:p>
            <a:pPr algn="just" rtl="0" fontAlgn="base">
              <a:lnSpc>
                <a:spcPct val="200000"/>
              </a:lnSpc>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The brand should provide its customers with lightweight wristbands at an affordable price, yet still be easy to </a:t>
            </a:r>
            <a:r>
              <a:rPr lang="en-US" sz="2400" b="0" i="0" u="none" strike="noStrike" dirty="0" err="1">
                <a:solidFill>
                  <a:srgbClr val="000000"/>
                </a:solidFill>
                <a:effectLst/>
                <a:latin typeface="Times New Roman" panose="02020603050405020304" pitchFamily="18" charset="0"/>
              </a:rPr>
              <a:t>customise</a:t>
            </a:r>
            <a:r>
              <a:rPr lang="en-US" sz="2400" b="0" i="0" u="none" strike="noStrike" dirty="0">
                <a:solidFill>
                  <a:srgbClr val="000000"/>
                </a:solidFill>
                <a:effectLst/>
                <a:latin typeface="Times New Roman" panose="02020603050405020304" pitchFamily="18" charset="0"/>
              </a:rPr>
              <a:t>. </a:t>
            </a:r>
          </a:p>
          <a:p>
            <a:pPr algn="just" rtl="0" fontAlgn="base">
              <a:lnSpc>
                <a:spcPct val="200000"/>
              </a:lnSpc>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Positioning of the website will be practical, easy to use and accessible.  </a:t>
            </a:r>
          </a:p>
        </p:txBody>
      </p:sp>
      <p:pic>
        <p:nvPicPr>
          <p:cNvPr id="10" name="Picture 9">
            <a:extLst>
              <a:ext uri="{FF2B5EF4-FFF2-40B4-BE49-F238E27FC236}">
                <a16:creationId xmlns:a16="http://schemas.microsoft.com/office/drawing/2014/main" id="{F67EDBF6-BFDA-B2BA-7629-B881EC91B7AE}"/>
              </a:ext>
            </a:extLst>
          </p:cNvPr>
          <p:cNvPicPr>
            <a:picLocks noChangeAspect="1"/>
          </p:cNvPicPr>
          <p:nvPr/>
        </p:nvPicPr>
        <p:blipFill>
          <a:blip r:embed="rId5"/>
          <a:stretch>
            <a:fillRect/>
          </a:stretch>
        </p:blipFill>
        <p:spPr>
          <a:xfrm>
            <a:off x="1201615" y="3225992"/>
            <a:ext cx="3048000" cy="4191000"/>
          </a:xfrm>
          <a:prstGeom prst="rect">
            <a:avLst/>
          </a:prstGeom>
        </p:spPr>
      </p:pic>
      <p:pic>
        <p:nvPicPr>
          <p:cNvPr id="14" name="Picture 13">
            <a:extLst>
              <a:ext uri="{FF2B5EF4-FFF2-40B4-BE49-F238E27FC236}">
                <a16:creationId xmlns:a16="http://schemas.microsoft.com/office/drawing/2014/main" id="{BFA93A3F-DC7D-A52F-3358-15A8F4167077}"/>
              </a:ext>
            </a:extLst>
          </p:cNvPr>
          <p:cNvPicPr>
            <a:picLocks noChangeAspect="1"/>
          </p:cNvPicPr>
          <p:nvPr/>
        </p:nvPicPr>
        <p:blipFill>
          <a:blip r:embed="rId6"/>
          <a:stretch>
            <a:fillRect/>
          </a:stretch>
        </p:blipFill>
        <p:spPr>
          <a:xfrm>
            <a:off x="8172861" y="3332929"/>
            <a:ext cx="3048000" cy="3977126"/>
          </a:xfrm>
          <a:prstGeom prst="rect">
            <a:avLst/>
          </a:prstGeom>
        </p:spPr>
      </p:pic>
      <p:pic>
        <p:nvPicPr>
          <p:cNvPr id="16" name="Picture 15">
            <a:extLst>
              <a:ext uri="{FF2B5EF4-FFF2-40B4-BE49-F238E27FC236}">
                <a16:creationId xmlns:a16="http://schemas.microsoft.com/office/drawing/2014/main" id="{BFC8A91C-9E03-E0CC-6A72-ADC5E9318D15}"/>
              </a:ext>
            </a:extLst>
          </p:cNvPr>
          <p:cNvPicPr>
            <a:picLocks noChangeAspect="1"/>
          </p:cNvPicPr>
          <p:nvPr/>
        </p:nvPicPr>
        <p:blipFill>
          <a:blip r:embed="rId7"/>
          <a:stretch>
            <a:fillRect/>
          </a:stretch>
        </p:blipFill>
        <p:spPr>
          <a:xfrm>
            <a:off x="4635193" y="3240646"/>
            <a:ext cx="3099107" cy="4038600"/>
          </a:xfrm>
          <a:prstGeom prst="rect">
            <a:avLst/>
          </a:prstGeom>
        </p:spPr>
      </p:pic>
      <p:pic>
        <p:nvPicPr>
          <p:cNvPr id="18" name="Picture 17">
            <a:extLst>
              <a:ext uri="{FF2B5EF4-FFF2-40B4-BE49-F238E27FC236}">
                <a16:creationId xmlns:a16="http://schemas.microsoft.com/office/drawing/2014/main" id="{B3D5D512-9289-9DC5-C810-18AA586F8AFE}"/>
              </a:ext>
            </a:extLst>
          </p:cNvPr>
          <p:cNvPicPr>
            <a:picLocks noChangeAspect="1"/>
          </p:cNvPicPr>
          <p:nvPr/>
        </p:nvPicPr>
        <p:blipFill>
          <a:blip r:embed="rId8"/>
          <a:stretch>
            <a:fillRect/>
          </a:stretch>
        </p:blipFill>
        <p:spPr>
          <a:xfrm>
            <a:off x="4660746" y="7813130"/>
            <a:ext cx="3048000" cy="129540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p:cNvGrpSpPr/>
        <p:nvPr/>
      </p:nvGrpSpPr>
      <p:grpSpPr>
        <a:xfrm>
          <a:off x="0" y="0"/>
          <a:ext cx="0" cy="0"/>
          <a:chOff x="0" y="0"/>
          <a:chExt cx="0" cy="0"/>
        </a:xfrm>
      </p:grpSpPr>
      <p:sp>
        <p:nvSpPr>
          <p:cNvPr id="2" name="TextBox 2"/>
          <p:cNvSpPr txBox="1"/>
          <p:nvPr/>
        </p:nvSpPr>
        <p:spPr>
          <a:xfrm>
            <a:off x="4083162" y="1846610"/>
            <a:ext cx="11277600" cy="1155509"/>
          </a:xfrm>
          <a:prstGeom prst="rect">
            <a:avLst/>
          </a:prstGeom>
        </p:spPr>
        <p:txBody>
          <a:bodyPr wrap="square" lIns="0" tIns="0" rIns="0" bIns="0" rtlCol="0" anchor="t">
            <a:spAutoFit/>
          </a:bodyPr>
          <a:lstStyle/>
          <a:p>
            <a:pPr algn="ctr">
              <a:lnSpc>
                <a:spcPts val="8952"/>
              </a:lnSpc>
            </a:pPr>
            <a:r>
              <a:rPr lang="en-US" sz="9838" b="1" dirty="0">
                <a:latin typeface="Public Sans Bold"/>
                <a:ea typeface="Public Sans Bold"/>
                <a:cs typeface="Public Sans Bold"/>
                <a:sym typeface="Public Sans Bold"/>
              </a:rPr>
              <a:t>Business Concept</a:t>
            </a:r>
          </a:p>
        </p:txBody>
      </p:sp>
      <p:sp>
        <p:nvSpPr>
          <p:cNvPr id="3" name="TextBox 3"/>
          <p:cNvSpPr txBox="1"/>
          <p:nvPr/>
        </p:nvSpPr>
        <p:spPr>
          <a:xfrm>
            <a:off x="7467600" y="3692181"/>
            <a:ext cx="10058400" cy="4097275"/>
          </a:xfrm>
          <a:prstGeom prst="rect">
            <a:avLst/>
          </a:prstGeom>
        </p:spPr>
        <p:txBody>
          <a:bodyPr wrap="square" lIns="0" tIns="0" rIns="0" bIns="0" rtlCol="0" anchor="t">
            <a:spAutoFit/>
          </a:bodyPr>
          <a:lstStyle/>
          <a:p>
            <a:pPr algn="just" rtl="0" fontAlgn="base">
              <a:lnSpc>
                <a:spcPct val="200000"/>
              </a:lnSpc>
              <a:spcBef>
                <a:spcPts val="1200"/>
              </a:spcBef>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Individual consumers are targeted by VitalHxEase </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Applies the BRAND MODE related to  Consumer.</a:t>
            </a:r>
          </a:p>
          <a:p>
            <a:pPr algn="just" rtl="0" fontAlgn="base">
              <a:lnSpc>
                <a:spcPct val="200000"/>
              </a:lnSpc>
              <a:spcAft>
                <a:spcPts val="1200"/>
              </a:spcAft>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Focus on long-term health-oriented products.</a:t>
            </a:r>
          </a:p>
          <a:p>
            <a:pPr algn="just" rtl="0" fontAlgn="base">
              <a:lnSpc>
                <a:spcPct val="200000"/>
              </a:lnSpc>
              <a:spcBef>
                <a:spcPts val="1200"/>
              </a:spcBef>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Values focused on loyalty, transparency and accessibility.</a:t>
            </a:r>
          </a:p>
        </p:txBody>
      </p:sp>
      <p:sp>
        <p:nvSpPr>
          <p:cNvPr id="6" name="Freeform 6"/>
          <p:cNvSpPr/>
          <p:nvPr/>
        </p:nvSpPr>
        <p:spPr>
          <a:xfrm>
            <a:off x="16965623" y="1028700"/>
            <a:ext cx="293677" cy="293677"/>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Freeform 7"/>
          <p:cNvSpPr/>
          <p:nvPr/>
        </p:nvSpPr>
        <p:spPr>
          <a:xfrm flipH="1">
            <a:off x="1028700" y="1028700"/>
            <a:ext cx="293677" cy="293677"/>
          </a:xfrm>
          <a:custGeom>
            <a:avLst/>
            <a:gdLst/>
            <a:ahLst/>
            <a:cxnLst/>
            <a:rect l="l" t="t" r="r" b="b"/>
            <a:pathLst>
              <a:path w="293677" h="293677">
                <a:moveTo>
                  <a:pt x="293677" y="0"/>
                </a:moveTo>
                <a:lnTo>
                  <a:pt x="0" y="0"/>
                </a:lnTo>
                <a:lnTo>
                  <a:pt x="0" y="293677"/>
                </a:lnTo>
                <a:lnTo>
                  <a:pt x="293677" y="293677"/>
                </a:lnTo>
                <a:lnTo>
                  <a:pt x="293677"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4" name="Picture 3" descr="Top fitness trackers for healthcare: Leading companies -">
            <a:extLst>
              <a:ext uri="{FF2B5EF4-FFF2-40B4-BE49-F238E27FC236}">
                <a16:creationId xmlns:a16="http://schemas.microsoft.com/office/drawing/2014/main" id="{7E59FDAD-221B-FF7C-BE75-F36352443241}"/>
              </a:ext>
            </a:extLst>
          </p:cNvPr>
          <p:cNvPicPr>
            <a:picLocks noChangeAspect="1"/>
          </p:cNvPicPr>
          <p:nvPr/>
        </p:nvPicPr>
        <p:blipFill>
          <a:blip r:embed="rId5"/>
          <a:stretch>
            <a:fillRect/>
          </a:stretch>
        </p:blipFill>
        <p:spPr>
          <a:xfrm>
            <a:off x="1524000" y="3105665"/>
            <a:ext cx="5486400" cy="5270308"/>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p:cNvGrpSpPr/>
        <p:nvPr/>
      </p:nvGrpSpPr>
      <p:grpSpPr>
        <a:xfrm>
          <a:off x="0" y="0"/>
          <a:ext cx="0" cy="0"/>
          <a:chOff x="0" y="0"/>
          <a:chExt cx="0" cy="0"/>
        </a:xfrm>
      </p:grpSpPr>
      <p:sp>
        <p:nvSpPr>
          <p:cNvPr id="9" name="Freeform 9"/>
          <p:cNvSpPr/>
          <p:nvPr/>
        </p:nvSpPr>
        <p:spPr>
          <a:xfrm>
            <a:off x="16965623" y="1028700"/>
            <a:ext cx="293677" cy="293677"/>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a:off x="10650792" y="8964623"/>
            <a:ext cx="293677" cy="293677"/>
          </a:xfrm>
          <a:custGeom>
            <a:avLst/>
            <a:gdLst/>
            <a:ahLst/>
            <a:cxnLst/>
            <a:rect l="l" t="t" r="r" b="b"/>
            <a:pathLst>
              <a:path w="293677" h="293677">
                <a:moveTo>
                  <a:pt x="0" y="0"/>
                </a:moveTo>
                <a:lnTo>
                  <a:pt x="293676" y="0"/>
                </a:lnTo>
                <a:lnTo>
                  <a:pt x="293676" y="293677"/>
                </a:lnTo>
                <a:lnTo>
                  <a:pt x="0" y="293677"/>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1" name="TextBox 11"/>
          <p:cNvSpPr txBox="1"/>
          <p:nvPr/>
        </p:nvSpPr>
        <p:spPr>
          <a:xfrm>
            <a:off x="1676400" y="3988664"/>
            <a:ext cx="7127631" cy="2309671"/>
          </a:xfrm>
          <a:prstGeom prst="rect">
            <a:avLst/>
          </a:prstGeom>
        </p:spPr>
        <p:txBody>
          <a:bodyPr wrap="square" lIns="0" tIns="0" rIns="0" bIns="0" rtlCol="0" anchor="t">
            <a:spAutoFit/>
          </a:bodyPr>
          <a:lstStyle/>
          <a:p>
            <a:pPr algn="l">
              <a:lnSpc>
                <a:spcPts val="8952"/>
              </a:lnSpc>
            </a:pPr>
            <a:r>
              <a:rPr lang="en-US" sz="9838" b="1" dirty="0">
                <a:latin typeface="Public Sans Bold"/>
                <a:ea typeface="Public Sans Bold"/>
                <a:cs typeface="Public Sans Bold"/>
                <a:sym typeface="Public Sans Bold"/>
              </a:rPr>
              <a:t>Website Design</a:t>
            </a:r>
          </a:p>
        </p:txBody>
      </p:sp>
      <p:sp>
        <p:nvSpPr>
          <p:cNvPr id="12" name="TextBox 12"/>
          <p:cNvSpPr txBox="1"/>
          <p:nvPr/>
        </p:nvSpPr>
        <p:spPr>
          <a:xfrm>
            <a:off x="7590692" y="2442824"/>
            <a:ext cx="8991600" cy="4774384"/>
          </a:xfrm>
          <a:prstGeom prst="rect">
            <a:avLst/>
          </a:prstGeom>
        </p:spPr>
        <p:txBody>
          <a:bodyPr wrap="square" lIns="0" tIns="0" rIns="0" bIns="0" rtlCol="0" anchor="t">
            <a:spAutoFit/>
          </a:bodyPr>
          <a:lstStyle/>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Design through the Wix platform.</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The first page has trust signals, products, and a call-to-action.</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The second page focuses on secure checkout, a blog for </a:t>
            </a:r>
            <a:r>
              <a:rPr lang="en-US" sz="3200" b="0" i="0" u="none" strike="noStrike" dirty="0" err="1">
                <a:solidFill>
                  <a:srgbClr val="000000"/>
                </a:solidFill>
                <a:effectLst/>
                <a:latin typeface="Times New Roman" panose="02020603050405020304" pitchFamily="18" charset="0"/>
              </a:rPr>
              <a:t>SEO,mobile</a:t>
            </a:r>
            <a:r>
              <a:rPr lang="en-US" sz="3200" b="0" i="0" u="none" strike="noStrike" dirty="0">
                <a:solidFill>
                  <a:srgbClr val="000000"/>
                </a:solidFill>
                <a:effectLst/>
                <a:latin typeface="Times New Roman" panose="02020603050405020304" pitchFamily="18" charset="0"/>
              </a:rPr>
              <a:t>-friendly design.</a:t>
            </a:r>
          </a:p>
        </p:txBody>
      </p:sp>
      <p:sp>
        <p:nvSpPr>
          <p:cNvPr id="16" name="TextBox 15">
            <a:extLst>
              <a:ext uri="{FF2B5EF4-FFF2-40B4-BE49-F238E27FC236}">
                <a16:creationId xmlns:a16="http://schemas.microsoft.com/office/drawing/2014/main" id="{A93D50AB-4445-1A0A-8B6F-C648888CEF4A}"/>
              </a:ext>
            </a:extLst>
          </p:cNvPr>
          <p:cNvSpPr txBox="1"/>
          <p:nvPr/>
        </p:nvSpPr>
        <p:spPr>
          <a:xfrm>
            <a:off x="1676400" y="9639300"/>
            <a:ext cx="1223412" cy="253916"/>
          </a:xfrm>
          <a:prstGeom prst="rect">
            <a:avLst/>
          </a:prstGeom>
          <a:noFill/>
        </p:spPr>
        <p:txBody>
          <a:bodyPr wrap="none" rtlCol="0">
            <a:spAutoFit/>
          </a:bodyPr>
          <a:lstStyle/>
          <a:p>
            <a:r>
              <a:rPr lang="en-US" sz="1050" dirty="0"/>
              <a:t>(</a:t>
            </a:r>
            <a:r>
              <a:rPr lang="en-US" sz="1050" dirty="0" err="1"/>
              <a:t>Alfiana</a:t>
            </a:r>
            <a:r>
              <a:rPr lang="en-US" sz="1050" dirty="0"/>
              <a:t> et al., 2023)</a:t>
            </a:r>
            <a:endParaRPr lang="en-GB" sz="10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a:extLst>
            <a:ext uri="{FF2B5EF4-FFF2-40B4-BE49-F238E27FC236}">
              <a16:creationId xmlns:a16="http://schemas.microsoft.com/office/drawing/2014/main" id="{C1E5FB3A-29C7-EE83-C1FD-CC16D4A97C19}"/>
            </a:ext>
          </a:extLst>
        </p:cNvPr>
        <p:cNvGrpSpPr/>
        <p:nvPr/>
      </p:nvGrpSpPr>
      <p:grpSpPr>
        <a:xfrm>
          <a:off x="0" y="0"/>
          <a:ext cx="0" cy="0"/>
          <a:chOff x="0" y="0"/>
          <a:chExt cx="0" cy="0"/>
        </a:xfrm>
      </p:grpSpPr>
      <p:sp>
        <p:nvSpPr>
          <p:cNvPr id="4" name="TextBox 4">
            <a:extLst>
              <a:ext uri="{FF2B5EF4-FFF2-40B4-BE49-F238E27FC236}">
                <a16:creationId xmlns:a16="http://schemas.microsoft.com/office/drawing/2014/main" id="{51BF8FEE-525C-544E-2668-4C04EED8B59C}"/>
              </a:ext>
            </a:extLst>
          </p:cNvPr>
          <p:cNvSpPr txBox="1"/>
          <p:nvPr/>
        </p:nvSpPr>
        <p:spPr>
          <a:xfrm>
            <a:off x="1535723" y="4000500"/>
            <a:ext cx="8382000" cy="3789499"/>
          </a:xfrm>
          <a:prstGeom prst="rect">
            <a:avLst/>
          </a:prstGeom>
        </p:spPr>
        <p:txBody>
          <a:bodyPr wrap="square" lIns="0" tIns="0" rIns="0" bIns="0" rtlCol="0" anchor="t">
            <a:spAutoFit/>
          </a:bodyPr>
          <a:lstStyle/>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The Canva tools can be used to generate better ads and infographics.</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The sustainability theme can effectively gain the attraction of eco-</a:t>
            </a:r>
            <a:r>
              <a:rPr lang="en-US" sz="3200" b="0" i="0" u="none" strike="noStrike" dirty="0" err="1">
                <a:solidFill>
                  <a:srgbClr val="000000"/>
                </a:solidFill>
                <a:effectLst/>
                <a:latin typeface="Times New Roman" panose="02020603050405020304" pitchFamily="18" charset="0"/>
              </a:rPr>
              <a:t>consiouc</a:t>
            </a:r>
            <a:r>
              <a:rPr lang="en-US" sz="3200" b="0" i="0" u="none" strike="noStrike" dirty="0">
                <a:solidFill>
                  <a:srgbClr val="000000"/>
                </a:solidFill>
                <a:effectLst/>
                <a:latin typeface="Times New Roman" panose="02020603050405020304" pitchFamily="18" charset="0"/>
              </a:rPr>
              <a:t> customer segment.</a:t>
            </a:r>
          </a:p>
        </p:txBody>
      </p:sp>
      <p:sp>
        <p:nvSpPr>
          <p:cNvPr id="10" name="Freeform 10">
            <a:extLst>
              <a:ext uri="{FF2B5EF4-FFF2-40B4-BE49-F238E27FC236}">
                <a16:creationId xmlns:a16="http://schemas.microsoft.com/office/drawing/2014/main" id="{AE26A850-791A-BEB5-B067-32F5A6F7F868}"/>
              </a:ext>
            </a:extLst>
          </p:cNvPr>
          <p:cNvSpPr/>
          <p:nvPr/>
        </p:nvSpPr>
        <p:spPr>
          <a:xfrm>
            <a:off x="1028700" y="8964623"/>
            <a:ext cx="293677" cy="293677"/>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effectLst/>
              <a:uLnTx/>
              <a:uFillTx/>
              <a:latin typeface="Calibri"/>
              <a:ea typeface="+mn-ea"/>
              <a:cs typeface="+mn-cs"/>
            </a:endParaRPr>
          </a:p>
        </p:txBody>
      </p:sp>
      <p:sp>
        <p:nvSpPr>
          <p:cNvPr id="2" name="TextBox 2">
            <a:extLst>
              <a:ext uri="{FF2B5EF4-FFF2-40B4-BE49-F238E27FC236}">
                <a16:creationId xmlns:a16="http://schemas.microsoft.com/office/drawing/2014/main" id="{CCC26CD2-CD6D-C3C7-44C1-C11E4409A697}"/>
              </a:ext>
            </a:extLst>
          </p:cNvPr>
          <p:cNvSpPr txBox="1"/>
          <p:nvPr/>
        </p:nvSpPr>
        <p:spPr>
          <a:xfrm>
            <a:off x="3411417" y="2062439"/>
            <a:ext cx="12649200" cy="1155509"/>
          </a:xfrm>
          <a:prstGeom prst="rect">
            <a:avLst/>
          </a:prstGeom>
        </p:spPr>
        <p:txBody>
          <a:bodyPr wrap="square" lIns="0" tIns="0" rIns="0" bIns="0" rtlCol="0" anchor="t">
            <a:spAutoFit/>
          </a:bodyPr>
          <a:lstStyle/>
          <a:p>
            <a:pPr marL="0" marR="0" lvl="0" indent="0" algn="l" defTabSz="914400" rtl="0" eaLnBrk="1" fontAlgn="auto" latinLnBrk="0" hangingPunct="1">
              <a:lnSpc>
                <a:spcPts val="8952"/>
              </a:lnSpc>
              <a:spcBef>
                <a:spcPts val="0"/>
              </a:spcBef>
              <a:spcAft>
                <a:spcPts val="0"/>
              </a:spcAft>
              <a:buClrTx/>
              <a:buSzTx/>
              <a:buFontTx/>
              <a:buNone/>
              <a:tabLst/>
              <a:defRPr/>
            </a:pPr>
            <a:r>
              <a:rPr kumimoji="0" lang="en-US" sz="9838" b="1" i="0" u="none" strike="noStrike" kern="1200" cap="none" spc="0" normalizeH="0" baseline="0" noProof="0" dirty="0">
                <a:ln>
                  <a:noFill/>
                </a:ln>
                <a:effectLst/>
                <a:uLnTx/>
                <a:uFillTx/>
                <a:latin typeface="Public Sans Bold"/>
                <a:ea typeface="Public Sans Bold"/>
                <a:cs typeface="Public Sans Bold"/>
                <a:sym typeface="Public Sans Bold"/>
              </a:rPr>
              <a:t>Marketing Materials</a:t>
            </a:r>
          </a:p>
        </p:txBody>
      </p:sp>
      <p:pic>
        <p:nvPicPr>
          <p:cNvPr id="8" name="Picture 7">
            <a:extLst>
              <a:ext uri="{FF2B5EF4-FFF2-40B4-BE49-F238E27FC236}">
                <a16:creationId xmlns:a16="http://schemas.microsoft.com/office/drawing/2014/main" id="{B58EFDEA-4C80-0450-2032-6AAE6D42862F}"/>
              </a:ext>
            </a:extLst>
          </p:cNvPr>
          <p:cNvPicPr>
            <a:picLocks noChangeAspect="1"/>
          </p:cNvPicPr>
          <p:nvPr/>
        </p:nvPicPr>
        <p:blipFill>
          <a:blip r:embed="rId5"/>
          <a:stretch>
            <a:fillRect/>
          </a:stretch>
        </p:blipFill>
        <p:spPr>
          <a:xfrm>
            <a:off x="9941169" y="3422705"/>
            <a:ext cx="6553200" cy="554191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11" name="TextBox 10">
            <a:extLst>
              <a:ext uri="{FF2B5EF4-FFF2-40B4-BE49-F238E27FC236}">
                <a16:creationId xmlns:a16="http://schemas.microsoft.com/office/drawing/2014/main" id="{81B898FF-785F-BA56-09AD-B35D317EF0C0}"/>
              </a:ext>
            </a:extLst>
          </p:cNvPr>
          <p:cNvSpPr txBox="1"/>
          <p:nvPr/>
        </p:nvSpPr>
        <p:spPr>
          <a:xfrm>
            <a:off x="10591800" y="9715500"/>
            <a:ext cx="1082348" cy="253916"/>
          </a:xfrm>
          <a:prstGeom prst="rect">
            <a:avLst/>
          </a:prstGeom>
          <a:noFill/>
        </p:spPr>
        <p:txBody>
          <a:bodyPr wrap="none" rtlCol="0">
            <a:spAutoFit/>
          </a:bodyPr>
          <a:lstStyle/>
          <a:p>
            <a:r>
              <a:rPr lang="en-US" sz="1050" dirty="0"/>
              <a:t>(Goodsell, 2022)</a:t>
            </a:r>
            <a:endParaRPr lang="en-GB" sz="1050" dirty="0"/>
          </a:p>
        </p:txBody>
      </p:sp>
    </p:spTree>
    <p:extLst>
      <p:ext uri="{BB962C8B-B14F-4D97-AF65-F5344CB8AC3E}">
        <p14:creationId xmlns:p14="http://schemas.microsoft.com/office/powerpoint/2010/main" val="28036988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16965623" y="1028700"/>
            <a:ext cx="293677" cy="293677"/>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TextBox 7"/>
          <p:cNvSpPr txBox="1"/>
          <p:nvPr/>
        </p:nvSpPr>
        <p:spPr>
          <a:xfrm>
            <a:off x="1298931" y="2116219"/>
            <a:ext cx="8610600" cy="2214261"/>
          </a:xfrm>
          <a:prstGeom prst="rect">
            <a:avLst/>
          </a:prstGeom>
        </p:spPr>
        <p:txBody>
          <a:bodyPr wrap="square" lIns="0" tIns="0" rIns="0" bIns="0" rtlCol="0" anchor="t">
            <a:spAutoFit/>
          </a:bodyPr>
          <a:lstStyle/>
          <a:p>
            <a:pPr algn="l">
              <a:lnSpc>
                <a:spcPts val="8952"/>
              </a:lnSpc>
            </a:pPr>
            <a:r>
              <a:rPr lang="en-US" sz="6600" b="1" dirty="0">
                <a:latin typeface="Public Sans Bold"/>
                <a:ea typeface="Public Sans Bold"/>
                <a:cs typeface="Public Sans Bold"/>
                <a:sym typeface="Public Sans Bold"/>
              </a:rPr>
              <a:t>Video Ad - Storytelling in Action</a:t>
            </a:r>
          </a:p>
        </p:txBody>
      </p:sp>
      <p:sp>
        <p:nvSpPr>
          <p:cNvPr id="8" name="TextBox 8"/>
          <p:cNvSpPr txBox="1"/>
          <p:nvPr/>
        </p:nvSpPr>
        <p:spPr>
          <a:xfrm>
            <a:off x="1676400" y="5112995"/>
            <a:ext cx="8610600" cy="2804614"/>
          </a:xfrm>
          <a:prstGeom prst="rect">
            <a:avLst/>
          </a:prstGeom>
        </p:spPr>
        <p:txBody>
          <a:bodyPr wrap="square" lIns="0" tIns="0" rIns="0" bIns="0" rtlCol="0" anchor="t">
            <a:spAutoFit/>
          </a:bodyPr>
          <a:lstStyle/>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Brand launch with health messaging.</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VitalHxEase is the solution.</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Tagline: “Come to and Shop wisely.”</a:t>
            </a:r>
          </a:p>
        </p:txBody>
      </p:sp>
      <p:sp>
        <p:nvSpPr>
          <p:cNvPr id="12" name="TextBox 11">
            <a:extLst>
              <a:ext uri="{FF2B5EF4-FFF2-40B4-BE49-F238E27FC236}">
                <a16:creationId xmlns:a16="http://schemas.microsoft.com/office/drawing/2014/main" id="{62BA548C-6B33-DCE9-1FED-B19A31672B16}"/>
              </a:ext>
            </a:extLst>
          </p:cNvPr>
          <p:cNvSpPr txBox="1"/>
          <p:nvPr/>
        </p:nvSpPr>
        <p:spPr>
          <a:xfrm>
            <a:off x="14020800" y="9029700"/>
            <a:ext cx="2218877" cy="253916"/>
          </a:xfrm>
          <a:prstGeom prst="rect">
            <a:avLst/>
          </a:prstGeom>
          <a:noFill/>
        </p:spPr>
        <p:txBody>
          <a:bodyPr wrap="none" rtlCol="0">
            <a:spAutoFit/>
          </a:bodyPr>
          <a:lstStyle/>
          <a:p>
            <a:r>
              <a:rPr lang="en-US" sz="1050" dirty="0"/>
              <a:t>(Ghorbanzadeh and </a:t>
            </a:r>
            <a:r>
              <a:rPr lang="en-US" sz="1050" dirty="0" err="1"/>
              <a:t>Rahehagh</a:t>
            </a:r>
            <a:r>
              <a:rPr lang="en-US" sz="1050" dirty="0"/>
              <a:t>, 2021)</a:t>
            </a:r>
            <a:endParaRPr lang="en-GB" sz="1050" dirty="0"/>
          </a:p>
        </p:txBody>
      </p:sp>
      <p:pic>
        <p:nvPicPr>
          <p:cNvPr id="9" name="Picture 8" descr="Lights, Camera, Action: The Magic Behind Iconic Ad Films">
            <a:extLst>
              <a:ext uri="{FF2B5EF4-FFF2-40B4-BE49-F238E27FC236}">
                <a16:creationId xmlns:a16="http://schemas.microsoft.com/office/drawing/2014/main" id="{6647FCAE-42BC-5B44-AA52-13DE0CA6E485}"/>
              </a:ext>
            </a:extLst>
          </p:cNvPr>
          <p:cNvPicPr>
            <a:picLocks noChangeAspect="1"/>
          </p:cNvPicPr>
          <p:nvPr/>
        </p:nvPicPr>
        <p:blipFill>
          <a:blip r:embed="rId5"/>
          <a:stretch>
            <a:fillRect/>
          </a:stretch>
        </p:blipFill>
        <p:spPr>
          <a:xfrm>
            <a:off x="9290838" y="4567689"/>
            <a:ext cx="7821623" cy="394531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a:extLst>
            <a:ext uri="{FF2B5EF4-FFF2-40B4-BE49-F238E27FC236}">
              <a16:creationId xmlns:a16="http://schemas.microsoft.com/office/drawing/2014/main" id="{42B7A1D1-561D-7ECB-1964-758BF05B0FC8}"/>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CAA4807E-A573-AA3A-BBCB-ADA5077E8F27}"/>
              </a:ext>
            </a:extLst>
          </p:cNvPr>
          <p:cNvSpPr txBox="1"/>
          <p:nvPr/>
        </p:nvSpPr>
        <p:spPr>
          <a:xfrm>
            <a:off x="4800600" y="1827306"/>
            <a:ext cx="13716000" cy="1155509"/>
          </a:xfrm>
          <a:prstGeom prst="rect">
            <a:avLst/>
          </a:prstGeom>
        </p:spPr>
        <p:txBody>
          <a:bodyPr wrap="square" lIns="0" tIns="0" rIns="0" bIns="0" rtlCol="0" anchor="t">
            <a:spAutoFit/>
          </a:bodyPr>
          <a:lstStyle/>
          <a:p>
            <a:pPr marL="0" marR="0" lvl="0" indent="0" algn="just" defTabSz="914400" rtl="0" eaLnBrk="1" fontAlgn="auto" latinLnBrk="0" hangingPunct="1">
              <a:lnSpc>
                <a:spcPts val="8952"/>
              </a:lnSpc>
              <a:spcBef>
                <a:spcPts val="0"/>
              </a:spcBef>
              <a:spcAft>
                <a:spcPts val="0"/>
              </a:spcAft>
              <a:buClrTx/>
              <a:buSzTx/>
              <a:buFontTx/>
              <a:buNone/>
              <a:tabLst/>
              <a:defRPr/>
            </a:pPr>
            <a:r>
              <a:rPr kumimoji="0" lang="en-US" sz="8000" b="1" i="0" u="none" strike="noStrike" kern="1200" cap="none" spc="0" normalizeH="0" baseline="0" noProof="0" dirty="0">
                <a:ln>
                  <a:noFill/>
                </a:ln>
                <a:effectLst/>
                <a:uLnTx/>
                <a:uFillTx/>
                <a:latin typeface="Public Sans Bold"/>
                <a:ea typeface="Public Sans Bold"/>
                <a:cs typeface="Public Sans Bold"/>
                <a:sym typeface="Public Sans Bold"/>
              </a:rPr>
              <a:t>Financial Projection</a:t>
            </a:r>
          </a:p>
        </p:txBody>
      </p:sp>
      <p:sp>
        <p:nvSpPr>
          <p:cNvPr id="3" name="TextBox 3">
            <a:extLst>
              <a:ext uri="{FF2B5EF4-FFF2-40B4-BE49-F238E27FC236}">
                <a16:creationId xmlns:a16="http://schemas.microsoft.com/office/drawing/2014/main" id="{3E80A97F-9110-A330-8C56-FCD4B11A5387}"/>
              </a:ext>
            </a:extLst>
          </p:cNvPr>
          <p:cNvSpPr txBox="1"/>
          <p:nvPr/>
        </p:nvSpPr>
        <p:spPr>
          <a:xfrm>
            <a:off x="1676400" y="3162300"/>
            <a:ext cx="9220200" cy="4774384"/>
          </a:xfrm>
          <a:prstGeom prst="rect">
            <a:avLst/>
          </a:prstGeom>
        </p:spPr>
        <p:txBody>
          <a:bodyPr wrap="square" lIns="0" tIns="0" rIns="0" bIns="0" rtlCol="0" anchor="t">
            <a:spAutoFit/>
          </a:bodyPr>
          <a:lstStyle/>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The Excel model is used to forecast one-year revenue and expenses.</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Revenue sources include partnership activities, product sales, and advertising.</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Expense includes sourcing, marketing, and operations.</a:t>
            </a:r>
          </a:p>
        </p:txBody>
      </p:sp>
      <p:sp>
        <p:nvSpPr>
          <p:cNvPr id="6" name="Freeform 6">
            <a:extLst>
              <a:ext uri="{FF2B5EF4-FFF2-40B4-BE49-F238E27FC236}">
                <a16:creationId xmlns:a16="http://schemas.microsoft.com/office/drawing/2014/main" id="{15C40AAB-D9A5-4729-F047-80C8B9CE1BB5}"/>
              </a:ext>
            </a:extLst>
          </p:cNvPr>
          <p:cNvSpPr/>
          <p:nvPr/>
        </p:nvSpPr>
        <p:spPr>
          <a:xfrm>
            <a:off x="16965623" y="1028700"/>
            <a:ext cx="293677" cy="293677"/>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effectLst/>
              <a:uLnTx/>
              <a:uFillTx/>
              <a:latin typeface="Calibri"/>
              <a:ea typeface="+mn-ea"/>
              <a:cs typeface="+mn-cs"/>
            </a:endParaRPr>
          </a:p>
        </p:txBody>
      </p:sp>
      <p:sp>
        <p:nvSpPr>
          <p:cNvPr id="7" name="Freeform 7">
            <a:extLst>
              <a:ext uri="{FF2B5EF4-FFF2-40B4-BE49-F238E27FC236}">
                <a16:creationId xmlns:a16="http://schemas.microsoft.com/office/drawing/2014/main" id="{7EF40D5D-8A18-D165-2198-41296CDEBFFD}"/>
              </a:ext>
            </a:extLst>
          </p:cNvPr>
          <p:cNvSpPr/>
          <p:nvPr/>
        </p:nvSpPr>
        <p:spPr>
          <a:xfrm flipH="1">
            <a:off x="1028700" y="1028700"/>
            <a:ext cx="293677" cy="293677"/>
          </a:xfrm>
          <a:custGeom>
            <a:avLst/>
            <a:gdLst/>
            <a:ahLst/>
            <a:cxnLst/>
            <a:rect l="l" t="t" r="r" b="b"/>
            <a:pathLst>
              <a:path w="293677" h="293677">
                <a:moveTo>
                  <a:pt x="293677" y="0"/>
                </a:moveTo>
                <a:lnTo>
                  <a:pt x="0" y="0"/>
                </a:lnTo>
                <a:lnTo>
                  <a:pt x="0" y="293677"/>
                </a:lnTo>
                <a:lnTo>
                  <a:pt x="293677" y="293677"/>
                </a:lnTo>
                <a:lnTo>
                  <a:pt x="293677"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effectLst/>
              <a:uLnTx/>
              <a:uFillTx/>
              <a:latin typeface="Calibri"/>
              <a:ea typeface="+mn-ea"/>
              <a:cs typeface="+mn-cs"/>
            </a:endParaRPr>
          </a:p>
        </p:txBody>
      </p:sp>
      <p:sp>
        <p:nvSpPr>
          <p:cNvPr id="8" name="TextBox 7">
            <a:extLst>
              <a:ext uri="{FF2B5EF4-FFF2-40B4-BE49-F238E27FC236}">
                <a16:creationId xmlns:a16="http://schemas.microsoft.com/office/drawing/2014/main" id="{37E4ED72-6C20-D70B-9827-4F0BEE03624C}"/>
              </a:ext>
            </a:extLst>
          </p:cNvPr>
          <p:cNvSpPr txBox="1"/>
          <p:nvPr/>
        </p:nvSpPr>
        <p:spPr>
          <a:xfrm>
            <a:off x="15468600" y="9867901"/>
            <a:ext cx="1676400" cy="246221"/>
          </a:xfrm>
          <a:prstGeom prst="rect">
            <a:avLst/>
          </a:prstGeom>
          <a:noFill/>
        </p:spPr>
        <p:txBody>
          <a:bodyPr wrap="square" rtlCol="0">
            <a:spAutoFit/>
          </a:bodyPr>
          <a:lstStyle/>
          <a:p>
            <a:r>
              <a:rPr lang="en-US" sz="1000" dirty="0"/>
              <a:t>Source: Self-created)</a:t>
            </a:r>
            <a:endParaRPr lang="en-GB" sz="1000" dirty="0"/>
          </a:p>
        </p:txBody>
      </p:sp>
      <p:sp>
        <p:nvSpPr>
          <p:cNvPr id="4" name="TextBox 3">
            <a:extLst>
              <a:ext uri="{FF2B5EF4-FFF2-40B4-BE49-F238E27FC236}">
                <a16:creationId xmlns:a16="http://schemas.microsoft.com/office/drawing/2014/main" id="{3C72BD32-6292-463C-8B03-3BE5844DD400}"/>
              </a:ext>
            </a:extLst>
          </p:cNvPr>
          <p:cNvSpPr txBox="1"/>
          <p:nvPr/>
        </p:nvSpPr>
        <p:spPr>
          <a:xfrm>
            <a:off x="13446369" y="8801100"/>
            <a:ext cx="1676400" cy="246221"/>
          </a:xfrm>
          <a:prstGeom prst="rect">
            <a:avLst/>
          </a:prstGeom>
          <a:noFill/>
        </p:spPr>
        <p:txBody>
          <a:bodyPr wrap="square" rtlCol="0">
            <a:spAutoFit/>
          </a:bodyPr>
          <a:lstStyle/>
          <a:p>
            <a:r>
              <a:rPr lang="en-US" sz="1000" dirty="0"/>
              <a:t>Source: Self-created)</a:t>
            </a:r>
            <a:endParaRPr lang="en-GB" sz="1000" dirty="0"/>
          </a:p>
        </p:txBody>
      </p:sp>
      <p:pic>
        <p:nvPicPr>
          <p:cNvPr id="9" name="Picture 8" descr="Complete Financial Projections: Expert Insights &amp; Know-How">
            <a:extLst>
              <a:ext uri="{FF2B5EF4-FFF2-40B4-BE49-F238E27FC236}">
                <a16:creationId xmlns:a16="http://schemas.microsoft.com/office/drawing/2014/main" id="{23B168CC-5711-EF36-5233-20824DA96FCF}"/>
              </a:ext>
            </a:extLst>
          </p:cNvPr>
          <p:cNvPicPr>
            <a:picLocks noChangeAspect="1"/>
          </p:cNvPicPr>
          <p:nvPr/>
        </p:nvPicPr>
        <p:blipFill>
          <a:blip r:embed="rId5"/>
          <a:stretch>
            <a:fillRect/>
          </a:stretch>
        </p:blipFill>
        <p:spPr>
          <a:xfrm>
            <a:off x="11277600" y="3162300"/>
            <a:ext cx="5611823" cy="5459315"/>
          </a:xfrm>
          <a:prstGeom prst="rect">
            <a:avLst/>
          </a:prstGeom>
        </p:spPr>
      </p:pic>
    </p:spTree>
    <p:extLst>
      <p:ext uri="{BB962C8B-B14F-4D97-AF65-F5344CB8AC3E}">
        <p14:creationId xmlns:p14="http://schemas.microsoft.com/office/powerpoint/2010/main" val="7568293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a:extLst>
            <a:ext uri="{FF2B5EF4-FFF2-40B4-BE49-F238E27FC236}">
              <a16:creationId xmlns:a16="http://schemas.microsoft.com/office/drawing/2014/main" id="{C640F952-1392-6BA7-2638-E09AD10820CB}"/>
            </a:ext>
          </a:extLst>
        </p:cNvPr>
        <p:cNvGrpSpPr/>
        <p:nvPr/>
      </p:nvGrpSpPr>
      <p:grpSpPr>
        <a:xfrm>
          <a:off x="0" y="0"/>
          <a:ext cx="0" cy="0"/>
          <a:chOff x="0" y="0"/>
          <a:chExt cx="0" cy="0"/>
        </a:xfrm>
      </p:grpSpPr>
      <p:sp>
        <p:nvSpPr>
          <p:cNvPr id="3" name="TextBox 3">
            <a:extLst>
              <a:ext uri="{FF2B5EF4-FFF2-40B4-BE49-F238E27FC236}">
                <a16:creationId xmlns:a16="http://schemas.microsoft.com/office/drawing/2014/main" id="{0027A9D3-77EA-182F-212C-1E7E4D7A3971}"/>
              </a:ext>
            </a:extLst>
          </p:cNvPr>
          <p:cNvSpPr txBox="1"/>
          <p:nvPr/>
        </p:nvSpPr>
        <p:spPr>
          <a:xfrm>
            <a:off x="8907247" y="2476500"/>
            <a:ext cx="7462682" cy="5759269"/>
          </a:xfrm>
          <a:prstGeom prst="rect">
            <a:avLst/>
          </a:prstGeom>
        </p:spPr>
        <p:txBody>
          <a:bodyPr wrap="square" lIns="0" tIns="0" rIns="0" bIns="0" rtlCol="0" anchor="t">
            <a:spAutoFit/>
          </a:bodyPr>
          <a:lstStyle/>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This mainly indicates the importance of user-needs-based research.</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Focusing </a:t>
            </a:r>
            <a:r>
              <a:rPr lang="en-US" sz="3200" b="0" i="0" u="none" strike="noStrike" dirty="0" err="1">
                <a:solidFill>
                  <a:srgbClr val="000000"/>
                </a:solidFill>
                <a:effectLst/>
                <a:latin typeface="Times New Roman" panose="02020603050405020304" pitchFamily="18" charset="0"/>
              </a:rPr>
              <a:t>utisation</a:t>
            </a:r>
            <a:r>
              <a:rPr lang="en-US" sz="3200" b="0" i="0" u="none" strike="noStrike" dirty="0">
                <a:solidFill>
                  <a:srgbClr val="000000"/>
                </a:solidFill>
                <a:effectLst/>
                <a:latin typeface="Times New Roman" panose="02020603050405020304" pitchFamily="18" charset="0"/>
              </a:rPr>
              <a:t>  of digital design for brand growth</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Storytelling initiatives to integrate data with emotions.</a:t>
            </a:r>
          </a:p>
        </p:txBody>
      </p:sp>
      <p:grpSp>
        <p:nvGrpSpPr>
          <p:cNvPr id="4" name="Group 4">
            <a:extLst>
              <a:ext uri="{FF2B5EF4-FFF2-40B4-BE49-F238E27FC236}">
                <a16:creationId xmlns:a16="http://schemas.microsoft.com/office/drawing/2014/main" id="{60B2429C-E40C-F755-C361-1B88EA9CEA8A}"/>
              </a:ext>
            </a:extLst>
          </p:cNvPr>
          <p:cNvGrpSpPr/>
          <p:nvPr/>
        </p:nvGrpSpPr>
        <p:grpSpPr>
          <a:xfrm>
            <a:off x="680882" y="-522212"/>
            <a:ext cx="17607119" cy="6637162"/>
            <a:chOff x="-1746783" y="-38100"/>
            <a:chExt cx="4875458" cy="1748059"/>
          </a:xfrm>
        </p:grpSpPr>
        <p:sp>
          <p:nvSpPr>
            <p:cNvPr id="5" name="Freeform 5">
              <a:extLst>
                <a:ext uri="{FF2B5EF4-FFF2-40B4-BE49-F238E27FC236}">
                  <a16:creationId xmlns:a16="http://schemas.microsoft.com/office/drawing/2014/main" id="{602ECCB9-2DA5-8747-0486-0224B0943757}"/>
                </a:ext>
              </a:extLst>
            </p:cNvPr>
            <p:cNvSpPr/>
            <p:nvPr/>
          </p:nvSpPr>
          <p:spPr>
            <a:xfrm>
              <a:off x="-1746783" y="897159"/>
              <a:ext cx="2025599" cy="812800"/>
            </a:xfrm>
            <a:custGeom>
              <a:avLst/>
              <a:gdLst/>
              <a:ahLst/>
              <a:cxnLst/>
              <a:rect l="l" t="t" r="r" b="b"/>
              <a:pathLst>
                <a:path w="3128675" h="812800">
                  <a:moveTo>
                    <a:pt x="0" y="0"/>
                  </a:moveTo>
                  <a:lnTo>
                    <a:pt x="3128675" y="0"/>
                  </a:lnTo>
                  <a:lnTo>
                    <a:pt x="3128675" y="812800"/>
                  </a:lnTo>
                  <a:lnTo>
                    <a:pt x="0" y="812800"/>
                  </a:lnTo>
                  <a:close/>
                </a:path>
              </a:pathLst>
            </a:custGeom>
            <a:solidFill>
              <a:srgbClr val="80773C"/>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effectLst/>
                <a:uLnTx/>
                <a:uFillTx/>
                <a:latin typeface="Calibri"/>
                <a:ea typeface="+mn-ea"/>
                <a:cs typeface="+mn-cs"/>
              </a:endParaRPr>
            </a:p>
          </p:txBody>
        </p:sp>
        <p:sp>
          <p:nvSpPr>
            <p:cNvPr id="6" name="TextBox 6">
              <a:extLst>
                <a:ext uri="{FF2B5EF4-FFF2-40B4-BE49-F238E27FC236}">
                  <a16:creationId xmlns:a16="http://schemas.microsoft.com/office/drawing/2014/main" id="{82A5AF01-F959-6C96-1096-BBBA7C8F9169}"/>
                </a:ext>
              </a:extLst>
            </p:cNvPr>
            <p:cNvSpPr txBox="1"/>
            <p:nvPr/>
          </p:nvSpPr>
          <p:spPr>
            <a:xfrm>
              <a:off x="0" y="-38100"/>
              <a:ext cx="3128675" cy="850900"/>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effectLst/>
                <a:uLnTx/>
                <a:uFillTx/>
                <a:latin typeface="Calibri"/>
                <a:ea typeface="+mn-ea"/>
                <a:cs typeface="+mn-cs"/>
              </a:endParaRPr>
            </a:p>
          </p:txBody>
        </p:sp>
      </p:grpSp>
      <p:sp>
        <p:nvSpPr>
          <p:cNvPr id="9" name="Freeform 9">
            <a:extLst>
              <a:ext uri="{FF2B5EF4-FFF2-40B4-BE49-F238E27FC236}">
                <a16:creationId xmlns:a16="http://schemas.microsoft.com/office/drawing/2014/main" id="{D0C1D7D1-76BB-76CC-F262-12B81322A687}"/>
              </a:ext>
            </a:extLst>
          </p:cNvPr>
          <p:cNvSpPr/>
          <p:nvPr/>
        </p:nvSpPr>
        <p:spPr>
          <a:xfrm>
            <a:off x="18440400" y="-146839"/>
            <a:ext cx="293677" cy="293677"/>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effectLst/>
              <a:uLnTx/>
              <a:uFillTx/>
              <a:latin typeface="Calibri"/>
              <a:ea typeface="+mn-ea"/>
              <a:cs typeface="+mn-cs"/>
            </a:endParaRPr>
          </a:p>
        </p:txBody>
      </p:sp>
      <p:sp>
        <p:nvSpPr>
          <p:cNvPr id="2" name="TextBox 2">
            <a:extLst>
              <a:ext uri="{FF2B5EF4-FFF2-40B4-BE49-F238E27FC236}">
                <a16:creationId xmlns:a16="http://schemas.microsoft.com/office/drawing/2014/main" id="{BB4F3468-8FAF-58B1-C386-1B5CC066ED5F}"/>
              </a:ext>
            </a:extLst>
          </p:cNvPr>
          <p:cNvSpPr txBox="1"/>
          <p:nvPr/>
        </p:nvSpPr>
        <p:spPr>
          <a:xfrm>
            <a:off x="1143000" y="3973337"/>
            <a:ext cx="10287000" cy="1155509"/>
          </a:xfrm>
          <a:prstGeom prst="rect">
            <a:avLst/>
          </a:prstGeom>
        </p:spPr>
        <p:txBody>
          <a:bodyPr wrap="square" lIns="0" tIns="0" rIns="0" bIns="0" rtlCol="0" anchor="t">
            <a:spAutoFit/>
          </a:bodyPr>
          <a:lstStyle/>
          <a:p>
            <a:pPr marL="0" marR="0" lvl="0" indent="0" algn="l" defTabSz="914400" rtl="0" eaLnBrk="1" fontAlgn="auto" latinLnBrk="0" hangingPunct="1">
              <a:lnSpc>
                <a:spcPts val="8952"/>
              </a:lnSpc>
              <a:spcBef>
                <a:spcPts val="0"/>
              </a:spcBef>
              <a:spcAft>
                <a:spcPts val="0"/>
              </a:spcAft>
              <a:buClrTx/>
              <a:buSzTx/>
              <a:buFontTx/>
              <a:buNone/>
              <a:tabLst/>
              <a:defRPr/>
            </a:pPr>
            <a:r>
              <a:rPr kumimoji="0" lang="en-US" sz="9838" b="1" i="0" u="none" strike="noStrike" kern="1200" cap="none" spc="0" normalizeH="0" baseline="0" noProof="0" dirty="0">
                <a:ln>
                  <a:noFill/>
                </a:ln>
                <a:effectLst/>
                <a:uLnTx/>
                <a:uFillTx/>
                <a:latin typeface="Public Sans Bold"/>
                <a:ea typeface="Public Sans Bold"/>
                <a:cs typeface="Public Sans Bold"/>
                <a:sym typeface="Public Sans Bold"/>
              </a:rPr>
              <a:t>Reflection</a:t>
            </a:r>
          </a:p>
        </p:txBody>
      </p:sp>
    </p:spTree>
    <p:extLst>
      <p:ext uri="{BB962C8B-B14F-4D97-AF65-F5344CB8AC3E}">
        <p14:creationId xmlns:p14="http://schemas.microsoft.com/office/powerpoint/2010/main" val="1146983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p:cNvGrpSpPr/>
        <p:nvPr/>
      </p:nvGrpSpPr>
      <p:grpSpPr>
        <a:xfrm>
          <a:off x="0" y="0"/>
          <a:ext cx="0" cy="0"/>
          <a:chOff x="0" y="0"/>
          <a:chExt cx="0" cy="0"/>
        </a:xfrm>
      </p:grpSpPr>
      <p:sp>
        <p:nvSpPr>
          <p:cNvPr id="6" name="Freeform 6"/>
          <p:cNvSpPr/>
          <p:nvPr/>
        </p:nvSpPr>
        <p:spPr>
          <a:xfrm>
            <a:off x="16965623" y="1028700"/>
            <a:ext cx="293677" cy="293677"/>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TextBox 7"/>
          <p:cNvSpPr txBox="1"/>
          <p:nvPr/>
        </p:nvSpPr>
        <p:spPr>
          <a:xfrm>
            <a:off x="3235569" y="1562851"/>
            <a:ext cx="13563600" cy="1155509"/>
          </a:xfrm>
          <a:prstGeom prst="rect">
            <a:avLst/>
          </a:prstGeom>
        </p:spPr>
        <p:txBody>
          <a:bodyPr wrap="square" lIns="0" tIns="0" rIns="0" bIns="0" rtlCol="0" anchor="t">
            <a:spAutoFit/>
          </a:bodyPr>
          <a:lstStyle/>
          <a:p>
            <a:pPr algn="l">
              <a:lnSpc>
                <a:spcPts val="8952"/>
              </a:lnSpc>
            </a:pPr>
            <a:r>
              <a:rPr lang="en-US" sz="9838" b="1" dirty="0">
                <a:latin typeface="Public Sans Bold"/>
                <a:ea typeface="Public Sans Bold"/>
                <a:cs typeface="Public Sans Bold"/>
                <a:sym typeface="Public Sans Bold"/>
              </a:rPr>
              <a:t>SKILLS DEVELOPED</a:t>
            </a:r>
          </a:p>
        </p:txBody>
      </p:sp>
      <p:sp>
        <p:nvSpPr>
          <p:cNvPr id="8" name="TextBox 8"/>
          <p:cNvSpPr txBox="1"/>
          <p:nvPr/>
        </p:nvSpPr>
        <p:spPr>
          <a:xfrm>
            <a:off x="9214339" y="2718360"/>
            <a:ext cx="7584829" cy="5759269"/>
          </a:xfrm>
          <a:prstGeom prst="rect">
            <a:avLst/>
          </a:prstGeom>
        </p:spPr>
        <p:txBody>
          <a:bodyPr wrap="square" lIns="0" tIns="0" rIns="0" bIns="0" rtlCol="0" anchor="t">
            <a:spAutoFit/>
          </a:bodyPr>
          <a:lstStyle/>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Integrated website development and learned an SEO technique.</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Obtained knowledge by integrating the survey method and processing data analysis.</a:t>
            </a:r>
          </a:p>
          <a:p>
            <a:pPr algn="just" rtl="0" fontAlgn="base">
              <a:lnSpc>
                <a:spcPct val="200000"/>
              </a:lnSpc>
              <a:buFont typeface="Arial" panose="020B0604020202020204" pitchFamily="34" charset="0"/>
              <a:buChar char="•"/>
            </a:pPr>
            <a:r>
              <a:rPr lang="en-US" sz="3200" b="0" i="0" u="none" strike="noStrike" dirty="0">
                <a:solidFill>
                  <a:srgbClr val="000000"/>
                </a:solidFill>
                <a:effectLst/>
                <a:latin typeface="Times New Roman" panose="02020603050405020304" pitchFamily="18" charset="0"/>
              </a:rPr>
              <a:t>Focused on </a:t>
            </a:r>
            <a:r>
              <a:rPr lang="en-US" sz="3200" b="0" i="0" u="none" strike="noStrike" dirty="0" err="1">
                <a:solidFill>
                  <a:srgbClr val="000000"/>
                </a:solidFill>
                <a:effectLst/>
                <a:latin typeface="Times New Roman" panose="02020603050405020304" pitchFamily="18" charset="0"/>
              </a:rPr>
              <a:t>practising</a:t>
            </a:r>
            <a:r>
              <a:rPr lang="en-US" sz="3200" b="0" i="0" u="none" strike="noStrike" dirty="0">
                <a:solidFill>
                  <a:srgbClr val="000000"/>
                </a:solidFill>
                <a:effectLst/>
                <a:latin typeface="Times New Roman" panose="02020603050405020304" pitchFamily="18" charset="0"/>
              </a:rPr>
              <a:t> the scripting and editing of  video </a:t>
            </a:r>
          </a:p>
        </p:txBody>
      </p:sp>
      <p:sp>
        <p:nvSpPr>
          <p:cNvPr id="11" name="TextBox 10">
            <a:extLst>
              <a:ext uri="{FF2B5EF4-FFF2-40B4-BE49-F238E27FC236}">
                <a16:creationId xmlns:a16="http://schemas.microsoft.com/office/drawing/2014/main" id="{55379215-5B90-BA16-C6B7-5AD8F11A28A8}"/>
              </a:ext>
            </a:extLst>
          </p:cNvPr>
          <p:cNvSpPr txBox="1"/>
          <p:nvPr/>
        </p:nvSpPr>
        <p:spPr>
          <a:xfrm>
            <a:off x="3200400" y="9029700"/>
            <a:ext cx="1694695" cy="230832"/>
          </a:xfrm>
          <a:prstGeom prst="rect">
            <a:avLst/>
          </a:prstGeom>
          <a:noFill/>
        </p:spPr>
        <p:txBody>
          <a:bodyPr wrap="none" rtlCol="0">
            <a:spAutoFit/>
          </a:bodyPr>
          <a:lstStyle/>
          <a:p>
            <a:r>
              <a:rPr lang="en-US" sz="900" dirty="0"/>
              <a:t>(Roumeliotis and Tselikas, 2022)</a:t>
            </a:r>
            <a:endParaRPr lang="en-GB" sz="900" dirty="0"/>
          </a:p>
        </p:txBody>
      </p:sp>
      <p:pic>
        <p:nvPicPr>
          <p:cNvPr id="9" name="Picture 8" descr="Strive">
            <a:extLst>
              <a:ext uri="{FF2B5EF4-FFF2-40B4-BE49-F238E27FC236}">
                <a16:creationId xmlns:a16="http://schemas.microsoft.com/office/drawing/2014/main" id="{53515AAE-167C-42B8-63F3-789F22C8A7C4}"/>
              </a:ext>
            </a:extLst>
          </p:cNvPr>
          <p:cNvPicPr>
            <a:picLocks noChangeAspect="1"/>
          </p:cNvPicPr>
          <p:nvPr/>
        </p:nvPicPr>
        <p:blipFill>
          <a:blip r:embed="rId5"/>
          <a:stretch>
            <a:fillRect/>
          </a:stretch>
        </p:blipFill>
        <p:spPr>
          <a:xfrm>
            <a:off x="2098431" y="2922670"/>
            <a:ext cx="7010400" cy="512826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a:extLst>
            <a:ext uri="{FF2B5EF4-FFF2-40B4-BE49-F238E27FC236}">
              <a16:creationId xmlns:a16="http://schemas.microsoft.com/office/drawing/2014/main" id="{83E22AF5-A5AE-185E-C5C6-2CF620D14B66}"/>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7A95D373-AD88-899F-383B-D6665AA72F4C}"/>
              </a:ext>
            </a:extLst>
          </p:cNvPr>
          <p:cNvSpPr txBox="1"/>
          <p:nvPr/>
        </p:nvSpPr>
        <p:spPr>
          <a:xfrm>
            <a:off x="5334000" y="2156730"/>
            <a:ext cx="7239000" cy="1529521"/>
          </a:xfrm>
          <a:prstGeom prst="rect">
            <a:avLst/>
          </a:prstGeom>
        </p:spPr>
        <p:txBody>
          <a:bodyPr wrap="square" lIns="0" tIns="0" rIns="0" bIns="0" rtlCol="0" anchor="t">
            <a:spAutoFit/>
          </a:bodyPr>
          <a:lstStyle/>
          <a:p>
            <a:pPr marL="0" marR="0" lvl="0" indent="0" algn="l" defTabSz="914400" rtl="0" eaLnBrk="1" fontAlgn="auto" latinLnBrk="0" hangingPunct="1">
              <a:lnSpc>
                <a:spcPts val="12871"/>
              </a:lnSpc>
              <a:spcBef>
                <a:spcPts val="0"/>
              </a:spcBef>
              <a:spcAft>
                <a:spcPts val="0"/>
              </a:spcAft>
              <a:buClrTx/>
              <a:buSzTx/>
              <a:buFontTx/>
              <a:buNone/>
              <a:tabLst/>
              <a:defRPr/>
            </a:pPr>
            <a:r>
              <a:rPr kumimoji="0" lang="en-US" sz="8000" b="1" i="0" u="none" strike="noStrike" kern="1200" cap="none" spc="0" normalizeH="0" baseline="0" noProof="0" dirty="0">
                <a:ln>
                  <a:noFill/>
                </a:ln>
                <a:effectLst/>
                <a:uLnTx/>
                <a:uFillTx/>
                <a:latin typeface="Public Sans Bold"/>
                <a:ea typeface="Public Sans Bold"/>
                <a:cs typeface="Public Sans Bold"/>
                <a:sym typeface="Public Sans Bold"/>
              </a:rPr>
              <a:t>Task 3: Video</a:t>
            </a:r>
          </a:p>
        </p:txBody>
      </p:sp>
      <p:grpSp>
        <p:nvGrpSpPr>
          <p:cNvPr id="3" name="Group 3">
            <a:extLst>
              <a:ext uri="{FF2B5EF4-FFF2-40B4-BE49-F238E27FC236}">
                <a16:creationId xmlns:a16="http://schemas.microsoft.com/office/drawing/2014/main" id="{91FA58C3-FB34-DB95-E1EC-97F31393F4DF}"/>
              </a:ext>
            </a:extLst>
          </p:cNvPr>
          <p:cNvGrpSpPr/>
          <p:nvPr/>
        </p:nvGrpSpPr>
        <p:grpSpPr>
          <a:xfrm>
            <a:off x="-1294512" y="-242482"/>
            <a:ext cx="20162873" cy="2371894"/>
            <a:chOff x="0" y="0"/>
            <a:chExt cx="5310386" cy="624696"/>
          </a:xfrm>
        </p:grpSpPr>
        <p:sp>
          <p:nvSpPr>
            <p:cNvPr id="4" name="Freeform 4">
              <a:extLst>
                <a:ext uri="{FF2B5EF4-FFF2-40B4-BE49-F238E27FC236}">
                  <a16:creationId xmlns:a16="http://schemas.microsoft.com/office/drawing/2014/main" id="{1FC1CC48-1087-35D1-FD5B-BC31E23BB233}"/>
                </a:ext>
              </a:extLst>
            </p:cNvPr>
            <p:cNvSpPr/>
            <p:nvPr/>
          </p:nvSpPr>
          <p:spPr>
            <a:xfrm>
              <a:off x="0" y="0"/>
              <a:ext cx="5310386" cy="624696"/>
            </a:xfrm>
            <a:custGeom>
              <a:avLst/>
              <a:gdLst/>
              <a:ahLst/>
              <a:cxnLst/>
              <a:rect l="l" t="t" r="r" b="b"/>
              <a:pathLst>
                <a:path w="5310386" h="624696">
                  <a:moveTo>
                    <a:pt x="0" y="0"/>
                  </a:moveTo>
                  <a:lnTo>
                    <a:pt x="5310386" y="0"/>
                  </a:lnTo>
                  <a:lnTo>
                    <a:pt x="5310386" y="624696"/>
                  </a:lnTo>
                  <a:lnTo>
                    <a:pt x="0" y="624696"/>
                  </a:lnTo>
                  <a:close/>
                </a:path>
              </a:pathLst>
            </a:custGeom>
            <a:solidFill>
              <a:srgbClr val="80773C"/>
            </a:solid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effectLst/>
                <a:uLnTx/>
                <a:uFillTx/>
                <a:latin typeface="Calibri"/>
                <a:ea typeface="+mn-ea"/>
                <a:cs typeface="+mn-cs"/>
              </a:endParaRPr>
            </a:p>
          </p:txBody>
        </p:sp>
        <p:sp>
          <p:nvSpPr>
            <p:cNvPr id="5" name="TextBox 5">
              <a:extLst>
                <a:ext uri="{FF2B5EF4-FFF2-40B4-BE49-F238E27FC236}">
                  <a16:creationId xmlns:a16="http://schemas.microsoft.com/office/drawing/2014/main" id="{8B8C63F0-8135-1B8D-69F8-6C9212BA1DE5}"/>
                </a:ext>
              </a:extLst>
            </p:cNvPr>
            <p:cNvSpPr txBox="1"/>
            <p:nvPr/>
          </p:nvSpPr>
          <p:spPr>
            <a:xfrm>
              <a:off x="0" y="-38100"/>
              <a:ext cx="5310386" cy="662796"/>
            </a:xfrm>
            <a:prstGeom prst="rect">
              <a:avLst/>
            </a:prstGeom>
          </p:spPr>
          <p:txBody>
            <a:bodyPr lIns="50800" tIns="50800" rIns="50800" bIns="50800" rtlCol="0" anchor="ctr"/>
            <a:lstStyle/>
            <a:p>
              <a:pPr marL="0" marR="0" lvl="0" indent="0" algn="ctr" defTabSz="914400" rtl="0" eaLnBrk="1" fontAlgn="auto" latinLnBrk="0" hangingPunct="1">
                <a:lnSpc>
                  <a:spcPts val="2659"/>
                </a:lnSpc>
                <a:spcBef>
                  <a:spcPts val="0"/>
                </a:spcBef>
                <a:spcAft>
                  <a:spcPts val="0"/>
                </a:spcAft>
                <a:buClrTx/>
                <a:buSzTx/>
                <a:buFontTx/>
                <a:buNone/>
                <a:tabLst/>
                <a:defRPr/>
              </a:pPr>
              <a:endParaRPr kumimoji="0" sz="1800" b="0" i="0" u="none" strike="noStrike" kern="1200" cap="none" spc="0" normalizeH="0" baseline="0" noProof="0">
                <a:ln>
                  <a:noFill/>
                </a:ln>
                <a:effectLst/>
                <a:uLnTx/>
                <a:uFillTx/>
                <a:latin typeface="Calibri"/>
                <a:ea typeface="+mn-ea"/>
                <a:cs typeface="+mn-cs"/>
              </a:endParaRPr>
            </a:p>
          </p:txBody>
        </p:sp>
      </p:grpSp>
      <p:sp>
        <p:nvSpPr>
          <p:cNvPr id="9" name="Freeform 9">
            <a:extLst>
              <a:ext uri="{FF2B5EF4-FFF2-40B4-BE49-F238E27FC236}">
                <a16:creationId xmlns:a16="http://schemas.microsoft.com/office/drawing/2014/main" id="{3AFA0932-44D9-E758-9389-2B14F6C86E74}"/>
              </a:ext>
            </a:extLst>
          </p:cNvPr>
          <p:cNvSpPr/>
          <p:nvPr/>
        </p:nvSpPr>
        <p:spPr>
          <a:xfrm>
            <a:off x="991227" y="8964623"/>
            <a:ext cx="293677" cy="293677"/>
          </a:xfrm>
          <a:custGeom>
            <a:avLst/>
            <a:gdLst/>
            <a:ahLst/>
            <a:cxnLst/>
            <a:rect l="l" t="t" r="r" b="b"/>
            <a:pathLst>
              <a:path w="293677" h="293677">
                <a:moveTo>
                  <a:pt x="0" y="0"/>
                </a:moveTo>
                <a:lnTo>
                  <a:pt x="293676" y="0"/>
                </a:lnTo>
                <a:lnTo>
                  <a:pt x="293676" y="293677"/>
                </a:lnTo>
                <a:lnTo>
                  <a:pt x="0" y="293677"/>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effectLst/>
              <a:uLnTx/>
              <a:uFillTx/>
              <a:latin typeface="Calibri"/>
              <a:ea typeface="+mn-ea"/>
              <a:cs typeface="+mn-cs"/>
            </a:endParaRPr>
          </a:p>
        </p:txBody>
      </p:sp>
      <p:pic>
        <p:nvPicPr>
          <p:cNvPr id="7" name="Presentation - Empowering Health Through Innovation">
            <a:hlinkClick r:id="" action="ppaction://media"/>
            <a:extLst>
              <a:ext uri="{FF2B5EF4-FFF2-40B4-BE49-F238E27FC236}">
                <a16:creationId xmlns:a16="http://schemas.microsoft.com/office/drawing/2014/main" id="{9873DAFE-1B8A-23D1-3466-3D56CF4D0299}"/>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457200" y="4229100"/>
            <a:ext cx="17526000" cy="4267200"/>
          </a:xfrm>
          <a:prstGeom prst="rect">
            <a:avLst/>
          </a:prstGeom>
        </p:spPr>
      </p:pic>
    </p:spTree>
    <p:extLst>
      <p:ext uri="{BB962C8B-B14F-4D97-AF65-F5344CB8AC3E}">
        <p14:creationId xmlns:p14="http://schemas.microsoft.com/office/powerpoint/2010/main" val="24055899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120"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a:extLst>
            <a:ext uri="{FF2B5EF4-FFF2-40B4-BE49-F238E27FC236}">
              <a16:creationId xmlns:a16="http://schemas.microsoft.com/office/drawing/2014/main" id="{13F88978-DF4E-C8B8-0052-CFC6ED20D260}"/>
            </a:ext>
          </a:extLst>
        </p:cNvPr>
        <p:cNvGrpSpPr/>
        <p:nvPr/>
      </p:nvGrpSpPr>
      <p:grpSpPr>
        <a:xfrm>
          <a:off x="0" y="0"/>
          <a:ext cx="0" cy="0"/>
          <a:chOff x="0" y="0"/>
          <a:chExt cx="0" cy="0"/>
        </a:xfrm>
      </p:grpSpPr>
      <p:sp>
        <p:nvSpPr>
          <p:cNvPr id="2" name="TextBox 2">
            <a:extLst>
              <a:ext uri="{FF2B5EF4-FFF2-40B4-BE49-F238E27FC236}">
                <a16:creationId xmlns:a16="http://schemas.microsoft.com/office/drawing/2014/main" id="{B69D02A7-3A6C-01FF-46CC-CAFAB77398E5}"/>
              </a:ext>
            </a:extLst>
          </p:cNvPr>
          <p:cNvSpPr txBox="1"/>
          <p:nvPr/>
        </p:nvSpPr>
        <p:spPr>
          <a:xfrm>
            <a:off x="1752600" y="1028700"/>
            <a:ext cx="13716000" cy="1155509"/>
          </a:xfrm>
          <a:prstGeom prst="rect">
            <a:avLst/>
          </a:prstGeom>
        </p:spPr>
        <p:txBody>
          <a:bodyPr wrap="square" lIns="0" tIns="0" rIns="0" bIns="0" rtlCol="0" anchor="t">
            <a:spAutoFit/>
          </a:bodyPr>
          <a:lstStyle/>
          <a:p>
            <a:pPr marL="0" marR="0" lvl="0" indent="0" algn="ctr" defTabSz="914400" rtl="0" eaLnBrk="1" fontAlgn="auto" latinLnBrk="0" hangingPunct="1">
              <a:lnSpc>
                <a:spcPts val="8952"/>
              </a:lnSpc>
              <a:spcBef>
                <a:spcPts val="0"/>
              </a:spcBef>
              <a:spcAft>
                <a:spcPts val="0"/>
              </a:spcAft>
              <a:buClrTx/>
              <a:buSzTx/>
              <a:buFontTx/>
              <a:buNone/>
              <a:tabLst/>
              <a:defRPr/>
            </a:pPr>
            <a:r>
              <a:rPr kumimoji="0" lang="en-US" sz="9838" b="1" i="0" u="none" strike="noStrike" kern="1200" cap="none" spc="0" normalizeH="0" baseline="0" noProof="0" dirty="0">
                <a:ln>
                  <a:noFill/>
                </a:ln>
                <a:effectLst/>
                <a:uLnTx/>
                <a:uFillTx/>
                <a:latin typeface="Public Sans Bold"/>
                <a:ea typeface="Public Sans Bold"/>
                <a:cs typeface="Public Sans Bold"/>
                <a:sym typeface="Public Sans Bold"/>
              </a:rPr>
              <a:t>References</a:t>
            </a:r>
          </a:p>
        </p:txBody>
      </p:sp>
      <p:sp>
        <p:nvSpPr>
          <p:cNvPr id="3" name="TextBox 3">
            <a:extLst>
              <a:ext uri="{FF2B5EF4-FFF2-40B4-BE49-F238E27FC236}">
                <a16:creationId xmlns:a16="http://schemas.microsoft.com/office/drawing/2014/main" id="{43482C25-494E-FB1E-E09E-8668DD41BC8D}"/>
              </a:ext>
            </a:extLst>
          </p:cNvPr>
          <p:cNvSpPr txBox="1"/>
          <p:nvPr/>
        </p:nvSpPr>
        <p:spPr>
          <a:xfrm>
            <a:off x="1219200" y="2400300"/>
            <a:ext cx="16002000" cy="7012625"/>
          </a:xfrm>
          <a:prstGeom prst="rect">
            <a:avLst/>
          </a:prstGeom>
        </p:spPr>
        <p:txBody>
          <a:bodyPr wrap="square" lIns="0" tIns="0" rIns="0" bIns="0" rtlCol="0" anchor="t">
            <a:spAutoFit/>
          </a:bodyPr>
          <a:lstStyle/>
          <a:p>
            <a:pPr marR="0" lvl="0" algn="just" defTabSz="914400" rtl="0" eaLnBrk="1" fontAlgn="auto" latinLnBrk="0" hangingPunct="1">
              <a:lnSpc>
                <a:spcPct val="150000"/>
              </a:lnSpc>
              <a:spcBef>
                <a:spcPts val="0"/>
              </a:spcBef>
              <a:spcAft>
                <a:spcPts val="0"/>
              </a:spcAft>
              <a:buClrTx/>
              <a:buSzTx/>
              <a:tabLst/>
              <a:defRPr/>
            </a:pPr>
            <a:r>
              <a:rPr kumimoji="0" lang="en-US" b="0" i="0" u="none" strike="noStrike" kern="1200" cap="none" spc="0" normalizeH="0" baseline="0" noProof="0" dirty="0" err="1">
                <a:ln>
                  <a:noFill/>
                </a:ln>
                <a:effectLst/>
                <a:uLnTx/>
                <a:uFillTx/>
                <a:latin typeface="Public Sans"/>
                <a:ea typeface="Public Sans"/>
                <a:cs typeface="Public Sans"/>
                <a:sym typeface="Public Sans"/>
              </a:rPr>
              <a:t>Alfiana</a:t>
            </a:r>
            <a:r>
              <a:rPr kumimoji="0" lang="en-US" b="0" i="0" u="none" strike="noStrike" kern="1200" cap="none" spc="0" normalizeH="0" baseline="0" noProof="0" dirty="0">
                <a:ln>
                  <a:noFill/>
                </a:ln>
                <a:effectLst/>
                <a:uLnTx/>
                <a:uFillTx/>
                <a:latin typeface="Public Sans"/>
                <a:ea typeface="Public Sans"/>
                <a:cs typeface="Public Sans"/>
                <a:sym typeface="Public Sans"/>
              </a:rPr>
              <a:t>, F., Khofifah, N., Ramadhan, T., </a:t>
            </a:r>
            <a:r>
              <a:rPr kumimoji="0" lang="en-US" b="0" i="0" u="none" strike="noStrike" kern="1200" cap="none" spc="0" normalizeH="0" baseline="0" noProof="0" dirty="0" err="1">
                <a:ln>
                  <a:noFill/>
                </a:ln>
                <a:effectLst/>
                <a:uLnTx/>
                <a:uFillTx/>
                <a:latin typeface="Public Sans"/>
                <a:ea typeface="Public Sans"/>
                <a:cs typeface="Public Sans"/>
                <a:sym typeface="Public Sans"/>
              </a:rPr>
              <a:t>Septiani</a:t>
            </a:r>
            <a:r>
              <a:rPr kumimoji="0" lang="en-US" b="0" i="0" u="none" strike="noStrike" kern="1200" cap="none" spc="0" normalizeH="0" baseline="0" noProof="0" dirty="0">
                <a:ln>
                  <a:noFill/>
                </a:ln>
                <a:effectLst/>
                <a:uLnTx/>
                <a:uFillTx/>
                <a:latin typeface="Public Sans"/>
                <a:ea typeface="Public Sans"/>
                <a:cs typeface="Public Sans"/>
                <a:sym typeface="Public Sans"/>
              </a:rPr>
              <a:t>, N., Wahyuningsih, W., Azizah, N.N. and </a:t>
            </a:r>
            <a:r>
              <a:rPr kumimoji="0" lang="en-US" b="0" i="0" u="none" strike="noStrike" kern="1200" cap="none" spc="0" normalizeH="0" baseline="0" noProof="0" dirty="0" err="1">
                <a:ln>
                  <a:noFill/>
                </a:ln>
                <a:effectLst/>
                <a:uLnTx/>
                <a:uFillTx/>
                <a:latin typeface="Public Sans"/>
                <a:ea typeface="Public Sans"/>
                <a:cs typeface="Public Sans"/>
                <a:sym typeface="Public Sans"/>
              </a:rPr>
              <a:t>Ramadhona</a:t>
            </a:r>
            <a:r>
              <a:rPr kumimoji="0" lang="en-US" b="0" i="0" u="none" strike="noStrike" kern="1200" cap="none" spc="0" normalizeH="0" baseline="0" noProof="0" dirty="0">
                <a:ln>
                  <a:noFill/>
                </a:ln>
                <a:effectLst/>
                <a:uLnTx/>
                <a:uFillTx/>
                <a:latin typeface="Public Sans"/>
                <a:ea typeface="Public Sans"/>
                <a:cs typeface="Public Sans"/>
                <a:sym typeface="Public Sans"/>
              </a:rPr>
              <a:t>, N., (2023). Apply the search engine optimization (</a:t>
            </a:r>
            <a:r>
              <a:rPr kumimoji="0" lang="en-US" b="0" i="0" u="none" strike="noStrike" kern="1200" cap="none" spc="0" normalizeH="0" baseline="0" noProof="0" dirty="0" err="1">
                <a:ln>
                  <a:noFill/>
                </a:ln>
                <a:effectLst/>
                <a:uLnTx/>
                <a:uFillTx/>
                <a:latin typeface="Public Sans"/>
                <a:ea typeface="Public Sans"/>
                <a:cs typeface="Public Sans"/>
                <a:sym typeface="Public Sans"/>
              </a:rPr>
              <a:t>seo</a:t>
            </a:r>
            <a:r>
              <a:rPr kumimoji="0" lang="en-US" b="0" i="0" u="none" strike="noStrike" kern="1200" cap="none" spc="0" normalizeH="0" baseline="0" noProof="0" dirty="0">
                <a:ln>
                  <a:noFill/>
                </a:ln>
                <a:effectLst/>
                <a:uLnTx/>
                <a:uFillTx/>
                <a:latin typeface="Public Sans"/>
                <a:ea typeface="Public Sans"/>
                <a:cs typeface="Public Sans"/>
                <a:sym typeface="Public Sans"/>
              </a:rPr>
              <a:t>) method to determine website ranking on search engines. International Journal of Cyber and IT Service Management, 3(1), pp.65-73.</a:t>
            </a:r>
          </a:p>
          <a:p>
            <a:pPr marR="0" lvl="0" algn="just" defTabSz="914400" rtl="0" eaLnBrk="1" fontAlgn="auto" latinLnBrk="0" hangingPunct="1">
              <a:lnSpc>
                <a:spcPct val="150000"/>
              </a:lnSpc>
              <a:spcBef>
                <a:spcPts val="0"/>
              </a:spcBef>
              <a:spcAft>
                <a:spcPts val="0"/>
              </a:spcAft>
              <a:buClrTx/>
              <a:buSzTx/>
              <a:tabLst/>
              <a:defRPr/>
            </a:pPr>
            <a:r>
              <a:rPr kumimoji="0" lang="en-US" b="0" i="0" u="none" strike="noStrike" kern="1200" cap="none" spc="0" normalizeH="0" baseline="0" noProof="0" dirty="0">
                <a:ln>
                  <a:noFill/>
                </a:ln>
                <a:effectLst/>
                <a:uLnTx/>
                <a:uFillTx/>
                <a:latin typeface="Public Sans"/>
                <a:ea typeface="Public Sans"/>
                <a:cs typeface="Public Sans"/>
                <a:sym typeface="Public Sans"/>
              </a:rPr>
              <a:t>Enright, K., (2021). Elusive quality: the challenges and ethical dilemmas faced by international non-governmental </a:t>
            </a:r>
            <a:r>
              <a:rPr kumimoji="0" lang="en-US" b="0" i="0" u="none" strike="noStrike" kern="1200" cap="none" spc="0" normalizeH="0" baseline="0" noProof="0" dirty="0" err="1">
                <a:ln>
                  <a:noFill/>
                </a:ln>
                <a:effectLst/>
                <a:uLnTx/>
                <a:uFillTx/>
                <a:latin typeface="Public Sans"/>
                <a:ea typeface="Public Sans"/>
                <a:cs typeface="Public Sans"/>
                <a:sym typeface="Public Sans"/>
              </a:rPr>
              <a:t>organisations</a:t>
            </a:r>
            <a:r>
              <a:rPr kumimoji="0" lang="en-US" b="0" i="0" u="none" strike="noStrike" kern="1200" cap="none" spc="0" normalizeH="0" baseline="0" noProof="0" dirty="0">
                <a:ln>
                  <a:noFill/>
                </a:ln>
                <a:effectLst/>
                <a:uLnTx/>
                <a:uFillTx/>
                <a:latin typeface="Public Sans"/>
                <a:ea typeface="Public Sans"/>
                <a:cs typeface="Public Sans"/>
                <a:sym typeface="Public Sans"/>
              </a:rPr>
              <a:t> in sourcing quality assured medical products. BMJ global health, 6(Suppl 3), p.e004339.</a:t>
            </a:r>
          </a:p>
          <a:p>
            <a:pPr marR="0" lvl="0" algn="just" defTabSz="914400" rtl="0" eaLnBrk="1" fontAlgn="auto" latinLnBrk="0" hangingPunct="1">
              <a:lnSpc>
                <a:spcPct val="150000"/>
              </a:lnSpc>
              <a:spcBef>
                <a:spcPts val="0"/>
              </a:spcBef>
              <a:spcAft>
                <a:spcPts val="0"/>
              </a:spcAft>
              <a:buClrTx/>
              <a:buSzTx/>
              <a:tabLst/>
              <a:defRPr/>
            </a:pPr>
            <a:r>
              <a:rPr kumimoji="0" lang="en-US" b="0" i="0" u="none" strike="noStrike" kern="1200" cap="none" spc="0" normalizeH="0" baseline="0" noProof="0" dirty="0">
                <a:ln>
                  <a:noFill/>
                </a:ln>
                <a:effectLst/>
                <a:uLnTx/>
                <a:uFillTx/>
                <a:latin typeface="Public Sans"/>
                <a:ea typeface="Public Sans"/>
                <a:cs typeface="Public Sans"/>
                <a:sym typeface="Public Sans"/>
              </a:rPr>
              <a:t>Ghorbanzadeh, D. and </a:t>
            </a:r>
            <a:r>
              <a:rPr kumimoji="0" lang="en-US" b="0" i="0" u="none" strike="noStrike" kern="1200" cap="none" spc="0" normalizeH="0" baseline="0" noProof="0" dirty="0" err="1">
                <a:ln>
                  <a:noFill/>
                </a:ln>
                <a:effectLst/>
                <a:uLnTx/>
                <a:uFillTx/>
                <a:latin typeface="Public Sans"/>
                <a:ea typeface="Public Sans"/>
                <a:cs typeface="Public Sans"/>
                <a:sym typeface="Public Sans"/>
              </a:rPr>
              <a:t>Rahehagh</a:t>
            </a:r>
            <a:r>
              <a:rPr kumimoji="0" lang="en-US" b="0" i="0" u="none" strike="noStrike" kern="1200" cap="none" spc="0" normalizeH="0" baseline="0" noProof="0" dirty="0">
                <a:ln>
                  <a:noFill/>
                </a:ln>
                <a:effectLst/>
                <a:uLnTx/>
                <a:uFillTx/>
                <a:latin typeface="Public Sans"/>
                <a:ea typeface="Public Sans"/>
                <a:cs typeface="Public Sans"/>
                <a:sym typeface="Public Sans"/>
              </a:rPr>
              <a:t>, A., (2021). Emotional brand attachment and brand love: the emotional bridges in the process of transition from satisfaction to loyalty. </a:t>
            </a:r>
            <a:r>
              <a:rPr kumimoji="0" lang="en-US" b="0" i="0" u="none" strike="noStrike" kern="1200" cap="none" spc="0" normalizeH="0" baseline="0" noProof="0" dirty="0" err="1">
                <a:ln>
                  <a:noFill/>
                </a:ln>
                <a:effectLst/>
                <a:uLnTx/>
                <a:uFillTx/>
                <a:latin typeface="Public Sans"/>
                <a:ea typeface="Public Sans"/>
                <a:cs typeface="Public Sans"/>
                <a:sym typeface="Public Sans"/>
              </a:rPr>
              <a:t>Rajagiri</a:t>
            </a:r>
            <a:r>
              <a:rPr kumimoji="0" lang="en-US" b="0" i="0" u="none" strike="noStrike" kern="1200" cap="none" spc="0" normalizeH="0" baseline="0" noProof="0" dirty="0">
                <a:ln>
                  <a:noFill/>
                </a:ln>
                <a:effectLst/>
                <a:uLnTx/>
                <a:uFillTx/>
                <a:latin typeface="Public Sans"/>
                <a:ea typeface="Public Sans"/>
                <a:cs typeface="Public Sans"/>
                <a:sym typeface="Public Sans"/>
              </a:rPr>
              <a:t> Management Journal, 15(1), pp.16-38.</a:t>
            </a:r>
          </a:p>
          <a:p>
            <a:pPr marR="0" lvl="0" algn="just" defTabSz="914400" rtl="0" eaLnBrk="1" fontAlgn="auto" latinLnBrk="0" hangingPunct="1">
              <a:lnSpc>
                <a:spcPct val="150000"/>
              </a:lnSpc>
              <a:spcBef>
                <a:spcPts val="0"/>
              </a:spcBef>
              <a:spcAft>
                <a:spcPts val="0"/>
              </a:spcAft>
              <a:buClrTx/>
              <a:buSzTx/>
              <a:tabLst/>
              <a:defRPr/>
            </a:pPr>
            <a:r>
              <a:rPr kumimoji="0" lang="en-US" b="0" i="0" u="none" strike="noStrike" kern="1200" cap="none" spc="0" normalizeH="0" baseline="0" noProof="0" dirty="0">
                <a:ln>
                  <a:noFill/>
                </a:ln>
                <a:effectLst/>
                <a:uLnTx/>
                <a:uFillTx/>
                <a:latin typeface="Public Sans"/>
                <a:ea typeface="Public Sans"/>
                <a:cs typeface="Public Sans"/>
                <a:sym typeface="Public Sans"/>
              </a:rPr>
              <a:t>Goodsell, L., (2023). Design Better and Build Your Brand in Canva: A beginner's guide to producing professional branding, marketing, and social content for businesses. </a:t>
            </a:r>
            <a:r>
              <a:rPr kumimoji="0" lang="en-US" b="0" i="0" u="none" strike="noStrike" kern="1200" cap="none" spc="0" normalizeH="0" baseline="0" noProof="0" dirty="0" err="1">
                <a:ln>
                  <a:noFill/>
                </a:ln>
                <a:effectLst/>
                <a:uLnTx/>
                <a:uFillTx/>
                <a:latin typeface="Public Sans"/>
                <a:ea typeface="Public Sans"/>
                <a:cs typeface="Public Sans"/>
                <a:sym typeface="Public Sans"/>
              </a:rPr>
              <a:t>Packt</a:t>
            </a:r>
            <a:r>
              <a:rPr kumimoji="0" lang="en-US" b="0" i="0" u="none" strike="noStrike" kern="1200" cap="none" spc="0" normalizeH="0" baseline="0" noProof="0" dirty="0">
                <a:ln>
                  <a:noFill/>
                </a:ln>
                <a:effectLst/>
                <a:uLnTx/>
                <a:uFillTx/>
                <a:latin typeface="Public Sans"/>
                <a:ea typeface="Public Sans"/>
                <a:cs typeface="Public Sans"/>
                <a:sym typeface="Public Sans"/>
              </a:rPr>
              <a:t> Publishing Ltd.</a:t>
            </a:r>
          </a:p>
          <a:p>
            <a:pPr marR="0" lvl="0" algn="just" defTabSz="914400" rtl="0" eaLnBrk="1" fontAlgn="auto" latinLnBrk="0" hangingPunct="1">
              <a:lnSpc>
                <a:spcPct val="150000"/>
              </a:lnSpc>
              <a:spcBef>
                <a:spcPts val="0"/>
              </a:spcBef>
              <a:spcAft>
                <a:spcPts val="0"/>
              </a:spcAft>
              <a:buClrTx/>
              <a:buSzTx/>
              <a:tabLst/>
              <a:defRPr/>
            </a:pPr>
            <a:r>
              <a:rPr kumimoji="0" lang="en-US" b="0" i="0" u="none" strike="noStrike" kern="1200" cap="none" spc="0" normalizeH="0" baseline="0" noProof="0" dirty="0">
                <a:ln>
                  <a:noFill/>
                </a:ln>
                <a:effectLst/>
                <a:uLnTx/>
                <a:uFillTx/>
                <a:latin typeface="Public Sans"/>
                <a:ea typeface="Public Sans"/>
                <a:cs typeface="Public Sans"/>
                <a:sym typeface="Public Sans"/>
              </a:rPr>
              <a:t>Himeur, Y., Elnour, M., Fadli, F., Meskin, N., Petri, I., Rezgui, Y., </a:t>
            </a:r>
            <a:r>
              <a:rPr kumimoji="0" lang="en-US" b="0" i="0" u="none" strike="noStrike" kern="1200" cap="none" spc="0" normalizeH="0" baseline="0" noProof="0" dirty="0" err="1">
                <a:ln>
                  <a:noFill/>
                </a:ln>
                <a:effectLst/>
                <a:uLnTx/>
                <a:uFillTx/>
                <a:latin typeface="Public Sans"/>
                <a:ea typeface="Public Sans"/>
                <a:cs typeface="Public Sans"/>
                <a:sym typeface="Public Sans"/>
              </a:rPr>
              <a:t>Bensaali</a:t>
            </a:r>
            <a:r>
              <a:rPr kumimoji="0" lang="en-US" b="0" i="0" u="none" strike="noStrike" kern="1200" cap="none" spc="0" normalizeH="0" baseline="0" noProof="0" dirty="0">
                <a:ln>
                  <a:noFill/>
                </a:ln>
                <a:effectLst/>
                <a:uLnTx/>
                <a:uFillTx/>
                <a:latin typeface="Public Sans"/>
                <a:ea typeface="Public Sans"/>
                <a:cs typeface="Public Sans"/>
                <a:sym typeface="Public Sans"/>
              </a:rPr>
              <a:t>, F. and Amira, A., (2023). AI-big data analytics for building automation and management systems: a survey, actual challenges and future perspectives. Artificial intelligence review, 56(6), pp.4929-5021.</a:t>
            </a:r>
          </a:p>
          <a:p>
            <a:pPr marR="0" lvl="0" algn="just" defTabSz="914400" rtl="0" eaLnBrk="1" fontAlgn="auto" latinLnBrk="0" hangingPunct="1">
              <a:lnSpc>
                <a:spcPct val="150000"/>
              </a:lnSpc>
              <a:spcBef>
                <a:spcPts val="0"/>
              </a:spcBef>
              <a:spcAft>
                <a:spcPts val="0"/>
              </a:spcAft>
              <a:buClrTx/>
              <a:buSzTx/>
              <a:tabLst/>
              <a:defRPr/>
            </a:pPr>
            <a:r>
              <a:rPr kumimoji="0" lang="en-US" b="0" i="0" u="none" strike="noStrike" kern="1200" cap="none" spc="0" normalizeH="0" baseline="0" noProof="0" dirty="0">
                <a:ln>
                  <a:noFill/>
                </a:ln>
                <a:effectLst/>
                <a:uLnTx/>
                <a:uFillTx/>
                <a:latin typeface="Public Sans"/>
                <a:ea typeface="Public Sans"/>
                <a:cs typeface="Public Sans"/>
                <a:sym typeface="Public Sans"/>
              </a:rPr>
              <a:t>Kirkby, K., </a:t>
            </a:r>
            <a:r>
              <a:rPr kumimoji="0" lang="en-US" b="0" i="0" u="none" strike="noStrike" kern="1200" cap="none" spc="0" normalizeH="0" baseline="0" noProof="0" dirty="0" err="1">
                <a:ln>
                  <a:noFill/>
                </a:ln>
                <a:effectLst/>
                <a:uLnTx/>
                <a:uFillTx/>
                <a:latin typeface="Public Sans"/>
                <a:ea typeface="Public Sans"/>
                <a:cs typeface="Public Sans"/>
                <a:sym typeface="Public Sans"/>
              </a:rPr>
              <a:t>Antiporta</a:t>
            </a:r>
            <a:r>
              <a:rPr kumimoji="0" lang="en-US" b="0" i="0" u="none" strike="noStrike" kern="1200" cap="none" spc="0" normalizeH="0" baseline="0" noProof="0" dirty="0">
                <a:ln>
                  <a:noFill/>
                </a:ln>
                <a:effectLst/>
                <a:uLnTx/>
                <a:uFillTx/>
                <a:latin typeface="Public Sans"/>
                <a:ea typeface="Public Sans"/>
                <a:cs typeface="Public Sans"/>
                <a:sym typeface="Public Sans"/>
              </a:rPr>
              <a:t>, D.A., </a:t>
            </a:r>
            <a:r>
              <a:rPr kumimoji="0" lang="en-US" b="0" i="0" u="none" strike="noStrike" kern="1200" cap="none" spc="0" normalizeH="0" baseline="0" noProof="0" dirty="0" err="1">
                <a:ln>
                  <a:noFill/>
                </a:ln>
                <a:effectLst/>
                <a:uLnTx/>
                <a:uFillTx/>
                <a:latin typeface="Public Sans"/>
                <a:ea typeface="Public Sans"/>
                <a:cs typeface="Public Sans"/>
                <a:sym typeface="Public Sans"/>
              </a:rPr>
              <a:t>Schlotheuber</a:t>
            </a:r>
            <a:r>
              <a:rPr kumimoji="0" lang="en-US" b="0" i="0" u="none" strike="noStrike" kern="1200" cap="none" spc="0" normalizeH="0" baseline="0" noProof="0" dirty="0">
                <a:ln>
                  <a:noFill/>
                </a:ln>
                <a:effectLst/>
                <a:uLnTx/>
                <a:uFillTx/>
                <a:latin typeface="Public Sans"/>
                <a:ea typeface="Public Sans"/>
                <a:cs typeface="Public Sans"/>
                <a:sym typeface="Public Sans"/>
              </a:rPr>
              <a:t>, A. and </a:t>
            </a:r>
            <a:r>
              <a:rPr kumimoji="0" lang="en-US" b="0" i="0" u="none" strike="noStrike" kern="1200" cap="none" spc="0" normalizeH="0" baseline="0" noProof="0" dirty="0" err="1">
                <a:ln>
                  <a:noFill/>
                </a:ln>
                <a:effectLst/>
                <a:uLnTx/>
                <a:uFillTx/>
                <a:latin typeface="Public Sans"/>
                <a:ea typeface="Public Sans"/>
                <a:cs typeface="Public Sans"/>
                <a:sym typeface="Public Sans"/>
              </a:rPr>
              <a:t>Hosseinpoor</a:t>
            </a:r>
            <a:r>
              <a:rPr kumimoji="0" lang="en-US" b="0" i="0" u="none" strike="noStrike" kern="1200" cap="none" spc="0" normalizeH="0" baseline="0" noProof="0" dirty="0">
                <a:ln>
                  <a:noFill/>
                </a:ln>
                <a:effectLst/>
                <a:uLnTx/>
                <a:uFillTx/>
                <a:latin typeface="Public Sans"/>
                <a:ea typeface="Public Sans"/>
                <a:cs typeface="Public Sans"/>
                <a:sym typeface="Public Sans"/>
              </a:rPr>
              <a:t>, A.R., (2024). Making health inequality analysis accessible: WHO tools and resources using Microsoft Excel. International journal for equity in health, 23(1), p.205.</a:t>
            </a:r>
          </a:p>
          <a:p>
            <a:pPr marR="0" lvl="0" algn="just" defTabSz="914400" rtl="0" eaLnBrk="1" fontAlgn="auto" latinLnBrk="0" hangingPunct="1">
              <a:lnSpc>
                <a:spcPct val="150000"/>
              </a:lnSpc>
              <a:spcBef>
                <a:spcPts val="0"/>
              </a:spcBef>
              <a:spcAft>
                <a:spcPts val="0"/>
              </a:spcAft>
              <a:buClrTx/>
              <a:buSzTx/>
              <a:tabLst/>
              <a:defRPr/>
            </a:pPr>
            <a:r>
              <a:rPr kumimoji="0" lang="en-US" b="0" i="0" u="none" strike="noStrike" kern="1200" cap="none" spc="0" normalizeH="0" baseline="0" noProof="0" dirty="0">
                <a:ln>
                  <a:noFill/>
                </a:ln>
                <a:effectLst/>
                <a:uLnTx/>
                <a:uFillTx/>
                <a:latin typeface="Public Sans"/>
                <a:ea typeface="Public Sans"/>
                <a:cs typeface="Public Sans"/>
                <a:sym typeface="Public Sans"/>
              </a:rPr>
              <a:t>Muley, P., Dalvi, S. and </a:t>
            </a:r>
            <a:r>
              <a:rPr kumimoji="0" lang="en-US" b="0" i="0" u="none" strike="noStrike" kern="1200" cap="none" spc="0" normalizeH="0" baseline="0" noProof="0" dirty="0" err="1">
                <a:ln>
                  <a:noFill/>
                </a:ln>
                <a:effectLst/>
                <a:uLnTx/>
                <a:uFillTx/>
                <a:latin typeface="Public Sans"/>
                <a:ea typeface="Public Sans"/>
                <a:cs typeface="Public Sans"/>
                <a:sym typeface="Public Sans"/>
              </a:rPr>
              <a:t>Mawande</a:t>
            </a:r>
            <a:r>
              <a:rPr kumimoji="0" lang="en-US" b="0" i="0" u="none" strike="noStrike" kern="1200" cap="none" spc="0" normalizeH="0" baseline="0" noProof="0" dirty="0">
                <a:ln>
                  <a:noFill/>
                </a:ln>
                <a:effectLst/>
                <a:uLnTx/>
                <a:uFillTx/>
                <a:latin typeface="Public Sans"/>
                <a:ea typeface="Public Sans"/>
                <a:cs typeface="Public Sans"/>
                <a:sym typeface="Public Sans"/>
              </a:rPr>
              <a:t>, S., (2021). A STUDY OF UNDERSTANDING USERS’INTENTION TO USE ONLINE SURVEY PLATFORMS: A STUDY WITH SPECIAL REFERENCE TO GOOGLE FORM AND SURVEY MONKEY. International Journal of Management (IJM), 12(12).</a:t>
            </a:r>
          </a:p>
          <a:p>
            <a:pPr marR="0" lvl="0" algn="just" defTabSz="914400" rtl="0" eaLnBrk="1" fontAlgn="auto" latinLnBrk="0" hangingPunct="1">
              <a:lnSpc>
                <a:spcPct val="150000"/>
              </a:lnSpc>
              <a:spcBef>
                <a:spcPts val="0"/>
              </a:spcBef>
              <a:spcAft>
                <a:spcPts val="0"/>
              </a:spcAft>
              <a:buClrTx/>
              <a:buSzTx/>
              <a:tabLst/>
              <a:defRPr/>
            </a:pPr>
            <a:r>
              <a:rPr kumimoji="0" lang="en-US" b="0" i="0" u="none" strike="noStrike" kern="1200" cap="none" spc="0" normalizeH="0" baseline="0" noProof="0" dirty="0" err="1">
                <a:ln>
                  <a:noFill/>
                </a:ln>
                <a:effectLst/>
                <a:uLnTx/>
                <a:uFillTx/>
                <a:latin typeface="Public Sans"/>
                <a:ea typeface="Public Sans"/>
                <a:cs typeface="Public Sans"/>
                <a:sym typeface="Public Sans"/>
              </a:rPr>
              <a:t>Ojonugwa</a:t>
            </a:r>
            <a:r>
              <a:rPr kumimoji="0" lang="en-US" b="0" i="0" u="none" strike="noStrike" kern="1200" cap="none" spc="0" normalizeH="0" baseline="0" noProof="0" dirty="0">
                <a:ln>
                  <a:noFill/>
                </a:ln>
                <a:effectLst/>
                <a:uLnTx/>
                <a:uFillTx/>
                <a:latin typeface="Public Sans"/>
                <a:ea typeface="Public Sans"/>
                <a:cs typeface="Public Sans"/>
                <a:sym typeface="Public Sans"/>
              </a:rPr>
              <a:t>, B.M., </a:t>
            </a:r>
            <a:r>
              <a:rPr kumimoji="0" lang="en-US" b="0" i="0" u="none" strike="noStrike" kern="1200" cap="none" spc="0" normalizeH="0" baseline="0" noProof="0" dirty="0" err="1">
                <a:ln>
                  <a:noFill/>
                </a:ln>
                <a:effectLst/>
                <a:uLnTx/>
                <a:uFillTx/>
                <a:latin typeface="Public Sans"/>
                <a:ea typeface="Public Sans"/>
                <a:cs typeface="Public Sans"/>
                <a:sym typeface="Public Sans"/>
              </a:rPr>
              <a:t>Ogunwale</a:t>
            </a:r>
            <a:r>
              <a:rPr kumimoji="0" lang="en-US" b="0" i="0" u="none" strike="noStrike" kern="1200" cap="none" spc="0" normalizeH="0" baseline="0" noProof="0" dirty="0">
                <a:ln>
                  <a:noFill/>
                </a:ln>
                <a:effectLst/>
                <a:uLnTx/>
                <a:uFillTx/>
                <a:latin typeface="Public Sans"/>
                <a:ea typeface="Public Sans"/>
                <a:cs typeface="Public Sans"/>
                <a:sym typeface="Public Sans"/>
              </a:rPr>
              <a:t>, B., </a:t>
            </a:r>
            <a:r>
              <a:rPr kumimoji="0" lang="en-US" b="0" i="0" u="none" strike="noStrike" kern="1200" cap="none" spc="0" normalizeH="0" baseline="0" noProof="0" dirty="0" err="1">
                <a:ln>
                  <a:noFill/>
                </a:ln>
                <a:effectLst/>
                <a:uLnTx/>
                <a:uFillTx/>
                <a:latin typeface="Public Sans"/>
                <a:ea typeface="Public Sans"/>
                <a:cs typeface="Public Sans"/>
                <a:sym typeface="Public Sans"/>
              </a:rPr>
              <a:t>Adanigbo</a:t>
            </a:r>
            <a:r>
              <a:rPr kumimoji="0" lang="en-US" b="0" i="0" u="none" strike="noStrike" kern="1200" cap="none" spc="0" normalizeH="0" baseline="0" noProof="0" dirty="0">
                <a:ln>
                  <a:noFill/>
                </a:ln>
                <a:effectLst/>
                <a:uLnTx/>
                <a:uFillTx/>
                <a:latin typeface="Public Sans"/>
                <a:ea typeface="Public Sans"/>
                <a:cs typeface="Public Sans"/>
                <a:sym typeface="Public Sans"/>
              </a:rPr>
              <a:t>, O.S. and Ochefu, A., (2022). Media Production in Fintech: Leveraging Visual Storytelling to Enhance Consumer Trust and Engagement.</a:t>
            </a:r>
          </a:p>
          <a:p>
            <a:pPr marR="0" lvl="0" algn="just" defTabSz="914400" rtl="0" eaLnBrk="1" fontAlgn="auto" latinLnBrk="0" hangingPunct="1">
              <a:lnSpc>
                <a:spcPct val="150000"/>
              </a:lnSpc>
              <a:spcBef>
                <a:spcPts val="0"/>
              </a:spcBef>
              <a:spcAft>
                <a:spcPts val="0"/>
              </a:spcAft>
              <a:buClrTx/>
              <a:buSzTx/>
              <a:tabLst/>
              <a:defRPr/>
            </a:pPr>
            <a:r>
              <a:rPr kumimoji="0" lang="en-US" b="0" i="0" u="none" strike="noStrike" kern="1200" cap="none" spc="0" normalizeH="0" baseline="0" noProof="0" dirty="0">
                <a:ln>
                  <a:noFill/>
                </a:ln>
                <a:effectLst/>
                <a:uLnTx/>
                <a:uFillTx/>
                <a:latin typeface="Public Sans"/>
                <a:ea typeface="Public Sans"/>
                <a:cs typeface="Public Sans"/>
                <a:sym typeface="Public Sans"/>
              </a:rPr>
              <a:t>Roumeliotis, K.I. and Tselikas, N.D., (2022). An effective SEO techniques and technologies guide-map. Journal of web engineering, 21(5), pp.1603-1649.</a:t>
            </a:r>
          </a:p>
        </p:txBody>
      </p:sp>
      <p:sp>
        <p:nvSpPr>
          <p:cNvPr id="6" name="Freeform 6">
            <a:extLst>
              <a:ext uri="{FF2B5EF4-FFF2-40B4-BE49-F238E27FC236}">
                <a16:creationId xmlns:a16="http://schemas.microsoft.com/office/drawing/2014/main" id="{40D2078F-7E71-0779-E83C-152D2E723D17}"/>
              </a:ext>
            </a:extLst>
          </p:cNvPr>
          <p:cNvSpPr/>
          <p:nvPr/>
        </p:nvSpPr>
        <p:spPr>
          <a:xfrm>
            <a:off x="16965623" y="1028700"/>
            <a:ext cx="293677" cy="293677"/>
          </a:xfrm>
          <a:custGeom>
            <a:avLst/>
            <a:gdLst/>
            <a:ahLst/>
            <a:cxnLst/>
            <a:rect l="l" t="t" r="r" b="b"/>
            <a:pathLst>
              <a:path w="293677" h="293677">
                <a:moveTo>
                  <a:pt x="0" y="0"/>
                </a:moveTo>
                <a:lnTo>
                  <a:pt x="293677" y="0"/>
                </a:lnTo>
                <a:lnTo>
                  <a:pt x="293677" y="293677"/>
                </a:lnTo>
                <a:lnTo>
                  <a:pt x="0" y="293677"/>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effectLst/>
              <a:uLnTx/>
              <a:uFillTx/>
              <a:latin typeface="Calibri"/>
              <a:ea typeface="+mn-ea"/>
              <a:cs typeface="+mn-cs"/>
            </a:endParaRPr>
          </a:p>
        </p:txBody>
      </p:sp>
      <p:sp>
        <p:nvSpPr>
          <p:cNvPr id="7" name="Freeform 7">
            <a:extLst>
              <a:ext uri="{FF2B5EF4-FFF2-40B4-BE49-F238E27FC236}">
                <a16:creationId xmlns:a16="http://schemas.microsoft.com/office/drawing/2014/main" id="{563BA702-4166-E494-2C93-901E9904C0AA}"/>
              </a:ext>
            </a:extLst>
          </p:cNvPr>
          <p:cNvSpPr/>
          <p:nvPr/>
        </p:nvSpPr>
        <p:spPr>
          <a:xfrm flipH="1">
            <a:off x="1028700" y="1028700"/>
            <a:ext cx="293677" cy="293677"/>
          </a:xfrm>
          <a:custGeom>
            <a:avLst/>
            <a:gdLst/>
            <a:ahLst/>
            <a:cxnLst/>
            <a:rect l="l" t="t" r="r" b="b"/>
            <a:pathLst>
              <a:path w="293677" h="293677">
                <a:moveTo>
                  <a:pt x="293677" y="0"/>
                </a:moveTo>
                <a:lnTo>
                  <a:pt x="0" y="0"/>
                </a:lnTo>
                <a:lnTo>
                  <a:pt x="0" y="293677"/>
                </a:lnTo>
                <a:lnTo>
                  <a:pt x="293677" y="293677"/>
                </a:lnTo>
                <a:lnTo>
                  <a:pt x="293677"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effectLst/>
              <a:uLnTx/>
              <a:uFillTx/>
              <a:latin typeface="Calibri"/>
              <a:ea typeface="+mn-ea"/>
              <a:cs typeface="+mn-cs"/>
            </a:endParaRPr>
          </a:p>
        </p:txBody>
      </p:sp>
    </p:spTree>
    <p:extLst>
      <p:ext uri="{BB962C8B-B14F-4D97-AF65-F5344CB8AC3E}">
        <p14:creationId xmlns:p14="http://schemas.microsoft.com/office/powerpoint/2010/main" val="20583564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63C28"/>
        </a:solidFill>
        <a:effectLst/>
      </p:bgPr>
    </p:bg>
    <p:spTree>
      <p:nvGrpSpPr>
        <p:cNvPr id="1" name=""/>
        <p:cNvGrpSpPr/>
        <p:nvPr/>
      </p:nvGrpSpPr>
      <p:grpSpPr>
        <a:xfrm>
          <a:off x="0" y="0"/>
          <a:ext cx="0" cy="0"/>
          <a:chOff x="0" y="0"/>
          <a:chExt cx="0" cy="0"/>
        </a:xfrm>
      </p:grpSpPr>
      <p:sp>
        <p:nvSpPr>
          <p:cNvPr id="2" name="TextBox 2"/>
          <p:cNvSpPr txBox="1"/>
          <p:nvPr/>
        </p:nvSpPr>
        <p:spPr>
          <a:xfrm>
            <a:off x="4343400" y="5067300"/>
            <a:ext cx="12534900" cy="1657505"/>
          </a:xfrm>
          <a:prstGeom prst="rect">
            <a:avLst/>
          </a:prstGeom>
        </p:spPr>
        <p:txBody>
          <a:bodyPr wrap="square" lIns="0" tIns="0" rIns="0" bIns="0" rtlCol="0" anchor="t">
            <a:spAutoFit/>
          </a:bodyPr>
          <a:lstStyle/>
          <a:p>
            <a:pPr algn="l">
              <a:lnSpc>
                <a:spcPts val="12871"/>
              </a:lnSpc>
            </a:pPr>
            <a:r>
              <a:rPr lang="en-US" sz="14144" b="1" dirty="0">
                <a:latin typeface="Public Sans Bold"/>
                <a:ea typeface="Public Sans Bold"/>
                <a:cs typeface="Public Sans Bold"/>
                <a:sym typeface="Public Sans Bold"/>
              </a:rPr>
              <a:t>Thank You</a:t>
            </a:r>
          </a:p>
        </p:txBody>
      </p:sp>
      <p:sp>
        <p:nvSpPr>
          <p:cNvPr id="9" name="Freeform 9"/>
          <p:cNvSpPr/>
          <p:nvPr/>
        </p:nvSpPr>
        <p:spPr>
          <a:xfrm>
            <a:off x="991227" y="8964623"/>
            <a:ext cx="293677" cy="293677"/>
          </a:xfrm>
          <a:custGeom>
            <a:avLst/>
            <a:gdLst/>
            <a:ahLst/>
            <a:cxnLst/>
            <a:rect l="l" t="t" r="r" b="b"/>
            <a:pathLst>
              <a:path w="293677" h="293677">
                <a:moveTo>
                  <a:pt x="0" y="0"/>
                </a:moveTo>
                <a:lnTo>
                  <a:pt x="293676" y="0"/>
                </a:lnTo>
                <a:lnTo>
                  <a:pt x="293676" y="293677"/>
                </a:lnTo>
                <a:lnTo>
                  <a:pt x="0" y="293677"/>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117</TotalTime>
  <Words>2277</Words>
  <Application>Microsoft Office PowerPoint</Application>
  <PresentationFormat>Custom</PresentationFormat>
  <Paragraphs>120</Paragraphs>
  <Slides>15</Slides>
  <Notes>12</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Garamond</vt:lpstr>
      <vt:lpstr>Public Sans</vt:lpstr>
      <vt:lpstr>Public Sans Bold</vt:lpstr>
      <vt:lpstr>Calibri</vt:lpstr>
      <vt:lpstr>Arial</vt:lpstr>
      <vt:lpstr>Times New Roman</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Dorina Whittingham</dc:creator>
  <cp:lastModifiedBy>Dorina Whittingham</cp:lastModifiedBy>
  <cp:revision>4</cp:revision>
  <dcterms:created xsi:type="dcterms:W3CDTF">2006-08-16T00:00:00Z</dcterms:created>
  <dcterms:modified xsi:type="dcterms:W3CDTF">2026-02-26T15:28:34Z</dcterms:modified>
  <dc:identifier>DAG1YXqWykU</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20513463</vt:lpwstr>
  </property>
  <property fmtid="{D5CDD505-2E9C-101B-9397-08002B2CF9AE}" pid="3" name="NXPowerLiteSettings">
    <vt:lpwstr>F7000400038000</vt:lpwstr>
  </property>
  <property fmtid="{D5CDD505-2E9C-101B-9397-08002B2CF9AE}" pid="4" name="NXPowerLiteVersion">
    <vt:lpwstr>S10.9.4</vt:lpwstr>
  </property>
</Properties>
</file>