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949" r:id="rId2"/>
  </p:sldMasterIdLst>
  <p:notesMasterIdLst>
    <p:notesMasterId r:id="rId44"/>
  </p:notesMasterIdLst>
  <p:handoutMasterIdLst>
    <p:handoutMasterId r:id="rId45"/>
  </p:handoutMasterIdLst>
  <p:sldIdLst>
    <p:sldId id="256" r:id="rId3"/>
    <p:sldId id="279" r:id="rId4"/>
    <p:sldId id="278" r:id="rId5"/>
    <p:sldId id="280" r:id="rId6"/>
    <p:sldId id="335" r:id="rId7"/>
    <p:sldId id="336" r:id="rId8"/>
    <p:sldId id="337" r:id="rId9"/>
    <p:sldId id="338" r:id="rId10"/>
    <p:sldId id="339" r:id="rId11"/>
    <p:sldId id="340" r:id="rId12"/>
    <p:sldId id="341" r:id="rId13"/>
    <p:sldId id="342" r:id="rId14"/>
    <p:sldId id="343" r:id="rId15"/>
    <p:sldId id="344" r:id="rId16"/>
    <p:sldId id="345" r:id="rId17"/>
    <p:sldId id="327" r:id="rId18"/>
    <p:sldId id="314" r:id="rId19"/>
    <p:sldId id="289" r:id="rId20"/>
    <p:sldId id="290" r:id="rId21"/>
    <p:sldId id="291" r:id="rId22"/>
    <p:sldId id="315" r:id="rId23"/>
    <p:sldId id="316" r:id="rId24"/>
    <p:sldId id="317" r:id="rId25"/>
    <p:sldId id="320" r:id="rId26"/>
    <p:sldId id="332" r:id="rId27"/>
    <p:sldId id="324" r:id="rId28"/>
    <p:sldId id="319" r:id="rId29"/>
    <p:sldId id="333" r:id="rId30"/>
    <p:sldId id="325" r:id="rId31"/>
    <p:sldId id="323" r:id="rId32"/>
    <p:sldId id="334" r:id="rId33"/>
    <p:sldId id="326" r:id="rId34"/>
    <p:sldId id="321" r:id="rId35"/>
    <p:sldId id="322" r:id="rId36"/>
    <p:sldId id="288" r:id="rId37"/>
    <p:sldId id="329" r:id="rId38"/>
    <p:sldId id="287" r:id="rId39"/>
    <p:sldId id="328" r:id="rId40"/>
    <p:sldId id="330" r:id="rId41"/>
    <p:sldId id="285" r:id="rId42"/>
    <p:sldId id="331" r:id="rId43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77425" autoAdjust="0"/>
  </p:normalViewPr>
  <p:slideViewPr>
    <p:cSldViewPr>
      <p:cViewPr varScale="1">
        <p:scale>
          <a:sx n="79" d="100"/>
          <a:sy n="79" d="100"/>
        </p:scale>
        <p:origin x="1380" y="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viewProps" Target="view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theme" Target="theme/theme1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presProps" Target="presProps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E2F9C7A6-B772-C2E3-7F38-E46FE5161C9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858C6C0F-3826-27CA-26F2-0FB538F4643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7A64A9B5-5BE9-DB4E-4705-AA01AEE9E10B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C894779A-EB79-9235-732B-7E03E99AE3D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E952F83-3DFC-46DF-8C7F-CB7BA87B74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C112E598-BFBE-78D2-5A32-48E8EF0D95D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4B66EAD9-A7AF-27EA-8D42-2606A237F04C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172" name="Rectangle 4">
            <a:extLst>
              <a:ext uri="{FF2B5EF4-FFF2-40B4-BE49-F238E27FC236}">
                <a16:creationId xmlns:a16="http://schemas.microsoft.com/office/drawing/2014/main" id="{9EBE0EB1-ED63-9B87-C733-805B928B51B1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EE881A5-2D22-CD79-4B39-69D9082C37B2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D6B90490-D463-1488-57FB-4E5C00226AD7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D253DA5C-A076-1AD8-7DA7-BEE6AB47A39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71769736-C589-4C25-A829-65147A23795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23101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38272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309382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 dirty="0">
              <a:solidFill>
                <a:srgbClr val="0B0C0C"/>
              </a:solidFill>
              <a:effectLst/>
              <a:latin typeface="GDS Transport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51748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32882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77336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21304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973499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80060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274878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9186208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9764894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7915740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32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9990779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33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2768670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34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264136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35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6239357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38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813311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4428-E2D9-02B1-A2DA-88B3E0FF8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003BC9-A7C0-4A6C-90DA-BF7428C6818B}" type="datetime1">
              <a:rPr lang="en-GB" altLang="en-US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E4F3BB-9633-DA0C-E805-0F3BC95399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C3A5DF-CC22-82A0-24CA-AD9E5FE6D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13616E-F5E3-4B59-8935-5C44884F588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01602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876485-D3F9-4AC2-930F-6E3D8ED0A1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5B5B85-E6E5-4632-875C-0E6A3000B39E}" type="datetime1">
              <a:rPr lang="en-GB" altLang="en-US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F468A2-B67F-7117-AFBA-4C6C9C47C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AE2467-5B5A-F30F-32CD-AAE0E36040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DAD8D9-6827-4A0C-BF28-A51E33BD92A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1599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117946-64D9-DC58-C9A9-02CD49C231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F1D7AD-01A3-454B-95CC-D4D4EB9881E1}" type="datetime1">
              <a:rPr lang="en-GB" altLang="en-US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413012C-4F40-AB41-427E-9979102B4E2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419A56-FD57-4C88-8607-08FDAE60C27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17920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35AB28F-5E20-146D-D1DA-BD22624470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6A1715-DF3B-4658-B682-DCA863364E1F}" type="datetime1">
              <a:rPr lang="en-GB" altLang="en-US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F431DF-86B9-A0F4-E9B2-2665956C503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98402B-94D1-4850-BDD1-39CB0FB47D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05813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133E1F70-5EAF-DE23-8D61-08C4E99AC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3A36E0-0EBC-49A7-83AE-7B5524F6D403}" type="datetime1">
              <a:rPr lang="en-GB" altLang="en-US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88BBDB4-4DB4-B773-AA11-66BD46F549F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4B518C-BAA0-4673-AB95-72B7C66D7F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7339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9C75EE2-84EB-897A-150D-C3360D7327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1EAC23-F888-49A2-B007-5F0E5CA55513}" type="datetime1">
              <a:rPr lang="en-GB" altLang="en-US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7F57324-A1D3-1826-4AD0-23F2B34D504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A72BC8-F192-4A9D-A624-45C65191F10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01087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064A730-A84D-95ED-E366-3CB067E594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6AB163-E791-4554-BA81-44AB2343F472}" type="datetime1">
              <a:rPr lang="en-GB" altLang="en-US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906F15A-C578-F948-E769-8B084BF78E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EB37F5-31BF-4625-B85A-CFB75957452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69752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7E51362-D2B3-DDF9-7068-F19EBBC69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2376CD-E785-45CC-B413-C745EF1FA292}" type="datetime1">
              <a:rPr lang="en-GB" altLang="en-US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6D90F-1445-9DA0-71CE-96FEF981D0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AA9DFF-67B6-47E2-A617-517793A02C3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6235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48419FF-8CED-3CA4-47D4-1A8FEC643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7A47DB-3605-4DA6-A56C-7923E56BED49}" type="datetime1">
              <a:rPr lang="en-GB" altLang="en-US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0155DC-6394-7034-69A9-1D79F518C5E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E213C3-687D-4505-8DFB-6C79E52C8F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68488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32D552-52D0-091C-66CD-B40ADA172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6EC078-4FC9-4BF6-83CB-B7890C720420}" type="datetime1">
              <a:rPr lang="en-GB" altLang="en-US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C93CAE6-1A6E-9770-7C47-9635B6DB0C1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A1A650-E734-4596-84AB-532A9CE3924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4868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0B824B-B3AC-C27E-686A-AF9E0C47D1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1BF754-DE62-42FB-AEFD-AD6ED79B7222}" type="datetime1">
              <a:rPr lang="en-GB" altLang="en-US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9265F0E-CF0D-9640-CE96-AEFA8A8B97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5EB4A8-4E58-4761-BCDB-6C94A2F2588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52031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883679-5FA3-B682-6EC6-2CFA803C99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CD2DFE-40EB-456F-9C47-0D20BD1F6520}" type="datetime1">
              <a:rPr lang="en-GB" altLang="en-US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C9EB61-6BE2-7F6E-7600-A543AFAE07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FF9F1C-B1FD-99E7-55BE-814736B3B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956538-8718-473D-A5A6-F1CA98B46D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117012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006F76-DB62-E2BF-6939-A25B2BCC50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6C42B4-4545-4B0B-8922-C1BEB82246AC}" type="datetime1">
              <a:rPr lang="en-GB" altLang="en-US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5DA47D-B240-2944-F3A8-C9D640D8ED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128C08-7918-0025-049E-575CF6A1F9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2646EA-3FBA-4312-AF5F-311BA8B2DFA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62937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EB7363-22CD-21DF-30EB-6EED930181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6B17B7-FB5B-420C-BCB0-3396EB0F00DD}" type="datetime1">
              <a:rPr lang="en-GB" altLang="en-US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5150A44-31FC-9098-3961-C2FB7F43AA3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E7CF4C-773B-4ED9-8D0C-938F2C942B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01437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816C2BD-3ADA-C16C-2318-46C36F4E67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E60D63-3B36-41E7-9D99-4DFD85FC7798}" type="datetime1">
              <a:rPr lang="en-GB" altLang="en-US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6CD60A-556D-C549-286A-8D8DEC420C3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2EED64-39AA-44AE-9E3A-E838ECA743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59339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00D6982-F7E0-9336-3B03-2D1AE755D5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C6F7EB-9131-484E-9C4E-C8B1878B54B0}" type="datetime1">
              <a:rPr lang="en-GB" altLang="en-US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A71A6CD1-B4D3-3F2E-EB02-70A8B215A06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EF6AAE-FD38-4B58-9EC6-BAFB6C68C82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98730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F9C11FF-7DB8-B33B-4C36-99849B3079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E5B52-DBD4-4A71-BEB2-FDF755445425}" type="datetime1">
              <a:rPr lang="en-GB" altLang="en-US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C044FEA-E0CA-7E07-650C-D52C104AF9D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859D60-A8C4-4280-9700-9728308782B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24643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BF874022-BA55-5290-A74C-BE181611FA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FB8B02-2768-47F7-A275-CE7D130BB173}" type="datetime1">
              <a:rPr lang="en-GB" altLang="en-US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2D34F208-88F0-3122-CE79-6319DBB2EB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57F321-5880-4D39-80B8-2C178564A8A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309957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D7F4217-B574-E68F-36EF-79D4EE5911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53F60D-F5C4-488A-A3AD-F1FE4734946E}" type="datetime1">
              <a:rPr lang="en-GB" altLang="en-US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B7F15C-2974-A11A-864C-530A75AD9D7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9E65B0-D589-4DA6-AEB4-B3169F24FC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09493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DBC8F02-1077-4D16-1C9E-485244928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F55677-6D9C-4510-96D6-C8E562836543}" type="datetime1">
              <a:rPr lang="en-GB" altLang="en-US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2BD83-3E1B-63A5-3434-4725CB5578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18244D-A073-45DF-9A51-0FA8D518C0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2981985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84E332-392D-3D35-25F0-4D1A39017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11BC63-647E-48B1-AD04-EDDCE6F9A939}" type="datetime1">
              <a:rPr lang="en-GB" altLang="en-US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36FEB1F-989B-E312-94BF-B9F841DCE88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21924A-B6DC-402E-BB3D-F294E258BC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996719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221DCC-FB94-48FC-B4B4-E54F253C86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18F72F-88D6-4483-9838-073098CAE908}" type="datetime1">
              <a:rPr lang="en-GB" altLang="en-US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47F055E-7AFD-3EC9-8E6E-02ADDF6BA66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5A243C-2E83-4842-8CBB-5449C98E08B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1166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1D33912B-0473-C016-F1A9-77E6F652AD1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3D0F7D93-53CC-0990-7463-2DF8D155085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756CA7-D6C5-9534-8D34-C7478FED28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4812D25-4E7E-4D6E-8930-753C0F50F265}" type="datetime1">
              <a:rPr lang="en-GB" altLang="en-US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50CE1A-AF0F-9AD0-EB70-22F014C50C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AEA8000-0179-4503-815D-E425C895911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35" r:id="rId1"/>
    <p:sldLayoutId id="2147484036" r:id="rId2"/>
    <p:sldLayoutId id="2147484017" r:id="rId3"/>
    <p:sldLayoutId id="2147484018" r:id="rId4"/>
    <p:sldLayoutId id="2147484019" r:id="rId5"/>
    <p:sldLayoutId id="2147484020" r:id="rId6"/>
    <p:sldLayoutId id="2147484021" r:id="rId7"/>
    <p:sldLayoutId id="2147484022" r:id="rId8"/>
    <p:sldLayoutId id="2147484023" r:id="rId9"/>
    <p:sldLayoutId id="2147484024" r:id="rId10"/>
    <p:sldLayoutId id="214748402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>
            <a:extLst>
              <a:ext uri="{FF2B5EF4-FFF2-40B4-BE49-F238E27FC236}">
                <a16:creationId xmlns:a16="http://schemas.microsoft.com/office/drawing/2014/main" id="{403AA759-BDDE-2300-46A7-84A5E50BB0E9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96C5A595-A8F0-2EA5-135B-72F5C2C5D25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CA25FE-BAE6-BC61-8A47-CDBB2AE8A0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500E020-3009-47B0-82AB-906B00F1B66A}" type="datetime1">
              <a:rPr lang="en-GB" altLang="en-US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898D98-5971-DE80-ED79-AD9796156A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4BE25BB-2985-44D5-B199-95FDB39A8F9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37" r:id="rId1"/>
    <p:sldLayoutId id="2147484038" r:id="rId2"/>
    <p:sldLayoutId id="2147484026" r:id="rId3"/>
    <p:sldLayoutId id="2147484027" r:id="rId4"/>
    <p:sldLayoutId id="2147484028" r:id="rId5"/>
    <p:sldLayoutId id="2147484029" r:id="rId6"/>
    <p:sldLayoutId id="2147484030" r:id="rId7"/>
    <p:sldLayoutId id="2147484031" r:id="rId8"/>
    <p:sldLayoutId id="2147484032" r:id="rId9"/>
    <p:sldLayoutId id="2147484033" r:id="rId10"/>
    <p:sldLayoutId id="2147484034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integratedcare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s://www.kingsfund.org.uk/audio-video/how-does-nhs-in-england-work" TargetMode="Externa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kingstonhospital.nhs.uk/wp-content/uploads/2022/07/Enc-B-SWL-ICS-Presentation.pdf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estlondon.nhs.uk/trust_strategy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6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unsdg.un.org/sites/default/files/UNDG-UNDAF-Companion-Pieces-7-Theory-of-Change.pdf" TargetMode="External"/><Relationship Id="rId2" Type="http://schemas.openxmlformats.org/officeDocument/2006/relationships/hyperlink" Target="https://www.therecoveryplace.co.uk/partnership-working-in-health-and-social-care-the-bridge-perspective/" TargetMode="External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1112" y="1682724"/>
            <a:ext cx="7992888" cy="901942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sz="3600" b="1" i="1" dirty="0">
                <a:solidFill>
                  <a:schemeClr val="bg1"/>
                </a:solidFill>
              </a:rPr>
              <a:t>Service Integration and Partnership Working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r>
              <a:rPr lang="en-GB" sz="3200" b="1" dirty="0">
                <a:solidFill>
                  <a:schemeClr val="bg1"/>
                </a:solidFill>
              </a:rPr>
              <a:t> 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452505" y="4112412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235240" y="1958861"/>
            <a:ext cx="8759736" cy="3046988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ctr"/>
            <a:endParaRPr lang="en-GB" sz="3200" b="1" dirty="0">
              <a:solidFill>
                <a:schemeClr val="bg1"/>
              </a:solidFill>
            </a:endParaRP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Integrated Care System Models</a:t>
            </a:r>
          </a:p>
          <a:p>
            <a:pPr algn="ctr"/>
            <a:r>
              <a:rPr lang="en-GB" sz="3200" b="1">
                <a:solidFill>
                  <a:schemeClr val="bg1"/>
                </a:solidFill>
              </a:rPr>
              <a:t>UK Policy </a:t>
            </a:r>
            <a:r>
              <a:rPr lang="en-GB" sz="3200" b="1" dirty="0">
                <a:solidFill>
                  <a:schemeClr val="bg1"/>
                </a:solidFill>
              </a:rPr>
              <a:t>and Practice</a:t>
            </a: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LCHS7005</a:t>
            </a:r>
          </a:p>
          <a:p>
            <a:pPr algn="ctr"/>
            <a:endParaRPr lang="en-GB" sz="3200" b="1" dirty="0">
              <a:solidFill>
                <a:schemeClr val="bg1"/>
              </a:solidFill>
            </a:endParaRP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Week 3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822BE257-A1CB-934B-026A-0600DBF382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Module aims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990AD965-C26F-1AD1-2401-53A55EE87C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lnSpc>
                <a:spcPct val="115000"/>
              </a:lnSpc>
              <a:buFont typeface="Symbol" panose="05050102010706020507" pitchFamily="18" charset="2"/>
              <a:buChar char="·"/>
            </a:pPr>
            <a:r>
              <a:rPr lang="en-GB" altLang="en-US" sz="3000"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To understand the philosophy of multidisciplinary partnership working in health and social care and its contribution to outcomes.</a:t>
            </a:r>
            <a:endParaRPr lang="en-GB" altLang="en-US" sz="30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·"/>
            </a:pPr>
            <a:r>
              <a:rPr lang="en-GB" altLang="en-US" sz="3000"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To develop contemporary management and leadership skills to enhance future integrative Public Health and Social Care working.</a:t>
            </a:r>
            <a:endParaRPr lang="en-GB" altLang="en-US" sz="30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altLang="en-US" sz="30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E7EAB4-4DE9-27B9-9952-597882865AC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0F4EA53-DAB4-4B12-893E-CC974D2B91F8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10245" name="Slide Number Placeholder 4">
            <a:extLst>
              <a:ext uri="{FF2B5EF4-FFF2-40B4-BE49-F238E27FC236}">
                <a16:creationId xmlns:a16="http://schemas.microsoft.com/office/drawing/2014/main" id="{AEB6AD8F-E336-3DDE-FB08-E0FA608799F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F6F7583-0AAA-43F6-836C-36C8C1C5DE53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2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037E7B7B-8B74-CC63-4377-99CC7A4D7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" y="549275"/>
            <a:ext cx="9036050" cy="763588"/>
          </a:xfrm>
        </p:spPr>
        <p:txBody>
          <a:bodyPr/>
          <a:lstStyle/>
          <a:p>
            <a:b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4000" b="1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br>
              <a:rPr lang="en-GB" altLang="en-US" sz="3600" b="1">
                <a:cs typeface="Arial" panose="020B0604020202020204" pitchFamily="34" charset="0"/>
              </a:rPr>
            </a:br>
            <a:br>
              <a:rPr lang="en-GB" altLang="en-US" sz="3200"/>
            </a:br>
            <a:endParaRPr lang="en-GB" altLang="en-US" sz="3200"/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4A44F31C-3681-B5D2-F9F7-A062E8EF2E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163" y="1268413"/>
            <a:ext cx="7921625" cy="4105275"/>
          </a:xfrm>
        </p:spPr>
        <p:txBody>
          <a:bodyPr/>
          <a:lstStyle/>
          <a:p>
            <a:pPr>
              <a:buFont typeface="Symbol" panose="05050102010706020507" pitchFamily="18" charset="2"/>
              <a:buChar char=""/>
            </a:pPr>
            <a:r>
              <a:rPr lang="en-GB" altLang="en-US" sz="2200" dirty="0">
                <a:latin typeface="Arial" panose="020B0604020202020204" pitchFamily="34" charset="0"/>
                <a:cs typeface="Times New Roman" panose="02020603050405020304" pitchFamily="18" charset="0"/>
              </a:rPr>
              <a:t>Apply a critical understanding of the core concepts of service integration and their relevance to practice.</a:t>
            </a:r>
            <a:endParaRPr lang="en-GB" alt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Symbol" panose="05050102010706020507" pitchFamily="18" charset="2"/>
              <a:buChar char=""/>
            </a:pPr>
            <a:r>
              <a:rPr lang="en-GB" altLang="en-US" sz="2200" dirty="0">
                <a:latin typeface="Arial" panose="020B0604020202020204" pitchFamily="34" charset="0"/>
                <a:cs typeface="Times New Roman" panose="02020603050405020304" pitchFamily="18" charset="0"/>
              </a:rPr>
              <a:t>Deal with complex issues both symmetrically and creatively in supporting an integrative health and social care workforce.</a:t>
            </a:r>
            <a:endParaRPr lang="en-GB" alt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Symbol" panose="05050102010706020507" pitchFamily="18" charset="2"/>
              <a:buChar char=""/>
            </a:pPr>
            <a:r>
              <a:rPr lang="en-GB" altLang="en-US" sz="2200" dirty="0">
                <a:latin typeface="Arial" panose="020B0604020202020204" pitchFamily="34" charset="0"/>
                <a:cs typeface="Times New Roman" panose="02020603050405020304" pitchFamily="18" charset="0"/>
              </a:rPr>
              <a:t>Comprehensively understand the key frameworks, theories, policies and practice elements of partnership working for a user centred approach.</a:t>
            </a:r>
            <a:endParaRPr lang="en-GB" alt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Symbol" panose="05050102010706020507" pitchFamily="18" charset="2"/>
              <a:buChar char=""/>
            </a:pPr>
            <a:r>
              <a:rPr lang="en-GB" altLang="en-US" sz="2200" dirty="0">
                <a:latin typeface="Arial" panose="020B0604020202020204" pitchFamily="34" charset="0"/>
                <a:cs typeface="Times New Roman" panose="02020603050405020304" pitchFamily="18" charset="0"/>
              </a:rPr>
              <a:t>Analyse the factors that promote, or hinder partnership working and make recommendations for their sphere of practice.</a:t>
            </a:r>
            <a:endParaRPr lang="en-GB" alt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Myriad Pro"/>
              <a:buAutoNum type="arabicPeriod"/>
            </a:pPr>
            <a:endParaRPr lang="en-US" alt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A9436496-8D08-D3B0-DF66-BBBE60BC36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>
                <a:latin typeface="Arial" panose="020B0604020202020204" pitchFamily="34" charset="0"/>
                <a:cs typeface="Arial" panose="020B0604020202020204" pitchFamily="34" charset="0"/>
              </a:rPr>
              <a:t>Session objectives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46AD72B7-0529-9D4E-443A-DC7AF88443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altLang="en-US" dirty="0"/>
              <a:t>By the end of the session:</a:t>
            </a:r>
          </a:p>
          <a:p>
            <a:r>
              <a:rPr lang="en-GB" altLang="en-US" sz="2700" dirty="0"/>
              <a:t>Understand your Assignment 1</a:t>
            </a:r>
          </a:p>
          <a:p>
            <a:r>
              <a:rPr lang="en-GB" altLang="en-US" sz="2700" dirty="0"/>
              <a:t>Understand the drivers for service integration and partnership working </a:t>
            </a:r>
          </a:p>
          <a:p>
            <a:r>
              <a:rPr lang="en-GB" altLang="en-US" sz="2700" dirty="0"/>
              <a:t>Understand the different types and features of service integration and partnership working</a:t>
            </a:r>
          </a:p>
          <a:p>
            <a:r>
              <a:rPr lang="en-GB" altLang="en-US" sz="2700" dirty="0"/>
              <a:t>Understand the key UK policies </a:t>
            </a:r>
          </a:p>
          <a:p>
            <a:r>
              <a:rPr lang="en-GB" altLang="en-US" sz="2700" dirty="0"/>
              <a:t>Discuss service integration in UK practice</a:t>
            </a:r>
          </a:p>
          <a:p>
            <a:r>
              <a:rPr lang="en-GB" altLang="en-US" sz="2700" dirty="0"/>
              <a:t>Discuss the role of partnerships</a:t>
            </a:r>
          </a:p>
          <a:p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9E4245-A200-C385-DC06-5DB578DCB92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0F4EA53-DAB4-4B12-893E-CC974D2B91F8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5FC8370F-F6FD-DB74-1D87-947685330A9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58587A5-600D-4BBE-8FA9-84335EB8F6EA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4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4995C-0FA4-FB57-631E-7F5B531EDA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036" y="-243408"/>
            <a:ext cx="8229600" cy="1143000"/>
          </a:xfrm>
        </p:spPr>
        <p:txBody>
          <a:bodyPr/>
          <a:lstStyle/>
          <a:p>
            <a:r>
              <a:rPr lang="en-GB" dirty="0"/>
              <a:t>Assignment Workshop – A1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CFA296-F7C5-F734-48C1-F9AB05D2B6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36712"/>
            <a:ext cx="8363272" cy="5040560"/>
          </a:xfrm>
        </p:spPr>
        <p:txBody>
          <a:bodyPr/>
          <a:lstStyle/>
          <a:p>
            <a:r>
              <a:rPr lang="en-GB" b="1" dirty="0"/>
              <a:t>Integrated Care Partnership Meeting - Group video Presentation</a:t>
            </a:r>
          </a:p>
          <a:p>
            <a:r>
              <a:rPr lang="en-GB" dirty="0"/>
              <a:t>A group of </a:t>
            </a:r>
            <a:r>
              <a:rPr lang="en-GB" b="1" dirty="0"/>
              <a:t>4-5 students, incl. group leader.</a:t>
            </a:r>
          </a:p>
          <a:p>
            <a:r>
              <a:rPr lang="en-GB" b="1" dirty="0"/>
              <a:t>Submission of </a:t>
            </a:r>
          </a:p>
          <a:p>
            <a:r>
              <a:rPr lang="en-GB" sz="1800" b="1" dirty="0">
                <a:solidFill>
                  <a:srgbClr val="FF0000"/>
                </a:solidFill>
              </a:rPr>
              <a:t>Group Delivery Plan + including Teams link of the video presentation</a:t>
            </a:r>
          </a:p>
          <a:p>
            <a:r>
              <a:rPr lang="en-GB" b="1" dirty="0"/>
              <a:t>Integrated Care Partnership Meeting Group video presentation in </a:t>
            </a:r>
            <a:r>
              <a:rPr lang="en-GB" b="1" u="sng" dirty="0"/>
              <a:t>week 6</a:t>
            </a:r>
            <a:r>
              <a:rPr lang="en-GB" b="1" dirty="0"/>
              <a:t> (campus)</a:t>
            </a:r>
            <a:endParaRPr lang="en-GB" sz="1800" b="1" dirty="0"/>
          </a:p>
          <a:p>
            <a:r>
              <a:rPr lang="en-GB" sz="1800" b="1" dirty="0">
                <a:solidFill>
                  <a:srgbClr val="FF0000"/>
                </a:solidFill>
              </a:rPr>
              <a:t> Can use notes, PowerPoint slides   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20E9DA-22E5-CEDF-C161-9DB912F5E1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810946-9439-32AA-25D4-F685B72F8E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336110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AC7D2-0F44-0E8A-836D-E0E3D872F1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 tool? Yes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A947184-B6D9-B7F9-9E69-F1D1C01133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9855340"/>
              </p:ext>
            </p:extLst>
          </p:nvPr>
        </p:nvGraphicFramePr>
        <p:xfrm>
          <a:off x="287177" y="2164641"/>
          <a:ext cx="8569646" cy="3415383"/>
        </p:xfrm>
        <a:graphic>
          <a:graphicData uri="http://schemas.openxmlformats.org/drawingml/2006/table">
            <a:tbl>
              <a:tblPr/>
              <a:tblGrid>
                <a:gridCol w="2376958">
                  <a:extLst>
                    <a:ext uri="{9D8B030D-6E8A-4147-A177-3AD203B41FA5}">
                      <a16:colId xmlns:a16="http://schemas.microsoft.com/office/drawing/2014/main" val="1283506175"/>
                    </a:ext>
                  </a:extLst>
                </a:gridCol>
                <a:gridCol w="4674442">
                  <a:extLst>
                    <a:ext uri="{9D8B030D-6E8A-4147-A177-3AD203B41FA5}">
                      <a16:colId xmlns:a16="http://schemas.microsoft.com/office/drawing/2014/main" val="2945269750"/>
                    </a:ext>
                  </a:extLst>
                </a:gridCol>
                <a:gridCol w="1518246">
                  <a:extLst>
                    <a:ext uri="{9D8B030D-6E8A-4147-A177-3AD203B41FA5}">
                      <a16:colId xmlns:a16="http://schemas.microsoft.com/office/drawing/2014/main" val="2029169617"/>
                    </a:ext>
                  </a:extLst>
                </a:gridCol>
              </a:tblGrid>
              <a:tr h="744832"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GB" sz="1700" b="0" i="0" dirty="0">
                          <a:effectLst/>
                          <a:latin typeface="Arial" panose="020B0604020202020204" pitchFamily="34" charset="0"/>
                        </a:rPr>
                        <a:t>RESEARCH </a:t>
                      </a:r>
                      <a:endParaRPr lang="en-GB" sz="1700" b="0" i="0" dirty="0">
                        <a:effectLst/>
                      </a:endParaRPr>
                    </a:p>
                  </a:txBody>
                  <a:tcPr>
                    <a:lnL w="6350" cap="flat" cmpd="sng" algn="ctr">
                      <a:solidFill>
                        <a:srgbClr val="C08D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2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8094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2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GB" sz="1700" b="0" i="0">
                          <a:effectLst/>
                          <a:latin typeface="Arial" panose="020B0604020202020204" pitchFamily="34" charset="0"/>
                        </a:rPr>
                        <a:t>For this assessment, you can use Generative AI to support you in research and data analysis.   </a:t>
                      </a:r>
                      <a:endParaRPr lang="en-GB" sz="1700" b="0" i="0">
                        <a:effectLst/>
                      </a:endParaRPr>
                    </a:p>
                  </a:txBody>
                  <a:tcPr>
                    <a:lnL w="422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2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A08E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2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76"/>
                        </a:lnSpc>
                        <a:buNone/>
                      </a:pPr>
                      <a:endParaRPr lang="en-GB" sz="1700" b="0" i="0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rtl="0" fontAlgn="base">
                        <a:lnSpc>
                          <a:spcPts val="1376"/>
                        </a:lnSpc>
                        <a:buNone/>
                      </a:pPr>
                      <a:r>
                        <a:rPr lang="en-GB" sz="1700" b="0" i="0" dirty="0">
                          <a:effectLst/>
                          <a:latin typeface="Arial" panose="020B0604020202020204" pitchFamily="34" charset="0"/>
                        </a:rPr>
                        <a:t>Yes ​</a:t>
                      </a:r>
                      <a:r>
                        <a:rPr lang="en-GB" sz="1700" b="0" i="0" dirty="0">
                          <a:effectLst/>
                          <a:latin typeface="MS Gothic" panose="020B0609070205080204" pitchFamily="49" charset="-128"/>
                        </a:rPr>
                        <a:t>☒</a:t>
                      </a:r>
                      <a:r>
                        <a:rPr lang="en-GB" sz="1700" b="0" i="0" dirty="0">
                          <a:effectLst/>
                          <a:latin typeface="Arial" panose="020B0604020202020204" pitchFamily="34" charset="0"/>
                        </a:rPr>
                        <a:t>​ </a:t>
                      </a:r>
                      <a:endParaRPr lang="en-GB" sz="1700" b="0" i="0" dirty="0">
                        <a:effectLst/>
                      </a:endParaRPr>
                    </a:p>
                    <a:p>
                      <a:pPr algn="ctr" rtl="0" fontAlgn="base">
                        <a:lnSpc>
                          <a:spcPts val="1376"/>
                        </a:lnSpc>
                        <a:buNone/>
                      </a:pPr>
                      <a:r>
                        <a:rPr lang="en-GB" sz="1700" b="0" i="0" dirty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700" b="0" i="0" dirty="0">
                        <a:effectLst/>
                      </a:endParaRPr>
                    </a:p>
                    <a:p>
                      <a:pPr algn="ctr" rtl="0" fontAlgn="base">
                        <a:lnSpc>
                          <a:spcPts val="1376"/>
                        </a:lnSpc>
                        <a:buNone/>
                      </a:pPr>
                      <a:r>
                        <a:rPr lang="en-GB" sz="1700" b="0" i="0" dirty="0">
                          <a:effectLst/>
                          <a:latin typeface="Arial" panose="020B0604020202020204" pitchFamily="34" charset="0"/>
                        </a:rPr>
                        <a:t>No  ​</a:t>
                      </a:r>
                      <a:r>
                        <a:rPr lang="en-GB" sz="1700" b="0" i="0" dirty="0">
                          <a:effectLst/>
                          <a:latin typeface="MS Gothic" panose="020B0609070205080204" pitchFamily="49" charset="-128"/>
                        </a:rPr>
                        <a:t>☐</a:t>
                      </a:r>
                      <a:r>
                        <a:rPr lang="en-GB" sz="1700" b="0" i="0" dirty="0">
                          <a:effectLst/>
                          <a:latin typeface="Arial" panose="020B0604020202020204" pitchFamily="34" charset="0"/>
                        </a:rPr>
                        <a:t>​ </a:t>
                      </a:r>
                      <a:endParaRPr lang="en-GB" sz="1700" b="0" i="0" dirty="0">
                        <a:effectLst/>
                      </a:endParaRPr>
                    </a:p>
                  </a:txBody>
                  <a:tcPr>
                    <a:lnL w="422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6096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608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2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31214287"/>
                  </a:ext>
                </a:extLst>
              </a:tr>
              <a:tr h="1159863"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GB" sz="1700" b="0" i="0">
                          <a:effectLst/>
                          <a:latin typeface="Arial" panose="020B0604020202020204" pitchFamily="34" charset="0"/>
                        </a:rPr>
                        <a:t>PROOFREADING </a:t>
                      </a:r>
                      <a:endParaRPr lang="en-GB" sz="1700" b="0" i="0">
                        <a:effectLst/>
                      </a:endParaRPr>
                    </a:p>
                  </a:txBody>
                  <a:tcPr>
                    <a:lnL w="6350" cap="flat" cmpd="sng" algn="ctr">
                      <a:solidFill>
                        <a:srgbClr val="40B7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2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2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2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GB" sz="1700" b="0" i="0" dirty="0">
                          <a:effectLst/>
                          <a:latin typeface="Arial" panose="020B0604020202020204" pitchFamily="34" charset="0"/>
                        </a:rPr>
                        <a:t>For this assessment, you can use Generative AI to check your own text/creation for grammatical and syntactical mistakes, including getting suggestions to rephrase your work.    </a:t>
                      </a:r>
                      <a:endParaRPr lang="en-GB" sz="1700" b="0" i="0" dirty="0">
                        <a:effectLst/>
                      </a:endParaRPr>
                    </a:p>
                  </a:txBody>
                  <a:tcPr>
                    <a:lnL w="422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2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2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2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76"/>
                        </a:lnSpc>
                        <a:buNone/>
                      </a:pPr>
                      <a:endParaRPr lang="en-GB" sz="1700" b="0" i="0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rtl="0" fontAlgn="base">
                        <a:lnSpc>
                          <a:spcPts val="1376"/>
                        </a:lnSpc>
                        <a:buNone/>
                      </a:pPr>
                      <a:r>
                        <a:rPr lang="en-GB" sz="1700" b="0" i="0" dirty="0">
                          <a:effectLst/>
                          <a:latin typeface="Arial" panose="020B0604020202020204" pitchFamily="34" charset="0"/>
                        </a:rPr>
                        <a:t>Yes ​</a:t>
                      </a:r>
                      <a:r>
                        <a:rPr lang="en-GB" sz="1700" b="0" i="0" dirty="0">
                          <a:effectLst/>
                          <a:latin typeface="MS Gothic" panose="020B0609070205080204" pitchFamily="49" charset="-128"/>
                        </a:rPr>
                        <a:t>☒</a:t>
                      </a:r>
                      <a:r>
                        <a:rPr lang="en-GB" sz="1700" b="0" i="0" dirty="0">
                          <a:effectLst/>
                          <a:latin typeface="Arial" panose="020B0604020202020204" pitchFamily="34" charset="0"/>
                        </a:rPr>
                        <a:t>​ </a:t>
                      </a:r>
                      <a:endParaRPr lang="en-GB" sz="1700" b="0" i="0" dirty="0">
                        <a:effectLst/>
                      </a:endParaRPr>
                    </a:p>
                    <a:p>
                      <a:pPr algn="ctr" rtl="0" fontAlgn="base">
                        <a:lnSpc>
                          <a:spcPts val="1376"/>
                        </a:lnSpc>
                        <a:buNone/>
                      </a:pPr>
                      <a:r>
                        <a:rPr lang="en-GB" sz="1700" b="0" i="0" dirty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700" b="0" i="0" dirty="0">
                        <a:effectLst/>
                      </a:endParaRPr>
                    </a:p>
                    <a:p>
                      <a:pPr algn="ctr" rtl="0" fontAlgn="base">
                        <a:lnSpc>
                          <a:spcPts val="1376"/>
                        </a:lnSpc>
                        <a:buNone/>
                      </a:pPr>
                      <a:r>
                        <a:rPr lang="en-GB" sz="1700" b="0" i="0" dirty="0">
                          <a:effectLst/>
                          <a:latin typeface="Arial" panose="020B0604020202020204" pitchFamily="34" charset="0"/>
                        </a:rPr>
                        <a:t>No  ​</a:t>
                      </a:r>
                      <a:r>
                        <a:rPr lang="en-GB" sz="1700" b="0" i="0" dirty="0">
                          <a:effectLst/>
                          <a:latin typeface="MS Gothic" panose="020B0609070205080204" pitchFamily="49" charset="-128"/>
                        </a:rPr>
                        <a:t>☐</a:t>
                      </a:r>
                      <a:r>
                        <a:rPr lang="en-GB" sz="1700" b="0" i="0" dirty="0">
                          <a:effectLst/>
                          <a:latin typeface="Arial" panose="020B0604020202020204" pitchFamily="34" charset="0"/>
                        </a:rPr>
                        <a:t>​ </a:t>
                      </a:r>
                      <a:endParaRPr lang="en-GB" sz="1700" b="0" i="0" dirty="0">
                        <a:effectLst/>
                      </a:endParaRPr>
                    </a:p>
                  </a:txBody>
                  <a:tcPr>
                    <a:lnL w="422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A0C0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2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2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47680352"/>
                  </a:ext>
                </a:extLst>
              </a:tr>
              <a:tr h="1159863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76"/>
                        </a:lnSpc>
                        <a:buNone/>
                      </a:pPr>
                      <a:r>
                        <a:rPr lang="en-GB" sz="1700" b="0" i="0" dirty="0">
                          <a:effectLst/>
                          <a:latin typeface="Arial" panose="020B0604020202020204" pitchFamily="34" charset="0"/>
                        </a:rPr>
                        <a:t>CREATIVE </a:t>
                      </a:r>
                      <a:endParaRPr lang="en-GB" sz="1700" b="0" i="0" dirty="0">
                        <a:effectLst/>
                      </a:endParaRPr>
                    </a:p>
                  </a:txBody>
                  <a:tcPr>
                    <a:lnL w="6350" cap="flat" cmpd="sng" algn="ctr">
                      <a:solidFill>
                        <a:srgbClr val="40B7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2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2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2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76"/>
                        </a:lnSpc>
                        <a:buNone/>
                      </a:pPr>
                      <a:r>
                        <a:rPr lang="en-GB" sz="1700" b="0" i="0" dirty="0">
                          <a:effectLst/>
                          <a:latin typeface="Arial" panose="020B0604020202020204" pitchFamily="34" charset="0"/>
                        </a:rPr>
                        <a:t>For this assessment, you can use Generative AI to create creative materials, such as images. </a:t>
                      </a:r>
                      <a:endParaRPr lang="en-GB" sz="1700" b="0" i="0" dirty="0">
                        <a:effectLst/>
                      </a:endParaRPr>
                    </a:p>
                  </a:txBody>
                  <a:tcPr>
                    <a:lnL w="422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2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2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2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76"/>
                        </a:lnSpc>
                        <a:buNone/>
                      </a:pPr>
                      <a:r>
                        <a:rPr lang="en-GB" sz="1700" b="0" i="0" dirty="0">
                          <a:effectLst/>
                          <a:latin typeface="Arial" panose="020B0604020202020204" pitchFamily="34" charset="0"/>
                        </a:rPr>
                        <a:t>Yes ​</a:t>
                      </a:r>
                      <a:r>
                        <a:rPr lang="en-GB" sz="1700" b="0" i="0" dirty="0">
                          <a:effectLst/>
                          <a:latin typeface="MS Gothic" panose="020B0609070205080204" pitchFamily="49" charset="-128"/>
                        </a:rPr>
                        <a:t>☒</a:t>
                      </a:r>
                      <a:r>
                        <a:rPr lang="en-GB" sz="1700" b="0" i="0" dirty="0">
                          <a:effectLst/>
                          <a:latin typeface="Arial" panose="020B0604020202020204" pitchFamily="34" charset="0"/>
                        </a:rPr>
                        <a:t>​ </a:t>
                      </a:r>
                      <a:endParaRPr lang="en-GB" sz="1700" b="0" i="0" dirty="0">
                        <a:effectLst/>
                      </a:endParaRPr>
                    </a:p>
                    <a:p>
                      <a:pPr algn="ctr" rtl="0" fontAlgn="base">
                        <a:lnSpc>
                          <a:spcPts val="1376"/>
                        </a:lnSpc>
                        <a:buNone/>
                      </a:pPr>
                      <a:r>
                        <a:rPr lang="en-GB" sz="1700" b="0" i="0" dirty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700" b="0" i="0" dirty="0">
                        <a:effectLst/>
                      </a:endParaRPr>
                    </a:p>
                    <a:p>
                      <a:pPr algn="ctr" rtl="0" fontAlgn="base">
                        <a:lnSpc>
                          <a:spcPts val="1376"/>
                        </a:lnSpc>
                        <a:buNone/>
                      </a:pPr>
                      <a:r>
                        <a:rPr lang="en-GB" sz="1700" b="0" i="0" dirty="0">
                          <a:effectLst/>
                          <a:latin typeface="Arial" panose="020B0604020202020204" pitchFamily="34" charset="0"/>
                        </a:rPr>
                        <a:t>No  ​</a:t>
                      </a:r>
                      <a:r>
                        <a:rPr lang="en-GB" sz="1700" b="0" i="0" dirty="0">
                          <a:effectLst/>
                          <a:latin typeface="MS Gothic" panose="020B0609070205080204" pitchFamily="49" charset="-128"/>
                        </a:rPr>
                        <a:t>☐</a:t>
                      </a:r>
                      <a:r>
                        <a:rPr lang="en-GB" sz="1700" b="0" i="0" dirty="0">
                          <a:effectLst/>
                          <a:latin typeface="Arial" panose="020B0604020202020204" pitchFamily="34" charset="0"/>
                        </a:rPr>
                        <a:t>​ </a:t>
                      </a:r>
                      <a:endParaRPr lang="en-GB" sz="1700" b="0" i="0" dirty="0">
                        <a:effectLst/>
                      </a:endParaRPr>
                    </a:p>
                  </a:txBody>
                  <a:tcPr>
                    <a:lnL w="422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A0C0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2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2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91086276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A042E4-7DA0-9EFC-2952-7F22EA8754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E6781D-36A6-69C8-9F93-1AA7728E0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1028" name="Picture 4" descr="The Benefits of Integrating Creativity and Data Analytics - AIHR">
            <a:extLst>
              <a:ext uri="{FF2B5EF4-FFF2-40B4-BE49-F238E27FC236}">
                <a16:creationId xmlns:a16="http://schemas.microsoft.com/office/drawing/2014/main" id="{8A275716-2157-A2FF-06E1-AD6F1CC72F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3969" y="274638"/>
            <a:ext cx="2642854" cy="1381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25769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6344A-5F58-8C09-4C48-AB98DE83D5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Scenario</a:t>
            </a:r>
            <a:r>
              <a:rPr lang="en-GB" dirty="0"/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AB6B06-88BB-1BEC-695E-20843C0927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507288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As a group you will be taking part in an Integrated Care Partnership meeting. Relevant key partners, including organisations and peoples have come together in partnership to plan the delivery of a </a:t>
            </a:r>
            <a:r>
              <a:rPr lang="en-GB" b="1" dirty="0"/>
              <a:t>new</a:t>
            </a:r>
            <a:r>
              <a:rPr lang="en-GB" dirty="0"/>
              <a:t> and </a:t>
            </a:r>
            <a:r>
              <a:rPr lang="en-GB" b="1" dirty="0"/>
              <a:t>unique</a:t>
            </a:r>
            <a:r>
              <a:rPr lang="en-GB" dirty="0"/>
              <a:t> joined up health and social care service to improve the lives of peoples living in a specific area. 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FADE8F-4CA2-5380-BB8B-BA96C3FB9D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19FE79-2C2F-E3F7-CCE6-2B66035E29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44166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5B106-CDA6-2D8B-BA8E-315EB6925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aim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37A80F-D79C-42F9-B1B7-4E2D56C136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 establish a new and unique partnership and integration of relevant HSC services and this meeting requires to be video recorded. The group leader has to submit your group video presentation in </a:t>
            </a:r>
            <a:r>
              <a:rPr lang="en-GB" b="1" dirty="0"/>
              <a:t>week 6</a:t>
            </a:r>
            <a:r>
              <a:rPr lang="en-GB" dirty="0"/>
              <a:t>: 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2BDAF-DE22-E2E8-F600-86EEA04E74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568112-1F5C-830D-1C1D-36987B3819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57493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D2E767-36AB-52A1-2B71-804EAEDC69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First to prepare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B7235A-B4E0-F6E5-AF81-6968ACBA6F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600201"/>
            <a:ext cx="8785671" cy="3917032"/>
          </a:xfrm>
        </p:spPr>
        <p:txBody>
          <a:bodyPr/>
          <a:lstStyle/>
          <a:p>
            <a:r>
              <a:rPr lang="en-GB" sz="2700" dirty="0"/>
              <a:t>You are expected first as a group </a:t>
            </a:r>
            <a:r>
              <a:rPr lang="en-GB" sz="2700" b="1" dirty="0"/>
              <a:t>(4-5 students)</a:t>
            </a:r>
            <a:r>
              <a:rPr lang="en-GB" sz="2700" dirty="0"/>
              <a:t> to prepare a delivery plan (template available on Moodle page) and </a:t>
            </a:r>
          </a:p>
          <a:p>
            <a:r>
              <a:rPr lang="en-GB" sz="2700" dirty="0"/>
              <a:t>Based on the allocation of the 5 tasks, each student will have to write a summary of their discussion (script) and this summary should not be more than 1 page.   </a:t>
            </a:r>
          </a:p>
          <a:p>
            <a:r>
              <a:rPr lang="en-GB" sz="2700" dirty="0"/>
              <a:t>Then conduct the Integrated Care Partnership meeting on Teams focusing on the below areas:   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98105F-5CC8-182E-CCAB-43AAFD53A5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A0074B-12CA-0C81-3C1B-4FFC266111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940592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897AB-9AFE-12C0-8492-3E1A72FB4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Student 1: Introduction    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724595-8830-5674-95D0-EBD01F0F2B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Identify and discuss </a:t>
            </a:r>
            <a:r>
              <a:rPr lang="en-GB" sz="2400" b="1" dirty="0"/>
              <a:t>the needs for a specific group of people </a:t>
            </a:r>
            <a:r>
              <a:rPr lang="en-GB" sz="2400" dirty="0"/>
              <a:t>from </a:t>
            </a:r>
            <a:r>
              <a:rPr lang="en-GB" sz="2400" b="1" dirty="0"/>
              <a:t>a local community </a:t>
            </a:r>
            <a:r>
              <a:rPr lang="en-GB" sz="2400" dirty="0"/>
              <a:t>that will benefit from service integration and partnership working by searching for and using a published </a:t>
            </a:r>
            <a:r>
              <a:rPr lang="en-GB" sz="2400" u="sng" dirty="0"/>
              <a:t>Joint Strategic Needs Assessment (JSNA</a:t>
            </a:r>
            <a:r>
              <a:rPr lang="en-GB" sz="2400" dirty="0"/>
              <a:t>) report. Inform your lecturer of your selected JSNA report by </a:t>
            </a:r>
            <a:r>
              <a:rPr lang="en-GB" sz="2400" b="1" dirty="0"/>
              <a:t>week 2</a:t>
            </a:r>
            <a:r>
              <a:rPr lang="en-GB" sz="2400" dirty="0"/>
              <a:t>.  </a:t>
            </a:r>
          </a:p>
          <a:p>
            <a:r>
              <a:rPr lang="en-GB" sz="2400" dirty="0"/>
              <a:t>Indicate and discuss the gaps that you have identified for this specific group of people and use statistical information from the national and the local level.  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D3CDCA-6E2C-58D3-5F81-ADECB6D452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612CC2-3403-4367-E762-0F8493D5E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89125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AF498-15F6-48AF-5E19-90D42C4A86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Student 2: Partnership 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612AB-2A1A-874B-0C43-7EEC809E0A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500" dirty="0"/>
              <a:t>Formulate and discuss </a:t>
            </a:r>
            <a:r>
              <a:rPr lang="en-GB" sz="2500" b="1" dirty="0"/>
              <a:t>a shared vision </a:t>
            </a:r>
            <a:r>
              <a:rPr lang="en-GB" sz="2500" dirty="0"/>
              <a:t>for your proposed type of service integration and partnership. Ensure to reflect novel ideas.   </a:t>
            </a:r>
          </a:p>
          <a:p>
            <a:r>
              <a:rPr lang="en-GB" sz="2500" dirty="0"/>
              <a:t>Identify and discuss the </a:t>
            </a:r>
            <a:r>
              <a:rPr lang="en-GB" sz="2500" b="1" dirty="0"/>
              <a:t>key partners </a:t>
            </a:r>
            <a:r>
              <a:rPr lang="en-GB" sz="2500" dirty="0"/>
              <a:t>and explain for each why they must be appointed in this partnership.   </a:t>
            </a:r>
          </a:p>
          <a:p>
            <a:r>
              <a:rPr lang="en-GB" sz="2500" dirty="0"/>
              <a:t>Indicate and discuss the interests, responsibilities of each partner, as well as the intended and shared aims and objectives.   </a:t>
            </a:r>
          </a:p>
          <a:p>
            <a:endParaRPr lang="en-GB" sz="25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3B2157-94C0-5947-3B9B-C13363952B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8EF9B2-EEF7-D170-F2EB-7659C066B8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551436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F3CD8-A355-52B1-E95D-60517997F8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/>
          <a:lstStyle/>
          <a:p>
            <a:r>
              <a:rPr lang="en-GB" b="1" dirty="0"/>
              <a:t>Student 3: Service integration  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8444F0-2DB7-CA54-9958-1A505B18FC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Critically examine and discuss the health and social care </a:t>
            </a:r>
            <a:r>
              <a:rPr lang="en-GB" b="1" dirty="0"/>
              <a:t>services </a:t>
            </a:r>
            <a:r>
              <a:rPr lang="en-GB" dirty="0"/>
              <a:t>that must be </a:t>
            </a:r>
            <a:r>
              <a:rPr lang="en-GB" b="1" dirty="0"/>
              <a:t>commissioned </a:t>
            </a:r>
            <a:r>
              <a:rPr lang="en-GB" dirty="0"/>
              <a:t>and </a:t>
            </a:r>
          </a:p>
          <a:p>
            <a:r>
              <a:rPr lang="en-GB" dirty="0"/>
              <a:t>how the provision of these services will be arranged (distinguishing between:</a:t>
            </a:r>
          </a:p>
          <a:p>
            <a:pPr lvl="1"/>
            <a:r>
              <a:rPr lang="en-GB" dirty="0"/>
              <a:t> social care provision, </a:t>
            </a:r>
          </a:p>
          <a:p>
            <a:pPr lvl="1"/>
            <a:r>
              <a:rPr lang="en-GB" dirty="0"/>
              <a:t>health care provision and </a:t>
            </a:r>
          </a:p>
          <a:p>
            <a:pPr lvl="1"/>
            <a:r>
              <a:rPr lang="en-GB" dirty="0"/>
              <a:t>shared/integrated provision). 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8BC793-A7E7-2319-4CA5-23DBBEAFC3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CDE13D-8E03-1244-35C2-B1C7EFB300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44794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680F-6326-09B7-2282-5F307A7D70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Student 4: Strategy  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AA8D72-B383-D214-D6DD-4B03F56E0B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900" dirty="0"/>
              <a:t>Indicate and discuss the </a:t>
            </a:r>
            <a:r>
              <a:rPr lang="en-GB" sz="2900" b="1" dirty="0"/>
              <a:t>strategy</a:t>
            </a:r>
            <a:r>
              <a:rPr lang="en-GB" sz="2900" dirty="0"/>
              <a:t> including:,</a:t>
            </a:r>
          </a:p>
          <a:p>
            <a:pPr lvl="1"/>
            <a:r>
              <a:rPr lang="en-GB" sz="2500" dirty="0"/>
              <a:t>milestones short, medium and long-term, </a:t>
            </a:r>
          </a:p>
          <a:p>
            <a:pPr lvl="1"/>
            <a:r>
              <a:rPr lang="en-GB" sz="2500" dirty="0"/>
              <a:t>indicators and </a:t>
            </a:r>
          </a:p>
          <a:p>
            <a:pPr lvl="1"/>
            <a:r>
              <a:rPr lang="en-GB" sz="2500" dirty="0"/>
              <a:t>evaluation moments.   </a:t>
            </a:r>
          </a:p>
          <a:p>
            <a:r>
              <a:rPr lang="en-GB" sz="2900" dirty="0"/>
              <a:t>Critically examine and discuss the main </a:t>
            </a:r>
            <a:r>
              <a:rPr lang="en-GB" sz="2900" u="sng" dirty="0"/>
              <a:t>challenges</a:t>
            </a:r>
            <a:r>
              <a:rPr lang="en-GB" sz="2900" dirty="0"/>
              <a:t> short-, medium-, and long-term that may </a:t>
            </a:r>
            <a:r>
              <a:rPr lang="en-GB" sz="2900" b="1" dirty="0"/>
              <a:t>impact </a:t>
            </a:r>
            <a:r>
              <a:rPr lang="en-GB" sz="2900" dirty="0"/>
              <a:t>on the course of </a:t>
            </a:r>
            <a:r>
              <a:rPr lang="en-GB" sz="2900" b="1" dirty="0"/>
              <a:t>this strategy </a:t>
            </a:r>
            <a:r>
              <a:rPr lang="en-GB" sz="2900" dirty="0"/>
              <a:t>and on how people’s needs can be met.   </a:t>
            </a:r>
          </a:p>
          <a:p>
            <a:endParaRPr lang="en-GB" sz="29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314883-0133-C748-412B-4C2975BB5C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59A8A7-C73E-BC7F-D397-BCE3D0D6D2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29905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1A106-5A12-1C47-013A-70CA84A9FD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Student 5:</a:t>
            </a:r>
            <a:br>
              <a:rPr lang="en-GB" b="1" dirty="0"/>
            </a:br>
            <a:r>
              <a:rPr lang="en-GB" b="1" dirty="0"/>
              <a:t>Leadership and management 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D0AA9C-AC3F-4F78-67EB-1B9A187267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30" y="2023008"/>
            <a:ext cx="8229600" cy="3917032"/>
          </a:xfrm>
        </p:spPr>
        <p:txBody>
          <a:bodyPr/>
          <a:lstStyle/>
          <a:p>
            <a:r>
              <a:rPr lang="en-GB" sz="2500" dirty="0"/>
              <a:t>Indicate and discuss </a:t>
            </a:r>
            <a:r>
              <a:rPr lang="en-GB" sz="2500" b="1" dirty="0"/>
              <a:t>relevant </a:t>
            </a:r>
            <a:r>
              <a:rPr lang="en-GB" sz="2500" u="sng" dirty="0"/>
              <a:t>national and local policy, guidance and legislation </a:t>
            </a:r>
            <a:r>
              <a:rPr lang="en-GB" sz="2500" dirty="0"/>
              <a:t>by explaining their relevance for the facilitation of this service integration.   </a:t>
            </a:r>
          </a:p>
          <a:p>
            <a:r>
              <a:rPr lang="en-GB" sz="2500" dirty="0"/>
              <a:t>Critically examine and discuss the </a:t>
            </a:r>
            <a:r>
              <a:rPr lang="en-GB" sz="2500" b="1" dirty="0"/>
              <a:t>economic costs </a:t>
            </a:r>
            <a:r>
              <a:rPr lang="en-GB" sz="2500" dirty="0"/>
              <a:t>involved and how best value is achieved within current resources.  </a:t>
            </a:r>
          </a:p>
          <a:p>
            <a:r>
              <a:rPr lang="en-GB" sz="2500" dirty="0"/>
              <a:t>Conclude with </a:t>
            </a:r>
            <a:r>
              <a:rPr lang="en-GB" sz="2500" b="1" dirty="0"/>
              <a:t>recommendations</a:t>
            </a:r>
            <a:r>
              <a:rPr lang="en-GB" sz="2500" dirty="0"/>
              <a:t> on the necessary skills for making this service integration successful.   </a:t>
            </a:r>
          </a:p>
          <a:p>
            <a:endParaRPr lang="en-GB" sz="25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03982B-6B90-EF02-C805-F9FADCAA5F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540ED6-BEE0-0DA7-751C-6A6F1ECAFD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0750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02A24-3A42-6E86-1AF2-BE3942104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961" y="-90264"/>
            <a:ext cx="8229600" cy="1143000"/>
          </a:xfrm>
        </p:spPr>
        <p:txBody>
          <a:bodyPr/>
          <a:lstStyle/>
          <a:p>
            <a:r>
              <a:rPr lang="en-GB" dirty="0"/>
              <a:t>Final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ABA6CE-565D-5D15-29E5-94B0BE58A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836712"/>
            <a:ext cx="8568952" cy="5040560"/>
          </a:xfrm>
        </p:spPr>
        <p:txBody>
          <a:bodyPr/>
          <a:lstStyle/>
          <a:p>
            <a:r>
              <a:rPr lang="en-GB" sz="2400" dirty="0"/>
              <a:t>Make sure to select a group leader.   </a:t>
            </a:r>
          </a:p>
          <a:p>
            <a:r>
              <a:rPr lang="en-GB" sz="2400" dirty="0"/>
              <a:t>Make sure to use the delivery plan template provided on the module Moodle page.   </a:t>
            </a:r>
          </a:p>
          <a:p>
            <a:r>
              <a:rPr lang="en-GB" sz="2400" dirty="0"/>
              <a:t>Consider having a group test meeting before the actual recording.   </a:t>
            </a:r>
          </a:p>
          <a:p>
            <a:r>
              <a:rPr lang="en-GB" sz="2400" dirty="0"/>
              <a:t>Make sure when video recording to be visible, speak with a clear voice and at a good pace, and clearly state the point(s) you will address.   </a:t>
            </a:r>
          </a:p>
          <a:p>
            <a:r>
              <a:rPr lang="en-GB" sz="2400" dirty="0"/>
              <a:t>Each separate group will write one delivery plan that includes a summary of the stipulated points.</a:t>
            </a:r>
          </a:p>
          <a:p>
            <a:r>
              <a:rPr lang="en-GB" sz="2400" dirty="0"/>
              <a:t>Create one reference list with a minimum of 15 references </a:t>
            </a:r>
          </a:p>
          <a:p>
            <a:r>
              <a:rPr lang="en-GB" sz="2400" dirty="0"/>
              <a:t>You are now ready to start!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A18503-CF4C-B481-65BD-96B1C97FF5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2ED2BA-F66B-DE63-EF4C-2454E72E40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061886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ABDA6-0989-2325-C1C1-79D0CFC86E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Short video clip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A8E560-F3B1-5FCE-D0C7-66E37F6CDC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NHS England » Integrated care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68E46C-C92A-3E80-BEF3-055A61F5F2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103186-4C9B-7098-8114-B4EF955246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4A76F4C-2A96-D0AF-E55C-20A10AF4C0B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138" t="29918" r="52362" b="41732"/>
          <a:stretch/>
        </p:blipFill>
        <p:spPr>
          <a:xfrm>
            <a:off x="4283968" y="3193617"/>
            <a:ext cx="4200000" cy="252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28302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74FAC-E0AA-ECEA-C987-F6FB9E8604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683"/>
            <a:ext cx="8229600" cy="1143000"/>
          </a:xfrm>
        </p:spPr>
        <p:txBody>
          <a:bodyPr/>
          <a:lstStyle/>
          <a:p>
            <a:r>
              <a:rPr lang="en-GB" altLang="en-US" sz="3800" dirty="0">
                <a:latin typeface="Arial" panose="020B0604020202020204" pitchFamily="34" charset="0"/>
                <a:cs typeface="Arial" panose="020B0604020202020204" pitchFamily="34" charset="0"/>
              </a:rPr>
              <a:t>Integrating Health and Social Care</a:t>
            </a:r>
            <a:br>
              <a:rPr lang="en-GB" altLang="en-US" sz="3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7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313761-69E8-FE28-205C-C73BD488A0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3917032"/>
          </a:xfrm>
        </p:spPr>
        <p:txBody>
          <a:bodyPr/>
          <a:lstStyle/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The UK aims to accelerate the development of more integrated health and care services to improve coordination and efficiency.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Integrated care should provide people with seamless, joined‑up services that maximise the effective use of public resources.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While integration cannot solve every workforce challenge, it can reduce operational barriers and support higher staff satisfaction by enabling smoother care delivery.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Achieving stronger integration requires ongoing, system‑wide change that builds on progress already made across health and social care sectors.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D5BBFA-F96E-8CD6-E442-FF85FE449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67E895-01F8-D795-561F-473748DAAC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55931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5F83DF-EB4A-AB23-D173-0F7CEEB9BC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800" dirty="0"/>
              <a:t>Working together to integrate care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508A7-C9A5-5075-56B6-009B18DE68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139" y="1772816"/>
            <a:ext cx="8229600" cy="3917032"/>
          </a:xfrm>
        </p:spPr>
        <p:txBody>
          <a:bodyPr/>
          <a:lstStyle/>
          <a:p>
            <a:r>
              <a:rPr lang="en-GB" sz="2400" b="0" i="0" dirty="0">
                <a:solidFill>
                  <a:srgbClr val="0B0C0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Remove barriers that stop the system from being truly integrated</a:t>
            </a:r>
          </a:p>
          <a:p>
            <a:pPr lvl="1"/>
            <a:r>
              <a:rPr lang="en-GB" sz="2000" b="0" i="0" dirty="0">
                <a:solidFill>
                  <a:srgbClr val="0B0C0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Integrated care systems play a greater role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legislation to remove much of the transactional bureaucracy</a:t>
            </a:r>
          </a:p>
          <a:p>
            <a:pPr lvl="1"/>
            <a:r>
              <a:rPr lang="en-GB" sz="2000" dirty="0">
                <a:solidFill>
                  <a:srgbClr val="0B0C0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support sensible decision-making</a:t>
            </a:r>
          </a:p>
          <a:p>
            <a:r>
              <a:rPr lang="en-GB" sz="2400" dirty="0">
                <a:solidFill>
                  <a:srgbClr val="0B0C0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system that is more accountable and responsive </a:t>
            </a:r>
          </a:p>
          <a:p>
            <a:pPr lvl="1"/>
            <a:r>
              <a:rPr lang="en-GB" sz="2000" dirty="0">
                <a:solidFill>
                  <a:srgbClr val="0B0C0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the people that work in it and the people that use it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781D30-0CB0-C639-08D1-ED13BF0A78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CD0F7B-F58A-B308-F515-0CC2E45F04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70396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CD70CB-ADA9-9A0E-5DAD-CEB0144AEA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 forms of integration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FB7F73-E7C3-0B49-7A25-5FB8DE6F83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sz="2600" dirty="0">
                <a:solidFill>
                  <a:srgbClr val="0B0C0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600" b="0" i="0" dirty="0">
                <a:solidFill>
                  <a:srgbClr val="0B0C0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ntegration </a:t>
            </a:r>
            <a:r>
              <a:rPr lang="en-GB" sz="2600" b="0" i="0" u="sng" dirty="0">
                <a:solidFill>
                  <a:srgbClr val="0B0C0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within </a:t>
            </a:r>
            <a:r>
              <a:rPr lang="en-GB" sz="2600" b="0" i="0" dirty="0">
                <a:solidFill>
                  <a:srgbClr val="0B0C0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NHS  </a:t>
            </a:r>
          </a:p>
          <a:p>
            <a:pPr marL="914400" lvl="1" indent="-514350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rgbClr val="0B0C0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2600" b="0" i="0" dirty="0">
                <a:solidFill>
                  <a:srgbClr val="0B0C0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emove boundaries to collaboration and to make working together an organising principle; and (horizontal)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>
                <a:solidFill>
                  <a:srgbClr val="0B0C0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sz="2600" b="0" i="0" dirty="0">
                <a:solidFill>
                  <a:srgbClr val="0B0C0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reater collaboration </a:t>
            </a:r>
            <a:r>
              <a:rPr lang="en-GB" sz="2600" b="0" i="0" u="sng" dirty="0">
                <a:solidFill>
                  <a:srgbClr val="0B0C0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between</a:t>
            </a:r>
            <a:r>
              <a:rPr lang="en-GB" sz="2600" b="0" i="0" dirty="0">
                <a:solidFill>
                  <a:srgbClr val="0B0C0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the NHS and local government, as well as wider delivery partners (vertical) </a:t>
            </a:r>
          </a:p>
          <a:p>
            <a:pPr marL="914400" lvl="1" indent="-514350"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rgbClr val="0B0C0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Deliver improved outcomes to health and wellbeing for local people.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9890AF-423D-035C-E64B-F131DD2DBB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C06A2F-7025-896C-835B-767D2E2971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233551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4FB9B1-31CD-5D5B-9098-76EC20F81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-63490"/>
            <a:ext cx="8229600" cy="1143000"/>
          </a:xfrm>
        </p:spPr>
        <p:txBody>
          <a:bodyPr/>
          <a:lstStyle/>
          <a:p>
            <a:r>
              <a:rPr lang="en-GB" dirty="0"/>
              <a:t>Daily running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663289-0534-B881-4AC3-515F5C4068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7873"/>
            <a:ext cx="8229600" cy="3917032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42  ICS NHS body </a:t>
            </a:r>
          </a:p>
          <a:p>
            <a:pPr lvl="1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Responsible for developing the strategy to ensure the day to day running of the integrated HSC system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42 ICBs</a:t>
            </a:r>
          </a:p>
          <a:p>
            <a:pPr lvl="1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Develop a plan to address the systems’ health, public health, and social care needs (local)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?ICPs 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Brings together a wider range of partners to address the needs of the population</a:t>
            </a:r>
          </a:p>
          <a:p>
            <a:pPr lvl="1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B156F2-5412-31A3-74E0-78EE69A1EA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9AD853-A942-3979-1B6C-4A8AE3F93C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863431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D95AD-E308-B14F-39DD-872A40BB56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spcBef>
                <a:spcPct val="20000"/>
              </a:spcBef>
            </a:pPr>
            <a:r>
              <a:rPr lang="en-GB" sz="40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four key purposes of an ICS </a:t>
            </a:r>
            <a:br>
              <a:rPr lang="en-GB" sz="40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lang="en-GB" sz="2700" i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A50969-A36E-984F-A02E-1DC7D7E2EA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069" y="1700808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Improving population health and healthcare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Tackling unequal outcomes and access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Enhancing productivity and value for money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Helping the NHS to support broader social and economic development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38239A-18E0-E9A8-CA57-1C4E14F73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00ACDC-1801-9DF9-0C2F-C1320DA12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79059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5D5FB-094D-ADE5-4DBE-90CF7CB524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Animation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E5244B-76B9-A52B-78B5-F511BB8217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1453" y="2666465"/>
            <a:ext cx="8229600" cy="3917032"/>
          </a:xfrm>
        </p:spPr>
        <p:txBody>
          <a:bodyPr/>
          <a:lstStyle/>
          <a:p>
            <a:r>
              <a:rPr lang="en-GB" dirty="0">
                <a:hlinkClick r:id="rId2"/>
              </a:rPr>
              <a:t>How does the NHS in England work and how is it changing? | The King's Fund (kingsfund.org.uk)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26F3D2-2692-3E59-87A2-4AB0CC1302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897263-1F45-B175-7645-A84CFA9526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  <p:pic>
        <p:nvPicPr>
          <p:cNvPr id="2050" name="Picture 2" descr="Integrated Care Systems – Keep Our NHS Public">
            <a:extLst>
              <a:ext uri="{FF2B5EF4-FFF2-40B4-BE49-F238E27FC236}">
                <a16:creationId xmlns:a16="http://schemas.microsoft.com/office/drawing/2014/main" id="{15CB9A4C-D285-E068-D1FD-E65E6CE3AC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46173"/>
            <a:ext cx="2372278" cy="1552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88178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0BC72-0EE6-8900-5AC0-EE3B97973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25477"/>
            <a:ext cx="8229600" cy="1143000"/>
          </a:xfrm>
        </p:spPr>
        <p:txBody>
          <a:bodyPr/>
          <a:lstStyle/>
          <a:p>
            <a:r>
              <a:rPr lang="en-GB" dirty="0"/>
              <a:t>Short activity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24FF5-0760-1C57-1B96-AB7F3391A6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268760"/>
            <a:ext cx="8229600" cy="3917032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pairs discuss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Select a country different from the UK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the chances to successfully set up an Integrated Care System (ICS)?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Which opportunities will there be for which practitioners and services to work locally/neighbourhoods?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 the UK’s model be replicated in that country</a:t>
            </a:r>
            <a:r>
              <a:rPr lang="en-GB" dirty="0"/>
              <a:t>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50E56E-5E11-995E-EE79-85484564EF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66418B-99C2-730B-4B26-8F5D77733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902173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29171-D1A9-FE6F-3280-02DAFAE83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6324"/>
            <a:ext cx="8229600" cy="899356"/>
          </a:xfrm>
        </p:spPr>
        <p:txBody>
          <a:bodyPr/>
          <a:lstStyle/>
          <a:p>
            <a:r>
              <a:rPr lang="en-GB" sz="3300" dirty="0"/>
              <a:t>Integrated Health and Social Care in Practice (1)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18DBE6-AE0F-2865-B4DE-8D6CA9EDEF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5F4BE9-D9F9-7CFD-1A7F-D33872269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  <p:pic>
        <p:nvPicPr>
          <p:cNvPr id="4098" name="Picture 2" descr="Systemness: The Next Frontier for Integrated Health Delivery">
            <a:extLst>
              <a:ext uri="{FF2B5EF4-FFF2-40B4-BE49-F238E27FC236}">
                <a16:creationId xmlns:a16="http://schemas.microsoft.com/office/drawing/2014/main" id="{D3834994-2FAD-C0DF-03ED-3CFE146B666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945000"/>
            <a:ext cx="4729147" cy="49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6A0A970-0DF0-13E6-54F1-7526D97D5356}"/>
              </a:ext>
            </a:extLst>
          </p:cNvPr>
          <p:cNvSpPr txBox="1"/>
          <p:nvPr/>
        </p:nvSpPr>
        <p:spPr>
          <a:xfrm>
            <a:off x="6462722" y="5331897"/>
            <a:ext cx="22240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212529"/>
                </a:solidFill>
                <a:effectLst/>
                <a:latin typeface="IBM Plex Sans" panose="020B0503050203000203" pitchFamily="34" charset="0"/>
              </a:rPr>
              <a:t>(Zuckerman, 2023)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24761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BF372-B0D1-4464-0B3D-238A8DD31F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143000"/>
          </a:xfrm>
        </p:spPr>
        <p:txBody>
          <a:bodyPr/>
          <a:lstStyle/>
          <a:p>
            <a:r>
              <a:rPr lang="en-GB" sz="3700" dirty="0"/>
              <a:t>Rethinking Integrated Care Delivery Model (</a:t>
            </a:r>
            <a:r>
              <a:rPr lang="en-GB" sz="3700" b="0" i="0" dirty="0">
                <a:solidFill>
                  <a:srgbClr val="212529"/>
                </a:solidFill>
                <a:effectLst/>
                <a:latin typeface="IBM Plex Sans" panose="020B0503050203000203" pitchFamily="34" charset="0"/>
              </a:rPr>
              <a:t>Zuckerman, 2023)</a:t>
            </a:r>
            <a:endParaRPr lang="en-GB" sz="3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7D5C77-47F6-72B6-7B7D-05ED8490F2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749" y="1244047"/>
            <a:ext cx="8229600" cy="3917032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Requires a shift in first and second generation systems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From a hospital- and ambulatory-centric enterprise to community-based care.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Requires partnerships.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Requires integrating extended care and community health with other system services. 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It may also involve a rethinking of the integrative mechanisms including use of virtual mechanisms</a:t>
            </a:r>
            <a:r>
              <a:rPr lang="en-GB" sz="1800" b="0" i="0" dirty="0">
                <a:solidFill>
                  <a:srgbClr val="212529"/>
                </a:solidFill>
                <a:effectLst/>
                <a:latin typeface="IBM Plex Sans" panose="020B0503050203000203" pitchFamily="34" charset="0"/>
              </a:rPr>
              <a:t>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0BFA25-94C4-0868-7989-051D00B5C0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E70385-6532-9133-B928-4A845EB87B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773916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1242D0-B1D1-4BA3-A92E-49ACC010B0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Practice Example (1)</a:t>
            </a:r>
            <a:br>
              <a:rPr lang="en-GB" dirty="0"/>
            </a:br>
            <a:endParaRPr lang="en-GB" sz="3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795D1-CCA3-8C98-A9D6-F649C2B416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NHS South West London Integrated Care System</a:t>
            </a:r>
          </a:p>
          <a:p>
            <a:r>
              <a:rPr lang="en-GB" dirty="0">
                <a:hlinkClick r:id="rId3"/>
              </a:rPr>
              <a:t>PowerPoint Presentation (kingstonhospital.nhs.uk)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24EB49-E4A8-EE26-A390-E0B58EFD23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D0D605-2DA1-A25C-E2C8-B826114F78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D4E803D-FF06-065B-F5FD-F3E18BC0AE5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000" t="13383" r="10326" b="13381"/>
          <a:stretch/>
        </p:blipFill>
        <p:spPr>
          <a:xfrm>
            <a:off x="5436096" y="3429000"/>
            <a:ext cx="3621567" cy="2088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838756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FDFE4-E8F5-B0D9-2508-30560F785D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36525"/>
            <a:ext cx="8229600" cy="936104"/>
          </a:xfrm>
        </p:spPr>
        <p:txBody>
          <a:bodyPr/>
          <a:lstStyle/>
          <a:p>
            <a:r>
              <a:rPr lang="en-GB" sz="3500" dirty="0"/>
              <a:t>Integrated Health and Social Care in Practice (2)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C0CEAC-692A-7003-4F36-D2A1E8547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5969D4-4D85-29FC-3E80-1829AC1661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  <p:pic>
        <p:nvPicPr>
          <p:cNvPr id="3074" name="Picture 2" descr="Framework visualizing patient-centred integrated care for people with ...">
            <a:extLst>
              <a:ext uri="{FF2B5EF4-FFF2-40B4-BE49-F238E27FC236}">
                <a16:creationId xmlns:a16="http://schemas.microsoft.com/office/drawing/2014/main" id="{688BACDE-3900-2482-B005-8336D0179BB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908" r="7136"/>
          <a:stretch/>
        </p:blipFill>
        <p:spPr bwMode="auto">
          <a:xfrm>
            <a:off x="533924" y="1072629"/>
            <a:ext cx="6342332" cy="4758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03E78B5-BE4F-EFD0-6C1A-40A8ADDEA724}"/>
              </a:ext>
            </a:extLst>
          </p:cNvPr>
          <p:cNvSpPr txBox="1"/>
          <p:nvPr/>
        </p:nvSpPr>
        <p:spPr>
          <a:xfrm>
            <a:off x="6957104" y="3861048"/>
            <a:ext cx="217849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Visualizing patient-centred integrated care </a:t>
            </a:r>
          </a:p>
          <a:p>
            <a:r>
              <a:rPr lang="en-GB" dirty="0"/>
              <a:t>(</a:t>
            </a:r>
            <a:r>
              <a:rPr lang="en-GB" dirty="0" err="1"/>
              <a:t>Rijken</a:t>
            </a:r>
            <a:r>
              <a:rPr lang="en-GB" dirty="0"/>
              <a:t> et al., 2017)</a:t>
            </a:r>
          </a:p>
        </p:txBody>
      </p:sp>
    </p:spTree>
    <p:extLst>
      <p:ext uri="{BB962C8B-B14F-4D97-AF65-F5344CB8AC3E}">
        <p14:creationId xmlns:p14="http://schemas.microsoft.com/office/powerpoint/2010/main" val="73342296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1451D1-57EA-DCA7-DCC8-6CF10AC76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/>
          <a:lstStyle/>
          <a:p>
            <a:r>
              <a:rPr lang="en-GB" sz="3000" dirty="0"/>
              <a:t>Visualizing patient-centred integrated care framework (</a:t>
            </a:r>
            <a:r>
              <a:rPr lang="en-GB" sz="3000" dirty="0" err="1"/>
              <a:t>Rijken</a:t>
            </a:r>
            <a:r>
              <a:rPr lang="en-GB" sz="3000" dirty="0"/>
              <a:t> et al., 2017)</a:t>
            </a:r>
            <a:br>
              <a:rPr lang="en-GB" sz="3000" dirty="0"/>
            </a:br>
            <a:endParaRPr lang="en-GB" sz="3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BE7E6C-ABD6-57BA-7395-57EAEF7210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239" y="1052736"/>
            <a:ext cx="9000492" cy="5027439"/>
          </a:xfrm>
        </p:spPr>
        <p:txBody>
          <a:bodyPr/>
          <a:lstStyle/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A framework that visualizes patient-centred integrated care for a person with multimorbidity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Based on various care models, including the Development Model for Integrated Care.</a:t>
            </a:r>
          </a:p>
          <a:p>
            <a:pPr>
              <a:spcBef>
                <a:spcPts val="430"/>
              </a:spcBef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The person with multimorbidity should be placed in the centre.</a:t>
            </a:r>
          </a:p>
          <a:p>
            <a:pPr>
              <a:spcBef>
                <a:spcPts val="430"/>
              </a:spcBef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Starting point are the needs of a person of the care process. 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Multimorbidity is not a static condition, people adapt lives continuously, which also implies reorientation.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Self-management support to promote patient activation, education and empowerment.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Care professionals need skills and (potentially eHealth) tools to support them in decision-making.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Self-management support to promote patient activation, education and empowerment.</a:t>
            </a:r>
          </a:p>
          <a:p>
            <a:pPr>
              <a:spcBef>
                <a:spcPts val="430"/>
              </a:spcBef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Responsible for care coordination, primary care physician, nurse or other care professionals. 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Case managers when very complex care needs, as the best solution for care coordination.</a:t>
            </a:r>
          </a:p>
          <a:p>
            <a:pPr lvl="1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In the ICARE4EU project programmes 41% assigned a case manager.</a:t>
            </a:r>
          </a:p>
          <a:p>
            <a:endParaRPr lang="en-GB" sz="1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15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BAC86A-6C38-6D56-938D-CCAC404EBF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3B8578-B7E5-A2CA-9701-4FA2A6F4D4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926831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8AAFA-31D8-A29D-EA77-FF109E4F54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Practice Example (2)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F8BA0-DA80-A19A-87BF-BB969CECEB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555506-2B49-9D93-68B0-6797A5B38A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  <p:pic>
        <p:nvPicPr>
          <p:cNvPr id="8" name="Content Placeholder 7" descr="A screenshot of a computer&#10;&#10;Description automatically generated">
            <a:extLst>
              <a:ext uri="{FF2B5EF4-FFF2-40B4-BE49-F238E27FC236}">
                <a16:creationId xmlns:a16="http://schemas.microsoft.com/office/drawing/2014/main" id="{A28F8B5C-007D-699A-DC30-0715CD6E45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32953" t="23103" r="28435" b="64169"/>
          <a:stretch/>
        </p:blipFill>
        <p:spPr bwMode="auto">
          <a:xfrm>
            <a:off x="914400" y="3650868"/>
            <a:ext cx="8229600" cy="149996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050" name="Picture 2" descr="Providing NHS Services">
            <a:extLst>
              <a:ext uri="{FF2B5EF4-FFF2-40B4-BE49-F238E27FC236}">
                <a16:creationId xmlns:a16="http://schemas.microsoft.com/office/drawing/2014/main" id="{638BD63A-CED8-FAC3-4EB8-A39C7AC40D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4050" y="5013176"/>
            <a:ext cx="1905000" cy="52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39E0439B-D0A1-A82F-832D-AED22A65836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9986" t="44410" r="70474" b="50890"/>
          <a:stretch/>
        </p:blipFill>
        <p:spPr bwMode="auto">
          <a:xfrm>
            <a:off x="3938905" y="5142795"/>
            <a:ext cx="2919095" cy="46799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CFD0574-955A-CE72-7EC8-3094CCB9822E}"/>
              </a:ext>
            </a:extLst>
          </p:cNvPr>
          <p:cNvSpPr txBox="1"/>
          <p:nvPr/>
        </p:nvSpPr>
        <p:spPr>
          <a:xfrm>
            <a:off x="827584" y="1657090"/>
            <a:ext cx="7128966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700" dirty="0">
                <a:latin typeface="+mn-lt"/>
                <a:cs typeface="+mn-cs"/>
              </a:rPr>
              <a:t>Integration of a memory service into </a:t>
            </a:r>
            <a:r>
              <a:rPr lang="en-GB" sz="2700" dirty="0" err="1">
                <a:latin typeface="+mn-lt"/>
                <a:cs typeface="+mn-cs"/>
              </a:rPr>
              <a:t>Gnosall</a:t>
            </a:r>
            <a:r>
              <a:rPr lang="en-GB" sz="2700" dirty="0">
                <a:latin typeface="+mn-lt"/>
                <a:cs typeface="+mn-cs"/>
              </a:rPr>
              <a:t> GP surgery for personalised dementia care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700" dirty="0">
              <a:latin typeface="+mn-lt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57467D2-1553-5361-DD92-085B8589C6E4}"/>
              </a:ext>
            </a:extLst>
          </p:cNvPr>
          <p:cNvSpPr txBox="1"/>
          <p:nvPr/>
        </p:nvSpPr>
        <p:spPr>
          <a:xfrm>
            <a:off x="827719" y="3301441"/>
            <a:ext cx="603041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https://www.mysurgerywebsite.co.uk/website/M83070/files/Gnosall_Memory_Clinic_-_The_Basics_April_2013.pdf</a:t>
            </a:r>
          </a:p>
        </p:txBody>
      </p:sp>
    </p:spTree>
    <p:extLst>
      <p:ext uri="{BB962C8B-B14F-4D97-AF65-F5344CB8AC3E}">
        <p14:creationId xmlns:p14="http://schemas.microsoft.com/office/powerpoint/2010/main" val="289278289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B5E38909-84FF-0667-E856-554972A110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9978"/>
            <a:ext cx="8229600" cy="1143000"/>
          </a:xfrm>
        </p:spPr>
        <p:txBody>
          <a:bodyPr/>
          <a:lstStyle/>
          <a:p>
            <a:r>
              <a:rPr lang="en-GB" sz="3500" dirty="0"/>
              <a:t>Integrated Health and Social Care in Practice (3)</a:t>
            </a:r>
          </a:p>
        </p:txBody>
      </p:sp>
      <p:pic>
        <p:nvPicPr>
          <p:cNvPr id="7170" name="Picture 2" descr="Integrated Complex Care Model: Lessons Learned from Inter ...">
            <a:extLst>
              <a:ext uri="{FF2B5EF4-FFF2-40B4-BE49-F238E27FC236}">
                <a16:creationId xmlns:a16="http://schemas.microsoft.com/office/drawing/2014/main" id="{A361BC94-2DB9-C81B-C2EA-71F42666CAC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271" b="1"/>
          <a:stretch/>
        </p:blipFill>
        <p:spPr bwMode="auto">
          <a:xfrm>
            <a:off x="666692" y="1175325"/>
            <a:ext cx="5520000" cy="450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0B8CC5-6412-366B-CFAF-5D043944F8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74E393-AA75-2AFB-81B6-EE19A94258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94E8AF-60A4-14E8-037E-6F85E27C0534}"/>
              </a:ext>
            </a:extLst>
          </p:cNvPr>
          <p:cNvSpPr txBox="1"/>
          <p:nvPr/>
        </p:nvSpPr>
        <p:spPr>
          <a:xfrm>
            <a:off x="6186692" y="4293096"/>
            <a:ext cx="252624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Conceptual model of Integrated Complex Care (Cohen et al., 2011) </a:t>
            </a:r>
          </a:p>
        </p:txBody>
      </p:sp>
    </p:spTree>
    <p:extLst>
      <p:ext uri="{BB962C8B-B14F-4D97-AF65-F5344CB8AC3E}">
        <p14:creationId xmlns:p14="http://schemas.microsoft.com/office/powerpoint/2010/main" val="129231864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FB531-916F-62AE-CC69-9B4D9FD7A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400" dirty="0"/>
              <a:t>Conceptual model of Integrated Complex Care (Cohen et al., 2011) </a:t>
            </a:r>
            <a:br>
              <a:rPr lang="en-GB" sz="3400" dirty="0"/>
            </a:br>
            <a:endParaRPr lang="en-GB" sz="3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74AF14-6FD1-5939-93D4-5A73798A04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430"/>
              </a:spcBef>
            </a:pPr>
            <a:r>
              <a:rPr lang="en-GB" sz="2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Promotes more collaborative care management among providers. </a:t>
            </a:r>
            <a:endParaRPr lang="en-GB" sz="2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Bef>
                <a:spcPts val="430"/>
              </a:spcBef>
            </a:pPr>
            <a:r>
              <a:rPr lang="en-GB" sz="2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Helps build the child’s and family’s confidence and capacity for managing care.</a:t>
            </a:r>
            <a:endParaRPr lang="en-GB" sz="2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Bef>
                <a:spcPts val="430"/>
              </a:spcBef>
            </a:pPr>
            <a:r>
              <a:rPr lang="en-GB" sz="2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model uses the concept of a “key worker”’ as the lead for the child and family and single point of contact within and across the systems. </a:t>
            </a:r>
            <a:endParaRPr lang="en-GB" sz="2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Bef>
                <a:spcPts val="430"/>
              </a:spcBef>
            </a:pPr>
            <a:r>
              <a:rPr lang="en-GB" sz="2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lead assumes responsibility for coordination, communication and follow-through with the plan of care. </a:t>
            </a:r>
            <a:endParaRPr lang="en-GB" sz="2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Bef>
                <a:spcPts val="430"/>
              </a:spcBef>
            </a:pPr>
            <a:r>
              <a:rPr lang="en-GB" sz="2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Having a lead avoids leaving the child and family at risk of “falling through the cracks.” </a:t>
            </a:r>
            <a:endParaRPr lang="en-GB" sz="2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77BF63-32A9-CDD3-4EF3-670B06F816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E02AB4-CA55-1E3F-EF76-BB62A7F7B7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406408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09933-F0BB-4D1A-3FE0-0B9A29F702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Practice Example (3)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0329DB-6FD1-FF0D-30C3-4BE0AB2439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Integrating continuing care support for children and young people in Birmingham and </a:t>
            </a:r>
            <a:r>
              <a:rPr lang="en-GB" dirty="0" err="1"/>
              <a:t>Solihul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FACCD0-C781-C80C-96D2-87FFFBFE99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594459-73DF-726B-B7D8-AACC72FC55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32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6310A16-0695-016F-2F55-D5C157E3428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163" t="24013" r="30313" b="12749"/>
          <a:stretch/>
        </p:blipFill>
        <p:spPr>
          <a:xfrm>
            <a:off x="6228184" y="2750264"/>
            <a:ext cx="2798937" cy="277485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9CC8E6B-0DD0-AE54-580F-692D529E1A17}"/>
              </a:ext>
            </a:extLst>
          </p:cNvPr>
          <p:cNvSpPr txBox="1"/>
          <p:nvPr/>
        </p:nvSpPr>
        <p:spPr>
          <a:xfrm>
            <a:off x="629817" y="3933056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https://www.bhamcommunity.nhs.uk/EasySiteWeb/GatewayLink.aspx?alId=31800</a:t>
            </a:r>
          </a:p>
        </p:txBody>
      </p:sp>
    </p:spTree>
    <p:extLst>
      <p:ext uri="{BB962C8B-B14F-4D97-AF65-F5344CB8AC3E}">
        <p14:creationId xmlns:p14="http://schemas.microsoft.com/office/powerpoint/2010/main" val="161397406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7CEBD-0646-EF02-AEA3-5B7AEB0081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848" y="53752"/>
            <a:ext cx="8229600" cy="1143000"/>
          </a:xfrm>
        </p:spPr>
        <p:txBody>
          <a:bodyPr/>
          <a:lstStyle/>
          <a:p>
            <a:r>
              <a:rPr lang="en-GB" dirty="0"/>
              <a:t>Partnership in HSC practice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FF5F1B-5C21-DF42-C911-24946E0693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3ECF97-F9A3-3D44-5117-357299047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33</a:t>
            </a:fld>
            <a:endParaRPr lang="en-GB" altLang="en-US"/>
          </a:p>
        </p:txBody>
      </p:sp>
      <p:pic>
        <p:nvPicPr>
          <p:cNvPr id="5122" name="Picture 2" descr="😀 Barriers to multi agency working. Understand integrated and multi ...">
            <a:extLst>
              <a:ext uri="{FF2B5EF4-FFF2-40B4-BE49-F238E27FC236}">
                <a16:creationId xmlns:a16="http://schemas.microsoft.com/office/drawing/2014/main" id="{DA2B6507-4915-5D0D-D12A-FFD296CA3C3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466" y="908720"/>
            <a:ext cx="6527472" cy="48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D386841-6F33-653F-2D22-AA1EFB1B012B}"/>
              </a:ext>
            </a:extLst>
          </p:cNvPr>
          <p:cNvSpPr txBox="1"/>
          <p:nvPr/>
        </p:nvSpPr>
        <p:spPr>
          <a:xfrm>
            <a:off x="6300192" y="4869160"/>
            <a:ext cx="266429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 err="1">
                <a:effectLst/>
              </a:rPr>
              <a:t>Jelphs</a:t>
            </a:r>
            <a:r>
              <a:rPr lang="en-GB" b="0" i="0" dirty="0">
                <a:effectLst/>
              </a:rPr>
              <a:t> and Dickinson (2008)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202415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7BC9D-1055-1105-CB17-24BBE1E8E2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Partnership Strategy</a:t>
            </a:r>
            <a:br>
              <a:rPr lang="en-GB" dirty="0"/>
            </a:b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92E8AE-3B42-A9A9-9E9E-80C57EE26F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D07E7C-913A-5779-CCA2-E5DF9C7DFC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34</a:t>
            </a:fld>
            <a:endParaRPr lang="en-GB" alt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ABF242B-7EA3-6CDA-96D2-D75CD4954F5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075" t="15744" r="26375" b="9838"/>
          <a:stretch/>
        </p:blipFill>
        <p:spPr>
          <a:xfrm>
            <a:off x="1691680" y="980728"/>
            <a:ext cx="5439998" cy="50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267034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EC7DF-D5A1-B388-53AB-1831A991F7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35684"/>
            <a:ext cx="8229600" cy="1143000"/>
          </a:xfrm>
        </p:spPr>
        <p:txBody>
          <a:bodyPr/>
          <a:lstStyle/>
          <a:p>
            <a:r>
              <a:rPr lang="en-GB" dirty="0"/>
              <a:t>Partnership Strategy</a:t>
            </a:r>
            <a:br>
              <a:rPr lang="en-GB" dirty="0"/>
            </a:br>
            <a:r>
              <a:rPr lang="en-GB" sz="2500" dirty="0"/>
              <a:t>Example video - Care Trust Partnership</a:t>
            </a:r>
            <a:br>
              <a:rPr lang="en-GB" dirty="0"/>
            </a:br>
            <a:br>
              <a:rPr lang="en-GB" dirty="0"/>
            </a:br>
            <a:endParaRPr lang="en-GB" sz="2800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58AD52-4486-58FC-8CC1-5B7DD53ACF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>
                <a:hlinkClick r:id="rId3"/>
              </a:rPr>
              <a:t>https://www.westlondon.nhs.uk/trust_strategy</a:t>
            </a: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C5FC48-A9BF-F80F-27F3-B9BE744C81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59E837-D0C8-7C9C-D38A-FA50395206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35</a:t>
            </a:fld>
            <a:endParaRPr lang="en-GB" alt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34DC3D0-F73A-4F55-E288-2B922A6664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82269" y="3455397"/>
            <a:ext cx="2533650" cy="1428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750558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3EE67-99F2-D692-285A-2A644C106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425" y="-95250"/>
            <a:ext cx="8229600" cy="1143000"/>
          </a:xfrm>
        </p:spPr>
        <p:txBody>
          <a:bodyPr/>
          <a:lstStyle/>
          <a:p>
            <a:r>
              <a:rPr lang="en-GB" dirty="0"/>
              <a:t>Key policies timeline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22BE33-A7BE-40E8-B309-6AEC0723F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FF8455-BE2D-2868-B5AD-3CA809440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36</a:t>
            </a:fld>
            <a:endParaRPr lang="en-GB" alt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2241194-C93C-14D1-966A-1337D35A8D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137" t="29918" r="17714" b="29100"/>
          <a:stretch/>
        </p:blipFill>
        <p:spPr>
          <a:xfrm>
            <a:off x="225875" y="836712"/>
            <a:ext cx="8542800" cy="352839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6BA6549-458E-F877-5143-1CC3EDA423DD}"/>
              </a:ext>
            </a:extLst>
          </p:cNvPr>
          <p:cNvSpPr txBox="1"/>
          <p:nvPr/>
        </p:nvSpPr>
        <p:spPr>
          <a:xfrm>
            <a:off x="431089" y="4434754"/>
            <a:ext cx="240190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2022        Health and Social      	Care Act</a:t>
            </a:r>
            <a:endParaRPr lang="en-GB" sz="1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99C3582-1D09-F33D-5747-7ABF9B0B7A73}"/>
              </a:ext>
            </a:extLst>
          </p:cNvPr>
          <p:cNvSpPr txBox="1"/>
          <p:nvPr/>
        </p:nvSpPr>
        <p:spPr>
          <a:xfrm>
            <a:off x="2555776" y="4373568"/>
            <a:ext cx="648533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By law integrated care systems are intended to be part of a new way of working in health and care based on principles of partnership and collective responsibility.</a:t>
            </a:r>
            <a:endParaRPr lang="en-GB" sz="12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34FEAE6-1600-11E0-924D-367A2A927DE1}"/>
              </a:ext>
            </a:extLst>
          </p:cNvPr>
          <p:cNvSpPr txBox="1"/>
          <p:nvPr/>
        </p:nvSpPr>
        <p:spPr>
          <a:xfrm>
            <a:off x="225875" y="5238602"/>
            <a:ext cx="8542800" cy="2812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Table 1. Key policies and legislation relating to integrated health and social care in England between 2010 and 2022</a:t>
            </a:r>
          </a:p>
        </p:txBody>
      </p:sp>
    </p:spTree>
    <p:extLst>
      <p:ext uri="{BB962C8B-B14F-4D97-AF65-F5344CB8AC3E}">
        <p14:creationId xmlns:p14="http://schemas.microsoft.com/office/powerpoint/2010/main" val="99245349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CA00D-5ED2-8DC9-E0DD-B5BA260A95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SEMINAR SESSION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DCFC0C-20FD-2F9F-D6A7-6606B9F71A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7782D8-F988-82B6-09E0-F267F97569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37</a:t>
            </a:fld>
            <a:endParaRPr lang="en-GB" altLang="en-US"/>
          </a:p>
        </p:txBody>
      </p:sp>
      <p:pic>
        <p:nvPicPr>
          <p:cNvPr id="1026" name="Picture 2" descr="Seminar meeting stock vector. Illustration of bubbles - 50293088">
            <a:extLst>
              <a:ext uri="{FF2B5EF4-FFF2-40B4-BE49-F238E27FC236}">
                <a16:creationId xmlns:a16="http://schemas.microsoft.com/office/drawing/2014/main" id="{5E643A9D-A2F0-27D7-C42D-C25B6C5B50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9178" y="2132856"/>
            <a:ext cx="3205644" cy="22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371079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11867-B645-8AD8-783A-76E71EE271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Key Policy - 2022</a:t>
            </a:r>
            <a:br>
              <a:rPr lang="en-GB" dirty="0"/>
            </a:br>
            <a:r>
              <a:rPr lang="en-GB" sz="2000" dirty="0"/>
              <a:t>The Health and Social Care Act 2022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261D44-7499-0C51-1ACA-A525AF75B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sz="2200" dirty="0"/>
              <a:t>What are the main changes brought about by the Act?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200" dirty="0"/>
              <a:t>Is this an unnecessary top-down reorganisation?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200" dirty="0"/>
              <a:t>Will the Act lead to greater involvement of the private sector in delivering and planning clinical services?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200" dirty="0"/>
              <a:t>Does the Act give ministers more power over the day-to-day running of the NHS?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200" dirty="0"/>
              <a:t>Will the Health and Care Act make any difference to patients?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200" dirty="0"/>
              <a:t>Does the Act tackle the big challenges the health and care system currently faces?</a:t>
            </a:r>
          </a:p>
          <a:p>
            <a:pPr marL="514350" indent="-514350">
              <a:buFont typeface="+mj-lt"/>
              <a:buAutoNum type="arabicPeriod"/>
            </a:pPr>
            <a:endParaRPr lang="en-GB" sz="2200" dirty="0"/>
          </a:p>
          <a:p>
            <a:pPr marL="514350" indent="-514350">
              <a:buFont typeface="+mj-lt"/>
              <a:buAutoNum type="arabicPeriod"/>
            </a:pPr>
            <a:endParaRPr lang="en-GB" sz="2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00ECFC-729F-F352-34B5-EECA2B1CB5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05A1DD-469A-B1BB-0060-BD8A1A23AB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38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2673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CCA54-FC60-A11D-7EB8-7B7A9C620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236" y="114300"/>
            <a:ext cx="8229600" cy="1143000"/>
          </a:xfrm>
        </p:spPr>
        <p:txBody>
          <a:bodyPr/>
          <a:lstStyle/>
          <a:p>
            <a:r>
              <a:rPr lang="en-GB" dirty="0"/>
              <a:t>NICE Guidance </a:t>
            </a:r>
            <a:br>
              <a:rPr lang="en-GB" dirty="0"/>
            </a:br>
            <a:r>
              <a:rPr lang="en-GB" sz="2000" dirty="0"/>
              <a:t>Integrated health and social care for people experiencing homelessness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EE9F5F-E643-1A34-0449-A0881BEB10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555" y="1470484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700" dirty="0"/>
              <a:t>In pairs select a section, read it through, discuss, take notes and feedback to the whole group</a:t>
            </a:r>
          </a:p>
          <a:p>
            <a:pPr marL="400050" lvl="1" indent="0">
              <a:buNone/>
            </a:pPr>
            <a:r>
              <a:rPr lang="en-GB" sz="2300" dirty="0"/>
              <a:t>1.2 Planning and Commissioning (red)</a:t>
            </a:r>
          </a:p>
          <a:p>
            <a:pPr marL="400050" lvl="1" indent="0">
              <a:buNone/>
            </a:pPr>
            <a:r>
              <a:rPr lang="en-GB" sz="2300" dirty="0"/>
              <a:t>1.3 Models of multidisciplinary service provision (green)</a:t>
            </a:r>
          </a:p>
          <a:p>
            <a:pPr marL="400050" lvl="1" indent="0">
              <a:buNone/>
            </a:pPr>
            <a:r>
              <a:rPr lang="en-GB" sz="2300" dirty="0"/>
              <a:t>1.5 Access and engagement with services (purple)</a:t>
            </a:r>
          </a:p>
          <a:p>
            <a:pPr marL="400050" lvl="1" indent="0">
              <a:buNone/>
            </a:pPr>
            <a:r>
              <a:rPr lang="en-GB" sz="2300" dirty="0"/>
              <a:t>1.8 Transition between different settings (orange)</a:t>
            </a:r>
          </a:p>
          <a:p>
            <a:pPr marL="400050" lvl="1" indent="0">
              <a:buNone/>
            </a:pPr>
            <a:r>
              <a:rPr lang="en-GB" sz="2300" dirty="0"/>
              <a:t>1.11 Long Term Support (blue)</a:t>
            </a:r>
          </a:p>
          <a:p>
            <a:pPr marL="400050" lvl="1" indent="0">
              <a:buNone/>
            </a:pPr>
            <a:r>
              <a:rPr lang="en-GB" sz="2300" dirty="0"/>
              <a:t>1.12 Staff support and Development (yellow)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FC6467-F2B0-A41A-07D5-6111779D8A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C8A7A6-C067-BB74-9A0E-058382961B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39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854874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896E7E36-AFCE-1F46-4D3E-2DE71D34AD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References</a:t>
            </a:r>
          </a:p>
        </p:txBody>
      </p:sp>
      <p:sp>
        <p:nvSpPr>
          <p:cNvPr id="32771" name="Content Placeholder 2">
            <a:extLst>
              <a:ext uri="{FF2B5EF4-FFF2-40B4-BE49-F238E27FC236}">
                <a16:creationId xmlns:a16="http://schemas.microsoft.com/office/drawing/2014/main" id="{E49DD31A-0D8E-B61A-DBB0-B61BE16445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 sz="1700" dirty="0"/>
              <a:t>Cohen, E., Bruce-Barret, C., Kingsnorth, S., </a:t>
            </a:r>
            <a:r>
              <a:rPr lang="en-GB" altLang="en-US" sz="1700" dirty="0" err="1"/>
              <a:t>Keilty</a:t>
            </a:r>
            <a:r>
              <a:rPr lang="en-GB" altLang="en-US" sz="1700" dirty="0"/>
              <a:t>, K., Cooper, A., Daub, S. (2011). Integrated Complex Care Model: Lessons Learned from Inter-organizational Partnership. Healthcare Quarterly Vol.14 Special Issue.</a:t>
            </a:r>
          </a:p>
          <a:p>
            <a:r>
              <a:rPr lang="en-GB" altLang="en-US" sz="1700" dirty="0"/>
              <a:t>Chandra, A., Acosta, J.D., Carman, K.G., Dubowitz, T., Leviton, L., Martin, L.T., Miller, C., Nelson, C. (2016). Building a National Culture of Health. Rand Cooperation. </a:t>
            </a:r>
          </a:p>
          <a:p>
            <a:r>
              <a:rPr lang="en-GB" altLang="en-US" sz="1800" dirty="0"/>
              <a:t>Glasby &amp; Dickens (2014). Partnership Working in Health and Social Care. What is Integrated Care and How Can We Deliver It?. Policy Press. UK</a:t>
            </a:r>
          </a:p>
          <a:p>
            <a:r>
              <a:rPr lang="en-GB" altLang="en-US" sz="1700" dirty="0"/>
              <a:t>NHS 75 England. (2023). Integrated care systems: next steps. UK.</a:t>
            </a:r>
          </a:p>
          <a:p>
            <a:r>
              <a:rPr lang="en-GB" altLang="en-US" sz="1700" dirty="0"/>
              <a:t>Sheehy, R. (2017). Partnership Working in Health and Social Care: The Bridge Perspective. </a:t>
            </a:r>
            <a:r>
              <a:rPr lang="en-GB" altLang="en-US" sz="1700" dirty="0">
                <a:hlinkClick r:id="rId2"/>
              </a:rPr>
              <a:t>https://www.therecoveryplace.co.uk/partnership-working-in-health-and-social-care-the-bridge-perspective/</a:t>
            </a:r>
            <a:endParaRPr lang="en-GB" altLang="en-US" sz="1700" dirty="0"/>
          </a:p>
          <a:p>
            <a:r>
              <a:rPr lang="en-GB" altLang="en-US" sz="1700" dirty="0"/>
              <a:t>UNDAF. Theory of Change. </a:t>
            </a:r>
            <a:r>
              <a:rPr lang="en-GB" altLang="en-US" sz="1700" dirty="0">
                <a:hlinkClick r:id="rId3"/>
              </a:rPr>
              <a:t>https://unsdg.un.org/sites/default/files/UNDG-UNDAF-Companion-Pieces-7-Theory-of-Change.pdf</a:t>
            </a:r>
            <a:endParaRPr lang="en-GB" altLang="en-US" sz="1700" dirty="0"/>
          </a:p>
          <a:p>
            <a:endParaRPr lang="en-GB" altLang="en-US" sz="17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B40B46-E9FF-286D-CFA3-C6940C813E1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0F4EA53-DAB4-4B12-893E-CC974D2B91F8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32773" name="Slide Number Placeholder 4">
            <a:extLst>
              <a:ext uri="{FF2B5EF4-FFF2-40B4-BE49-F238E27FC236}">
                <a16:creationId xmlns:a16="http://schemas.microsoft.com/office/drawing/2014/main" id="{DE8E56BE-3359-5707-00C4-913379B9A54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ADCD58C-2B66-46D1-A54E-860594CAFB7D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40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55F1C-8A61-1145-9C52-07A7AF1E1D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did you learn today?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5C54A1-6FE5-A596-E102-F413FAE591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0E1B98-105B-658D-1B97-3CDBFE6CB5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41</a:t>
            </a:fld>
            <a:endParaRPr lang="en-GB" altLang="en-US"/>
          </a:p>
        </p:txBody>
      </p:sp>
      <p:pic>
        <p:nvPicPr>
          <p:cNvPr id="1028" name="Picture 4" descr="What Should I Learn Today? - Quiz - Quizony.com">
            <a:extLst>
              <a:ext uri="{FF2B5EF4-FFF2-40B4-BE49-F238E27FC236}">
                <a16:creationId xmlns:a16="http://schemas.microsoft.com/office/drawing/2014/main" id="{695FA968-4081-6577-03E1-11969FF800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068960"/>
            <a:ext cx="5097781" cy="26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hree mindset things wot I learnt this week…">
            <a:extLst>
              <a:ext uri="{FF2B5EF4-FFF2-40B4-BE49-F238E27FC236}">
                <a16:creationId xmlns:a16="http://schemas.microsoft.com/office/drawing/2014/main" id="{C2600229-D74F-1A65-9775-403D692594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468760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277635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2372</Words>
  <Application>Microsoft Office PowerPoint</Application>
  <PresentationFormat>On-screen Show (4:3)</PresentationFormat>
  <Paragraphs>297</Paragraphs>
  <Slides>41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41</vt:i4>
      </vt:variant>
    </vt:vector>
  </HeadingPairs>
  <TitlesOfParts>
    <vt:vector size="53" baseType="lpstr">
      <vt:lpstr>GDS Transport</vt:lpstr>
      <vt:lpstr>MS Gothic</vt:lpstr>
      <vt:lpstr>Myriad Pro</vt:lpstr>
      <vt:lpstr>Arial</vt:lpstr>
      <vt:lpstr>Calibri</vt:lpstr>
      <vt:lpstr>IBM Plex Sans</vt:lpstr>
      <vt:lpstr>Symbol</vt:lpstr>
      <vt:lpstr>Times New Roman</vt:lpstr>
      <vt:lpstr>Verdana</vt:lpstr>
      <vt:lpstr>Wingdings</vt:lpstr>
      <vt:lpstr>20140311PresentationUWTSDTemplate</vt:lpstr>
      <vt:lpstr>1_20140311PresentationUWTSDTemplate</vt:lpstr>
      <vt:lpstr>  Service Integration and Partnership Working      </vt:lpstr>
      <vt:lpstr>Module aims</vt:lpstr>
      <vt:lpstr> Learning Outcomes  </vt:lpstr>
      <vt:lpstr>Session objectives</vt:lpstr>
      <vt:lpstr>Assignment Workshop – A1</vt:lpstr>
      <vt:lpstr>AI tool? Yes</vt:lpstr>
      <vt:lpstr>Scenario:</vt:lpstr>
      <vt:lpstr>The aim </vt:lpstr>
      <vt:lpstr>First to prepare</vt:lpstr>
      <vt:lpstr>Student 1: Introduction     </vt:lpstr>
      <vt:lpstr>Student 2: Partnership </vt:lpstr>
      <vt:lpstr>Student 3: Service integration   </vt:lpstr>
      <vt:lpstr>Student 4: Strategy   </vt:lpstr>
      <vt:lpstr>Student 5: Leadership and management </vt:lpstr>
      <vt:lpstr>Final Tips</vt:lpstr>
      <vt:lpstr>Short video clip  </vt:lpstr>
      <vt:lpstr>Integrating Health and Social Care </vt:lpstr>
      <vt:lpstr>Working together to integrate care in the UK</vt:lpstr>
      <vt:lpstr>2 forms of integration</vt:lpstr>
      <vt:lpstr>Daily running</vt:lpstr>
      <vt:lpstr>The four key purposes of an ICS  Recap</vt:lpstr>
      <vt:lpstr>Animation</vt:lpstr>
      <vt:lpstr>Short activity </vt:lpstr>
      <vt:lpstr>Integrated Health and Social Care in Practice (1)</vt:lpstr>
      <vt:lpstr>Rethinking Integrated Care Delivery Model (Zuckerman, 2023)</vt:lpstr>
      <vt:lpstr>Practice Example (1) </vt:lpstr>
      <vt:lpstr>Integrated Health and Social Care in Practice (2)</vt:lpstr>
      <vt:lpstr>Visualizing patient-centred integrated care framework (Rijken et al., 2017) </vt:lpstr>
      <vt:lpstr>Practice Example (2)</vt:lpstr>
      <vt:lpstr>Integrated Health and Social Care in Practice (3)</vt:lpstr>
      <vt:lpstr>Conceptual model of Integrated Complex Care (Cohen et al., 2011)  </vt:lpstr>
      <vt:lpstr>Practice Example (3)</vt:lpstr>
      <vt:lpstr>Partnership in HSC practice</vt:lpstr>
      <vt:lpstr>Partnership Strategy </vt:lpstr>
      <vt:lpstr>Partnership Strategy Example video - Care Trust Partnership  </vt:lpstr>
      <vt:lpstr>Key policies timeline</vt:lpstr>
      <vt:lpstr>SEMINAR SESSION</vt:lpstr>
      <vt:lpstr> Key Policy - 2022 The Health and Social Care Act 2022</vt:lpstr>
      <vt:lpstr>NICE Guidance  Integrated health and social care for people experiencing homelessness</vt:lpstr>
      <vt:lpstr>References</vt:lpstr>
      <vt:lpstr>What did you learn today?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Diola Bijlhout</cp:lastModifiedBy>
  <cp:revision>247</cp:revision>
  <cp:lastPrinted>1601-01-01T00:00:00Z</cp:lastPrinted>
  <dcterms:created xsi:type="dcterms:W3CDTF">2002-10-07T19:43:58Z</dcterms:created>
  <dcterms:modified xsi:type="dcterms:W3CDTF">2026-02-20T17:35:27Z</dcterms:modified>
</cp:coreProperties>
</file>